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484" r:id="rId16"/>
    <p:sldId id="563" r:id="rId17"/>
    <p:sldId id="485" r:id="rId18"/>
    <p:sldId id="486" r:id="rId19"/>
    <p:sldId id="481" r:id="rId20"/>
    <p:sldId id="482" r:id="rId21"/>
    <p:sldId id="472" r:id="rId22"/>
    <p:sldId id="475" r:id="rId23"/>
    <p:sldId id="473" r:id="rId24"/>
    <p:sldId id="476" r:id="rId25"/>
    <p:sldId id="474" r:id="rId26"/>
    <p:sldId id="478" r:id="rId27"/>
    <p:sldId id="441" r:id="rId28"/>
    <p:sldId id="317" r:id="rId29"/>
    <p:sldId id="489" r:id="rId30"/>
    <p:sldId id="465" r:id="rId31"/>
    <p:sldId id="299" r:id="rId32"/>
    <p:sldId id="552" r:id="rId33"/>
    <p:sldId id="525" r:id="rId34"/>
    <p:sldId id="558" r:id="rId35"/>
    <p:sldId id="272" r:id="rId36"/>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76"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422893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a:t>
            </a:r>
            <a:r>
              <a:rPr lang="en-US" baseline="0" dirty="0" err="1"/>
              <a:t>pois</a:t>
            </a:r>
            <a:r>
              <a:rPr lang="en-US" baseline="0" dirty="0"/>
              <a:t>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2889824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1506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fica “</a:t>
            </a:r>
            <a:r>
              <a:rPr lang="pt-BR" i="1" dirty="0"/>
              <a:t>oscilando</a:t>
            </a:r>
            <a:r>
              <a:rPr lang="pt-BR" dirty="0"/>
              <a:t>”, “</a:t>
            </a:r>
            <a:r>
              <a:rPr lang="pt-BR" b="0" i="1" dirty="0"/>
              <a:t>dançando</a:t>
            </a:r>
            <a:r>
              <a:rPr lang="pt-BR" dirty="0"/>
              <a:t>” ou “</a:t>
            </a:r>
            <a:r>
              <a:rPr lang="pt-BR" i="1" dirty="0"/>
              <a:t>ricocheteando</a:t>
            </a:r>
            <a:r>
              <a:rPr lang="pt-BR" dirty="0"/>
              <a:t>” ou “</a:t>
            </a:r>
            <a:r>
              <a:rPr lang="pt-BR" i="1" dirty="0"/>
              <a:t>zig-zagueando</a:t>
            </a:r>
            <a:r>
              <a:rPr lang="pt-BR" dirty="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29469384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a:t> o</a:t>
            </a:r>
            <a:r>
              <a:rPr lang="pt-BR" sz="1200" b="0" dirty="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p>
        </p:txBody>
      </p:sp>
      <p:sp>
        <p:nvSpPr>
          <p:cNvPr id="4" name="Slide Number Placeholder 3"/>
          <p:cNvSpPr>
            <a:spLocks noGrp="1"/>
          </p:cNvSpPr>
          <p:nvPr>
            <p:ph type="sldNum" sz="quarter" idx="10"/>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a:t>Exemplo</a:t>
            </a:r>
            <a:r>
              <a:rPr lang="pt-BR" sz="1200" u="none" dirty="0"/>
              <a:t>: </a:t>
            </a:r>
            <a:r>
              <a:rPr lang="pt-BR" u="none" dirty="0"/>
              <a:t>https://mybinder.org/v2/gh/zz4fap/t319_aprendizado_de_maquina/main?filepath=notebooks%2Fregression%2Fgd_versions%2F</a:t>
            </a:r>
            <a:r>
              <a:rPr lang="pt-BR" u="none" dirty="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a:solidFill>
                  <a:srgbClr val="00B0F0"/>
                </a:solidFill>
              </a:rPr>
              <a:t>Exemplo: </a:t>
            </a:r>
            <a:r>
              <a:rPr lang="pt-BR" dirty="0"/>
              <a:t>https://colab.research.google.com/github/zz4fap/t319_aprendizado_de_maquina/blob/main/notebooks/regression/gd_versions/</a:t>
            </a:r>
            <a:r>
              <a:rPr lang="pt-BR" u="none" dirty="0">
                <a:solidFill>
                  <a:srgbClr val="00B0F0"/>
                </a:solidFill>
              </a:rPr>
              <a:t>stocastic_gradient_descent_with_figures.ipynb</a:t>
            </a:r>
            <a:endParaRPr lang="pt-BR" sz="1200" u="none" dirty="0"/>
          </a:p>
          <a:p>
            <a:endParaRPr lang="pt-BR" sz="1200" dirty="0"/>
          </a:p>
          <a:p>
            <a:r>
              <a:rPr lang="pt-BR" sz="1200" dirty="0"/>
              <a:t>Devido à sua natureza estocástica (ou seja, aleatória), esse algoritmo é muito menos regular do que o</a:t>
            </a:r>
            <a:r>
              <a:rPr lang="pt-BR" sz="1200" baseline="0" dirty="0"/>
              <a:t> </a:t>
            </a:r>
            <a:r>
              <a:rPr lang="pt-BR" sz="1200" dirty="0"/>
              <a:t>gradiente descendente em batelada: em vez de diminuir suavemente até atingir o mínimo, o</a:t>
            </a:r>
            <a:r>
              <a:rPr lang="pt-BR" sz="1200" baseline="0" dirty="0"/>
              <a:t> gradiente da</a:t>
            </a:r>
            <a:r>
              <a:rPr lang="pt-BR" sz="1200" dirty="0"/>
              <a:t> 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locais quando temos funções de custo não-convexas, 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24</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25</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2940081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33</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9.png"/><Relationship Id="rId4" Type="http://schemas.openxmlformats.org/officeDocument/2006/relationships/image" Target="../media/image141.png"/></Relationships>
</file>

<file path=ppt/slides/_rels/slide19.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colab.research.google.com/github/zz4fap/t319_aprendizado_de_maquina/blob/main/notebooks/regression/exemplo_regressao_linear_gradiente_descendente.ipyn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7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41.png"/><Relationship Id="rId4" Type="http://schemas.openxmlformats.org/officeDocument/2006/relationships/image" Target="../media/image29.png"/><Relationship Id="rId9"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3.png"/><Relationship Id="rId7"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3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3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aleatório.</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m:t>
                      </m:r>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ponto de máximo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não sofra mais atualizações.</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fica constante.</a:t>
                </a:r>
              </a:p>
            </p:txBody>
          </p:sp>
        </mc:Choice>
        <mc:Fallback>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710"/>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lembrando do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2033142"/>
                <a:ext cx="11170920" cy="4824858"/>
              </a:xfrm>
            </p:spPr>
            <p:txBody>
              <a:bodyPr>
                <a:normAutofit fontScale="92500" lnSpcReduction="20000"/>
              </a:bodyPr>
              <a:lstStyle/>
              <a:p>
                <a:r>
                  <a:rPr lang="pt-BR" dirty="0"/>
                  <a:t>Para encontrarmos o mínimo de uma função, podemos ir no sentido contrário ao apontado pelo vetor gradiente, ou seja, </a:t>
                </a:r>
                <a14:m>
                  <m:oMath xmlns:m="http://schemas.openxmlformats.org/officeDocument/2006/math">
                    <m:r>
                      <a:rPr lang="pt-BR" smtClean="0">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b="0" i="0" smtClean="0">
                        <a:latin typeface="Cambria Math" panose="02040503050406030204" pitchFamily="18" charset="0"/>
                        <a:ea typeface="Cambria Math" panose="02040503050406030204" pitchFamily="18" charset="0"/>
                      </a:rPr>
                      <m:t>.</m:t>
                    </m:r>
                  </m:oMath>
                </a14:m>
                <a:endParaRPr lang="pt-BR" dirty="0"/>
              </a:p>
              <a:p>
                <a:r>
                  <a:rPr lang="pt-BR" dirty="0"/>
                  <a:t>Mas e se formos na direção contrária a da máxima taxa 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a:t>Neste caso, iremos na direção de </a:t>
                </a:r>
                <a:r>
                  <a:rPr lang="pt-BR" b="1" i="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contrária a indicada pelo </a:t>
                </a:r>
                <a:r>
                  <a:rPr lang="pt-BR" b="1" i="1" dirty="0"/>
                  <a:t>vetor gradiente </a:t>
                </a:r>
                <a:r>
                  <a:rPr lang="pt-BR" dirty="0"/>
                  <a:t>para encontrar o </a:t>
                </a:r>
                <a:r>
                  <a:rPr lang="pt-BR" b="1" i="1" dirty="0"/>
                  <a:t>ponto de mínimo </a:t>
                </a:r>
                <a:r>
                  <a:rPr lang="pt-BR" dirty="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a:t>.</a:t>
                </a:r>
              </a:p>
              <a:p>
                <a:r>
                  <a:rPr lang="pt-BR" dirty="0"/>
                  <a:t>A cada </a:t>
                </a:r>
                <a:r>
                  <a:rPr lang="pt-BR" b="1" i="1" dirty="0"/>
                  <a:t>iteração</a:t>
                </a:r>
                <a:r>
                  <a:rPr lang="pt-BR" dirty="0"/>
                  <a:t>, </a:t>
                </a:r>
                <a14:m>
                  <m:oMath xmlns:m="http://schemas.openxmlformats.org/officeDocument/2006/math">
                    <m:r>
                      <a:rPr lang="pt-BR" i="1">
                        <a:latin typeface="Cambria Math" panose="02040503050406030204" pitchFamily="18" charset="0"/>
                      </a:rPr>
                      <m:t>𝑙</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a:t>iteração</a:t>
                </a:r>
                <a:r>
                  <a:rPr lang="pt-BR" dirty="0"/>
                  <a:t>, se tenha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a:t>
                </a:r>
                <a:r>
                  <a:rPr lang="pt-BR" b="1" i="1" dirty="0">
                    <a:solidFill>
                      <a:srgbClr val="00B0F0"/>
                    </a:solidFill>
                  </a:rPr>
                  <a:t>menor</a:t>
                </a:r>
                <a:r>
                  <a:rPr lang="pt-BR" dirty="0"/>
                  <a:t> do que o anterior:</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a:p>
              <a:p>
                <a:r>
                  <a:rPr lang="pt-BR" dirty="0"/>
                  <a:t>Nesta disciplina, como queremos minimizar o erro, iremos focar neste algoritmo.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824858"/>
              </a:xfrm>
              <a:blipFill>
                <a:blip r:embed="rId3"/>
                <a:stretch>
                  <a:fillRect l="-873" t="-3287" r="-1255"/>
                </a:stretch>
              </a:blipFill>
            </p:spPr>
            <p:txBody>
              <a:bodyPr/>
              <a:lstStyle/>
              <a:p>
                <a:r>
                  <a:rPr lang="pt-BR">
                    <a:noFill/>
                  </a:rPr>
                  <a:t> </a:t>
                </a:r>
              </a:p>
            </p:txBody>
          </p:sp>
        </mc:Fallback>
      </mc:AlternateContent>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6335641" y="111572"/>
            <a:ext cx="5673479" cy="2032538"/>
          </a:xfrm>
          <a:prstGeom prst="rect">
            <a:avLst/>
          </a:prstGeom>
        </p:spPr>
      </p:pic>
      <p:sp>
        <p:nvSpPr>
          <p:cNvPr id="5" name="Rectangle 4"/>
          <p:cNvSpPr/>
          <p:nvPr/>
        </p:nvSpPr>
        <p:spPr>
          <a:xfrm>
            <a:off x="9352586" y="180459"/>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31624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endParaRPr lang="pt-BR" dirty="0"/>
              </a:p>
            </p:txBody>
          </p:sp>
        </mc:Choice>
        <mc:Fallback>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a:t>Características do Gradiente 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a:t>iterativo</a:t>
                </a:r>
                <a:r>
                  <a:rPr lang="pt-BR" dirty="0"/>
                  <a:t> e </a:t>
                </a:r>
                <a:r>
                  <a:rPr lang="pt-BR" b="1" i="1" dirty="0"/>
                  <a:t>genérico</a:t>
                </a:r>
                <a:r>
                  <a:rPr lang="pt-BR" dirty="0"/>
                  <a:t>: encontra soluções ótimas para uma ampla gama de problemas.</a:t>
                </a:r>
              </a:p>
              <a:p>
                <a:pPr lvl="1">
                  <a:buFont typeface="Wingdings" panose="05000000000000000000" pitchFamily="2" charset="2"/>
                  <a:buChar char="§"/>
                </a:pPr>
                <a:r>
                  <a:rPr lang="pt-BR" dirty="0"/>
                  <a:t>Por exemplo, é utilizado em vários problemas de aprendizado de máquina e otimização.</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se preocupar com matrizes mal-condicionadas (determinante próximo de 0, i.e., quase </a:t>
                </a:r>
                <a:r>
                  <a:rPr lang="pt-BR" b="1" i="1" dirty="0"/>
                  <a:t>singulares</a:t>
                </a:r>
                <a:r>
                  <a:rPr lang="pt-BR" dirty="0"/>
                  <a:t>).</a:t>
                </a:r>
              </a:p>
              <a:p>
                <a:r>
                  <a:rPr lang="pt-BR" dirty="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a:t>.</a:t>
                </a:r>
              </a:p>
              <a:p>
                <a:r>
                  <a:rPr lang="pt-BR" dirty="0"/>
                  <a:t>Quando aplicado a problemas de </a:t>
                </a:r>
                <a:r>
                  <a:rPr lang="pt-BR" b="1" i="1" dirty="0"/>
                  <a:t>regressão</a:t>
                </a:r>
                <a:r>
                  <a:rPr lang="pt-BR" dirty="0"/>
                  <a:t>, a ideia geral é atualizar os 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erro</a:t>
                </a:r>
                <a:r>
                  <a:rPr lang="pt-BR" dirty="0"/>
                  <a:t>,</a:t>
                </a:r>
                <a:r>
                  <a:rPr lang="pt-BR" b="1" i="1" dirty="0"/>
                  <a:t> </a:t>
                </a:r>
                <a:r>
                  <a:rPr lang="pt-BR" dirty="0"/>
                  <a:t>ou seja, encontrar seu </a:t>
                </a:r>
                <a:r>
                  <a:rPr lang="pt-BR" b="1" i="1" dirty="0"/>
                  <a:t>ponto de mínimo</a:t>
                </a:r>
                <a:r>
                  <a:rPr lang="pt-BR" dirty="0"/>
                  <a:t>.</a:t>
                </a:r>
              </a:p>
              <a:p>
                <a:r>
                  <a:rPr lang="pt-BR" dirty="0"/>
                  <a:t>A seguir, veremos como aplicar o algoritmo do </a:t>
                </a:r>
                <a:r>
                  <a:rPr lang="pt-BR" b="1" i="1" dirty="0"/>
                  <a:t>gradiente descendente </a:t>
                </a:r>
                <a:r>
                  <a:rPr lang="pt-BR" dirty="0"/>
                  <a:t>ao problema da </a:t>
                </a:r>
                <a:r>
                  <a:rPr lang="pt-BR" b="1" i="1" dirty="0"/>
                  <a:t>regressão linear</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
        <p:nvSpPr>
          <p:cNvPr id="5" name="CaixaDeTexto 4"/>
          <p:cNvSpPr txBox="1"/>
          <p:nvPr/>
        </p:nvSpPr>
        <p:spPr>
          <a:xfrm>
            <a:off x="8555421" y="5296619"/>
            <a:ext cx="3537262" cy="1077218"/>
          </a:xfrm>
          <a:prstGeom prst="rect">
            <a:avLst/>
          </a:prstGeom>
          <a:noFill/>
        </p:spPr>
        <p:txBody>
          <a:bodyPr wrap="square" rtlCol="0">
            <a:spAutoFit/>
          </a:bodyPr>
          <a:lstStyle/>
          <a:p>
            <a:pPr algn="ctr"/>
            <a:r>
              <a:rPr lang="pt-BR" sz="1600" dirty="0"/>
              <a:t>A cada nova iteração de atualização (seta azul), o peso se aproxima de seu valor ótimo, consequentemente, minimizando o erro.</a:t>
            </a:r>
            <a:endParaRPr lang="en-US" sz="1600" dirty="0"/>
          </a:p>
        </p:txBody>
      </p:sp>
    </p:spTree>
    <p:extLst>
      <p:ext uri="{BB962C8B-B14F-4D97-AF65-F5344CB8AC3E}">
        <p14:creationId xmlns:p14="http://schemas.microsoft.com/office/powerpoint/2010/main" val="1791124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188"/>
            <a:ext cx="11019972" cy="961550"/>
          </a:xfrm>
        </p:spPr>
        <p:txBody>
          <a:bodyPr>
            <a:normAutofit/>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4" name="Rectangle 3"/>
              <p:cNvSpPr/>
              <p:nvPr/>
            </p:nvSpPr>
            <p:spPr>
              <a:xfrm>
                <a:off x="1171284" y="2705689"/>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r>
                  <a:rPr lang="nl-BE" sz="2000" dirty="0"/>
                  <a:t> </a:t>
                </a:r>
                <a:r>
                  <a:rPr lang="nl-BE" sz="1600" dirty="0"/>
                  <a:t>(</a:t>
                </a:r>
                <a:r>
                  <a:rPr lang="nl-BE" sz="1600" b="1" i="1" dirty="0">
                    <a:solidFill>
                      <a:srgbClr val="00B0F0"/>
                    </a:solidFill>
                  </a:rPr>
                  <a:t>regra de atualização dos pesos</a:t>
                </a:r>
                <a:r>
                  <a:rPr lang="nl-BE" sz="16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171284" y="2705689"/>
                <a:ext cx="7072087" cy="1160446"/>
              </a:xfrm>
              <a:prstGeom prst="rect">
                <a:avLst/>
              </a:prstGeom>
              <a:blipFill rotWithShape="0">
                <a:blip r:embed="rId3"/>
                <a:stretch>
                  <a:fillRect l="-775"/>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64259"/>
                <a:ext cx="11165115" cy="24937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&gt;0</m:t>
                    </m:r>
                  </m:oMath>
                </a14:m>
                <a:r>
                  <a:rPr lang="pt-BR" dirty="0"/>
                  <a:t> é a </a:t>
                </a:r>
                <a:r>
                  <a:rPr lang="pt-BR" b="1" i="1" dirty="0"/>
                  <a:t>passo de aprendizagem </a:t>
                </a:r>
                <a:r>
                  <a:rPr lang="pt-BR" dirty="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a:t> é o </a:t>
                </a:r>
                <a:r>
                  <a:rPr lang="pt-BR" b="1" i="1" dirty="0"/>
                  <a:t>vetor gradiente</a:t>
                </a:r>
                <a:r>
                  <a:rPr lang="pt-BR" dirty="0"/>
                  <a:t>,</a:t>
                </a:r>
                <a:r>
                  <a:rPr lang="pt-BR" b="1" i="1" dirty="0"/>
                  <a:t> </a:t>
                </a:r>
                <a14:m>
                  <m:oMath xmlns:m="http://schemas.openxmlformats.org/officeDocument/2006/math">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a14:m>
                <a:r>
                  <a:rPr lang="pt-BR" dirty="0"/>
                  <a:t>,</a:t>
                </a:r>
                <a:r>
                  <a:rPr lang="pt-BR" b="1" i="1" dirty="0"/>
                  <a:t> </a:t>
                </a:r>
                <a:r>
                  <a:rPr lang="pt-BR" dirty="0"/>
                  <a:t>da </a:t>
                </a:r>
                <a:r>
                  <a:rPr lang="pt-BR" b="1" i="1" dirty="0"/>
                  <a:t>função de erro</a:t>
                </a:r>
                <a:r>
                  <a:rPr lang="pt-BR" dirty="0"/>
                  <a:t>,</a:t>
                </a:r>
                <a:r>
                  <a:rPr lang="pt-BR" b="1" i="1" dirty="0"/>
                  <a:t> </a:t>
                </a:r>
                <a:r>
                  <a:rPr lang="pt-BR" dirty="0"/>
                  <a:t>ou seja, a derivada parcial da função em relação ao vetor de pesos, </a:t>
                </a:r>
                <a14:m>
                  <m:oMath xmlns:m="http://schemas.openxmlformats.org/officeDocument/2006/math">
                    <m:r>
                      <a:rPr lang="pt-BR" b="1" i="1">
                        <a:latin typeface="Cambria Math" panose="02040503050406030204" pitchFamily="18" charset="0"/>
                      </a:rPr>
                      <m:t>𝒂</m:t>
                    </m:r>
                  </m:oMath>
                </a14:m>
                <a:r>
                  <a:rPr lang="pt-BR" dirty="0"/>
                  <a:t>.</a:t>
                </a:r>
              </a:p>
              <a:p>
                <a:r>
                  <a:rPr lang="pt-BR" dirty="0"/>
                  <a:t>O </a:t>
                </a:r>
                <a:r>
                  <a:rPr lang="pt-BR" b="1" i="1" dirty="0"/>
                  <a:t>passo de aprendizagem</a:t>
                </a:r>
                <a:r>
                  <a:rPr lang="pt-BR" dirty="0"/>
                  <a:t> dita o tamanho dos passos (i.e., deslocamentos) dados na direção oposta a do </a:t>
                </a:r>
                <a:r>
                  <a:rPr lang="pt-BR" b="1" i="1" dirty="0"/>
                  <a:t>gradiente</a:t>
                </a:r>
                <a:r>
                  <a:rPr lang="pt-BR" dirty="0"/>
                  <a:t>.</a:t>
                </a:r>
              </a:p>
              <a:p>
                <a:r>
                  <a:rPr lang="pt-BR" dirty="0"/>
                  <a:t>O </a:t>
                </a:r>
                <a:r>
                  <a:rPr lang="pt-BR" b="1" i="1" dirty="0"/>
                  <a:t>passo de aprendizagem</a:t>
                </a:r>
                <a:r>
                  <a:rPr lang="pt-BR" dirty="0"/>
                  <a:t> pode ser constante ou pode decair com o tempo à medida que o processo de aprendizado prossegue.</a:t>
                </a:r>
              </a:p>
              <a:p>
                <a:r>
                  <a:rPr lang="pt-BR" dirty="0"/>
                  <a:t>Na sequência, veremos como encontrar o </a:t>
                </a:r>
                <a:r>
                  <a:rPr lang="pt-BR" b="1" i="1" dirty="0"/>
                  <a:t>vetor gradiente</a:t>
                </a:r>
                <a:r>
                  <a:rPr lang="pt-BR" dirty="0"/>
                  <a:t> da </a:t>
                </a:r>
                <a:r>
                  <a:rPr lang="pt-BR" b="1" i="1" dirty="0"/>
                  <a:t>função de erro </a:t>
                </a:r>
                <a:r>
                  <a:rPr lang="pt-BR" dirty="0"/>
                  <a:t>e como implementar o algoritmo do </a:t>
                </a:r>
                <a:r>
                  <a:rPr lang="pt-BR" b="1" i="1" dirty="0"/>
                  <a:t>gradiente descendente</a:t>
                </a:r>
                <a:r>
                  <a:rPr lang="pt-BR" dirty="0"/>
                  <a:t>.</a:t>
                </a:r>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64259"/>
                <a:ext cx="11165115" cy="2493740"/>
              </a:xfrm>
              <a:prstGeom prst="rect">
                <a:avLst/>
              </a:prstGeom>
              <a:blipFill rotWithShape="0">
                <a:blip r:embed="rId4"/>
                <a:stretch>
                  <a:fillRect l="-655" t="-2689" b="-4156"/>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631534" y="2291545"/>
            <a:ext cx="3226637" cy="212049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81172"/>
                <a:ext cx="11165115" cy="945164"/>
              </a:xfrm>
            </p:spPr>
            <p:txBody>
              <a:bodyPr>
                <a:normAutofit fontScale="775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a:t>
                </a:r>
                <a:r>
                  <a:rPr lang="pt-BR" b="1" i="1" dirty="0">
                    <a:solidFill>
                      <a:srgbClr val="00B050"/>
                    </a:solidFill>
                  </a:rPr>
                  <a:t>ponto aleatório </a:t>
                </a:r>
                <a:r>
                  <a:rPr lang="pt-BR" dirty="0"/>
                  <a:t>do </a:t>
                </a:r>
                <a:r>
                  <a:rPr lang="pt-BR" b="1" i="1" dirty="0"/>
                  <a:t>espaço de pesos</a:t>
                </a:r>
                <a:r>
                  <a:rPr lang="pt-BR" dirty="0"/>
                  <a:t> e, então, aplica a </a:t>
                </a:r>
                <a:r>
                  <a:rPr lang="pt-BR" b="1" i="1" dirty="0"/>
                  <a:t>regra de atualização dos pesos </a:t>
                </a:r>
                <a:r>
                  <a:rPr lang="pt-BR" dirty="0"/>
                  <a:t>até que o algoritmo convirja (e.g., erro pequeno entre duas iterações subsequentes) ou o número máximo de iterações seja atingido.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81172"/>
                <a:ext cx="11165115" cy="945164"/>
              </a:xfrm>
              <a:blipFill rotWithShape="0">
                <a:blip r:embed="rId6"/>
                <a:stretch>
                  <a:fillRect l="-600" t="-13548"/>
                </a:stretch>
              </a:blipFill>
            </p:spPr>
            <p:txBody>
              <a:bodyPr/>
              <a:lstStyle/>
              <a:p>
                <a:r>
                  <a:rPr lang="pt-BR">
                    <a:noFill/>
                  </a:rPr>
                  <a:t> </a:t>
                </a:r>
              </a:p>
            </p:txBody>
          </p:sp>
        </mc:Fallback>
      </mc:AlternateContent>
      <p:sp>
        <p:nvSpPr>
          <p:cNvPr id="12" name="Retângulo 11"/>
          <p:cNvSpPr/>
          <p:nvPr/>
        </p:nvSpPr>
        <p:spPr>
          <a:xfrm>
            <a:off x="3306678" y="3976697"/>
            <a:ext cx="4216154" cy="276999"/>
          </a:xfrm>
          <a:prstGeom prst="rect">
            <a:avLst/>
          </a:prstGeom>
        </p:spPr>
        <p:txBody>
          <a:bodyPr wrap="none">
            <a:spAutoFit/>
          </a:bodyPr>
          <a:lstStyle/>
          <a:p>
            <a:r>
              <a:rPr lang="en-US" sz="1200" dirty="0" err="1"/>
              <a:t>Os</a:t>
            </a:r>
            <a:r>
              <a:rPr lang="en-US" sz="1200" dirty="0"/>
              <a:t> pesos </a:t>
            </a:r>
            <a:r>
              <a:rPr lang="en-US" sz="1200" dirty="0" err="1"/>
              <a:t>são</a:t>
            </a:r>
            <a:r>
              <a:rPr lang="en-US" sz="1200" dirty="0"/>
              <a:t> </a:t>
            </a:r>
            <a:r>
              <a:rPr lang="en-US" sz="1200" dirty="0" err="1"/>
              <a:t>atualizados</a:t>
            </a:r>
            <a:r>
              <a:rPr lang="en-US" sz="1200" dirty="0"/>
              <a:t> </a:t>
            </a:r>
            <a:r>
              <a:rPr lang="en-US" sz="1200" dirty="0" err="1"/>
              <a:t>na</a:t>
            </a:r>
            <a:r>
              <a:rPr lang="en-US" sz="1200" dirty="0"/>
              <a:t> </a:t>
            </a:r>
            <a:r>
              <a:rPr lang="en-US" sz="1200" dirty="0" err="1"/>
              <a:t>direção</a:t>
            </a:r>
            <a:r>
              <a:rPr lang="en-US" sz="1200" dirty="0"/>
              <a:t> </a:t>
            </a:r>
            <a:r>
              <a:rPr lang="en-US" sz="1200" dirty="0" err="1"/>
              <a:t>oposta</a:t>
            </a:r>
            <a:r>
              <a:rPr lang="en-US" sz="1200" dirty="0"/>
              <a:t> a do </a:t>
            </a:r>
            <a:r>
              <a:rPr lang="en-US" sz="1200" dirty="0" err="1"/>
              <a:t>vetor</a:t>
            </a:r>
            <a:r>
              <a:rPr lang="en-US" sz="1200" dirty="0"/>
              <a:t> </a:t>
            </a:r>
            <a:r>
              <a:rPr lang="en-US" sz="1200" dirty="0" err="1"/>
              <a:t>gradiente</a:t>
            </a:r>
            <a:r>
              <a:rPr lang="en-US" sz="1200" dirty="0"/>
              <a:t>. </a:t>
            </a:r>
          </a:p>
        </p:txBody>
      </p:sp>
      <p:cxnSp>
        <p:nvCxnSpPr>
          <p:cNvPr id="14" name="Conector angulado 13"/>
          <p:cNvCxnSpPr>
            <a:endCxn id="12" idx="1"/>
          </p:cNvCxnSpPr>
          <p:nvPr/>
        </p:nvCxnSpPr>
        <p:spPr>
          <a:xfrm rot="16200000" flipH="1">
            <a:off x="2921744" y="3730263"/>
            <a:ext cx="457598" cy="3122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6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92500" lnSpcReduction="10000"/>
              </a:bodyPr>
              <a:lstStyle/>
              <a:p>
                <a:r>
                  <a:rPr lang="en-US" dirty="0"/>
                  <a:t>Usaremos </a:t>
                </a:r>
                <a:r>
                  <a:rPr lang="en-US" dirty="0" err="1"/>
                  <a:t>uma</a:t>
                </a:r>
                <a:r>
                  <a:rPr lang="en-US" dirty="0"/>
                  <a:t> </a:t>
                </a:r>
                <a:r>
                  <a:rPr lang="en-US" b="1" i="1" dirty="0" err="1"/>
                  <a:t>função</a:t>
                </a:r>
                <a:r>
                  <a:rPr lang="en-US" b="1" i="1" dirty="0"/>
                  <a:t>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𝑦</m:t>
                        </m:r>
                      </m:e>
                    </m:acc>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r>
                      <a:rPr lang="en-US" sz="2600" b="0" i="1" smtClean="0">
                        <a:latin typeface="Cambria Math" panose="02040503050406030204" pitchFamily="18" charset="0"/>
                      </a:rPr>
                      <m:t>= </m:t>
                    </m:r>
                    <m:r>
                      <a:rPr lang="en-US" sz="2600" b="0" i="1" smtClean="0">
                        <a:latin typeface="Cambria Math" panose="02040503050406030204" pitchFamily="18" charset="0"/>
                      </a:rPr>
                      <m:t>h</m:t>
                    </m:r>
                    <m:d>
                      <m:dPr>
                        <m:ctrlPr>
                          <a:rPr lang="en-US" sz="2600" b="0" i="1" smtClean="0">
                            <a:latin typeface="Cambria Math" panose="02040503050406030204" pitchFamily="18" charset="0"/>
                          </a:rPr>
                        </m:ctrlPr>
                      </m:dPr>
                      <m:e>
                        <m:r>
                          <a:rPr lang="pt-BR" sz="2600" b="1" i="1" smtClean="0">
                            <a:latin typeface="Cambria Math" panose="02040503050406030204" pitchFamily="18" charset="0"/>
                          </a:rPr>
                          <m:t>𝒙</m:t>
                        </m:r>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oMath>
                </a14:m>
                <a:r>
                  <a:rPr lang="nl-BE" sz="2600" dirty="0"/>
                  <a:t>.</a:t>
                </a:r>
              </a:p>
              <a:p>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sz="260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𝑒</m:t>
                        </m:r>
                      </m:sub>
                    </m:sSub>
                    <m:d>
                      <m:dPr>
                        <m:ctrlPr>
                          <a:rPr lang="en-US" sz="2600" b="0" i="1" smtClean="0">
                            <a:latin typeface="Cambria Math" panose="02040503050406030204" pitchFamily="18" charset="0"/>
                          </a:rPr>
                        </m:ctrlPr>
                      </m:dPr>
                      <m:e>
                        <m:r>
                          <a:rPr lang="pt-BR" sz="2600" b="1" i="1">
                            <a:latin typeface="Cambria Math" panose="02040503050406030204" pitchFamily="18" charset="0"/>
                            <a:ea typeface="Cambria Math" panose="02040503050406030204" pitchFamily="18" charset="0"/>
                          </a:rPr>
                          <m:t>𝒂</m:t>
                        </m:r>
                      </m:e>
                    </m:d>
                    <m:r>
                      <a:rPr lang="en-US" sz="2600" b="0" i="1" smtClean="0">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rPr>
                          <m:t>1</m:t>
                        </m:r>
                      </m:num>
                      <m:den>
                        <m:r>
                          <a:rPr lang="pt-BR" sz="2600" i="1">
                            <a:latin typeface="Cambria Math" panose="02040503050406030204" pitchFamily="18" charset="0"/>
                          </a:rPr>
                          <m:t>𝑁</m:t>
                        </m:r>
                      </m:den>
                    </m:f>
                    <m:nary>
                      <m:naryPr>
                        <m:chr m:val="∑"/>
                        <m:ctrlPr>
                          <a:rPr lang="pt-BR" sz="2600" i="1" smtClean="0">
                            <a:latin typeface="Cambria Math" panose="02040503050406030204" pitchFamily="18" charset="0"/>
                          </a:rPr>
                        </m:ctrlPr>
                      </m:naryPr>
                      <m:sub>
                        <m:r>
                          <a:rPr lang="pt-BR" sz="2600" b="0" i="1" smtClean="0">
                            <a:latin typeface="Cambria Math" panose="02040503050406030204" pitchFamily="18" charset="0"/>
                          </a:rPr>
                          <m:t>𝑛</m:t>
                        </m:r>
                        <m:r>
                          <a:rPr lang="pt-BR" sz="2600" i="1">
                            <a:latin typeface="Cambria Math" panose="02040503050406030204" pitchFamily="18" charset="0"/>
                          </a:rPr>
                          <m:t>=0</m:t>
                        </m:r>
                      </m:sub>
                      <m:sup>
                        <m:r>
                          <a:rPr lang="pt-BR" sz="2600" i="1">
                            <a:latin typeface="Cambria Math" panose="02040503050406030204" pitchFamily="18" charset="0"/>
                          </a:rPr>
                          <m:t>𝑁</m:t>
                        </m:r>
                        <m:r>
                          <a:rPr lang="pt-BR" sz="2600" i="1">
                            <a:latin typeface="Cambria Math" panose="02040503050406030204" pitchFamily="18" charset="0"/>
                          </a:rPr>
                          <m:t>−1</m:t>
                        </m:r>
                      </m:sup>
                      <m:e>
                        <m:sSup>
                          <m:sSupPr>
                            <m:ctrlPr>
                              <a:rPr lang="pt-BR" sz="2600" i="1" smtClean="0">
                                <a:latin typeface="Cambria Math" panose="02040503050406030204" pitchFamily="18" charset="0"/>
                              </a:rPr>
                            </m:ctrlPr>
                          </m:sSupPr>
                          <m:e>
                            <m:d>
                              <m:dPr>
                                <m:begChr m:val="["/>
                                <m:endChr m:val="]"/>
                                <m:ctrlPr>
                                  <a:rPr lang="pt-BR" sz="2600" i="1" smtClean="0">
                                    <a:latin typeface="Cambria Math" panose="02040503050406030204" pitchFamily="18" charset="0"/>
                                  </a:rPr>
                                </m:ctrlPr>
                              </m:dPr>
                              <m:e>
                                <m:r>
                                  <a:rPr lang="pt-BR" sz="2600" i="1">
                                    <a:latin typeface="Cambria Math" panose="02040503050406030204" pitchFamily="18" charset="0"/>
                                  </a:rPr>
                                  <m:t>𝑦</m:t>
                                </m:r>
                                <m:d>
                                  <m:dPr>
                                    <m:ctrlPr>
                                      <a:rPr lang="en-US" sz="2600" i="1">
                                        <a:latin typeface="Cambria Math" panose="02040503050406030204" pitchFamily="18" charset="0"/>
                                      </a:rPr>
                                    </m:ctrlPr>
                                  </m:dPr>
                                  <m:e>
                                    <m:r>
                                      <a:rPr lang="pt-BR" sz="2600" i="1">
                                        <a:latin typeface="Cambria Math" panose="02040503050406030204" pitchFamily="18" charset="0"/>
                                      </a:rPr>
                                      <m:t>𝑛</m:t>
                                    </m:r>
                                  </m:e>
                                </m:d>
                                <m:r>
                                  <a:rPr lang="pt-BR" sz="2600" i="1" dirty="0">
                                    <a:latin typeface="Cambria Math" panose="02040503050406030204" pitchFamily="18" charset="0"/>
                                  </a:rPr>
                                  <m:t>−</m:t>
                                </m:r>
                                <m:d>
                                  <m:dPr>
                                    <m:ctrlPr>
                                      <a:rPr lang="pt-BR" sz="2600" i="1" dirty="0"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e>
                                </m:d>
                              </m:e>
                            </m:d>
                          </m:e>
                          <m:sup>
                            <m:r>
                              <a:rPr lang="pt-BR" sz="2600" b="0" i="1" smtClean="0">
                                <a:latin typeface="Cambria Math" panose="02040503050406030204" pitchFamily="18" charset="0"/>
                              </a:rPr>
                              <m:t>2</m:t>
                            </m:r>
                          </m:sup>
                        </m:sSup>
                      </m:e>
                    </m:nary>
                  </m:oMath>
                </a14:m>
                <a:r>
                  <a:rPr lang="nl-BE" sz="2600" dirty="0"/>
                  <a:t>.</a:t>
                </a:r>
              </a:p>
              <a:p>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b="0" i="1" smtClean="0">
                                  <a:latin typeface="Cambria Math" panose="02040503050406030204" pitchFamily="18" charset="0"/>
                                </a:rPr>
                                <m:t>𝑘</m:t>
                              </m:r>
                            </m:sub>
                          </m:sSub>
                        </m:den>
                      </m:f>
                      <m:r>
                        <a:rPr lang="en-US" sz="2400" b="0" i="1" smtClean="0">
                          <a:latin typeface="Cambria Math" panose="02040503050406030204" pitchFamily="18" charset="0"/>
                        </a:rPr>
                        <m:t>=−</m:t>
                      </m:r>
                      <m:f>
                        <m:fPr>
                          <m:ctrlPr>
                            <a:rPr lang="pt-BR" sz="2400" i="1">
                              <a:latin typeface="Cambria Math" panose="02040503050406030204" pitchFamily="18" charset="0"/>
                            </a:rPr>
                          </m:ctrlPr>
                        </m:fPr>
                        <m:num>
                          <m:r>
                            <a:rPr lang="en-US" sz="2400" b="0" i="1" smtClean="0">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b="0" i="1" smtClean="0">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r>
                                    <a:rPr lang="pt-BR"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d>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b="0" i="1" smtClean="0">
                                  <a:latin typeface="Cambria Math" panose="02040503050406030204" pitchFamily="18" charset="0"/>
                                </a:rPr>
                                <m:t>𝑘</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nary>
                      <m:r>
                        <a:rPr lang="pt-BR" sz="2400" b="0" i="1" smtClean="0">
                          <a:latin typeface="Cambria Math" panose="02040503050406030204" pitchFamily="18" charset="0"/>
                        </a:rPr>
                        <m:t>, </m:t>
                      </m:r>
                      <m:r>
                        <a:rPr lang="pt-BR" sz="2400" b="0" i="1" smtClean="0">
                          <a:latin typeface="Cambria Math" panose="02040503050406030204" pitchFamily="18" charset="0"/>
                        </a:rPr>
                        <m:t>𝑘</m:t>
                      </m:r>
                      <m:r>
                        <a:rPr lang="pt-BR" sz="2400" b="0" i="1" smtClean="0">
                          <a:latin typeface="Cambria Math" panose="02040503050406030204" pitchFamily="18" charset="0"/>
                        </a:rPr>
                        <m:t>=1,2</m:t>
                      </m:r>
                    </m:oMath>
                  </m:oMathPara>
                </a14:m>
                <a:endParaRPr lang="en-US" sz="2400" i="1" dirty="0"/>
              </a:p>
              <a:p>
                <a:r>
                  <a:rPr lang="en-US" dirty="0"/>
                  <a:t>A </a:t>
                </a:r>
                <a:r>
                  <a:rPr lang="en-US" b="1" i="1" dirty="0" err="1"/>
                  <a:t>equação</a:t>
                </a:r>
                <a:r>
                  <a:rPr lang="en-US" b="1" i="1" dirty="0"/>
                  <a:t> de </a:t>
                </a:r>
                <a:r>
                  <a:rPr lang="en-US" b="1" i="1" dirty="0" err="1"/>
                  <a:t>atualização</a:t>
                </a:r>
                <a:r>
                  <a:rPr lang="en-US" b="1" i="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den>
                      </m:f>
                    </m:oMath>
                  </m:oMathPara>
                </a14:m>
                <a:endParaRPr lang="nl-BE" sz="2400" dirty="0"/>
              </a:p>
              <a:p>
                <a:pPr marL="0" indent="0" algn="ctr">
                  <a:buNone/>
                </a:pPr>
                <a14:m>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a:latin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e>
                            </m:d>
                          </m:e>
                        </m:d>
                      </m:e>
                    </m:nary>
                    <m:sSub>
                      <m:sSubPr>
                        <m:ctrlPr>
                          <a:rPr lang="en-US" sz="2400" i="1">
                            <a:latin typeface="Cambria Math" panose="02040503050406030204" pitchFamily="18" charset="0"/>
                          </a:rPr>
                        </m:ctrlPr>
                      </m:sSubPr>
                      <m:e>
                        <m:r>
                          <a:rPr lang="pt-BR" sz="2400" i="1">
                            <a:latin typeface="Cambria Math" panose="02040503050406030204" pitchFamily="18" charset="0"/>
                          </a:rPr>
                          <m:t>𝑥</m:t>
                        </m:r>
                      </m:e>
                      <m:sub>
                        <m:r>
                          <a:rPr lang="pt-BR" sz="2400" i="1">
                            <a:latin typeface="Cambria Math" panose="02040503050406030204" pitchFamily="18" charset="0"/>
                          </a:rPr>
                          <m:t>𝑘</m:t>
                        </m:r>
                      </m:sub>
                    </m:sSub>
                    <m:r>
                      <a:rPr lang="pt-BR" sz="2400" i="1">
                        <a:latin typeface="Cambria Math" panose="02040503050406030204" pitchFamily="18" charset="0"/>
                      </a:rPr>
                      <m:t>(</m:t>
                    </m:r>
                    <m:r>
                      <a:rPr lang="pt-BR" sz="2400" i="1">
                        <a:latin typeface="Cambria Math" panose="02040503050406030204" pitchFamily="18" charset="0"/>
                      </a:rPr>
                      <m:t>𝑛</m:t>
                    </m:r>
                    <m:r>
                      <a:rPr lang="pt-BR" sz="2400" i="1">
                        <a:latin typeface="Cambria Math" panose="02040503050406030204" pitchFamily="18" charset="0"/>
                      </a:rPr>
                      <m:t>)</m:t>
                    </m:r>
                  </m:oMath>
                </a14:m>
                <a:r>
                  <a:rPr lang="nl-BE" sz="2400" dirty="0"/>
                  <a:t>,  </a:t>
                </a:r>
                <a14:m>
                  <m:oMath xmlns:m="http://schemas.openxmlformats.org/officeDocument/2006/math">
                    <m:r>
                      <a:rPr lang="pt-BR" sz="2400" i="1">
                        <a:latin typeface="Cambria Math" panose="02040503050406030204" pitchFamily="18" charset="0"/>
                      </a:rPr>
                      <m:t>𝑘</m:t>
                    </m:r>
                    <m:r>
                      <a:rPr lang="pt-BR" sz="2400" i="1">
                        <a:latin typeface="Cambria Math" panose="02040503050406030204" pitchFamily="18" charset="0"/>
                      </a:rPr>
                      <m:t>=1,2</m:t>
                    </m:r>
                    <m:r>
                      <a:rPr lang="pt-BR" sz="2400">
                        <a:latin typeface="Cambria Math" panose="02040503050406030204" pitchFamily="18" charset="0"/>
                      </a:rPr>
                      <m:t>.</m:t>
                    </m:r>
                  </m:oMath>
                </a14:m>
                <a:endParaRPr lang="en-US" sz="2400" dirty="0"/>
              </a:p>
              <a:p>
                <a:r>
                  <a:rPr lang="en-US" dirty="0" err="1"/>
                  <a:t>Por</a:t>
                </a:r>
                <a:r>
                  <a:rPr lang="en-US" dirty="0"/>
                  <a:t> </a:t>
                </a:r>
                <a:r>
                  <a:rPr lang="en-US" dirty="0" err="1"/>
                  <a:t>ser</a:t>
                </a:r>
                <a:r>
                  <a:rPr lang="en-US" dirty="0"/>
                  <a:t> </a:t>
                </a:r>
                <a:r>
                  <a:rPr lang="en-US" dirty="0" err="1"/>
                  <a:t>constante</a:t>
                </a:r>
                <a:r>
                  <a:rPr lang="en-US" dirty="0"/>
                  <a:t>, o </a:t>
                </a:r>
                <a:r>
                  <a:rPr lang="en-US" dirty="0" err="1"/>
                  <a:t>termo</a:t>
                </a:r>
                <a:r>
                  <a:rPr lang="en-US" dirty="0"/>
                  <a:t> </a:t>
                </a:r>
                <a14:m>
                  <m:oMath xmlns:m="http://schemas.openxmlformats.org/officeDocument/2006/math">
                    <m:f>
                      <m:fPr>
                        <m:type m:val="lin"/>
                        <m:ctrlPr>
                          <a:rPr lang="en-US"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en-US" dirty="0"/>
                  <a:t> pode </a:t>
                </a:r>
                <a:r>
                  <a:rPr lang="en-US" dirty="0" err="1"/>
                  <a:t>ser</a:t>
                </a:r>
                <a:r>
                  <a:rPr lang="en-US" dirty="0"/>
                  <a:t> </a:t>
                </a:r>
                <a:r>
                  <a:rPr lang="en-US" dirty="0" err="1"/>
                  <a:t>absorvido</a:t>
                </a:r>
                <a:r>
                  <a:rPr lang="en-US" dirty="0"/>
                  <a:t> </a:t>
                </a:r>
                <a:r>
                  <a:rPr lang="en-US" dirty="0" err="1"/>
                  <a:t>por</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p>
              <a:p>
                <a:r>
                  <a:rPr lang="pt-BR" dirty="0"/>
                  <a:t>Forma matricial da equação de atualização: </a:t>
                </a:r>
                <a14:m>
                  <m:oMath xmlns:m="http://schemas.openxmlformats.org/officeDocument/2006/math">
                    <m:r>
                      <a:rPr lang="pt-BR" sz="2400" b="1" i="1">
                        <a:latin typeface="Cambria Math" panose="02040503050406030204" pitchFamily="18" charset="0"/>
                      </a:rPr>
                      <m:t>𝒂</m:t>
                    </m:r>
                    <m:r>
                      <a:rPr lang="pt-BR" sz="2400" i="1">
                        <a:latin typeface="Cambria Math" panose="02040503050406030204" pitchFamily="18" charset="0"/>
                      </a:rPr>
                      <m:t>=</m:t>
                    </m:r>
                    <m:r>
                      <a:rPr lang="pt-BR" sz="2400" b="1" i="1">
                        <a:latin typeface="Cambria Math" panose="02040503050406030204" pitchFamily="18" charset="0"/>
                      </a:rPr>
                      <m:t>𝒂</m:t>
                    </m:r>
                    <m:r>
                      <a:rPr lang="pt-BR" sz="2400"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sSup>
                      <m:sSupPr>
                        <m:ctrlPr>
                          <a:rPr lang="pt-BR" sz="2400" i="1">
                            <a:latin typeface="Cambria Math" panose="02040503050406030204" pitchFamily="18" charset="0"/>
                            <a:ea typeface="Cambria Math" panose="02040503050406030204" pitchFamily="18" charset="0"/>
                          </a:rPr>
                        </m:ctrlPr>
                      </m:sSupPr>
                      <m:e>
                        <m:r>
                          <a:rPr lang="pt-BR" sz="2400" b="1" i="1">
                            <a:latin typeface="Cambria Math" panose="02040503050406030204" pitchFamily="18" charset="0"/>
                            <a:ea typeface="Cambria Math" panose="02040503050406030204" pitchFamily="18" charset="0"/>
                          </a:rPr>
                          <m:t>𝑿</m:t>
                        </m:r>
                      </m:e>
                      <m:sup>
                        <m:r>
                          <a:rPr lang="pt-BR" sz="2400" i="1">
                            <a:latin typeface="Cambria Math" panose="02040503050406030204" pitchFamily="18" charset="0"/>
                            <a:ea typeface="Cambria Math" panose="02040503050406030204" pitchFamily="18" charset="0"/>
                          </a:rPr>
                          <m:t>𝑇</m:t>
                        </m:r>
                      </m:sup>
                    </m:sSup>
                    <m:r>
                      <a:rPr lang="pt-BR" sz="2400"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𝒚</m:t>
                    </m:r>
                    <m:r>
                      <a:rPr lang="pt-BR" sz="2400" i="1">
                        <a:latin typeface="Cambria Math" panose="02040503050406030204" pitchFamily="18" charset="0"/>
                        <a:ea typeface="Cambria Math" panose="02040503050406030204" pitchFamily="18" charset="0"/>
                      </a:rPr>
                      <m:t>−</m:t>
                    </m:r>
                    <m:acc>
                      <m:accPr>
                        <m:chr m:val="̂"/>
                        <m:ctrlPr>
                          <a:rPr lang="pt-BR" sz="2400" i="1">
                            <a:latin typeface="Cambria Math" panose="02040503050406030204" pitchFamily="18" charset="0"/>
                            <a:ea typeface="Cambria Math" panose="02040503050406030204" pitchFamily="18" charset="0"/>
                          </a:rPr>
                        </m:ctrlPr>
                      </m:accPr>
                      <m:e>
                        <m:r>
                          <a:rPr lang="pt-BR" sz="2400" b="1" i="1">
                            <a:latin typeface="Cambria Math" panose="02040503050406030204" pitchFamily="18" charset="0"/>
                            <a:ea typeface="Cambria Math" panose="02040503050406030204" pitchFamily="18" charset="0"/>
                          </a:rPr>
                          <m:t>𝒚</m:t>
                        </m:r>
                      </m:e>
                    </m:acc>
                    <m:r>
                      <a:rPr lang="pt-BR"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1070" t="-2088"/>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a:solidFill>
                  <a:srgbClr val="00B0F0"/>
                </a:solidFill>
                <a:hlinkClick r:id="rId4"/>
              </a:rPr>
              <a:t>Exemplo: exemplo_regressao_linear_gradiente_descendente.ipynb</a:t>
            </a:r>
            <a:endParaRPr lang="pt-BR" sz="1400" u="sng" dirty="0">
              <a:solidFill>
                <a:srgbClr val="00B0F0"/>
              </a:solidFill>
            </a:endParaRPr>
          </a:p>
        </p:txBody>
      </p:sp>
      <p:sp>
        <p:nvSpPr>
          <p:cNvPr id="3" name="Rectangle 2"/>
          <p:cNvSpPr/>
          <p:nvPr/>
        </p:nvSpPr>
        <p:spPr>
          <a:xfrm>
            <a:off x="8592065" y="2303607"/>
            <a:ext cx="1363703" cy="1015663"/>
          </a:xfrm>
          <a:prstGeom prst="rect">
            <a:avLst/>
          </a:prstGeom>
          <a:noFill/>
        </p:spPr>
        <p:txBody>
          <a:bodyPr wrap="square" rtlCol="0">
            <a:spAutoFit/>
          </a:bodyPr>
          <a:lstStyle/>
          <a:p>
            <a:pPr algn="ctr"/>
            <a:r>
              <a:rPr lang="pt-BR" sz="1200" dirty="0"/>
              <a:t>Superfície de contorno com o caminho feito pelo algoritmo até a convergência.</a:t>
            </a: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273917" y="3319270"/>
            <a:ext cx="1164311" cy="53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flipH="1">
            <a:off x="10731434" y="5566325"/>
            <a:ext cx="622366" cy="570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31434" y="4735328"/>
            <a:ext cx="1244731" cy="830997"/>
          </a:xfrm>
          <a:prstGeom prst="rect">
            <a:avLst/>
          </a:prstGeom>
          <a:noFill/>
        </p:spPr>
        <p:txBody>
          <a:bodyPr wrap="square" rtlCol="0">
            <a:spAutoFit/>
          </a:bodyPr>
          <a:lstStyle/>
          <a:p>
            <a:pPr algn="ctr"/>
            <a:r>
              <a:rPr lang="pt-BR" sz="1200" dirty="0"/>
              <a:t>Curva do EQM em função do número de iterações.</a:t>
            </a:r>
          </a:p>
        </p:txBody>
      </p:sp>
    </p:spTree>
    <p:extLst>
      <p:ext uri="{BB962C8B-B14F-4D97-AF65-F5344CB8AC3E}">
        <p14:creationId xmlns:p14="http://schemas.microsoft.com/office/powerpoint/2010/main" val="30698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uma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três versões diferentes para a implementação do algoritmo do gradiente descendente: </a:t>
            </a:r>
          </a:p>
          <a:p>
            <a:pPr lvl="1">
              <a:buFont typeface="Wingdings" panose="05000000000000000000" pitchFamily="2" charset="2"/>
              <a:buChar char="§"/>
            </a:pPr>
            <a:r>
              <a:rPr lang="pt-BR" b="1" dirty="0"/>
              <a:t>Batelada</a:t>
            </a:r>
            <a:r>
              <a:rPr lang="pt-BR" dirty="0"/>
              <a:t>: usa todas as amostras do conjunto de treinamento para calcular o vetor gradiente (versão que acabamos de ver).</a:t>
            </a:r>
          </a:p>
          <a:p>
            <a:pPr lvl="1">
              <a:buFont typeface="Wingdings" panose="05000000000000000000" pitchFamily="2" charset="2"/>
              <a:buChar char="§"/>
            </a:pPr>
            <a:r>
              <a:rPr lang="pt-BR" b="1" dirty="0"/>
              <a:t>Estocástico</a:t>
            </a:r>
            <a:r>
              <a:rPr lang="pt-BR" dirty="0"/>
              <a:t>: usa apenas uma amostra do conjunto de treinamento para estimar o vetor gradiente.</a:t>
            </a:r>
          </a:p>
          <a:p>
            <a:pPr lvl="1">
              <a:buFont typeface="Wingdings" panose="05000000000000000000" pitchFamily="2" charset="2"/>
              <a:buChar char="§"/>
            </a:pPr>
            <a:r>
              <a:rPr lang="pt-BR" b="1" dirty="0" err="1"/>
              <a:t>Mini-Batch</a:t>
            </a:r>
            <a:r>
              <a:rPr lang="pt-BR" dirty="0"/>
              <a:t>: usa um subconjunto de amostras do conjunto de treinamento para estimar o vetor gradiente.</a:t>
            </a:r>
          </a:p>
        </p:txBody>
      </p:sp>
    </p:spTree>
    <p:extLst>
      <p:ext uri="{BB962C8B-B14F-4D97-AF65-F5344CB8AC3E}">
        <p14:creationId xmlns:p14="http://schemas.microsoft.com/office/powerpoint/2010/main" val="3674961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a:t>Batelada </a:t>
                </a:r>
                <a:r>
                  <a:rPr lang="pt-BR" dirty="0"/>
                  <a:t>(do inglês </a:t>
                </a:r>
                <a:r>
                  <a:rPr lang="pt-BR" b="1" i="1" dirty="0"/>
                  <a:t>batch</a:t>
                </a:r>
                <a:r>
                  <a:rPr lang="pt-BR" dirty="0"/>
                  <a:t>): a cada época do algoritmo, </a:t>
                </a:r>
                <a:r>
                  <a:rPr lang="pt-BR" b="1" i="1" dirty="0"/>
                  <a:t>todos</a:t>
                </a:r>
                <a:r>
                  <a:rPr lang="pt-BR" dirty="0"/>
                  <a:t> os exemplos de treinamento são considerados no processo de treinamento do modelo. Esta versão foi 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a:p>
              <a:p>
                <a:r>
                  <a:rPr lang="pt-BR" b="1" dirty="0"/>
                  <a:t>Características</a:t>
                </a:r>
                <a:r>
                  <a:rPr lang="pt-BR" dirty="0"/>
                  <a:t>:</a:t>
                </a:r>
              </a:p>
              <a:p>
                <a:pPr lvl="1" algn="just">
                  <a:buFont typeface="Wingdings" panose="05000000000000000000" pitchFamily="2" charset="2"/>
                  <a:buChar char="§"/>
                </a:pPr>
                <a:r>
                  <a:rPr lang="pt-BR" dirty="0"/>
                  <a:t>Utilizado quando se possui previamente todos os atributos, </a:t>
                </a:r>
                <a14:m>
                  <m:oMath xmlns:m="http://schemas.openxmlformats.org/officeDocument/2006/math">
                    <m:r>
                      <a:rPr lang="pt-BR" b="1" i="1">
                        <a:latin typeface="Cambria Math" panose="02040503050406030204" pitchFamily="18" charset="0"/>
                      </a:rPr>
                      <m:t>𝒙</m:t>
                    </m:r>
                  </m:oMath>
                </a14:m>
                <a:r>
                  <a:rPr lang="pt-BR" dirty="0"/>
                  <a:t>, e rótulos, </a:t>
                </a:r>
                <a14:m>
                  <m:oMath xmlns:m="http://schemas.openxmlformats.org/officeDocument/2006/math">
                    <m:r>
                      <a:rPr lang="pt-BR" i="1">
                        <a:latin typeface="Cambria Math" panose="02040503050406030204" pitchFamily="18" charset="0"/>
                      </a:rPr>
                      <m:t>𝑦</m:t>
                    </m:r>
                  </m:oMath>
                </a14:m>
                <a:r>
                  <a:rPr lang="pt-BR" dirty="0"/>
                  <a:t>, de treinamento.</a:t>
                </a:r>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tenha o tamanho apropriado e se espere tempo suficiente.</a:t>
                </a:r>
              </a:p>
              <a:p>
                <a:pPr lvl="1" algn="just">
                  <a:buFont typeface="Wingdings" panose="05000000000000000000" pitchFamily="2" charset="2"/>
                  <a:buChar char="§"/>
                </a:pPr>
                <a:r>
                  <a:rPr lang="pt-BR" b="1" dirty="0"/>
                  <a:t>Convergência pode ser bem lenta</a:t>
                </a:r>
                <a:r>
                  <a:rPr lang="pt-BR" dirty="0"/>
                  <a:t>, dado que o modelo é apresentado a todos os exemplos a cada época.</a:t>
                </a:r>
              </a:p>
              <a:p>
                <a:pPr lvl="1" algn="just">
                  <a:buFont typeface="Wingdings" panose="05000000000000000000" pitchFamily="2" charset="2"/>
                  <a:buChar char="§"/>
                </a:pPr>
                <a:r>
                  <a:rPr lang="pt-BR" dirty="0"/>
                  <a:t>Se o conjunto de treinamento for muito grande, pode ser impossível treinar o modelo, pois ele consome muitos recursos computacionais (CPU e memória).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pt-BR">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a:t>Segue diretamente, sem alterar a direção, para o mínimo global.</a:t>
                </a:r>
              </a:p>
              <a:p>
                <a:pPr>
                  <a:spcBef>
                    <a:spcPts val="600"/>
                  </a:spcBef>
                </a:pPr>
                <a:r>
                  <a:rPr lang="pt-BR" dirty="0"/>
                  <a:t>Atinge o mínimo global em aproximadamente 3 épocas.</a:t>
                </a:r>
              </a:p>
              <a:p>
                <a:pPr>
                  <a:spcBef>
                    <a:spcPts val="600"/>
                  </a:spcBef>
                </a:pPr>
                <a:r>
                  <a:rPr lang="pt-BR" dirty="0"/>
                  <a:t>Nesse caso específico,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dirty="0"/>
                  <a:t>Não fica “</a:t>
                </a:r>
                <a:r>
                  <a:rPr lang="pt-BR" i="1" dirty="0"/>
                  <a:t>oscilando</a:t>
                </a:r>
                <a:r>
                  <a:rPr lang="pt-BR" dirty="0"/>
                  <a:t>” em torno do mínimo após alcançá-lo, pois o vetor gradiente neste ponto é 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8308006" y="6483408"/>
            <a:ext cx="3950669" cy="276999"/>
          </a:xfrm>
          <a:prstGeom prst="rect">
            <a:avLst/>
          </a:prstGeom>
          <a:noFill/>
        </p:spPr>
        <p:txBody>
          <a:bodyPr wrap="square" rtlCol="0">
            <a:spAutoFit/>
          </a:bodyPr>
          <a:lstStyle/>
          <a:p>
            <a:pPr algn="ctr"/>
            <a:r>
              <a:rPr lang="pt-BR" sz="1200" u="sng" dirty="0">
                <a:solidFill>
                  <a:srgbClr val="00B0F0"/>
                </a:solidFill>
                <a:hlinkClick r:id="rId4"/>
              </a:rPr>
              <a:t>Exemplo: batch_gradient_descent_with_figures.ipynb</a:t>
            </a:r>
            <a:endParaRPr lang="pt-BR" sz="1200"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4" name="Imagem 3"/>
          <p:cNvPicPr>
            <a:picLocks noChangeAspect="1"/>
          </p:cNvPicPr>
          <p:nvPr/>
        </p:nvPicPr>
        <p:blipFill rotWithShape="1">
          <a:blip r:embed="rId7">
            <a:extLst>
              <a:ext uri="{28A0092B-C50C-407E-A947-70E740481C1C}">
                <a14:useLocalDpi xmlns:a14="http://schemas.microsoft.com/office/drawing/2010/main" val="0"/>
              </a:ext>
            </a:extLst>
          </a:blip>
          <a:srcRect l="2324" r="1320" b="1794"/>
          <a:stretch/>
        </p:blipFill>
        <p:spPr>
          <a:xfrm>
            <a:off x="8711364" y="1250238"/>
            <a:ext cx="2861902" cy="2856817"/>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635"/>
            <a:ext cx="10515600" cy="737961"/>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7" y="1123950"/>
                <a:ext cx="11263187" cy="5734050"/>
              </a:xfrm>
            </p:spPr>
            <p:txBody>
              <a:bodyPr>
                <a:normAutofit fontScale="92500" lnSpcReduction="10000"/>
              </a:bodyPr>
              <a:lstStyle/>
              <a:p>
                <a:pPr algn="just"/>
                <a:r>
                  <a:rPr lang="pt-BR" b="1" dirty="0"/>
                  <a:t>Gradiente Descendente Estocástico (GDE)</a:t>
                </a:r>
                <a:r>
                  <a:rPr lang="pt-BR" dirty="0"/>
                  <a:t>: também conhecido como </a:t>
                </a:r>
                <a:r>
                  <a:rPr lang="pt-BR" b="1" i="1" dirty="0"/>
                  <a:t>online</a:t>
                </a:r>
                <a:r>
                  <a:rPr lang="pt-BR" dirty="0"/>
                  <a:t> ou </a:t>
                </a:r>
                <a:r>
                  <a:rPr lang="pt-BR" b="1" i="1" dirty="0"/>
                  <a:t>incremental</a:t>
                </a:r>
                <a:r>
                  <a:rPr lang="pt-BR" dirty="0"/>
                  <a:t> (exemplo-a-exemplo). Com esta versão, os </a:t>
                </a:r>
                <a:r>
                  <a:rPr lang="pt-BR" b="1" i="1" dirty="0">
                    <a:solidFill>
                      <a:srgbClr val="00B0F0"/>
                    </a:solidFill>
                  </a:rPr>
                  <a:t>pesos do modelo são atualizados a cada novo exemplo de treinamento</a:t>
                </a:r>
                <a:r>
                  <a:rPr lang="pt-BR" dirty="0"/>
                  <a:t>.</a:t>
                </a:r>
              </a:p>
              <a:p>
                <a:pPr marL="0" indent="0" algn="ctr">
                  <a:buNone/>
                </a:pPr>
                <a14:m>
                  <m:oMath xmlns:m="http://schemas.openxmlformats.org/officeDocument/2006/math">
                    <m:sSub>
                      <m:sSubPr>
                        <m:ctrlPr>
                          <a:rPr lang="nl-BE" sz="3000" i="1">
                            <a:latin typeface="Cambria Math" panose="02040503050406030204" pitchFamily="18" charset="0"/>
                          </a:rPr>
                        </m:ctrlPr>
                      </m:sSubPr>
                      <m:e>
                        <m:r>
                          <a:rPr lang="en-US" sz="3000" i="1">
                            <a:latin typeface="Cambria Math" panose="02040503050406030204" pitchFamily="18" charset="0"/>
                          </a:rPr>
                          <m:t>𝑎</m:t>
                        </m:r>
                      </m:e>
                      <m:sub>
                        <m:r>
                          <a:rPr lang="pt-BR" sz="3000" i="1">
                            <a:latin typeface="Cambria Math" panose="02040503050406030204" pitchFamily="18" charset="0"/>
                          </a:rPr>
                          <m:t>𝑘</m:t>
                        </m:r>
                      </m:sub>
                    </m:sSub>
                    <m:r>
                      <a:rPr lang="en-US" sz="3000">
                        <a:latin typeface="Cambria Math" panose="02040503050406030204" pitchFamily="18" charset="0"/>
                      </a:rPr>
                      <m:t>=</m:t>
                    </m:r>
                    <m:sSub>
                      <m:sSubPr>
                        <m:ctrlPr>
                          <a:rPr lang="nl-BE" sz="3000" i="1">
                            <a:latin typeface="Cambria Math" panose="02040503050406030204" pitchFamily="18" charset="0"/>
                          </a:rPr>
                        </m:ctrlPr>
                      </m:sSubPr>
                      <m:e>
                        <m:r>
                          <a:rPr lang="en-US" sz="3000" i="1">
                            <a:latin typeface="Cambria Math" panose="02040503050406030204" pitchFamily="18" charset="0"/>
                          </a:rPr>
                          <m:t>𝑎</m:t>
                        </m:r>
                      </m:e>
                      <m:sub>
                        <m:r>
                          <a:rPr lang="pt-BR" sz="3000" i="1">
                            <a:latin typeface="Cambria Math" panose="02040503050406030204" pitchFamily="18" charset="0"/>
                          </a:rPr>
                          <m:t>𝑘</m:t>
                        </m:r>
                      </m:sub>
                    </m:sSub>
                    <m:r>
                      <a:rPr lang="en-US" sz="3000" i="1">
                        <a:latin typeface="Cambria Math" panose="02040503050406030204" pitchFamily="18" charset="0"/>
                      </a:rPr>
                      <m:t>+</m:t>
                    </m:r>
                    <m:r>
                      <a:rPr lang="en-US" sz="3000" i="1">
                        <a:latin typeface="Cambria Math" panose="02040503050406030204" pitchFamily="18" charset="0"/>
                        <a:ea typeface="Cambria Math" panose="02040503050406030204" pitchFamily="18" charset="0"/>
                      </a:rPr>
                      <m:t>𝛼</m:t>
                    </m:r>
                    <m:d>
                      <m:dPr>
                        <m:begChr m:val="["/>
                        <m:endChr m:val="]"/>
                        <m:ctrlPr>
                          <a:rPr lang="pt-BR" sz="3000" i="1">
                            <a:latin typeface="Cambria Math" panose="02040503050406030204" pitchFamily="18" charset="0"/>
                          </a:rPr>
                        </m:ctrlPr>
                      </m:dPr>
                      <m:e>
                        <m:r>
                          <a:rPr lang="pt-BR" sz="3000" i="1">
                            <a:latin typeface="Cambria Math" panose="02040503050406030204" pitchFamily="18" charset="0"/>
                          </a:rPr>
                          <m:t>𝑦</m:t>
                        </m:r>
                        <m:d>
                          <m:dPr>
                            <m:ctrlPr>
                              <a:rPr lang="pt-BR" sz="3000" i="1">
                                <a:latin typeface="Cambria Math" panose="02040503050406030204" pitchFamily="18" charset="0"/>
                              </a:rPr>
                            </m:ctrlPr>
                          </m:dPr>
                          <m:e>
                            <m:r>
                              <a:rPr lang="pt-BR" sz="3000" i="1">
                                <a:latin typeface="Cambria Math" panose="02040503050406030204" pitchFamily="18" charset="0"/>
                              </a:rPr>
                              <m:t>𝑛</m:t>
                            </m:r>
                          </m:e>
                        </m:d>
                        <m:r>
                          <a:rPr lang="pt-BR" sz="3000" i="1" dirty="0">
                            <a:latin typeface="Cambria Math" panose="02040503050406030204" pitchFamily="18" charset="0"/>
                          </a:rPr>
                          <m:t> −</m:t>
                        </m:r>
                        <m:r>
                          <a:rPr lang="en-US" sz="3000" i="1">
                            <a:latin typeface="Cambria Math" panose="02040503050406030204" pitchFamily="18" charset="0"/>
                          </a:rPr>
                          <m:t>h</m:t>
                        </m:r>
                        <m:d>
                          <m:dPr>
                            <m:ctrlPr>
                              <a:rPr lang="en-US" sz="3000" i="1">
                                <a:latin typeface="Cambria Math" panose="02040503050406030204" pitchFamily="18" charset="0"/>
                              </a:rPr>
                            </m:ctrlPr>
                          </m:dPr>
                          <m:e>
                            <m:r>
                              <a:rPr lang="pt-BR" sz="3000" b="1" i="1">
                                <a:latin typeface="Cambria Math" panose="02040503050406030204" pitchFamily="18" charset="0"/>
                              </a:rPr>
                              <m:t>𝒙</m:t>
                            </m:r>
                            <m:d>
                              <m:dPr>
                                <m:ctrlPr>
                                  <a:rPr lang="en-US" sz="3000" i="1">
                                    <a:latin typeface="Cambria Math" panose="02040503050406030204" pitchFamily="18" charset="0"/>
                                  </a:rPr>
                                </m:ctrlPr>
                              </m:dPr>
                              <m:e>
                                <m:r>
                                  <a:rPr lang="pt-BR" sz="3000" i="1">
                                    <a:latin typeface="Cambria Math" panose="02040503050406030204" pitchFamily="18" charset="0"/>
                                  </a:rPr>
                                  <m:t>𝑛</m:t>
                                </m:r>
                              </m:e>
                            </m:d>
                          </m:e>
                        </m:d>
                      </m:e>
                    </m:d>
                    <m:sSub>
                      <m:sSubPr>
                        <m:ctrlPr>
                          <a:rPr lang="en-US" sz="3000" i="1">
                            <a:latin typeface="Cambria Math" panose="02040503050406030204" pitchFamily="18" charset="0"/>
                          </a:rPr>
                        </m:ctrlPr>
                      </m:sSubPr>
                      <m:e>
                        <m:r>
                          <a:rPr lang="pt-BR" sz="3000" i="1">
                            <a:latin typeface="Cambria Math" panose="02040503050406030204" pitchFamily="18" charset="0"/>
                          </a:rPr>
                          <m:t>𝑥</m:t>
                        </m:r>
                      </m:e>
                      <m:sub>
                        <m:r>
                          <a:rPr lang="pt-BR" sz="3000" i="1">
                            <a:latin typeface="Cambria Math" panose="02040503050406030204" pitchFamily="18" charset="0"/>
                          </a:rPr>
                          <m:t>𝑘</m:t>
                        </m:r>
                      </m:sub>
                    </m:sSub>
                    <m:r>
                      <a:rPr lang="pt-BR" sz="3000" i="1">
                        <a:latin typeface="Cambria Math" panose="02040503050406030204" pitchFamily="18" charset="0"/>
                      </a:rPr>
                      <m:t>(</m:t>
                    </m:r>
                    <m:r>
                      <a:rPr lang="pt-BR" sz="3000" i="1">
                        <a:latin typeface="Cambria Math" panose="02040503050406030204" pitchFamily="18" charset="0"/>
                      </a:rPr>
                      <m:t>𝑛</m:t>
                    </m:r>
                    <m:r>
                      <a:rPr lang="pt-BR" sz="3000" i="1">
                        <a:latin typeface="Cambria Math" panose="02040503050406030204" pitchFamily="18" charset="0"/>
                      </a:rPr>
                      <m:t>)</m:t>
                    </m:r>
                  </m:oMath>
                </a14:m>
                <a:r>
                  <a:rPr lang="nl-BE" sz="3000" dirty="0"/>
                  <a:t>,  </a:t>
                </a:r>
                <a14:m>
                  <m:oMath xmlns:m="http://schemas.openxmlformats.org/officeDocument/2006/math">
                    <m:r>
                      <a:rPr lang="pt-BR" sz="3000" i="1">
                        <a:latin typeface="Cambria Math" panose="02040503050406030204" pitchFamily="18" charset="0"/>
                      </a:rPr>
                      <m:t>𝑘</m:t>
                    </m:r>
                    <m:r>
                      <a:rPr lang="pt-BR" sz="3000" i="1">
                        <a:latin typeface="Cambria Math" panose="02040503050406030204" pitchFamily="18" charset="0"/>
                      </a:rPr>
                      <m:t>=1,…, </m:t>
                    </m:r>
                    <m:r>
                      <a:rPr lang="pt-BR" sz="3000" i="1">
                        <a:latin typeface="Cambria Math" panose="02040503050406030204" pitchFamily="18" charset="0"/>
                      </a:rPr>
                      <m:t>𝐾</m:t>
                    </m:r>
                  </m:oMath>
                </a14:m>
                <a:endParaRPr lang="pt-BR" sz="3000" dirty="0"/>
              </a:p>
              <a:p>
                <a:r>
                  <a:rPr lang="pt-BR" b="1" dirty="0"/>
                  <a:t>Características:</a:t>
                </a:r>
                <a:endParaRPr lang="pt-BR" dirty="0"/>
              </a:p>
              <a:p>
                <a:pPr lvl="1">
                  <a:buFont typeface="Wingdings" panose="05000000000000000000" pitchFamily="2" charset="2"/>
                  <a:buChar char="§"/>
                </a:pPr>
                <a:r>
                  <a:rPr lang="pt-BR" b="1" i="1" dirty="0"/>
                  <a:t>Aproxima o vetor gradiente </a:t>
                </a:r>
                <a:r>
                  <a:rPr lang="pt-BR" dirty="0"/>
                  <a:t>através de uma </a:t>
                </a:r>
                <a:r>
                  <a:rPr lang="pt-BR" b="1" i="1" dirty="0"/>
                  <a:t>estimativa estocástica</a:t>
                </a:r>
                <a:r>
                  <a:rPr lang="pt-BR" dirty="0"/>
                  <a:t>, ou seja, gradiente é calculado com um exemplo </a:t>
                </a:r>
                <a:r>
                  <a:rPr lang="pt-BR" b="1" i="1" dirty="0">
                    <a:solidFill>
                      <a:srgbClr val="00B050"/>
                    </a:solidFill>
                  </a:rPr>
                  <a:t>tomado aleatoriamente do conjunto de treinamento</a:t>
                </a:r>
                <a:r>
                  <a:rPr lang="pt-BR" dirty="0"/>
                  <a:t>. </a:t>
                </a:r>
              </a:p>
              <a:p>
                <a:pPr lvl="1" algn="just">
                  <a:buFont typeface="Wingdings" panose="05000000000000000000" pitchFamily="2" charset="2"/>
                  <a:buChar char="§"/>
                </a:pPr>
                <a:r>
                  <a:rPr lang="pt-BR" dirty="0"/>
                  <a:t>Essa </a:t>
                </a:r>
                <a:r>
                  <a:rPr lang="pt-BR" b="1" i="1" dirty="0"/>
                  <a:t>aproximação estocástica</a:t>
                </a:r>
                <a:r>
                  <a:rPr lang="pt-BR" dirty="0"/>
                  <a:t> faz com que as </a:t>
                </a:r>
                <a:r>
                  <a:rPr lang="pt-BR" b="1" i="1" dirty="0">
                    <a:solidFill>
                      <a:srgbClr val="00B050"/>
                    </a:solidFill>
                  </a:rPr>
                  <a:t>atualizações dos pesos não sigam a direção de máxima declividade</a:t>
                </a:r>
                <a:r>
                  <a:rPr lang="pt-BR" dirty="0"/>
                  <a:t>, </a:t>
                </a:r>
                <a:r>
                  <a:rPr lang="pt-BR" b="1" i="1" dirty="0"/>
                  <a:t>podendo ter direções divergentes a cada iteração.</a:t>
                </a:r>
                <a:endParaRPr lang="pt-BR" dirty="0"/>
              </a:p>
              <a:p>
                <a:pPr lvl="1" algn="just">
                  <a:buFont typeface="Wingdings" panose="05000000000000000000" pitchFamily="2" charset="2"/>
                  <a:buChar char="§"/>
                </a:pPr>
                <a:r>
                  <a:rPr lang="pt-BR" dirty="0"/>
                  <a:t>Utilizado quando os </a:t>
                </a:r>
                <a:r>
                  <a:rPr lang="pt-BR" b="1" i="1" dirty="0"/>
                  <a:t>atributos e rótulos </a:t>
                </a:r>
                <a:r>
                  <a:rPr lang="pt-BR" dirty="0"/>
                  <a:t>são </a:t>
                </a:r>
                <a:r>
                  <a:rPr lang="pt-BR" b="1" i="1" dirty="0"/>
                  <a:t>obtidos sequencialmente</a:t>
                </a:r>
                <a:r>
                  <a:rPr lang="pt-BR" dirty="0"/>
                  <a:t> (e.g., sensores).</a:t>
                </a:r>
              </a:p>
              <a:p>
                <a:pPr lvl="1" algn="just">
                  <a:buFont typeface="Wingdings" panose="05000000000000000000" pitchFamily="2" charset="2"/>
                  <a:buChar char="§"/>
                </a:pPr>
                <a:r>
                  <a:rPr lang="pt-BR" dirty="0"/>
                  <a:t>Ou quando o </a:t>
                </a:r>
                <a:r>
                  <a:rPr lang="pt-BR" b="1" i="1" dirty="0"/>
                  <a:t>conjunto de treinamento é muito grande </a:t>
                </a:r>
                <a:r>
                  <a:rPr lang="pt-BR" dirty="0"/>
                  <a:t>(toma-se amostras aleatoriamente). </a:t>
                </a:r>
              </a:p>
              <a:p>
                <a:pPr lvl="1" algn="just">
                  <a:buFont typeface="Wingdings" panose="05000000000000000000" pitchFamily="2" charset="2"/>
                  <a:buChar char="§"/>
                </a:pPr>
                <a:r>
                  <a:rPr lang="pt-BR" b="1" i="1" dirty="0"/>
                  <a:t>Computacionalmente mais rápido</a:t>
                </a:r>
                <a:r>
                  <a:rPr lang="pt-BR" b="1" dirty="0"/>
                  <a:t> </a:t>
                </a:r>
                <a:r>
                  <a:rPr lang="pt-BR" dirty="0"/>
                  <a:t>e </a:t>
                </a:r>
                <a:r>
                  <a:rPr lang="pt-BR" b="1" i="1" dirty="0"/>
                  <a:t>menos custoso em termos de CPU e memória </a:t>
                </a:r>
                <a:r>
                  <a:rPr lang="pt-BR" dirty="0"/>
                  <a:t>que o GD em batelada.</a:t>
                </a:r>
              </a:p>
              <a:p>
                <a:pPr lvl="1" algn="just">
                  <a:buFont typeface="Wingdings" panose="05000000000000000000" pitchFamily="2" charset="2"/>
                  <a:buChar char="§"/>
                </a:pPr>
                <a:r>
                  <a:rPr lang="pt-BR" b="1" i="1" dirty="0"/>
                  <a:t>Se as amostras estiveram contaminadas com ruído, a convergência não é garantida</a:t>
                </a:r>
                <a:r>
                  <a:rPr lang="pt-BR" i="1" dirty="0"/>
                  <a:t> </a:t>
                </a:r>
                <a:r>
                  <a:rPr lang="pt-BR" dirty="0"/>
                  <a:t>com um passo de aprendizagem fixo. </a:t>
                </a:r>
              </a:p>
              <a:p>
                <a:pPr lvl="2" algn="just">
                  <a:buFont typeface="Wingdings" panose="05000000000000000000" pitchFamily="2" charset="2"/>
                  <a:buChar char="ü"/>
                </a:pPr>
                <a:r>
                  <a:rPr lang="pt-BR" dirty="0"/>
                  <a:t>O algoritmo pode </a:t>
                </a:r>
                <a:r>
                  <a:rPr lang="pt-BR" b="1" i="1" dirty="0"/>
                  <a:t>oscilar</a:t>
                </a:r>
                <a:r>
                  <a:rPr lang="pt-BR" dirty="0"/>
                  <a:t> em torno do mínimo </a:t>
                </a:r>
                <a:r>
                  <a:rPr lang="pt-BR" b="1" i="1" dirty="0"/>
                  <a:t>sem nunca convergir </a:t>
                </a:r>
                <a:r>
                  <a:rPr lang="pt-BR" dirty="0"/>
                  <a:t>para o valor ótimo. </a:t>
                </a:r>
              </a:p>
              <a:p>
                <a:pPr lvl="1" algn="just">
                  <a:buFont typeface="Wingdings" panose="05000000000000000000" pitchFamily="2" charset="2"/>
                  <a:buChar char="§"/>
                </a:pPr>
                <a:r>
                  <a:rPr lang="pt-BR" dirty="0"/>
                  <a:t>Esquemas de variação do passo de aprendizagem ajudam a garantir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7" y="1123950"/>
                <a:ext cx="11263187" cy="5734050"/>
              </a:xfrm>
              <a:blipFill rotWithShape="0">
                <a:blip r:embed="rId3"/>
                <a:stretch>
                  <a:fillRect l="-812" t="-2125" r="-920" b="-1488"/>
                </a:stretch>
              </a:blipFill>
            </p:spPr>
            <p:txBody>
              <a:bodyPr/>
              <a:lstStyle/>
              <a:p>
                <a:r>
                  <a:rPr lang="pt-BR">
                    <a:noFill/>
                  </a:rPr>
                  <a:t> </a:t>
                </a:r>
              </a:p>
            </p:txBody>
          </p:sp>
        </mc:Fallback>
      </mc:AlternateContent>
      <p:sp>
        <p:nvSpPr>
          <p:cNvPr id="4" name="CaixaDeTexto 3"/>
          <p:cNvSpPr txBox="1"/>
          <p:nvPr/>
        </p:nvSpPr>
        <p:spPr>
          <a:xfrm>
            <a:off x="5298215" y="2699653"/>
            <a:ext cx="2026509" cy="430887"/>
          </a:xfrm>
          <a:prstGeom prst="rect">
            <a:avLst/>
          </a:prstGeom>
          <a:noFill/>
        </p:spPr>
        <p:txBody>
          <a:bodyPr wrap="square" rtlCol="0">
            <a:spAutoFit/>
          </a:bodyPr>
          <a:lstStyle/>
          <a:p>
            <a:pPr algn="ctr"/>
            <a:r>
              <a:rPr lang="pt-BR" sz="1100" dirty="0"/>
              <a:t>As amostras da função observável podem conter ruído.</a:t>
            </a:r>
          </a:p>
        </p:txBody>
      </p:sp>
      <p:cxnSp>
        <p:nvCxnSpPr>
          <p:cNvPr id="9" name="Conector angulado 8"/>
          <p:cNvCxnSpPr/>
          <p:nvPr/>
        </p:nvCxnSpPr>
        <p:spPr>
          <a:xfrm>
            <a:off x="5000625" y="2663367"/>
            <a:ext cx="423732" cy="215444"/>
          </a:xfrm>
          <a:prstGeom prst="bentConnector3">
            <a:avLst>
              <a:gd name="adj1" fmla="val -170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471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do GD Estocástico</a:t>
            </a:r>
          </a:p>
        </p:txBody>
      </p:sp>
      <p:sp>
        <p:nvSpPr>
          <p:cNvPr id="8" name="TextBox 7"/>
          <p:cNvSpPr txBox="1"/>
          <p:nvPr/>
        </p:nvSpPr>
        <p:spPr>
          <a:xfrm>
            <a:off x="7828514" y="6550223"/>
            <a:ext cx="4579647" cy="307777"/>
          </a:xfrm>
          <a:prstGeom prst="rect">
            <a:avLst/>
          </a:prstGeom>
          <a:noFill/>
        </p:spPr>
        <p:txBody>
          <a:bodyPr wrap="square" rtlCol="0">
            <a:spAutoFit/>
          </a:bodyPr>
          <a:lstStyle/>
          <a:p>
            <a:r>
              <a:rPr lang="pt-BR" sz="1400" u="sng" dirty="0">
                <a:solidFill>
                  <a:srgbClr val="00B0F0"/>
                </a:solidFill>
                <a:hlinkClick r:id="rId3"/>
              </a:rPr>
              <a:t>Exemplo: stocastic_gradient_descent_with_figures.ipynb</a:t>
            </a:r>
            <a:endParaRPr lang="pt-BR" sz="14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905250"/>
                <a:ext cx="11122742" cy="2705100"/>
              </a:xfrm>
            </p:spPr>
            <p:txBody>
              <a:bodyPr>
                <a:noAutofit/>
              </a:bodyPr>
              <a:lstStyle/>
              <a:p>
                <a:pPr>
                  <a:spcBef>
                    <a:spcPts val="600"/>
                  </a:spcBef>
                </a:pPr>
                <a:r>
                  <a:rPr lang="pt-BR" sz="2000" dirty="0"/>
                  <a:t>Por aproximar o vetor gradiente com apenas um </a:t>
                </a:r>
                <a:r>
                  <a:rPr lang="pt-BR" sz="2000" b="1" i="1" dirty="0"/>
                  <a:t>exemplo tomado de forma aleatória</a:t>
                </a:r>
                <a:r>
                  <a:rPr lang="pt-BR" sz="2000" dirty="0"/>
                  <a:t>, </a:t>
                </a:r>
                <a:r>
                  <a:rPr lang="pt-BR" sz="2000" b="1" i="1" dirty="0"/>
                  <a:t>não apresenta um caminho regular para o mínimo</a:t>
                </a:r>
                <a:r>
                  <a:rPr lang="pt-BR" sz="2000" dirty="0"/>
                  <a:t>, mudando de direção várias vezes. </a:t>
                </a:r>
              </a:p>
              <a:p>
                <a:pPr>
                  <a:spcBef>
                    <a:spcPts val="600"/>
                  </a:spcBef>
                </a:pPr>
                <a:r>
                  <a:rPr lang="pt-BR" sz="2000" dirty="0"/>
                  <a:t>Se as </a:t>
                </a:r>
                <a:r>
                  <a:rPr lang="pt-BR" sz="2000" b="1" i="1" dirty="0"/>
                  <a:t>amostras contiverem ruído</a:t>
                </a:r>
                <a:r>
                  <a:rPr lang="pt-BR" sz="2000" dirty="0"/>
                  <a:t>, o algoritmo </a:t>
                </a:r>
                <a:r>
                  <a:rPr lang="pt-BR" sz="2000" b="1" i="1" dirty="0"/>
                  <a:t>não converge para o mínimo</a:t>
                </a:r>
                <a:r>
                  <a:rPr lang="pt-BR" sz="2000" dirty="0"/>
                  <a:t>: “</a:t>
                </a:r>
                <a:r>
                  <a:rPr lang="pt-BR" sz="2000" i="1" dirty="0"/>
                  <a:t>oscila</a:t>
                </a:r>
                <a:r>
                  <a:rPr lang="pt-BR" sz="2000" dirty="0"/>
                  <a:t>” em torno dele.</a:t>
                </a:r>
              </a:p>
              <a:p>
                <a:pPr>
                  <a:spcBef>
                    <a:spcPts val="600"/>
                  </a:spcBef>
                </a:pPr>
                <a:r>
                  <a:rPr lang="pt-BR" sz="2000" dirty="0"/>
                  <a:t>Nesse caso, quando o treinamento termina, </a:t>
                </a:r>
                <a:r>
                  <a:rPr lang="pt-BR" sz="2000" b="1" i="1" dirty="0"/>
                  <a:t>os valores finais dos pesos podem não ser ótimos</a:t>
                </a:r>
                <a:r>
                  <a:rPr lang="pt-BR" sz="2000" dirty="0"/>
                  <a:t>.</a:t>
                </a:r>
              </a:p>
              <a:p>
                <a:pPr>
                  <a:spcBef>
                    <a:spcPts val="600"/>
                  </a:spcBef>
                </a:pPr>
                <a:r>
                  <a:rPr lang="pt-BR" sz="2000" dirty="0"/>
                  <a:t>Além disso, a </a:t>
                </a:r>
                <a:r>
                  <a:rPr lang="pt-BR" sz="2000" b="1" i="1" dirty="0"/>
                  <a:t>convergência ocorre apenas na média</a:t>
                </a:r>
                <a:r>
                  <a:rPr lang="pt-BR" sz="2000" dirty="0"/>
                  <a:t>.</a:t>
                </a:r>
              </a:p>
              <a:p>
                <a:pPr>
                  <a:spcBef>
                    <a:spcPts val="600"/>
                  </a:spcBef>
                </a:pPr>
                <a:r>
                  <a:rPr lang="pt-BR" sz="2000" dirty="0"/>
                  <a:t>Entretanto, </a:t>
                </a:r>
                <a:r>
                  <a:rPr lang="pt-BR" sz="2000" b="1" i="1" dirty="0"/>
                  <a:t>consome menos recursos computacionais </a:t>
                </a:r>
                <a:r>
                  <a:rPr lang="pt-BR" sz="2000" dirty="0"/>
                  <a:t>e o </a:t>
                </a:r>
                <a:r>
                  <a:rPr lang="pt-BR" sz="2000" b="1" i="1" dirty="0"/>
                  <a:t>tempo de treinamento é menor</a:t>
                </a:r>
                <a:r>
                  <a:rPr lang="pt-BR" sz="2000" dirty="0"/>
                  <a:t>: 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dirty="0"/>
                  <a:t>.</a:t>
                </a:r>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905250"/>
                <a:ext cx="11122742" cy="2705100"/>
              </a:xfrm>
              <a:blipFill rotWithShape="0">
                <a:blip r:embed="rId7"/>
                <a:stretch>
                  <a:fillRect l="-493" t="-2483" r="-439" b="-2935"/>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06666" cy="5267325"/>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p>
              <a:p>
                <a:pPr marL="0" indent="0">
                  <a:buNone/>
                </a:pPr>
                <a:r>
                  <a:rPr lang="pt-BR" b="1" dirty="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ele se 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ele se torna o GD estocástico.</a:t>
                </a:r>
              </a:p>
              <a:p>
                <a:pPr lvl="1" algn="just">
                  <a:buFont typeface="Wingdings" panose="05000000000000000000" pitchFamily="2" charset="2"/>
                  <a:buChar char="§"/>
                </a:pPr>
                <a:r>
                  <a:rPr lang="pt-BR" dirty="0"/>
                  <a:t>Computacionalmente mais rápido do que o GD em batelada, mas mais lento do que o GD estocástico.</a:t>
                </a:r>
              </a:p>
              <a:p>
                <a:pPr lvl="1" algn="just">
                  <a:buFont typeface="Wingdings" panose="05000000000000000000" pitchFamily="2" charset="2"/>
                  <a:buChar char="§"/>
                </a:pPr>
                <a:r>
                  <a:rPr lang="pt-BR" dirty="0"/>
                  <a:t>Em caso de amostras ruidosas, a convergência depende do tamanho do mini-batch.</a:t>
                </a:r>
              </a:p>
              <a:p>
                <a:pPr lvl="1" algn="just">
                  <a:buFont typeface="Wingdings" panose="05000000000000000000" pitchFamily="2" charset="2"/>
                  <a:buChar char="§"/>
                </a:pPr>
                <a:r>
                  <a:rPr lang="pt-BR" dirty="0"/>
                  <a:t>Pode usar esquemas de variação do passo de aprendizagem para melhorar a convergência caso o </a:t>
                </a:r>
                <a:r>
                  <a:rPr lang="pt-BR" dirty="0" err="1"/>
                  <a:t>mini-batch</a:t>
                </a:r>
                <a:r>
                  <a:rPr lang="pt-BR" dirty="0"/>
                  <a:t> seja muito pequeno.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06666" cy="5267325"/>
              </a:xfrm>
              <a:blipFill rotWithShape="0">
                <a:blip r:embed="rId3"/>
                <a:stretch>
                  <a:fillRect l="-933" t="-2315" r="-988" b="-926"/>
                </a:stretch>
              </a:blipFill>
            </p:spPr>
            <p:txBody>
              <a:bodyPr/>
              <a:lstStyle/>
              <a:p>
                <a:r>
                  <a:rPr lang="pt-BR">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t>
            </a:r>
          </a:p>
        </p:txBody>
      </p:sp>
    </p:spTree>
    <p:extLst>
      <p:ext uri="{BB962C8B-B14F-4D97-AF65-F5344CB8AC3E}">
        <p14:creationId xmlns:p14="http://schemas.microsoft.com/office/powerpoint/2010/main" val="3465032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a:t>Características do GD com 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7686634" y="6550223"/>
            <a:ext cx="4505366" cy="307777"/>
          </a:xfrm>
          <a:prstGeom prst="rect">
            <a:avLst/>
          </a:prstGeom>
          <a:noFill/>
        </p:spPr>
        <p:txBody>
          <a:bodyPr wrap="square" rtlCol="0">
            <a:spAutoFit/>
          </a:bodyPr>
          <a:lstStyle/>
          <a:p>
            <a:r>
              <a:rPr lang="pt-BR" sz="1400" dirty="0">
                <a:hlinkClick r:id="rId3"/>
              </a:rPr>
              <a:t>Exemplo: mini_batch_gradient_descent_with_figures.ipynb</a:t>
            </a:r>
            <a:endParaRPr lang="pt-BR" sz="1400"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mc:AlternateContent xmlns:mc="http://schemas.openxmlformats.org/markup-compatibility/2006" xmlns:a14="http://schemas.microsoft.com/office/drawing/2010/main">
        <mc:Choice Requires="a14">
          <p:sp>
            <p:nvSpPr>
              <p:cNvPr id="18" name="Content Placeholder 2"/>
              <p:cNvSpPr>
                <a:spLocks noGrp="1"/>
              </p:cNvSpPr>
              <p:nvPr>
                <p:ph idx="1"/>
              </p:nvPr>
            </p:nvSpPr>
            <p:spPr>
              <a:xfrm>
                <a:off x="838200" y="1209082"/>
                <a:ext cx="4750126" cy="5648918"/>
              </a:xfrm>
            </p:spPr>
            <p:txBody>
              <a:bodyPr>
                <a:normAutofit fontScale="92500"/>
              </a:bodyPr>
              <a:lstStyle/>
              <a:p>
                <a:pPr>
                  <a:spcBef>
                    <a:spcPts val="0"/>
                  </a:spcBef>
                </a:pPr>
                <a:r>
                  <a:rPr lang="pt-BR" b="1" i="1" dirty="0"/>
                  <a:t>Progresso menos irregular </a:t>
                </a:r>
                <a:r>
                  <a:rPr lang="pt-BR" dirty="0"/>
                  <a:t>do que com o GDE, especialmente com mini-batches maiores.</a:t>
                </a:r>
              </a:p>
              <a:p>
                <a:pPr>
                  <a:spcBef>
                    <a:spcPts val="0"/>
                  </a:spcBef>
                </a:pPr>
                <a:r>
                  <a:rPr lang="pt-BR" dirty="0"/>
                  <a:t>Como resultado, essa versão </a:t>
                </a:r>
                <a:r>
                  <a:rPr lang="pt-BR" b="1" i="1" dirty="0"/>
                  <a:t>oscila menos ao redor do mínimo global</a:t>
                </a:r>
                <a:r>
                  <a:rPr lang="pt-BR" dirty="0"/>
                  <a:t> do que o GDE.</a:t>
                </a:r>
              </a:p>
              <a:p>
                <a:pPr>
                  <a:spcBef>
                    <a:spcPts val="0"/>
                  </a:spcBef>
                </a:pPr>
                <a:r>
                  <a:rPr lang="pt-BR" dirty="0"/>
                  <a:t>Tem </a:t>
                </a:r>
                <a:r>
                  <a:rPr lang="pt-BR" b="1" i="1" dirty="0"/>
                  <a:t>comportamento mais próximo do GD em batelada</a:t>
                </a:r>
                <a:r>
                  <a:rPr lang="pt-BR" dirty="0"/>
                  <a:t> para mini-batches maiores.</a:t>
                </a:r>
              </a:p>
              <a:p>
                <a:pPr>
                  <a:spcBef>
                    <a:spcPts val="0"/>
                  </a:spcBef>
                </a:pPr>
                <a:r>
                  <a:rPr lang="pt-BR" b="1" i="1" dirty="0"/>
                  <a:t>Oscilação</a:t>
                </a:r>
                <a:r>
                  <a:rPr lang="pt-BR" dirty="0"/>
                  <a:t> em torno do mínimo </a:t>
                </a:r>
                <a:r>
                  <a:rPr lang="pt-BR" b="1" i="1" dirty="0"/>
                  <a:t>diminui conforme o tamanho do mini-batch aumenta</a:t>
                </a:r>
                <a:r>
                  <a:rPr lang="pt-BR" dirty="0"/>
                  <a:t>.</a:t>
                </a:r>
              </a:p>
              <a:p>
                <a:pPr>
                  <a:spcBef>
                    <a:spcPts val="0"/>
                  </a:spcBef>
                </a:pPr>
                <a:r>
                  <a:rPr lang="pt-BR" dirty="0"/>
                  <a:t>Esquema de redução de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pode balancear </a:t>
                </a:r>
                <a:r>
                  <a:rPr lang="pt-BR" b="1" i="1" dirty="0"/>
                  <a:t>rapidez</a:t>
                </a:r>
                <a:r>
                  <a:rPr lang="pt-BR" dirty="0"/>
                  <a:t> e </a:t>
                </a:r>
                <a:r>
                  <a:rPr lang="pt-BR" b="1" i="1" dirty="0"/>
                  <a:t>convergência</a:t>
                </a:r>
                <a:r>
                  <a:rPr lang="pt-BR" dirty="0"/>
                  <a:t>.</a:t>
                </a:r>
              </a:p>
            </p:txBody>
          </p:sp>
        </mc:Choice>
        <mc:Fallback xmlns="">
          <p:sp>
            <p:nvSpPr>
              <p:cNvPr id="18" name="Content Placeholder 2"/>
              <p:cNvSpPr>
                <a:spLocks noGrp="1" noRot="1" noChangeAspect="1" noMove="1" noResize="1" noEditPoints="1" noAdjustHandles="1" noChangeArrowheads="1" noChangeShapeType="1" noTextEdit="1"/>
              </p:cNvSpPr>
              <p:nvPr>
                <p:ph idx="1"/>
              </p:nvPr>
            </p:nvSpPr>
            <p:spPr>
              <a:xfrm>
                <a:off x="838200" y="1209082"/>
                <a:ext cx="4750126" cy="5648918"/>
              </a:xfrm>
              <a:blipFill rotWithShape="0">
                <a:blip r:embed="rId10"/>
                <a:stretch>
                  <a:fillRect l="-2054" t="-1618" r="-2054"/>
                </a:stretch>
              </a:blipFill>
            </p:spPr>
            <p:txBody>
              <a:bodyPr/>
              <a:lstStyle/>
              <a:p>
                <a:r>
                  <a:rPr lang="pt-BR">
                    <a:noFill/>
                  </a:rPr>
                  <a:t> </a:t>
                </a:r>
              </a:p>
            </p:txBody>
          </p:sp>
        </mc:Fallback>
      </mc:AlternateContent>
    </p:spTree>
    <p:extLst>
      <p:ext uri="{BB962C8B-B14F-4D97-AF65-F5344CB8AC3E}">
        <p14:creationId xmlns:p14="http://schemas.microsoft.com/office/powerpoint/2010/main" val="115798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a:t>Encontrando</a:t>
            </a:r>
            <a:r>
              <a:rPr lang="en-US" dirty="0"/>
              <a:t> o </a:t>
            </a:r>
            <a:r>
              <a:rPr lang="en-US" dirty="0" err="1"/>
              <a:t>vetor</a:t>
            </a:r>
            <a:r>
              <a:rPr lang="en-US" dirty="0"/>
              <a:t> </a:t>
            </a:r>
            <a:r>
              <a:rPr lang="en-US" dirty="0" err="1"/>
              <a:t>gradiente</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199" y="995963"/>
                <a:ext cx="11275337" cy="5834741"/>
              </a:xfrm>
            </p:spPr>
            <p:txBody>
              <a:bodyPr>
                <a:normAutofit lnSpcReduction="10000"/>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a:t>.</a:t>
                </a:r>
              </a:p>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199" y="995963"/>
                <a:ext cx="11275337" cy="5834741"/>
              </a:xfrm>
              <a:blipFill rotWithShape="0">
                <a:blip r:embed="rId3"/>
                <a:stretch>
                  <a:fillRect l="-1081" t="-2296"/>
                </a:stretch>
              </a:blipFill>
            </p:spPr>
            <p:txBody>
              <a:bodyPr/>
              <a:lstStyle/>
              <a:p>
                <a:r>
                  <a:rPr lang="pt-BR">
                    <a:noFill/>
                  </a:rPr>
                  <a:t> </a:t>
                </a:r>
              </a:p>
            </p:txBody>
          </p:sp>
        </mc:Fallback>
      </mc:AlternateContent>
      <p:sp>
        <p:nvSpPr>
          <p:cNvPr id="11" name="TextBox 10"/>
          <p:cNvSpPr txBox="1"/>
          <p:nvPr/>
        </p:nvSpPr>
        <p:spPr>
          <a:xfrm>
            <a:off x="534347" y="5288314"/>
            <a:ext cx="1383594" cy="738664"/>
          </a:xfrm>
          <a:prstGeom prst="rect">
            <a:avLst/>
          </a:prstGeom>
          <a:noFill/>
        </p:spPr>
        <p:txBody>
          <a:bodyPr wrap="square" rtlCol="0">
            <a:spAutoFit/>
          </a:bodyPr>
          <a:lstStyle/>
          <a:p>
            <a:pPr algn="ctr"/>
            <a:r>
              <a:rPr lang="pt-BR" sz="1400" dirty="0"/>
              <a:t>Operação da derivada parcial é distributiva.</a:t>
            </a:r>
          </a:p>
        </p:txBody>
      </p:sp>
      <p:cxnSp>
        <p:nvCxnSpPr>
          <p:cNvPr id="12" name="Straight Arrow Connector 11"/>
          <p:cNvCxnSpPr/>
          <p:nvPr/>
        </p:nvCxnSpPr>
        <p:spPr>
          <a:xfrm flipV="1">
            <a:off x="1917941" y="4835230"/>
            <a:ext cx="1730606" cy="8224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0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rPr>
                      <m:t>𝑓</m:t>
                    </m:r>
                    <m:r>
                      <a:rPr lang="pt-BR" b="0" i="0" smtClean="0">
                        <a:solidFill>
                          <a:schemeClr val="tx1"/>
                        </a:solidFill>
                      </a:rPr>
                      <m:t>(</m:t>
                    </m:r>
                    <m:r>
                      <a:rPr lang="pt-BR" b="1" i="1" smtClean="0">
                        <a:solidFill>
                          <a:schemeClr val="tx1"/>
                        </a:solidFill>
                      </a:rPr>
                      <m:t>𝒙</m:t>
                    </m:r>
                    <m:r>
                      <a:rPr lang="pt-BR" b="0" i="0" smtClean="0">
                        <a:solidFill>
                          <a:schemeClr val="tx1"/>
                        </a:solidFill>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inclinada é a reta 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mc:Choice xmlns:a14="http://schemas.microsoft.com/office/drawing/2010/main"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038952" cy="2604983"/>
              </a:xfrm>
            </p:spPr>
            <p:txBody>
              <a:bodyPr/>
              <a:lstStyle/>
              <a:p>
                <a:r>
                  <a:rPr lang="pt-BR" dirty="0"/>
                  <a:t>Imaginem o ponto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maximizar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038952" cy="2604983"/>
              </a:xfrm>
              <a:blipFill>
                <a:blip r:embed="rId3"/>
                <a:stretch>
                  <a:fillRect l="-994"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porcentagem,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porcentagem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20791</TotalTime>
  <Words>8271</Words>
  <Application>Microsoft Office PowerPoint</Application>
  <PresentationFormat>Widescreen</PresentationFormat>
  <Paragraphs>590</Paragraphs>
  <Slides>35</Slides>
  <Notes>25</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35</vt:i4>
      </vt:variant>
    </vt:vector>
  </HeadingPairs>
  <TitlesOfParts>
    <vt:vector size="42" baseType="lpstr">
      <vt:lpstr>Arial</vt:lpstr>
      <vt:lpstr>Calibri</vt:lpstr>
      <vt:lpstr>Calibri Light</vt:lpstr>
      <vt:lpstr>Cambria Math</vt:lpstr>
      <vt:lpstr>Georgia</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Apresentação do PowerPoint</vt:lpstr>
      <vt:lpstr>Gradiente Descendente</vt:lpstr>
      <vt:lpstr>Observação</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Encontrando o vetor gradiente</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2321</cp:revision>
  <dcterms:created xsi:type="dcterms:W3CDTF">2020-02-17T11:18:32Z</dcterms:created>
  <dcterms:modified xsi:type="dcterms:W3CDTF">2023-09-01T19:18:21Z</dcterms:modified>
</cp:coreProperties>
</file>