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24/10/2025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</a:t>
            </a:r>
            <a:r>
              <a:rPr lang="pt-BR" dirty="0"/>
              <a:t>a</a:t>
            </a:r>
            <a:r>
              <a:rPr lang="pt-BR" i="0" dirty="0">
                <a:effectLst/>
              </a:rPr>
              <a:t>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Apenas o exercício #1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07/11/2025 – Sala I-4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F0"/>
                </a:solidFill>
              </a:rPr>
              <a:t>Presencialmente, faremos apenas o exercício 1 do projeto final</a:t>
            </a:r>
            <a:r>
              <a:rPr lang="pt-BR" dirty="0">
                <a:solidFill>
                  <a:srgbClr val="00B0F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exercícios devem ser entregues até </a:t>
            </a:r>
            <a:r>
              <a:rPr lang="pt-BR" b="1" dirty="0">
                <a:solidFill>
                  <a:srgbClr val="0070C0"/>
                </a:solidFill>
              </a:rPr>
              <a:t>28/11/2024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800" dirty="0"/>
              <a:t>O que podemos fazer quando </a:t>
            </a:r>
            <a:r>
              <a:rPr lang="pt-BR" sz="48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flexibilidade</a:t>
            </a:r>
            <a:r>
              <a:rPr lang="pt-BR" dirty="0"/>
              <a:t> (i.e., graus de liberdade ou complexidade) o suficiente para isso.</a:t>
            </a:r>
          </a:p>
          <a:p>
            <a:r>
              <a:rPr lang="pt-BR" dirty="0"/>
              <a:t>Portanto, qual tipo de função hipótese seria mais apropriado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monômio.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10563862" y="2374503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muito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</a:t>
            </a:r>
            <a:r>
              <a:rPr lang="pt-BR" b="1" i="1" dirty="0">
                <a:solidFill>
                  <a:srgbClr val="0070C0"/>
                </a:solidFill>
              </a:rPr>
              <a:t>se 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</a:t>
            </a:r>
            <a:r>
              <a:rPr lang="pt-BR" b="1" i="1" dirty="0">
                <a:solidFill>
                  <a:srgbClr val="00B050"/>
                </a:solidFill>
              </a:rPr>
              <a:t>não tem flexibilidade o suficiente</a:t>
            </a:r>
            <a:r>
              <a:rPr lang="pt-BR" dirty="0"/>
              <a:t> para aproximar o comportamento por trás das amostras ruidosas, i.e.,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</a:t>
            </a:r>
            <a:r>
              <a:rPr lang="pt-BR" b="1" i="1" dirty="0">
                <a:solidFill>
                  <a:srgbClr val="00B050"/>
                </a:solidFill>
              </a:rPr>
              <a:t>ordem 2</a:t>
            </a:r>
            <a:r>
              <a:rPr lang="pt-BR" dirty="0"/>
              <a:t> produz a </a:t>
            </a:r>
            <a:r>
              <a:rPr lang="pt-BR" b="1" i="1" dirty="0">
                <a:solidFill>
                  <a:srgbClr val="00B050"/>
                </a:solidFill>
              </a:rPr>
              <a:t>melhor aproximação</a:t>
            </a:r>
            <a:r>
              <a:rPr lang="pt-BR" dirty="0"/>
              <a:t> da função objetivo, </a:t>
            </a:r>
            <a:r>
              <a:rPr lang="pt-BR" b="1" i="1" dirty="0">
                <a:solidFill>
                  <a:schemeClr val="accent2"/>
                </a:solidFill>
              </a:rPr>
              <a:t>errando pouco para exemplos dos conjuntos de treinamento e validação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</a:t>
            </a:r>
            <a:r>
              <a:rPr lang="pt-BR" b="1" i="1" dirty="0">
                <a:solidFill>
                  <a:srgbClr val="7030A0"/>
                </a:solidFill>
              </a:rPr>
              <a:t>relação de compromisso</a:t>
            </a:r>
            <a:r>
              <a:rPr lang="pt-BR" dirty="0"/>
              <a:t>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b="1" i="1" dirty="0">
                <a:solidFill>
                  <a:srgbClr val="7030A0"/>
                </a:solidFill>
              </a:rPr>
              <a:t>maior do que 2</a:t>
            </a:r>
            <a:r>
              <a:rPr lang="pt-BR" dirty="0"/>
              <a:t> tendem a produzir </a:t>
            </a:r>
            <a:r>
              <a:rPr lang="pt-BR" b="1" i="1" dirty="0">
                <a:solidFill>
                  <a:srgbClr val="7030A0"/>
                </a:solidFill>
              </a:rPr>
              <a:t>aproximações perfeitas</a:t>
            </a:r>
            <a:r>
              <a:rPr lang="pt-BR" b="1" i="1" dirty="0"/>
              <a:t> </a:t>
            </a:r>
            <a:r>
              <a:rPr lang="pt-BR" dirty="0"/>
              <a:t>dos exemplos disponíveis, i.e., o modelo </a:t>
            </a:r>
            <a:r>
              <a:rPr lang="pt-BR" b="1" i="1" dirty="0">
                <a:solidFill>
                  <a:srgbClr val="7030A0"/>
                </a:solidFill>
              </a:rPr>
              <a:t>memoriza o conjunto de treinamento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chemeClr val="accent2"/>
                </a:solidFill>
              </a:rPr>
              <a:t>erro</a:t>
            </a:r>
            <a:r>
              <a:rPr lang="pt-BR" dirty="0"/>
              <a:t> no </a:t>
            </a:r>
            <a:r>
              <a:rPr lang="pt-BR" b="1" i="1" dirty="0">
                <a:solidFill>
                  <a:schemeClr val="accent2"/>
                </a:solidFill>
              </a:rPr>
              <a:t>conjunto de treinamento é muito baixo</a:t>
            </a:r>
            <a:r>
              <a:rPr lang="pt-BR" dirty="0"/>
              <a:t>.</a:t>
            </a:r>
          </a:p>
          <a:p>
            <a:r>
              <a:rPr lang="pt-BR" dirty="0"/>
              <a:t>Porém, essa </a:t>
            </a:r>
            <a:r>
              <a:rPr lang="pt-BR" b="1" i="1" dirty="0">
                <a:solidFill>
                  <a:schemeClr val="accent5"/>
                </a:solidFill>
              </a:rPr>
              <a:t>aproximação se distancia bastante do modelo gerador</a:t>
            </a:r>
            <a:r>
              <a:rPr lang="pt-BR" dirty="0"/>
              <a:t>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>
                <a:solidFill>
                  <a:srgbClr val="00B050"/>
                </a:solidFill>
              </a:rPr>
              <a:t>erros significativamente maiores</a:t>
            </a:r>
            <a:r>
              <a:rPr lang="pt-BR" b="1" i="1" dirty="0"/>
              <a:t> </a:t>
            </a:r>
            <a:r>
              <a:rPr lang="pt-BR" dirty="0"/>
              <a:t>quando forem apresentados a </a:t>
            </a:r>
            <a:r>
              <a:rPr lang="pt-BR" b="1" i="1" dirty="0">
                <a:solidFill>
                  <a:srgbClr val="00B050"/>
                </a:solidFill>
              </a:rPr>
              <a:t>exemplos de validação</a:t>
            </a:r>
            <a:r>
              <a:rPr lang="pt-BR" dirty="0"/>
              <a:t>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</a:t>
            </a:r>
            <a:r>
              <a:rPr lang="pt-BR" b="1" i="1" dirty="0">
                <a:solidFill>
                  <a:srgbClr val="FF0000"/>
                </a:solidFill>
              </a:rPr>
              <a:t>falha em aproximar o comportamento geral</a:t>
            </a:r>
            <a:r>
              <a:rPr lang="pt-BR" b="1" i="1" dirty="0"/>
              <a:t> </a:t>
            </a:r>
            <a:r>
              <a:rPr lang="pt-BR" dirty="0"/>
              <a:t>por trás das amostras </a:t>
            </a:r>
            <a:r>
              <a:rPr lang="pt-BR" b="1" i="1" dirty="0">
                <a:solidFill>
                  <a:schemeClr val="accent2"/>
                </a:solidFill>
              </a:rPr>
              <a:t>devido à 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</a:t>
            </a:r>
            <a:r>
              <a:rPr lang="pt-BR" b="1" i="1" dirty="0">
                <a:solidFill>
                  <a:schemeClr val="accent5"/>
                </a:solidFill>
              </a:rPr>
              <a:t>exemplos aumente indefinidamente</a:t>
            </a:r>
            <a:r>
              <a:rPr lang="pt-BR" dirty="0"/>
              <a:t>, </a:t>
            </a:r>
            <a:r>
              <a:rPr lang="pt-BR" b="1" i="1" dirty="0">
                <a:solidFill>
                  <a:schemeClr val="accent5"/>
                </a:solidFill>
              </a:rPr>
              <a:t>esta situação não vai desaparecer</a:t>
            </a:r>
            <a:r>
              <a:rPr lang="pt-BR" dirty="0"/>
              <a:t>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</a:t>
            </a:r>
            <a:r>
              <a:rPr lang="pt-BR" b="1" i="1" dirty="0">
                <a:solidFill>
                  <a:srgbClr val="FF0000"/>
                </a:solidFill>
              </a:rPr>
              <a:t>erros significativos quando apresentado a dados inéditos</a:t>
            </a:r>
            <a:r>
              <a:rPr lang="pt-BR" dirty="0"/>
              <a:t>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20/06/2025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chemeClr val="accent2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Vetor gradiente tende a zero.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22122</TotalTime>
  <Words>6836</Words>
  <Application>Microsoft Office PowerPoint</Application>
  <PresentationFormat>Widescreen</PresentationFormat>
  <Paragraphs>430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PowerPoint Presentation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PowerPoint Presentation</vt:lpstr>
      <vt:lpstr>PowerPoint Presentation</vt:lpstr>
      <vt:lpstr>PowerPoint Presentation</vt:lpstr>
      <vt:lpstr>Mapeamentos não lineares</vt:lpstr>
      <vt:lpstr>Regressão polinomial</vt:lpstr>
      <vt:lpstr>Regressão polinomial</vt:lpstr>
      <vt:lpstr>Regressão polinomial</vt:lpstr>
      <vt:lpstr>Regressão polinomial</vt:lpstr>
      <vt:lpstr>PowerPoint Presentation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PowerPoint Presentation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2505</cp:revision>
  <dcterms:created xsi:type="dcterms:W3CDTF">2020-02-17T11:18:32Z</dcterms:created>
  <dcterms:modified xsi:type="dcterms:W3CDTF">2025-10-24T19:22:19Z</dcterms:modified>
</cp:coreProperties>
</file>