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82765" autoAdjust="0"/>
  </p:normalViewPr>
  <p:slideViewPr>
    <p:cSldViewPr snapToGrid="0">
      <p:cViewPr varScale="1">
        <p:scale>
          <a:sx n="91" d="100"/>
          <a:sy n="91"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mybinder.org/v2/gh/zz4fap/t319_aprendizado_de_maquina/main?filepath=notebooks/regression/escalonamento_de_atributos_com_scikit_lear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hyperlink" Target="https://mybinder.org/v2/gh/zz4fap/t319_aprendizado_de_maquina/main?filepath=notebooks/regression/escalonamento_de_atributos_com_scikit_learn.ipynb" TargetMode="External"/><Relationship Id="rId4" Type="http://schemas.openxmlformats.org/officeDocument/2006/relationships/image" Target="../media/image30.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escalonamento_de_atributos_com_scikit_lear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9845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 superfície tem formato de uma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833" t="17242" r="1796" b="10689"/>
          <a:stretch/>
        </p:blipFill>
        <p:spPr>
          <a:xfrm>
            <a:off x="3199694" y="4277958"/>
            <a:ext cx="2948843" cy="258004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11724" r="9540" b="2414"/>
          <a:stretch/>
        </p:blipFill>
        <p:spPr>
          <a:xfrm>
            <a:off x="6337052" y="4289783"/>
            <a:ext cx="2705742" cy="2568217"/>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11724" r="9676" b="3448"/>
          <a:stretch/>
        </p:blipFill>
        <p:spPr>
          <a:xfrm>
            <a:off x="9231309" y="4274017"/>
            <a:ext cx="2747214" cy="2580042"/>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3729" t="12156" r="9720" b="7845"/>
          <a:stretch/>
        </p:blipFill>
        <p:spPr>
          <a:xfrm>
            <a:off x="236898" y="4293724"/>
            <a:ext cx="2774281" cy="2564276"/>
          </a:xfrm>
          <a:prstGeom prst="rect">
            <a:avLst/>
          </a:prstGeom>
        </p:spPr>
      </p:pic>
      <p:sp>
        <p:nvSpPr>
          <p:cNvPr id="15" name="Rectangle 14"/>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7"/>
              </a:rPr>
              <a:t>Exemplo: escalonamento_de_atributos_com_scikit_learn.ipynb</a:t>
            </a:r>
            <a:endParaRPr lang="pt-BR" sz="1400" u="sng" dirty="0">
              <a:solidFill>
                <a:srgbClr val="00B0F0"/>
              </a:solidFill>
            </a:endParaRPr>
          </a:p>
        </p:txBody>
      </p:sp>
    </p:spTree>
    <p:extLst>
      <p:ext uri="{BB962C8B-B14F-4D97-AF65-F5344CB8AC3E}">
        <p14:creationId xmlns:p14="http://schemas.microsoft.com/office/powerpoint/2010/main" val="23323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1"/>
            <a:ext cx="10515600" cy="1325563"/>
          </a:xfrm>
        </p:spPr>
        <p:txBody>
          <a:bodyPr/>
          <a:lstStyle/>
          <a:p>
            <a:r>
              <a:rPr lang="pt-BR" dirty="0"/>
              <a:t>Escalonamento de Atributos: </a:t>
            </a:r>
            <a:r>
              <a:rPr lang="pt-BR" b="1" dirty="0"/>
              <a:t>Exemplo</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597376"/>
            <a:ext cx="2000911" cy="20058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4215427"/>
            <a:ext cx="1963487" cy="2610415"/>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394461"/>
            <a:ext cx="1987947" cy="2628133"/>
          </a:xfrm>
          <a:prstGeom prst="rect">
            <a:avLst/>
          </a:prstGeom>
        </p:spPr>
      </p:pic>
      <p:sp>
        <p:nvSpPr>
          <p:cNvPr id="8" name="TextBox 7"/>
          <p:cNvSpPr txBox="1"/>
          <p:nvPr/>
        </p:nvSpPr>
        <p:spPr>
          <a:xfrm rot="16200000">
            <a:off x="848661" y="5327770"/>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48661" y="2623268"/>
            <a:ext cx="2622154" cy="369332"/>
          </a:xfrm>
          <a:prstGeom prst="rect">
            <a:avLst/>
          </a:prstGeom>
          <a:noFill/>
        </p:spPr>
        <p:txBody>
          <a:bodyPr wrap="square" rtlCol="0">
            <a:spAutoFit/>
          </a:bodyPr>
          <a:lstStyle/>
          <a:p>
            <a:pPr algn="ctr"/>
            <a:r>
              <a:rPr lang="pt-BR" b="1" dirty="0"/>
              <a:t>Sem escalonamento</a:t>
            </a:r>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542219"/>
            <a:ext cx="5743331" cy="2060957"/>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442000"/>
            <a:ext cx="5645654" cy="2060957"/>
          </a:xfrm>
          <a:prstGeom prst="rect">
            <a:avLst/>
          </a:prstGeom>
        </p:spPr>
      </p:pic>
      <p:pic>
        <p:nvPicPr>
          <p:cNvPr id="12"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442000"/>
            <a:ext cx="1972745" cy="196315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4381600" y="3545409"/>
                <a:ext cx="7550944" cy="646331"/>
              </a:xfrm>
              <a:prstGeom prst="rect">
                <a:avLst/>
              </a:prstGeom>
            </p:spPr>
            <p:txBody>
              <a:bodyPr wrap="square">
                <a:spAutoFit/>
              </a:bodyPr>
              <a:lstStyle/>
              <a:p>
                <a:pPr algn="just"/>
                <a:r>
                  <a:rPr lang="pt-BR" sz="1200" dirty="0"/>
                  <a:t>Pesos de atributos com variação muito grande são atualizados mais rapidamente do que pesos de atributos com variação pequena.</a:t>
                </a:r>
              </a:p>
              <a:p>
                <a:pPr lvl="1" algn="just"/>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𝑥</m:t>
                        </m:r>
                      </m:e>
                      <m:sub>
                        <m:r>
                          <a:rPr lang="pt-BR" sz="1200" i="1">
                            <a:latin typeface="Cambria Math" panose="02040503050406030204" pitchFamily="18" charset="0"/>
                          </a:rPr>
                          <m:t>2</m:t>
                        </m:r>
                      </m:sub>
                    </m:sSub>
                  </m:oMath>
                </a14:m>
                <a:r>
                  <a:rPr lang="pt-BR" sz="1200" dirty="0"/>
                  <a:t> contribui muito mais no valor final do erro, fazendo com que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𝑎</m:t>
                        </m:r>
                      </m:e>
                      <m:sub>
                        <m:r>
                          <a:rPr lang="pt-BR" sz="1200" i="1">
                            <a:latin typeface="Cambria Math" panose="02040503050406030204" pitchFamily="18" charset="0"/>
                          </a:rPr>
                          <m:t>2</m:t>
                        </m:r>
                      </m:sub>
                    </m:sSub>
                  </m:oMath>
                </a14:m>
                <a:r>
                  <a:rPr lang="pt-BR" sz="1200" dirty="0"/>
                  <a:t> seja rapidamente atualizado.</a:t>
                </a:r>
              </a:p>
            </p:txBody>
          </p:sp>
        </mc:Choice>
        <mc:Fallback xmlns="">
          <p:sp>
            <p:nvSpPr>
              <p:cNvPr id="13" name="Rectangle 12"/>
              <p:cNvSpPr>
                <a:spLocks noRot="1" noChangeAspect="1" noMove="1" noResize="1" noEditPoints="1" noAdjustHandles="1" noChangeArrowheads="1" noChangeShapeType="1" noTextEdit="1"/>
              </p:cNvSpPr>
              <p:nvPr/>
            </p:nvSpPr>
            <p:spPr>
              <a:xfrm>
                <a:off x="4381600" y="3545409"/>
                <a:ext cx="7550944" cy="646331"/>
              </a:xfrm>
              <a:prstGeom prst="rect">
                <a:avLst/>
              </a:prstGeom>
              <a:blipFill rotWithShape="0">
                <a:blip r:embed="rId9"/>
                <a:stretch>
                  <a:fillRect l="-81" t="-943" r="-81" b="-6604"/>
                </a:stretch>
              </a:blipFill>
            </p:spPr>
            <p:txBody>
              <a:bodyPr/>
              <a:lstStyle/>
              <a:p>
                <a:r>
                  <a:rPr lang="pt-BR">
                    <a:noFill/>
                  </a:rPr>
                  <a:t> </a:t>
                </a:r>
              </a:p>
            </p:txBody>
          </p:sp>
        </mc:Fallback>
      </mc:AlternateContent>
      <p:sp>
        <p:nvSpPr>
          <p:cNvPr id="14" name="Rectangle 13"/>
          <p:cNvSpPr/>
          <p:nvPr/>
        </p:nvSpPr>
        <p:spPr>
          <a:xfrm>
            <a:off x="7349909" y="6510022"/>
            <a:ext cx="4777365" cy="307777"/>
          </a:xfrm>
          <a:prstGeom prst="rect">
            <a:avLst/>
          </a:prstGeom>
          <a:noFill/>
        </p:spPr>
        <p:txBody>
          <a:bodyPr wrap="square" rtlCol="0">
            <a:spAutoFit/>
          </a:bodyPr>
          <a:lstStyle/>
          <a:p>
            <a:pPr algn="ctr"/>
            <a:r>
              <a:rPr lang="pt-BR" sz="1400" u="sng" dirty="0">
                <a:solidFill>
                  <a:srgbClr val="00B0F0"/>
                </a:solidFill>
                <a:hlinkClick r:id="rId10"/>
              </a:rPr>
              <a:t>Exemplo: escalonamento_de_atributos_com_scikit_learn.ipynb</a:t>
            </a:r>
            <a:endParaRPr lang="pt-BR" sz="1400" u="sng" dirty="0">
              <a:solidFill>
                <a:srgbClr val="00B0F0"/>
              </a:solidFill>
            </a:endParaRPr>
          </a:p>
        </p:txBody>
      </p:sp>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spTree>
    <p:extLst>
      <p:ext uri="{BB962C8B-B14F-4D97-AF65-F5344CB8AC3E}">
        <p14:creationId xmlns:p14="http://schemas.microsoft.com/office/powerpoint/2010/main" val="50936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Features 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a:t>Vimos que a escolha do passo de aprendizagem influencia muito no processo aprendizagem do gradiente descendente.</a:t>
            </a:r>
          </a:p>
          <a:p>
            <a:pPr lvl="1">
              <a:buFont typeface="Wingdings" panose="05000000000000000000" pitchFamily="2" charset="2"/>
              <a:buChar char="§"/>
            </a:pPr>
            <a:r>
              <a:rPr lang="pt-BR" dirty="0"/>
              <a:t>Valores pequenos fazem com que o algoritmo tenha convergência muito lenta.</a:t>
            </a:r>
          </a:p>
          <a:p>
            <a:pPr lvl="1">
              <a:buFont typeface="Wingdings" panose="05000000000000000000" pitchFamily="2" charset="2"/>
              <a:buChar char="§"/>
            </a:pPr>
            <a:r>
              <a:rPr lang="pt-BR" dirty="0"/>
              <a:t>Valores grandes fazem com que o algoritmo divirja.</a:t>
            </a:r>
          </a:p>
          <a:p>
            <a:r>
              <a:rPr lang="pt-BR" dirty="0"/>
              <a:t>Gráfico do erro em função das iterações nos ajuda a depurar o algoritmo.</a:t>
            </a:r>
          </a:p>
          <a:p>
            <a:r>
              <a:rPr lang="pt-BR" dirty="0"/>
              <a:t>Além do ajuste manual, quando usamos GDE ou GD em mini-batches, precisamos reduzir o valor do passo de aprendizagem ao longo das iterações para garantir a convergência e estabilizaçãod do GD.</a:t>
            </a:r>
          </a:p>
          <a:p>
            <a:r>
              <a:rPr lang="pt-BR" dirty="0"/>
              <a:t>Neste documento, veremos um tipo de </a:t>
            </a:r>
            <a:r>
              <a:rPr lang="pt-BR" b="1" i="1" dirty="0"/>
              <a:t>pré-processamento</a:t>
            </a:r>
            <a:r>
              <a:rPr lang="pt-BR" dirty="0"/>
              <a:t> bastante importante para algoritmos de ML que usem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aos dados de treinamento antes do treinamento.</a:t>
            </a:r>
          </a:p>
        </p:txBody>
      </p:sp>
    </p:spTree>
    <p:extLst>
      <p:ext uri="{BB962C8B-B14F-4D97-AF65-F5344CB8AC3E}">
        <p14:creationId xmlns:p14="http://schemas.microsoft.com/office/powerpoint/2010/main" val="305777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175125"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a:t>O que pode ser feito? </a:t>
                </a:r>
              </a:p>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oMath>
                  </m:oMathPara>
                </a14:m>
                <a:endParaRPr lang="pt-BR" dirty="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759922" y="1825624"/>
                <a:ext cx="9316463" cy="5032376"/>
              </a:xfrm>
            </p:spPr>
            <p:txBody>
              <a:bodyPr>
                <a:normAutofit lnSpcReduction="10000"/>
              </a:bodyPr>
              <a:lstStyle/>
              <a:p>
                <a:r>
                  <a:rPr lang="pt-BR" dirty="0"/>
                  <a:t>Ajuda a acelerar a convergência do </a:t>
                </a:r>
                <a:r>
                  <a:rPr lang="pt-BR" b="1" i="1" dirty="0"/>
                  <a:t>gradiente descendente </a:t>
                </a:r>
                <a:r>
                  <a:rPr lang="pt-BR" dirty="0"/>
                  <a:t>pois deixa as curvas de nível da superfície de erro mais circulares.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a:p>
                <a:r>
                  <a:rPr lang="pt-BR" dirty="0"/>
                  <a:t>Observações:</a:t>
                </a:r>
              </a:p>
              <a:p>
                <a:pPr lvl="1">
                  <a:buFont typeface="Wingdings" panose="05000000000000000000" pitchFamily="2" charset="2"/>
                  <a:buChar char="§"/>
                </a:pPr>
                <a:r>
                  <a:rPr lang="pt-BR" dirty="0"/>
                  <a:t>Quando temos um conjunto de validação/teste do modelo, aplica-se ao conjunto de validação o escalonamento com os parâmetros (min, max, média, variância) obtidos com o conjunto de treinamento.</a:t>
                </a:r>
              </a:p>
              <a:p>
                <a:pPr lvl="1">
                  <a:buFont typeface="Wingdings" panose="05000000000000000000" pitchFamily="2" charset="2"/>
                  <a:buChar char="§"/>
                </a:pPr>
                <a:r>
                  <a:rPr lang="pt-BR" dirty="0"/>
                  <a:t>Em alguns casos, o escalonamento também é aplicado aos rótulos, i.e.,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759922" y="1825624"/>
                <a:ext cx="9316463" cy="5032376"/>
              </a:xfrm>
              <a:blipFill>
                <a:blip r:embed="rId3"/>
                <a:stretch>
                  <a:fillRect l="-1178" t="-2663" r="-1636"/>
                </a:stretch>
              </a:blipFill>
            </p:spPr>
            <p:txBody>
              <a:bodyPr/>
              <a:lstStyle/>
              <a:p>
                <a:r>
                  <a:rPr lang="pt-BR">
                    <a:noFill/>
                  </a:rPr>
                  <a:t> </a:t>
                </a:r>
              </a:p>
            </p:txBody>
          </p:sp>
        </mc:Fallback>
      </mc:AlternateContent>
      <p:grpSp>
        <p:nvGrpSpPr>
          <p:cNvPr id="4" name="Group 3"/>
          <p:cNvGrpSpPr/>
          <p:nvPr/>
        </p:nvGrpSpPr>
        <p:grpSpPr>
          <a:xfrm>
            <a:off x="325821" y="1180967"/>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 </a:t>
            </a:r>
            <a:r>
              <a:rPr lang="pt-BR" b="1" dirty="0"/>
              <a:t>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4930018"/>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10, 1</m:t>
                        </m:r>
                        <m:r>
                          <a:rPr lang="pt-BR">
                            <a:latin typeface="Cambria Math" panose="02040503050406030204" pitchFamily="18" charset="0"/>
                          </a:rPr>
                          <m:t>00</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4930018"/>
              </a:xfrm>
              <a:blipFill rotWithShape="0">
                <a:blip r:embed="rId2"/>
                <a:stretch>
                  <a:fillRect l="-1647" t="-1978"/>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78" t="5586" r="9039"/>
          <a:stretch/>
        </p:blipFill>
        <p:spPr>
          <a:xfrm>
            <a:off x="7274257" y="3302758"/>
            <a:ext cx="4694830" cy="3452884"/>
          </a:xfrm>
          <a:prstGeom prst="rect">
            <a:avLst/>
          </a:prstGeom>
        </p:spPr>
      </p:pic>
    </p:spTree>
    <p:extLst>
      <p:ext uri="{BB962C8B-B14F-4D97-AF65-F5344CB8AC3E}">
        <p14:creationId xmlns:p14="http://schemas.microsoft.com/office/powerpoint/2010/main" val="230728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Superfície de erro tem formato de “U” com maior 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Como o gradiente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mais de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rotWithShape="0">
                <a:blip r:embed="rId3"/>
                <a:stretch>
                  <a:fillRect l="-936" t="-4545" r="-1156"/>
                </a:stretch>
              </a:blipFill>
            </p:spPr>
            <p:txBody>
              <a:bodyPr/>
              <a:lstStyle/>
              <a:p>
                <a:r>
                  <a:rPr lang="pt-BR">
                    <a:noFill/>
                  </a:rPr>
                  <a:t> </a:t>
                </a:r>
              </a:p>
            </p:txBody>
          </p:sp>
        </mc:Fallback>
      </mc:AlternateContent>
      <p:sp>
        <p:nvSpPr>
          <p:cNvPr id="3" name="Rectangle 2"/>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4"/>
              </a:rPr>
              <a:t>Exemplo: escalonamento_de_atributos_com_scikit_learn.ipynb</a:t>
            </a:r>
            <a:endParaRPr lang="pt-BR" sz="14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159" t="17191" r="1244" b="10272"/>
          <a:stretch/>
        </p:blipFill>
        <p:spPr>
          <a:xfrm>
            <a:off x="962468" y="4280503"/>
            <a:ext cx="2863886" cy="2577497"/>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11467" r="9353" b="2264"/>
          <a:stretch/>
        </p:blipFill>
        <p:spPr>
          <a:xfrm>
            <a:off x="4975139" y="4280503"/>
            <a:ext cx="2722198" cy="2590714"/>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422" t="11212" r="9325" b="3415"/>
          <a:stretch/>
        </p:blipFill>
        <p:spPr>
          <a:xfrm>
            <a:off x="9225887" y="4277831"/>
            <a:ext cx="2688609" cy="2571713"/>
          </a:xfrm>
          <a:prstGeom prst="rect">
            <a:avLst/>
          </a:prstGeom>
        </p:spPr>
      </p:pic>
      <p:cxnSp>
        <p:nvCxnSpPr>
          <p:cNvPr id="15" name="Straight Arrow Connector 14"/>
          <p:cNvCxnSpPr/>
          <p:nvPr/>
        </p:nvCxnSpPr>
        <p:spPr>
          <a:xfrm flipV="1">
            <a:off x="4595314" y="6387152"/>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033742" y="6217594"/>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4033742" y="6217594"/>
                <a:ext cx="812715" cy="584775"/>
              </a:xfrm>
              <a:prstGeom prst="rect">
                <a:avLst/>
              </a:prstGeom>
              <a:blipFill rotWithShape="0">
                <a:blip r:embed="rId8"/>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17553</TotalTime>
  <Words>2641</Words>
  <Application>Microsoft Office PowerPoint</Application>
  <PresentationFormat>Widescreen</PresentationFormat>
  <Paragraphs>210</Paragraphs>
  <Slides>18</Slides>
  <Notes>10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Features com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2171</cp:revision>
  <dcterms:created xsi:type="dcterms:W3CDTF">2020-02-17T11:18:32Z</dcterms:created>
  <dcterms:modified xsi:type="dcterms:W3CDTF">2023-10-22T13:16:10Z</dcterms:modified>
</cp:coreProperties>
</file>