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2"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126" autoAdjust="0"/>
  </p:normalViewPr>
  <p:slideViewPr>
    <p:cSldViewPr snapToGrid="0">
      <p:cViewPr varScale="1">
        <p:scale>
          <a:sx n="67" d="100"/>
          <a:sy n="67" d="100"/>
        </p:scale>
        <p:origin x="8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13/06/2021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108247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a:t>
            </a:r>
            <a:r>
              <a:rPr lang="pt-BR" dirty="0" smtClean="0"/>
              <a:t>colab.research.google.com/github/zz4fap/t319_aprendizado_de_maquina/blob/main/labs/Laboratorio6.ipynb</a:t>
            </a:r>
            <a:endParaRPr lang="pt-BR" dirty="0" smtClean="0"/>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a:t>
            </a:r>
            <a:r>
              <a:rPr lang="pt-BR" dirty="0" smtClean="0"/>
              <a:t>mybinder.org/v2/gh/zz4fap/t319_aprendizado_de_maquina/main?filepath=labs%2FLaboratorio6.ipynb</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13/06/2021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13/06/2021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13/06/2021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13/06/2021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13/06/2021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13/06/2021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13/06/2021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13/06/2021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13/06/2021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13/06/2021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13/06/2021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13/06/2021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ybinder.org/v2/gh/zz4fap/t319_aprendizado_de_maquina/main?filepath=notebooks/regression/validacao_cruzada.ipyn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810 [s</a:t>
            </a:r>
            <a:r>
              <a:rPr lang="pt-BR" dirty="0" smtClean="0"/>
              <a:t>] (+ de 13 [m]).</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p>
        </p:txBody>
      </p:sp>
      <p:sp>
        <p:nvSpPr>
          <p:cNvPr id="11" name="Rectangle 10"/>
          <p:cNvSpPr/>
          <p:nvPr/>
        </p:nvSpPr>
        <p:spPr>
          <a:xfrm>
            <a:off x="8787285" y="6430612"/>
            <a:ext cx="3404715" cy="369332"/>
          </a:xfrm>
          <a:prstGeom prst="rect">
            <a:avLst/>
          </a:prstGeom>
        </p:spPr>
        <p:txBody>
          <a:bodyPr wrap="none">
            <a:spAutoFit/>
          </a:bodyPr>
          <a:lstStyle/>
          <a:p>
            <a:r>
              <a:rPr lang="pt-BR" dirty="0">
                <a:hlinkClick r:id="rId4"/>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50395" y="825935"/>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17" name="Straight Arrow Connector 16"/>
          <p:cNvCxnSpPr>
            <a:stCxn id="16" idx="2"/>
            <a:endCxn id="18" idx="7"/>
          </p:cNvCxnSpPr>
          <p:nvPr/>
        </p:nvCxnSpPr>
        <p:spPr>
          <a:xfrm flipH="1">
            <a:off x="1675579" y="1164489"/>
            <a:ext cx="391181"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60260" y="708650"/>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174695" y="1047204"/>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47204"/>
            <a:ext cx="490735" cy="3072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590297" y="1432202"/>
            <a:ext cx="3442045" cy="2308324"/>
          </a:xfrm>
          <a:prstGeom prst="rect">
            <a:avLst/>
          </a:prstGeom>
          <a:noFill/>
        </p:spPr>
        <p:txBody>
          <a:bodyPr wrap="square" rtlCol="0">
            <a:spAutoFit/>
          </a:bodyPr>
          <a:lstStyle/>
          <a:p>
            <a:pPr marL="285750" indent="-285750">
              <a:buFont typeface="Arial" panose="020B0604020202020204" pitchFamily="34" charset="0"/>
              <a:buChar char="•"/>
            </a:pPr>
            <a:r>
              <a:rPr lang="pt-BR" sz="1600" dirty="0" smtClean="0"/>
              <a:t>Para ordem igual a 1, a média e desvio padrão são elevados: </a:t>
            </a:r>
            <a:r>
              <a:rPr lang="pt-BR" sz="1600" b="1" dirty="0" smtClean="0"/>
              <a:t>subajuste</a:t>
            </a:r>
            <a:r>
              <a:rPr lang="pt-BR" sz="1600" dirty="0" smtClean="0"/>
              <a:t>.</a:t>
            </a:r>
          </a:p>
          <a:p>
            <a:pPr marL="285750" indent="-285750">
              <a:buFont typeface="Arial" panose="020B0604020202020204" pitchFamily="34" charset="0"/>
              <a:buChar char="•"/>
            </a:pPr>
            <a:r>
              <a:rPr lang="pt-BR" sz="1600" dirty="0" smtClean="0"/>
              <a:t>Conforme a ordem aumenta, ambos diminuem, atingindo o </a:t>
            </a:r>
            <a:r>
              <a:rPr lang="pt-BR" sz="1600" b="1" dirty="0" smtClean="0"/>
              <a:t>ponto ótimo </a:t>
            </a:r>
            <a:r>
              <a:rPr lang="pt-BR" sz="1600" dirty="0" smtClean="0"/>
              <a:t>quando igual a 2.</a:t>
            </a:r>
          </a:p>
          <a:p>
            <a:pPr marL="285750" indent="-285750">
              <a:buFont typeface="Arial" panose="020B0604020202020204" pitchFamily="34" charset="0"/>
              <a:buChar char="•"/>
            </a:pPr>
            <a:r>
              <a:rPr lang="pt-BR" sz="1600" dirty="0" smtClean="0"/>
              <a:t>Porém, conforme </a:t>
            </a:r>
            <a:r>
              <a:rPr lang="pt-BR" sz="1600" dirty="0" smtClean="0"/>
              <a:t>a ordem </a:t>
            </a:r>
            <a:r>
              <a:rPr lang="pt-BR" sz="1600" dirty="0" smtClean="0"/>
              <a:t>continua a aumentar, </a:t>
            </a:r>
            <a:r>
              <a:rPr lang="pt-BR" sz="1600" dirty="0" smtClean="0"/>
              <a:t>ambos aumentam, indicando </a:t>
            </a:r>
            <a:r>
              <a:rPr lang="pt-BR" sz="1600" b="1" dirty="0" smtClean="0"/>
              <a:t>sobreajuste</a:t>
            </a:r>
            <a:r>
              <a:rPr lang="pt-BR" sz="1600" dirty="0" smtClean="0"/>
              <a:t>.</a:t>
            </a:r>
            <a:endParaRPr lang="pt-BR" sz="16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9" y="1825624"/>
            <a:ext cx="10906126" cy="5032376"/>
          </a:xfrm>
        </p:spPr>
        <p:txBody>
          <a:bodyPr>
            <a:normAutofit/>
          </a:bodyPr>
          <a:lstStyle/>
          <a:p>
            <a:r>
              <a:rPr lang="pt-BR" dirty="0" smtClean="0"/>
              <a:t>O </a:t>
            </a:r>
            <a:r>
              <a:rPr lang="pt-BR" b="1" dirty="0"/>
              <a:t>leave-p-out</a:t>
            </a:r>
            <a:r>
              <a:rPr lang="pt-BR" dirty="0"/>
              <a:t> dá indicações mais claras de qual ordem </a:t>
            </a:r>
            <a:r>
              <a:rPr lang="pt-BR" dirty="0" smtClean="0"/>
              <a:t>usar, </a:t>
            </a:r>
            <a:r>
              <a:rPr lang="pt-BR" dirty="0"/>
              <a:t>pois usa um maior número de pares </a:t>
            </a:r>
            <a:r>
              <a:rPr lang="pt-BR" dirty="0" smtClean="0"/>
              <a:t>treinamento/validação, </a:t>
            </a:r>
            <a:r>
              <a:rPr lang="pt-BR" dirty="0"/>
              <a:t>aumentando a confiabilidade </a:t>
            </a:r>
            <a:r>
              <a:rPr lang="pt-BR" dirty="0" smtClean="0"/>
              <a:t>da 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a:t>
            </a:r>
            <a:r>
              <a:rPr lang="pt-BR" dirty="0"/>
              <a:t>mais de </a:t>
            </a:r>
            <a:r>
              <a:rPr lang="pt-BR" dirty="0" smtClean="0"/>
              <a:t>13 minutos!</a:t>
            </a:r>
            <a:endParaRPr lang="pt-BR" dirty="0"/>
          </a:p>
          <a:p>
            <a:r>
              <a:rPr lang="pt-BR" dirty="0"/>
              <a:t>Portanto, </a:t>
            </a:r>
            <a:r>
              <a:rPr lang="pt-BR" dirty="0" smtClean="0"/>
              <a:t>deve-se utilizá-lo </a:t>
            </a:r>
            <a:r>
              <a:rPr lang="pt-BR" dirty="0"/>
              <a:t>com bases relativamente pequenas.</a:t>
            </a:r>
          </a:p>
          <a:p>
            <a:r>
              <a:rPr lang="pt-BR" dirty="0"/>
              <a:t>Para bases maiores, o </a:t>
            </a:r>
            <a:r>
              <a:rPr lang="pt-BR" b="1" dirty="0"/>
              <a:t>k-fold</a:t>
            </a:r>
            <a:r>
              <a:rPr lang="pt-BR" dirty="0"/>
              <a:t> é uma opção melhor e mais eficiente do que o </a:t>
            </a:r>
            <a:r>
              <a:rPr lang="pt-BR" b="1" dirty="0"/>
              <a:t>holdout</a:t>
            </a:r>
            <a:r>
              <a:rPr lang="pt-BR" dirty="0"/>
              <a:t>.</a:t>
            </a:r>
          </a:p>
          <a:p>
            <a:r>
              <a:rPr lang="pt-BR" dirty="0" smtClean="0"/>
              <a:t>Para bases muito grandes, o </a:t>
            </a:r>
            <a:r>
              <a:rPr lang="pt-BR" b="1" dirty="0" smtClean="0"/>
              <a:t>holdout</a:t>
            </a:r>
            <a:r>
              <a:rPr lang="pt-BR" dirty="0" smtClean="0"/>
              <a:t> já daria boas indicações sobre qual ordem utilizar.</a:t>
            </a:r>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0" y="1825624"/>
            <a:ext cx="7400744" cy="5032376"/>
          </a:xfrm>
        </p:spPr>
        <p:txBody>
          <a:bodyPr>
            <a:normAutofit lnSpcReduction="10000"/>
          </a:bodyPr>
          <a:lstStyle/>
          <a:p>
            <a:r>
              <a:rPr lang="pt-BR" dirty="0"/>
              <a:t>E se os </a:t>
            </a:r>
            <a:r>
              <a:rPr lang="pt-BR" dirty="0" smtClean="0"/>
              <a:t>erros de treinamento e validação </a:t>
            </a:r>
            <a:r>
              <a:rPr lang="pt-BR" dirty="0"/>
              <a:t>são pequenos </a:t>
            </a:r>
            <a:r>
              <a:rPr lang="pt-BR" dirty="0" smtClean="0"/>
              <a:t>e praticamente constantes para várias ordens de polinômio?</a:t>
            </a:r>
            <a:endParaRPr lang="pt-BR" dirty="0"/>
          </a:p>
          <a:p>
            <a:r>
              <a:rPr lang="pt-BR" dirty="0"/>
              <a:t>Uma resposta é usar o princípio da </a:t>
            </a:r>
            <a:r>
              <a:rPr lang="pt-BR" b="1" i="1" dirty="0"/>
              <a:t>navalha de Occam</a:t>
            </a:r>
            <a:r>
              <a:rPr lang="pt-BR" i="1" dirty="0"/>
              <a:t>.</a:t>
            </a:r>
            <a:endParaRPr lang="pt-BR" dirty="0"/>
          </a:p>
          <a:p>
            <a:r>
              <a:rPr lang="pt-BR" dirty="0"/>
              <a:t>A </a:t>
            </a:r>
            <a:r>
              <a:rPr lang="pt-BR" b="1" i="1" dirty="0"/>
              <a:t>navalha de Occam </a:t>
            </a:r>
            <a:r>
              <a:rPr lang="pt-BR" dirty="0"/>
              <a:t>é um princípio lógico que </a:t>
            </a:r>
            <a:r>
              <a:rPr lang="pt-BR" dirty="0" smtClean="0"/>
              <a:t>diz que deve-se </a:t>
            </a:r>
            <a:r>
              <a:rPr lang="pt-BR" dirty="0"/>
              <a:t>preferir explicações mais simples às mais complicadas</a:t>
            </a:r>
            <a:r>
              <a:rPr lang="pt-BR" dirty="0" smtClean="0"/>
              <a:t>.</a:t>
            </a:r>
            <a:endParaRPr lang="pt-BR" dirty="0"/>
          </a:p>
          <a:p>
            <a:r>
              <a:rPr lang="pt-BR" dirty="0" smtClean="0"/>
              <a:t>Portanto</a:t>
            </a:r>
            <a:r>
              <a:rPr lang="pt-BR" dirty="0"/>
              <a:t>, escolhemos modelos usando a </a:t>
            </a:r>
            <a:r>
              <a:rPr lang="pt-BR" b="1" dirty="0"/>
              <a:t>navalha de Occam</a:t>
            </a:r>
            <a:r>
              <a:rPr lang="pt-BR" dirty="0"/>
              <a:t>: escolhemos </a:t>
            </a:r>
            <a:r>
              <a:rPr lang="pt-BR" dirty="0" smtClean="0"/>
              <a:t>a </a:t>
            </a:r>
            <a:r>
              <a:rPr lang="pt-BR" b="1" i="1" dirty="0" smtClean="0"/>
              <a:t>função</a:t>
            </a:r>
            <a:r>
              <a:rPr lang="pt-BR" dirty="0" smtClean="0"/>
              <a:t> </a:t>
            </a:r>
            <a:r>
              <a:rPr lang="pt-BR" b="1" i="1" dirty="0"/>
              <a:t>hipótese</a:t>
            </a:r>
            <a:r>
              <a:rPr lang="pt-BR" dirty="0"/>
              <a:t> menos complexa que 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232063"/>
            <a:ext cx="4090985" cy="2308324"/>
          </a:xfrm>
          <a:prstGeom prst="rect">
            <a:avLst/>
          </a:prstGeom>
        </p:spPr>
        <p:txBody>
          <a:bodyPr wrap="square">
            <a:spAutoFit/>
          </a:bodyPr>
          <a:lstStyle/>
          <a:p>
            <a:pPr marL="285750" indent="-285750">
              <a:buFont typeface="Arial" panose="020B0604020202020204" pitchFamily="34" charset="0"/>
              <a:buChar char="•"/>
            </a:pPr>
            <a:r>
              <a:rPr lang="pt-BR" dirty="0" smtClean="0"/>
              <a:t>Mesma </a:t>
            </a:r>
            <a:r>
              <a:rPr lang="pt-BR" dirty="0"/>
              <a:t>função observável </a:t>
            </a:r>
            <a:r>
              <a:rPr lang="pt-BR" dirty="0" smtClean="0"/>
              <a:t>dos exemplos anteriores.</a:t>
            </a:r>
          </a:p>
          <a:p>
            <a:pPr marL="285750" indent="-285750">
              <a:buFont typeface="Arial" panose="020B0604020202020204" pitchFamily="34" charset="0"/>
              <a:buChar char="•"/>
            </a:pPr>
            <a:r>
              <a:rPr lang="pt-BR" dirty="0" smtClean="0"/>
              <a:t>Base de dados com </a:t>
            </a:r>
            <a:r>
              <a:rPr lang="pt-BR" b="1" dirty="0" smtClean="0"/>
              <a:t>10000 exemplos</a:t>
            </a:r>
            <a:r>
              <a:rPr lang="pt-BR" dirty="0" smtClean="0"/>
              <a:t>.</a:t>
            </a:r>
          </a:p>
          <a:p>
            <a:pPr marL="285750" indent="-285750">
              <a:buFont typeface="Arial" panose="020B0604020202020204" pitchFamily="34" charset="0"/>
              <a:buChar char="•"/>
            </a:pPr>
            <a:r>
              <a:rPr lang="pt-BR" dirty="0" smtClean="0"/>
              <a:t>Holdout com 30% para validação.</a:t>
            </a:r>
          </a:p>
          <a:p>
            <a:pPr marL="285750" indent="-285750">
              <a:buFont typeface="Arial" panose="020B0604020202020204" pitchFamily="34" charset="0"/>
              <a:buChar char="•"/>
            </a:pPr>
            <a:r>
              <a:rPr lang="pt-BR" dirty="0" smtClean="0"/>
              <a:t>Vejam que teoricamente, qualquer ordem maior ou igual a 2 já seria uma boa escolha.</a:t>
            </a:r>
          </a:p>
          <a:p>
            <a:pPr marL="285750" indent="-285750">
              <a:buFont typeface="Arial" panose="020B0604020202020204" pitchFamily="34" charset="0"/>
              <a:buChar char="•"/>
            </a:pPr>
            <a:r>
              <a:rPr lang="pt-BR" b="1" dirty="0" smtClean="0">
                <a:solidFill>
                  <a:srgbClr val="FF0000"/>
                </a:solidFill>
              </a:rPr>
              <a:t>Qual ordem escolher?</a:t>
            </a:r>
          </a:p>
        </p:txBody>
      </p:sp>
    </p:spTree>
    <p:extLst>
      <p:ext uri="{BB962C8B-B14F-4D97-AF65-F5344CB8AC3E}">
        <p14:creationId xmlns:p14="http://schemas.microsoft.com/office/powerpoint/2010/main" val="995709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a:t>Quiz</a:t>
            </a:r>
            <a:r>
              <a:rPr lang="pt-BR" dirty="0"/>
              <a:t>: “</a:t>
            </a:r>
            <a:r>
              <a:rPr lang="pt-BR" i="1" dirty="0"/>
              <a:t>T319 - Quiz - Regressão: Parte </a:t>
            </a:r>
            <a:r>
              <a:rPr lang="pt-BR" i="1" dirty="0" smtClean="0"/>
              <a:t>V </a:t>
            </a:r>
            <a:r>
              <a:rPr lang="pt-BR" i="1" dirty="0"/>
              <a:t>(1S2021)</a:t>
            </a:r>
            <a:r>
              <a:rPr lang="pt-BR" dirty="0"/>
              <a:t>” 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6</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a:t>
            </a:r>
            <a:r>
              <a:rPr lang="pt-BR" b="1" dirty="0" smtClean="0">
                <a:solidFill>
                  <a:srgbClr val="FF0000"/>
                </a:solidFill>
              </a:rPr>
              <a:t>.</a:t>
            </a:r>
            <a:endParaRPr lang="pt-BR" b="1" dirty="0">
              <a:solidFill>
                <a:srgbClr val="FF0000"/>
              </a:solidFill>
            </a:endParaRPr>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dados que não são lineares.</a:t>
            </a:r>
          </a:p>
          <a:p>
            <a:r>
              <a:rPr lang="pt-BR" dirty="0" smtClean="0"/>
              <a:t>Porém, precisamos encontrar a ordem ideal para o polinômio aproximador.</a:t>
            </a:r>
          </a:p>
          <a:p>
            <a:pPr lvl="1">
              <a:buFont typeface="Wingdings" panose="05000000000000000000" pitchFamily="2" charset="2"/>
              <a:buChar char="§"/>
            </a:pPr>
            <a:r>
              <a:rPr lang="pt-BR" dirty="0" smtClean="0"/>
              <a:t>Polinômios de ordem baixa podem não têm flexibilidade 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alta podem ser tão flexíveis que acabam memorizando os dados de treinamento, o que causa </a:t>
            </a:r>
            <a:r>
              <a:rPr lang="pt-BR" b="1" i="1" dirty="0" smtClean="0"/>
              <a:t>sobreajuste</a:t>
            </a:r>
            <a:r>
              <a:rPr lang="pt-BR" dirty="0" smtClean="0"/>
              <a:t>.</a:t>
            </a:r>
          </a:p>
          <a:p>
            <a:r>
              <a:rPr lang="pt-BR" dirty="0" smtClean="0"/>
              <a:t>Hoje veremos como escolher a ordem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499016"/>
            <a:ext cx="11063991" cy="5358984"/>
          </a:xfrm>
        </p:spPr>
        <p:txBody>
          <a:bodyPr>
            <a:normAutofit fontScale="92500" lnSpcReduction="10000"/>
          </a:bodyPr>
          <a:lstStyle/>
          <a:p>
            <a:r>
              <a:rPr lang="pt-BR" b="1" i="1" dirty="0"/>
              <a:t>Validação cruzada</a:t>
            </a:r>
            <a:r>
              <a:rPr lang="pt-BR" dirty="0"/>
              <a:t> é uma das formas de se avaliar quantitativamente o sobreajuste ou subajuste de um </a:t>
            </a:r>
            <a:r>
              <a:rPr lang="pt-BR" dirty="0" smtClean="0"/>
              <a:t>modelo e, com isso, </a:t>
            </a:r>
            <a:r>
              <a:rPr lang="pt-BR" b="1" i="1" dirty="0" smtClean="0"/>
              <a:t>encontrar sua ordem ótima</a:t>
            </a:r>
            <a:r>
              <a:rPr lang="pt-BR" dirty="0" smtClean="0"/>
              <a:t>.</a:t>
            </a:r>
          </a:p>
          <a:p>
            <a:r>
              <a:rPr lang="pt-BR" dirty="0" smtClean="0"/>
              <a:t>Ou seja, podemos verificar quais ordens fazem o modelo se ajustar </a:t>
            </a:r>
            <a:r>
              <a:rPr lang="pt-BR" dirty="0"/>
              <a:t>demais ou </a:t>
            </a:r>
            <a:r>
              <a:rPr lang="pt-BR" dirty="0" smtClean="0"/>
              <a:t>insuficientemente aos exemplos de treinamento.</a:t>
            </a:r>
            <a:endParaRPr lang="pt-BR" dirty="0"/>
          </a:p>
          <a:p>
            <a:r>
              <a:rPr lang="pt-BR" dirty="0"/>
              <a:t>Na </a:t>
            </a:r>
            <a:r>
              <a:rPr lang="pt-BR" b="1" i="1" dirty="0"/>
              <a:t>validação cruzada</a:t>
            </a:r>
            <a:r>
              <a:rPr lang="pt-BR" dirty="0"/>
              <a:t>, nós dividimos o conjunto de exemplos em 2 outros conjuntos, o de treinamento e o de validação (ou teste) do modelo.</a:t>
            </a:r>
          </a:p>
          <a:p>
            <a:r>
              <a:rPr lang="pt-BR" dirty="0"/>
              <a:t>O objetivo é testar a capacidade do modelo em prever </a:t>
            </a:r>
            <a:r>
              <a:rPr lang="pt-BR" dirty="0" smtClean="0"/>
              <a:t>as saídas para exemplos que </a:t>
            </a:r>
            <a:r>
              <a:rPr lang="pt-BR" dirty="0"/>
              <a:t>não foram utilizados durante o treinamento (conjunto de validação), ou seja</a:t>
            </a:r>
            <a:r>
              <a:rPr lang="pt-BR" dirty="0" smtClean="0"/>
              <a:t>, a capacidade do modelo em </a:t>
            </a:r>
            <a:r>
              <a:rPr lang="pt-BR" b="1" i="1" dirty="0"/>
              <a:t>generalizar</a:t>
            </a:r>
            <a:r>
              <a:rPr lang="pt-BR" dirty="0" smtClean="0"/>
              <a:t>.</a:t>
            </a:r>
          </a:p>
          <a:p>
            <a:r>
              <a:rPr lang="pt-BR" dirty="0"/>
              <a:t>As 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200" y="1990514"/>
            <a:ext cx="10977564" cy="4867486"/>
          </a:xfrm>
        </p:spPr>
        <p:txBody>
          <a:bodyPr>
            <a:normAutofit fontScale="85000" lnSpcReduction="20000"/>
          </a:bodyPr>
          <a:lstStyle/>
          <a:p>
            <a:r>
              <a:rPr lang="pt-BR" dirty="0"/>
              <a:t>É a estratégia mais simples das 3 e não acarreta em aumento da complexidade computacional, pois tem-se apenas um único par de conjuntos de treinamento e validação</a:t>
            </a:r>
            <a:r>
              <a:rPr lang="pt-BR" dirty="0" smtClean="0"/>
              <a:t>.</a:t>
            </a:r>
          </a:p>
          <a:p>
            <a:r>
              <a:rPr lang="pt-BR" dirty="0" smtClean="0"/>
              <a:t>Devemos </a:t>
            </a:r>
            <a:r>
              <a:rPr lang="pt-BR" dirty="0"/>
              <a:t>nos assegurar que os conjuntos de treinamento e validação sejam suficientemente </a:t>
            </a:r>
            <a:r>
              <a:rPr lang="pt-BR" b="1" i="1" dirty="0"/>
              <a:t>representativos</a:t>
            </a:r>
            <a:r>
              <a:rPr lang="pt-BR" dirty="0"/>
              <a:t> do mapeamento verdadeiro que se pretende aproximar</a:t>
            </a:r>
            <a:r>
              <a:rPr lang="pt-BR" dirty="0" smtClean="0"/>
              <a:t>.</a:t>
            </a:r>
            <a:endParaRPr lang="pt-BR" dirty="0"/>
          </a:p>
          <a:p>
            <a:r>
              <a:rPr lang="pt-BR" dirty="0"/>
              <a:t>Divide-se </a:t>
            </a:r>
            <a:r>
              <a:rPr lang="pt-BR" b="1" i="1" dirty="0" smtClean="0"/>
              <a:t>aleatoriamente</a:t>
            </a:r>
            <a:r>
              <a:rPr lang="pt-BR" dirty="0" smtClean="0"/>
              <a:t> </a:t>
            </a:r>
            <a:r>
              <a:rPr lang="pt-BR" dirty="0"/>
              <a:t>o conjunto total de dados em p % para treinamento e (</a:t>
            </a:r>
            <a:r>
              <a:rPr lang="pt-BR" dirty="0" smtClean="0"/>
              <a:t>100 - p</a:t>
            </a:r>
            <a:r>
              <a:rPr lang="pt-BR" dirty="0"/>
              <a:t>) % para validação.</a:t>
            </a:r>
          </a:p>
          <a:p>
            <a:r>
              <a:rPr lang="pt-BR" dirty="0"/>
              <a:t>Normalmente divide-se o conjunto </a:t>
            </a:r>
            <a:r>
              <a:rPr lang="pt-BR" dirty="0" smtClean="0"/>
              <a:t>total de </a:t>
            </a:r>
            <a:r>
              <a:rPr lang="pt-BR" dirty="0"/>
              <a:t>dados em 70/80% </a:t>
            </a:r>
            <a:r>
              <a:rPr lang="pt-BR" dirty="0" smtClean="0"/>
              <a:t>para treinamento </a:t>
            </a:r>
            <a:r>
              <a:rPr lang="pt-BR" dirty="0"/>
              <a:t>e 30/20% </a:t>
            </a:r>
            <a:r>
              <a:rPr lang="pt-BR" dirty="0" smtClean="0"/>
              <a:t>para validação.</a:t>
            </a:r>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validação pode 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379196" y="205651"/>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6737" y="59960"/>
            <a:ext cx="3140002" cy="192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838200"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5007816" y="1970073"/>
                <a:ext cx="2234117" cy="1323439"/>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r>
                      <a:rPr lang="pt-BR" sz="1600" i="1">
                        <a:latin typeface="Cambria Math" panose="02040503050406030204" pitchFamily="18" charset="0"/>
                      </a:rPr>
                      <m:t>𝑦</m:t>
                    </m:r>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5007816" y="1970073"/>
                <a:ext cx="2234117" cy="1323439"/>
              </a:xfrm>
              <a:prstGeom prst="rect">
                <a:avLst/>
              </a:prstGeom>
              <a:blipFill rotWithShape="0">
                <a:blip r:embed="rId6"/>
                <a:stretch>
                  <a:fillRect t="-1382" r="-2180" b="-461"/>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049000" cy="1607037"/>
          </a:xfrm>
        </p:spPr>
        <p:txBody>
          <a:bodyPr>
            <a:noAutofit/>
          </a:bodyPr>
          <a:lstStyle/>
          <a:p>
            <a:r>
              <a:rPr lang="pt-BR" sz="2400" dirty="0" smtClean="0"/>
              <a:t>Estratégia mais </a:t>
            </a:r>
            <a:r>
              <a:rPr lang="pt-BR" sz="2400" dirty="0"/>
              <a:t>elaborada que a </a:t>
            </a:r>
            <a:r>
              <a:rPr lang="pt-BR" sz="2400" dirty="0" smtClean="0"/>
              <a:t>anterior.</a:t>
            </a:r>
          </a:p>
          <a:p>
            <a:r>
              <a:rPr lang="pt-BR" sz="2400" dirty="0" smtClean="0"/>
              <a:t>Consiste </a:t>
            </a:r>
            <a:r>
              <a:rPr lang="pt-BR" sz="2400" dirty="0"/>
              <a:t>em dividir o conjunto </a:t>
            </a:r>
            <a:r>
              <a:rPr lang="pt-BR" sz="2400" dirty="0" smtClean="0"/>
              <a:t>total de </a:t>
            </a:r>
            <a:r>
              <a:rPr lang="pt-BR" sz="2400" dirty="0"/>
              <a:t>dados em </a:t>
            </a:r>
            <a:r>
              <a:rPr lang="pt-BR" sz="2400" b="1" dirty="0"/>
              <a:t>k</a:t>
            </a:r>
            <a:r>
              <a:rPr lang="pt-BR" sz="2400" dirty="0"/>
              <a:t> folds </a:t>
            </a:r>
            <a:r>
              <a:rPr lang="pt-BR" sz="2400" dirty="0" smtClean="0"/>
              <a:t>(subconjuntos) </a:t>
            </a:r>
            <a:r>
              <a:rPr lang="pt-BR" sz="2400" dirty="0"/>
              <a:t>de </a:t>
            </a:r>
            <a:r>
              <a:rPr lang="pt-BR" sz="2400" dirty="0" smtClean="0"/>
              <a:t>tamanhos iguais </a:t>
            </a:r>
            <a:r>
              <a:rPr lang="pt-BR" sz="2400" dirty="0"/>
              <a:t>(</a:t>
            </a:r>
            <a:r>
              <a:rPr lang="pt-BR" sz="2400" dirty="0" smtClean="0"/>
              <a:t>se possível) e </a:t>
            </a:r>
            <a:r>
              <a:rPr lang="pt-BR" sz="2400" dirty="0"/>
              <a:t>realizar </a:t>
            </a:r>
            <a:r>
              <a:rPr lang="pt-BR" sz="2400" b="1" dirty="0"/>
              <a:t>k</a:t>
            </a:r>
            <a:r>
              <a:rPr lang="pt-BR" sz="2400" dirty="0"/>
              <a:t> </a:t>
            </a:r>
            <a:r>
              <a:rPr lang="pt-BR" sz="2400" dirty="0" smtClean="0"/>
              <a:t>treinamentos distintos, </a:t>
            </a:r>
            <a:r>
              <a:rPr lang="pt-BR" sz="2400" dirty="0"/>
              <a:t>onde cada um dos </a:t>
            </a:r>
            <a:r>
              <a:rPr lang="pt-BR" sz="2400" b="1" dirty="0"/>
              <a:t>k</a:t>
            </a:r>
            <a:r>
              <a:rPr lang="pt-BR" sz="2400" dirty="0"/>
              <a:t> treinamentos considera </a:t>
            </a:r>
            <a:r>
              <a:rPr lang="pt-BR" sz="2400" b="1" dirty="0"/>
              <a:t>k-1</a:t>
            </a:r>
            <a:r>
              <a:rPr lang="pt-BR" sz="2400" dirty="0"/>
              <a:t> folds para treinamento e </a:t>
            </a:r>
            <a:r>
              <a:rPr lang="pt-BR" sz="2400" b="1" dirty="0"/>
              <a:t>1</a:t>
            </a:r>
            <a:r>
              <a:rPr lang="pt-BR" sz="2400" dirty="0"/>
              <a:t> fold </a:t>
            </a:r>
            <a:r>
              <a:rPr lang="pt-BR" sz="2400" dirty="0" smtClean="0"/>
              <a:t>para </a:t>
            </a:r>
            <a:r>
              <a:rPr lang="pt-BR" sz="2400" dirty="0"/>
              <a:t>validação.</a:t>
            </a:r>
          </a:p>
        </p:txBody>
      </p:sp>
      <p:sp>
        <p:nvSpPr>
          <p:cNvPr id="50" name="Content Placeholder 2"/>
          <p:cNvSpPr txBox="1">
            <a:spLocks/>
          </p:cNvSpPr>
          <p:nvPr/>
        </p:nvSpPr>
        <p:spPr>
          <a:xfrm>
            <a:off x="838200" y="5240310"/>
            <a:ext cx="11049000" cy="152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dirty="0" smtClean="0"/>
              <a:t>k</a:t>
            </a:r>
            <a:r>
              <a:rPr lang="pt-BR" sz="2400" dirty="0" smtClean="0"/>
              <a:t> folds.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01930"/>
            <a:ext cx="7493498" cy="2581230"/>
          </a:xfrm>
          <a:prstGeom prst="rect">
            <a:avLst/>
          </a:prstGeom>
        </p:spPr>
      </p:pic>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0974049" cy="4725077"/>
          </a:xfrm>
        </p:spPr>
        <p:txBody>
          <a:bodyPr>
            <a:normAutofit/>
          </a:bodyPr>
          <a:lstStyle/>
          <a:p>
            <a:r>
              <a:rPr lang="pt-BR" sz="2400" dirty="0"/>
              <a:t>Reduz significativamente o problema do </a:t>
            </a:r>
            <a:r>
              <a:rPr lang="pt-BR" sz="2400" b="1" i="1" dirty="0"/>
              <a:t>viés de seleção</a:t>
            </a:r>
            <a:r>
              <a:rPr lang="pt-BR" sz="2400" dirty="0"/>
              <a:t> em relação ao </a:t>
            </a:r>
            <a:r>
              <a:rPr lang="pt-BR" sz="2400" b="1" i="1" dirty="0"/>
              <a:t>holdout</a:t>
            </a:r>
            <a:r>
              <a:rPr lang="pt-BR" sz="2400" dirty="0"/>
              <a:t>: todos os exemplos do conjunto total de dados aparecem nos conjuntos de treinamento e validação.</a:t>
            </a:r>
          </a:p>
          <a:p>
            <a:r>
              <a:rPr lang="pt-BR" sz="2400" dirty="0"/>
              <a:t>Como regra geral e evidência empírica, normalmente, utiliza-se </a:t>
            </a:r>
            <a:r>
              <a:rPr lang="pt-BR" sz="2400" b="1" dirty="0"/>
              <a:t>k</a:t>
            </a:r>
            <a:r>
              <a:rPr lang="pt-BR" sz="2400" dirty="0"/>
              <a:t> = 5 ou </a:t>
            </a:r>
            <a:r>
              <a:rPr lang="pt-BR" sz="2400" dirty="0" smtClean="0"/>
              <a:t>10.</a:t>
            </a:r>
          </a:p>
          <a:p>
            <a:r>
              <a:rPr lang="pt-BR" sz="2400" dirty="0" smtClean="0"/>
              <a:t>Porém</a:t>
            </a:r>
            <a:r>
              <a:rPr lang="pt-BR" sz="2400" dirty="0"/>
              <a:t>, tenham 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a:t>
            </a:r>
            <a:r>
              <a:rPr lang="pt-BR" sz="2400" dirty="0" smtClean="0"/>
              <a:t>mapeamento verdadeiro.</a:t>
            </a:r>
          </a:p>
          <a:p>
            <a:r>
              <a:rPr lang="pt-BR" sz="2400" dirty="0" smtClean="0"/>
              <a:t>K-Fold é bastante útil quando se tem conjuntos </a:t>
            </a:r>
            <a:r>
              <a:rPr lang="pt-BR" sz="2400" dirty="0"/>
              <a:t>de dados pequenos ou limitados</a:t>
            </a:r>
            <a:r>
              <a:rPr lang="pt-BR" sz="2400" dirty="0" smtClean="0"/>
              <a:t>.</a:t>
            </a:r>
            <a:endParaRPr lang="pt-BR" sz="2400" dirty="0"/>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dirty="0"/>
              <a:t>k</a:t>
            </a:r>
            <a:r>
              <a:rPr lang="pt-BR" dirty="0"/>
              <a:t> vezes, o que significa que leva-se </a:t>
            </a:r>
            <a:r>
              <a:rPr lang="pt-BR" b="1" dirty="0"/>
              <a:t>k</a:t>
            </a:r>
            <a:r>
              <a:rPr lang="pt-BR" dirty="0"/>
              <a:t> vezes mais tempo 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48573"/>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1.9 s</a:t>
            </a:r>
            <a:r>
              <a:rPr lang="pt-BR" dirty="0" smtClean="0"/>
              <a:t>.</a:t>
            </a:r>
            <a:endParaRPr lang="pt-BR" dirty="0"/>
          </a:p>
          <a:p>
            <a:r>
              <a:rPr lang="pt-BR" dirty="0" smtClean="0"/>
              <a:t>Gráficos mostram </a:t>
            </a:r>
            <a:r>
              <a:rPr lang="pt-BR" dirty="0"/>
              <a:t>a média 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289998" y="1432202"/>
            <a:ext cx="2786486" cy="2308324"/>
          </a:xfrm>
          <a:prstGeom prst="rect">
            <a:avLst/>
          </a:prstGeom>
          <a:noFill/>
        </p:spPr>
        <p:txBody>
          <a:bodyPr wrap="square" rtlCol="0">
            <a:spAutoFit/>
          </a:bodyPr>
          <a:lstStyle/>
          <a:p>
            <a:pPr algn="ctr"/>
            <a:r>
              <a:rPr lang="pt-BR" sz="1600" dirty="0" smtClean="0"/>
              <a:t>Conforme o modelo se </a:t>
            </a:r>
            <a:r>
              <a:rPr lang="pt-BR" sz="1600" b="1" i="1" dirty="0" smtClean="0"/>
              <a:t>sobreajusta </a:t>
            </a:r>
            <a:r>
              <a:rPr lang="pt-BR" sz="1600" dirty="0"/>
              <a:t>a</a:t>
            </a:r>
            <a:r>
              <a:rPr lang="pt-BR" sz="1600" dirty="0" smtClean="0"/>
              <a:t>os dados de treinamento, sua variância aumenta, devido a redução de seu grau de generalização.</a:t>
            </a:r>
          </a:p>
          <a:p>
            <a:pPr algn="ctr"/>
            <a:endParaRPr lang="pt-BR" sz="1600" dirty="0"/>
          </a:p>
          <a:p>
            <a:pPr algn="ctr"/>
            <a:r>
              <a:rPr lang="pt-BR" sz="1600" dirty="0" smtClean="0"/>
              <a:t>Em teoria, a variância deve ser igual a 0 para modelos com alto grau de generalização.</a:t>
            </a:r>
            <a:endParaRPr lang="pt-BR" sz="16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86926" y="923242"/>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7" name="Straight Arrow Connector 26"/>
          <p:cNvCxnSpPr>
            <a:stCxn id="26" idx="2"/>
            <a:endCxn id="28" idx="7"/>
          </p:cNvCxnSpPr>
          <p:nvPr/>
        </p:nvCxnSpPr>
        <p:spPr>
          <a:xfrm flipH="1">
            <a:off x="2280178" y="1261796"/>
            <a:ext cx="323113" cy="10381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stCxn id="26" idx="2"/>
            <a:endCxn id="48" idx="1"/>
          </p:cNvCxnSpPr>
          <p:nvPr/>
        </p:nvCxnSpPr>
        <p:spPr>
          <a:xfrm>
            <a:off x="2603291" y="1261796"/>
            <a:ext cx="3592325" cy="10800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06654"/>
                <a:ext cx="11134726" cy="5465618"/>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p>
              <a:p>
                <a:pPr marL="0" indent="0">
                  <a:buNone/>
                </a:pPr>
                <a:r>
                  <a:rPr lang="pt-BR" dirty="0" smtClean="0"/>
                  <a:t>pares </a:t>
                </a:r>
                <a:r>
                  <a:rPr lang="pt-BR" dirty="0"/>
                  <a:t>de </a:t>
                </a:r>
                <a:r>
                  <a:rPr lang="pt-BR" dirty="0" smtClean="0"/>
                  <a:t>conjuntos treinamento/teste, portanto, a complexidade computacional desta estratégia aumenta drasticamente com o aumento de </a:t>
                </a:r>
                <a:r>
                  <a:rPr lang="pt-BR" b="1" i="1" dirty="0" smtClean="0"/>
                  <a:t>p</a:t>
                </a:r>
                <a:r>
                  <a:rPr lang="pt-BR" dirty="0"/>
                  <a:t>. Exemplos para  </a:t>
                </a:r>
                <a14:m>
                  <m:oMath xmlns:m="http://schemas.openxmlformats.org/officeDocument/2006/math">
                    <m:r>
                      <a:rPr lang="pt-BR" i="1">
                        <a:latin typeface="Cambria Math" panose="02040503050406030204" pitchFamily="18" charset="0"/>
                      </a:rPr>
                      <m:t>𝑁</m:t>
                    </m:r>
                    <m:r>
                      <a:rPr lang="pt-BR" b="0" i="1" smtClean="0">
                        <a:latin typeface="Cambria Math" panose="02040503050406030204" pitchFamily="18" charset="0"/>
                      </a:rPr>
                      <m:t>=100</m:t>
                    </m:r>
                  </m:oMath>
                </a14:m>
                <a:r>
                  <a:rPr lang="pt-BR" dirty="0" smtClean="0"/>
                  <a:t>:</a:t>
                </a:r>
                <a:r>
                  <a:rPr lang="pt-BR" dirty="0"/>
                  <a:t> </a:t>
                </a:r>
              </a:p>
              <a:p>
                <a:pPr lvl="1"/>
                <a:r>
                  <a:rPr lang="pt-BR" sz="2500" dirty="0"/>
                  <a:t>p = 1 </a:t>
                </a:r>
                <a:r>
                  <a:rPr lang="pt-BR" sz="2500" dirty="0" smtClean="0"/>
                  <a:t>-&gt; 100 combinações</a:t>
                </a:r>
                <a:endParaRPr lang="pt-BR" sz="2500" dirty="0"/>
              </a:p>
              <a:p>
                <a:pPr lvl="1"/>
                <a:r>
                  <a:rPr lang="pt-BR" sz="2500" dirty="0"/>
                  <a:t>p = </a:t>
                </a:r>
                <a:r>
                  <a:rPr lang="pt-BR" sz="2500" dirty="0" smtClean="0"/>
                  <a:t>2 -&gt; 4.950 </a:t>
                </a:r>
                <a:r>
                  <a:rPr lang="pt-BR" sz="2500" dirty="0"/>
                  <a:t>combinações</a:t>
                </a:r>
              </a:p>
              <a:p>
                <a:pPr lvl="1"/>
                <a:r>
                  <a:rPr lang="pt-BR" sz="2500" dirty="0"/>
                  <a:t>p = </a:t>
                </a:r>
                <a:r>
                  <a:rPr lang="pt-BR" sz="2500" dirty="0" smtClean="0"/>
                  <a:t>5 </a:t>
                </a:r>
                <a:r>
                  <a:rPr lang="pt-BR" sz="2500" dirty="0"/>
                  <a:t>-&gt;</a:t>
                </a:r>
                <a:r>
                  <a:rPr lang="pt-BR" sz="2500" dirty="0" smtClean="0"/>
                  <a:t> </a:t>
                </a:r>
                <a:r>
                  <a:rPr lang="pt-BR" altLang="pt-BR" sz="2500" dirty="0" smtClean="0"/>
                  <a:t>75.287.520 </a:t>
                </a:r>
                <a:r>
                  <a:rPr lang="pt-BR" sz="2500" dirty="0"/>
                  <a:t>combinações</a:t>
                </a:r>
                <a:endParaRPr lang="pt-BR" altLang="pt-BR" sz="2500" dirty="0"/>
              </a:p>
              <a:p>
                <a:r>
                  <a:rPr lang="pt-BR" dirty="0" smtClean="0"/>
                  <a:t>Fornece </a:t>
                </a:r>
                <a:r>
                  <a:rPr lang="pt-BR" dirty="0"/>
                  <a:t>estimativas de </a:t>
                </a:r>
                <a:r>
                  <a:rPr lang="pt-BR" dirty="0" smtClean="0"/>
                  <a:t>erro e desvio padrão </a:t>
                </a:r>
                <a:r>
                  <a:rPr lang="pt-BR" dirty="0"/>
                  <a:t>mais precisas do que as abordagens </a:t>
                </a:r>
                <a:r>
                  <a:rPr lang="pt-BR" dirty="0" smtClean="0"/>
                  <a:t>anteriores, pois tem-se mais etapas de treinamento/validação.</a:t>
                </a:r>
                <a:endParaRPr lang="pt-BR" dirty="0"/>
              </a:p>
              <a:p>
                <a:r>
                  <a:rPr lang="pt-BR" b="1" dirty="0"/>
                  <a:t>Desvantagem</a:t>
                </a:r>
              </a:p>
              <a:p>
                <a:pPr lvl="1">
                  <a:buFont typeface="Wingdings" panose="05000000000000000000" pitchFamily="2" charset="2"/>
                  <a:buChar char="§"/>
                </a:pPr>
                <a:r>
                  <a:rPr lang="pt-BR" dirty="0"/>
                  <a:t>É uma estratégia exaustiva no sentido de que </a:t>
                </a:r>
                <a:r>
                  <a:rPr lang="pt-BR" dirty="0" smtClean="0"/>
                  <a:t>ela treina e valida </a:t>
                </a:r>
                <a:r>
                  <a:rPr lang="pt-BR" dirty="0"/>
                  <a:t>o modelo para todas as combinações possíveis e, para uma base de dados grande e um valor de </a:t>
                </a:r>
                <a:r>
                  <a:rPr lang="pt-BR" b="1" dirty="0"/>
                  <a:t>p</a:t>
                </a:r>
                <a:r>
                  <a:rPr lang="pt-BR" dirty="0"/>
                  <a:t> moderadamente grande, pode se tornar inviável computacionalmente.</a:t>
                </a:r>
              </a:p>
              <a:p>
                <a:r>
                  <a:rPr lang="pt-BR" dirty="0" smtClean="0"/>
                  <a:t>No caso do k-Fold, quando fazemos </a:t>
                </a:r>
                <a:r>
                  <a:rPr lang="pt-BR" b="1" dirty="0" smtClean="0"/>
                  <a:t>k=N </a:t>
                </a:r>
                <a:r>
                  <a:rPr lang="pt-BR" dirty="0" smtClean="0"/>
                  <a:t>(</a:t>
                </a:r>
                <a:r>
                  <a:rPr lang="pt-BR" dirty="0"/>
                  <a:t>número folds </a:t>
                </a:r>
                <a:r>
                  <a:rPr lang="pt-BR" dirty="0" smtClean="0"/>
                  <a:t>igual </a:t>
                </a:r>
                <a:r>
                  <a:rPr lang="pt-BR" dirty="0"/>
                  <a:t>ao número total de </a:t>
                </a:r>
                <a:r>
                  <a:rPr lang="pt-BR" dirty="0" smtClean="0"/>
                  <a:t>exemplos), então o k-Fold é equivalente à estratégia do leave-one-out, ou seja, </a:t>
                </a:r>
                <a:r>
                  <a:rPr lang="pt-BR" b="1" i="1" dirty="0" smtClean="0"/>
                  <a:t>p</a:t>
                </a:r>
                <a:r>
                  <a:rPr lang="pt-BR" dirty="0" smtClean="0"/>
                  <a:t> =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06654"/>
                <a:ext cx="11134726" cy="5465618"/>
              </a:xfrm>
              <a:blipFill rotWithShape="0">
                <a:blip r:embed="rId3"/>
                <a:stretch>
                  <a:fillRect l="-821" t="-2564" r="-657" b="-2453"/>
                </a:stretch>
              </a:blipFill>
            </p:spPr>
            <p:txBody>
              <a:bodyPr/>
              <a:lstStyle/>
              <a:p>
                <a:r>
                  <a:rPr lang="pt-BR">
                    <a:noFill/>
                  </a:rPr>
                  <a:t> </a:t>
                </a:r>
              </a:p>
            </p:txBody>
          </p:sp>
        </mc:Fallback>
      </mc:AlternateContent>
      <p:sp>
        <p:nvSpPr>
          <p:cNvPr id="4" name="TextBox 3"/>
          <p:cNvSpPr txBox="1"/>
          <p:nvPr/>
        </p:nvSpPr>
        <p:spPr>
          <a:xfrm>
            <a:off x="7515224"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p exemplos posso crirar a partir de N exemplos?</a:t>
            </a:r>
            <a:endParaRPr lang="pt-BR" sz="1400" dirty="0">
              <a:solidFill>
                <a:srgbClr val="0070C0"/>
              </a:solidFill>
            </a:endParaRPr>
          </a:p>
        </p:txBody>
      </p: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13087</TotalTime>
  <Words>2881</Words>
  <Application>Microsoft Office PowerPoint</Application>
  <PresentationFormat>Widescreen</PresentationFormat>
  <Paragraphs>234</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PowerPoint Presentation</vt:lpstr>
      <vt:lpstr>PowerPoint Presentation</vt:lpstr>
      <vt:lpstr>FIGURAS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1875</cp:revision>
  <dcterms:created xsi:type="dcterms:W3CDTF">2020-02-17T11:18:32Z</dcterms:created>
  <dcterms:modified xsi:type="dcterms:W3CDTF">2021-06-14T01:35:16Z</dcterms:modified>
</cp:coreProperties>
</file>