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486" r:id="rId3"/>
    <p:sldId id="514" r:id="rId4"/>
    <p:sldId id="516" r:id="rId5"/>
    <p:sldId id="543" r:id="rId6"/>
    <p:sldId id="519" r:id="rId7"/>
    <p:sldId id="334" r:id="rId8"/>
    <p:sldId id="544" r:id="rId9"/>
    <p:sldId id="469" r:id="rId10"/>
    <p:sldId id="520" r:id="rId11"/>
    <p:sldId id="521" r:id="rId12"/>
    <p:sldId id="523" r:id="rId13"/>
    <p:sldId id="524" r:id="rId14"/>
    <p:sldId id="542" r:id="rId15"/>
    <p:sldId id="525" r:id="rId16"/>
    <p:sldId id="471" r:id="rId17"/>
    <p:sldId id="526" r:id="rId18"/>
    <p:sldId id="527" r:id="rId19"/>
    <p:sldId id="528" r:id="rId20"/>
    <p:sldId id="529" r:id="rId21"/>
    <p:sldId id="472" r:id="rId22"/>
    <p:sldId id="545" r:id="rId23"/>
    <p:sldId id="546" r:id="rId24"/>
    <p:sldId id="534" r:id="rId25"/>
    <p:sldId id="536" r:id="rId26"/>
    <p:sldId id="535" r:id="rId27"/>
    <p:sldId id="532" r:id="rId28"/>
    <p:sldId id="533" r:id="rId29"/>
    <p:sldId id="441" r:id="rId30"/>
    <p:sldId id="317" r:id="rId31"/>
    <p:sldId id="256" r:id="rId32"/>
    <p:sldId id="538" r:id="rId33"/>
    <p:sldId id="541" r:id="rId34"/>
    <p:sldId id="539" r:id="rId35"/>
    <p:sldId id="332" r:id="rId36"/>
    <p:sldId id="522" r:id="rId37"/>
    <p:sldId id="475" r:id="rId3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977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74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7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40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2/09/2024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Notem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  <a:blipFill>
                <a:blip r:embed="rId3"/>
                <a:stretch>
                  <a:fillRect l="-1086" t="-1937" b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1705509" y="6581000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</a:t>
            </a:r>
            <a:r>
              <a:rPr lang="pt-BR" b="1" i="1" dirty="0">
                <a:solidFill>
                  <a:schemeClr val="accent2"/>
                </a:solidFill>
              </a:rPr>
              <a:t>atributos com valores muito grandes podem gerar erros extremamente grandes</a:t>
            </a:r>
            <a:r>
              <a:rPr lang="pt-BR" dirty="0"/>
              <a:t>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17/05/2024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21/06/2024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 exercício 1.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276814" y="5346915"/>
            <a:ext cx="4017892" cy="714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E3F6ACF-9360-023C-008D-E0AA152DA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494" y="5131158"/>
            <a:ext cx="1738072" cy="15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049686"/>
            <a:ext cx="11630345" cy="292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FF0000"/>
                </a:solidFill>
              </a:rPr>
              <a:t>mapeamentos lineares</a:t>
            </a:r>
            <a:r>
              <a:rPr lang="pt-BR" sz="4000" b="1" i="1" dirty="0">
                <a:solidFill>
                  <a:srgbClr val="00B050"/>
                </a:solidFill>
              </a:rPr>
              <a:t> </a:t>
            </a:r>
            <a:r>
              <a:rPr lang="pt-BR" sz="4000" dirty="0"/>
              <a:t>entre os atributos e o valor esperado, mas </a:t>
            </a:r>
            <a:r>
              <a:rPr lang="pt-BR" sz="4000" b="1" i="1" dirty="0">
                <a:solidFill>
                  <a:srgbClr val="7030A0"/>
                </a:solidFill>
              </a:rPr>
              <a:t>e se os mapeamentos forem não lineares</a:t>
            </a:r>
            <a:r>
              <a:rPr lang="pt-BR" sz="4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qualquer tipo de mapeamento (linear ou não linear) </a:t>
                </a:r>
                <a:r>
                  <a:rPr lang="pt-BR" dirty="0"/>
                  <a:t>com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(ou ordem)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955658" y="5301465"/>
            <a:ext cx="1232899" cy="513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6185042" y="6581000"/>
            <a:ext cx="6006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* O grau é o maior valor resultante da soma dos expoentes dos atributos de um monômio.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7312"/>
            <a:ext cx="11254485" cy="1690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Usando apenas os </a:t>
            </a:r>
            <a:r>
              <a:rPr lang="pt-BR" sz="2800" b="1" i="1" dirty="0">
                <a:solidFill>
                  <a:srgbClr val="FF0000"/>
                </a:solidFill>
              </a:rPr>
              <a:t>dados ruidosos</a:t>
            </a:r>
            <a:r>
              <a:rPr lang="pt-BR" sz="2800" dirty="0"/>
              <a:t>, </a:t>
            </a:r>
            <a:r>
              <a:rPr lang="pt-BR" sz="2800" b="1" i="1" dirty="0">
                <a:solidFill>
                  <a:srgbClr val="00B050"/>
                </a:solidFill>
              </a:rPr>
              <a:t>qual a ordem e pesos de um polinômio </a:t>
            </a:r>
            <a:r>
              <a:rPr lang="pt-BR" sz="2800" dirty="0"/>
              <a:t>para que ele se aproxime da </a:t>
            </a:r>
            <a:r>
              <a:rPr lang="pt-BR" sz="2800" b="1" i="1" dirty="0">
                <a:solidFill>
                  <a:srgbClr val="7030A0"/>
                </a:solidFill>
              </a:rPr>
              <a:t>função objetivo </a:t>
            </a:r>
            <a:r>
              <a:rPr lang="pt-BR" sz="2800" dirty="0"/>
              <a:t>da melhor forma possível?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3874168" y="1867970"/>
            <a:ext cx="4443663" cy="31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exemplificar essa questão da busca pela ordem do polinômio </a:t>
                </a:r>
                <a:r>
                  <a:rPr lang="pt-BR" dirty="0" err="1"/>
                  <a:t>aproximador</a:t>
                </a:r>
                <a:r>
                  <a:rPr lang="pt-BR" dirty="0"/>
                  <a:t> geramos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30 exemplos </a:t>
                </a:r>
                <a:r>
                  <a:rPr lang="pt-BR" dirty="0"/>
                  <a:t>da seguinte função objetivo (polinômio de ordem 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87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2008848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83" y="1825625"/>
            <a:ext cx="6400801" cy="5032375"/>
          </a:xfrm>
        </p:spPr>
        <p:txBody>
          <a:bodyPr>
            <a:normAutofit/>
          </a:bodyPr>
          <a:lstStyle/>
          <a:p>
            <a:r>
              <a:rPr lang="pt-BR" dirty="0"/>
              <a:t>Vamos usar uma </a:t>
            </a:r>
            <a:r>
              <a:rPr lang="pt-BR" b="1" i="1" dirty="0">
                <a:solidFill>
                  <a:srgbClr val="00B050"/>
                </a:solidFill>
              </a:rPr>
              <a:t>função hipótese polinomial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aproximar a função objetivo </a:t>
            </a:r>
            <a:r>
              <a:rPr lang="pt-BR" b="1" i="1" dirty="0">
                <a:solidFill>
                  <a:schemeClr val="accent2"/>
                </a:solidFill>
              </a:rPr>
              <a:t>a partir dos dados ruidosos</a:t>
            </a:r>
            <a:r>
              <a:rPr lang="pt-BR" dirty="0"/>
              <a:t>. </a:t>
            </a:r>
          </a:p>
          <a:p>
            <a:r>
              <a:rPr lang="pt-BR" dirty="0"/>
              <a:t>Porém, surge uma dúvida, </a:t>
            </a:r>
            <a:r>
              <a:rPr lang="pt-BR" b="1" i="1" dirty="0">
                <a:solidFill>
                  <a:srgbClr val="7030A0"/>
                </a:solidFill>
              </a:rPr>
              <a:t>e se não soubéssemos a ordem por trás do modelo gerador, qual grau deveríamos utilizar</a:t>
            </a:r>
            <a:r>
              <a:rPr lang="pt-BR" dirty="0"/>
              <a:t>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4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à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 final: 21/06/2024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  <a:blipFill>
                <a:blip r:embed="rId3"/>
                <a:stretch>
                  <a:fillRect l="-2086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171237" y="2524795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3843298" y="2608089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pequena inclinação da superfície nessa direção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1937" r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evitar esse problema,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intervalo de variação de todos os atributos </a:t>
                </a:r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escalonado</a:t>
                </a:r>
                <a:r>
                  <a:rPr lang="pt-BR" dirty="0"/>
                  <a:t>, trazendo-os para uma escala similar.</a:t>
                </a:r>
              </a:p>
              <a:p>
                <a:r>
                  <a:rPr lang="pt-BR" dirty="0"/>
                  <a:t>Assim,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cada atributo influenciará da mesma forma o cálculo do erro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Consequentemente, a superfície se tornará mais circular, facilitando o aprendizado.</a:t>
                </a:r>
              </a:p>
              <a:p>
                <a:r>
                  <a:rPr lang="pt-BR" dirty="0"/>
                  <a:t>As duas formas mais comuns de escalonamento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Normalização </a:t>
                </a:r>
                <a:r>
                  <a:rPr lang="pt-BR" b="1" dirty="0" err="1"/>
                  <a:t>Mín</a:t>
                </a:r>
                <a:r>
                  <a:rPr lang="pt-BR" b="1" dirty="0"/>
                  <a:t>-Max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Padronização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r>
              <a:rPr lang="pt-BR" dirty="0"/>
              <a:t>Além disso, ao escalonar os rótulos, perde-se seu significado. </a:t>
            </a:r>
          </a:p>
          <a:p>
            <a:r>
              <a:rPr lang="pt-BR" dirty="0"/>
              <a:t>Por exemplo, a predição do preço de casas deixa de ser em reais.</a:t>
            </a:r>
          </a:p>
          <a:p>
            <a:r>
              <a:rPr lang="pt-BR" dirty="0"/>
              <a:t>O escalonamento (qualquer tipo) altera os valores dos pesos originais.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escala dos atributos é alterada, para que o modelo ainda prediga os mesmos valores de saída (i.e., rótulos), os pesos precisam ter seus valores alterados (ver anexo I).</a:t>
            </a:r>
          </a:p>
          <a:p>
            <a:r>
              <a:rPr lang="pt-BR" dirty="0"/>
              <a:t>O escalonamento pode ser usado com qualquer versão do GD.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1937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21604</TotalTime>
  <Words>6725</Words>
  <Application>Microsoft Office PowerPoint</Application>
  <PresentationFormat>Widescreen</PresentationFormat>
  <Paragraphs>419</Paragraphs>
  <Slides>37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Exemplo de regressão usando polinômio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2470</cp:revision>
  <dcterms:created xsi:type="dcterms:W3CDTF">2020-02-17T11:18:32Z</dcterms:created>
  <dcterms:modified xsi:type="dcterms:W3CDTF">2024-09-03T01:41:22Z</dcterms:modified>
</cp:coreProperties>
</file>