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443" r:id="rId3"/>
    <p:sldId id="466" r:id="rId4"/>
    <p:sldId id="467" r:id="rId5"/>
    <p:sldId id="479" r:id="rId6"/>
    <p:sldId id="469" r:id="rId7"/>
    <p:sldId id="470" r:id="rId8"/>
    <p:sldId id="459" r:id="rId9"/>
    <p:sldId id="472" r:id="rId10"/>
    <p:sldId id="475" r:id="rId11"/>
    <p:sldId id="473" r:id="rId12"/>
    <p:sldId id="476" r:id="rId13"/>
    <p:sldId id="474" r:id="rId14"/>
    <p:sldId id="478" r:id="rId15"/>
    <p:sldId id="441" r:id="rId16"/>
    <p:sldId id="317" r:id="rId17"/>
    <p:sldId id="465" r:id="rId1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2" autoAdjust="0"/>
    <p:restoredTop sz="94434" autoAdjust="0"/>
  </p:normalViewPr>
  <p:slideViewPr>
    <p:cSldViewPr snapToGrid="0">
      <p:cViewPr varScale="1">
        <p:scale>
          <a:sx n="70" d="100"/>
          <a:sy n="70"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22/07/2021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barulhentas,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456029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3761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2719749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22/07/2021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22/07/2021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22/07/2021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22/07/2021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mybinder.org/v2/gh/zz4fap/t319_aprendizado_de_maquina/main?filepath=notebooks/regression/gd_versions/batch_gradient_descent_with_figures.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gd_versions/stocastic_gradient_descent_with_figures.ipynb" TargetMode="External"/><Relationship Id="rId7" Type="http://schemas.openxmlformats.org/officeDocument/2006/relationships/image" Target="../media/image2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hyperlink" Target="https://mybinder.org/v2/gh/zz4fap/t319_aprendizado_de_maquina/main?filepath=notebooks/regression/gd_versions/mini_batch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pn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alcançá-lo. </a:t>
                </a:r>
              </a:p>
              <a:p>
                <a:pPr>
                  <a:spcBef>
                    <a:spcPts val="600"/>
                  </a:spcBef>
                </a:pPr>
                <a:r>
                  <a:rPr lang="pt-BR" dirty="0"/>
                  <a:t>Algoritmo para </a:t>
                </a:r>
                <a:r>
                  <a:rPr lang="pt-BR"/>
                  <a:t>no </a:t>
                </a:r>
                <a:r>
                  <a:rPr lang="pt-BR" smtClean="0"/>
                  <a:t>mínimo, </a:t>
                </a:r>
                <a:r>
                  <a:rPr lang="pt-BR" dirty="0"/>
                  <a:t>pois o vetor gradiente no ponto ótimo é 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546" b="-5864"/>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252025"/>
                <a:ext cx="11165115" cy="5605975"/>
              </a:xfrm>
            </p:spPr>
            <p:txBody>
              <a:bodyPr>
                <a:normAutofit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b="1" dirty="0" smtClean="0"/>
                  <a:t>Características:</a:t>
                </a:r>
                <a:endParaRPr lang="pt-BR" dirty="0"/>
              </a:p>
              <a:p>
                <a:pPr lvl="1" algn="just">
                  <a:buFont typeface="Courier New" panose="02070309020205020404" pitchFamily="49" charset="0"/>
                  <a:buChar char="o"/>
                </a:pPr>
                <a:r>
                  <a:rPr lang="pt-BR" b="1" i="1" dirty="0" smtClean="0"/>
                  <a:t>Aproximação</a:t>
                </a:r>
                <a:r>
                  <a:rPr lang="pt-BR" b="1" dirty="0" smtClean="0"/>
                  <a:t> </a:t>
                </a:r>
                <a:r>
                  <a:rPr lang="pt-BR" b="1" i="1" dirty="0" smtClean="0"/>
                  <a:t>estocástica do gradiente</a:t>
                </a:r>
                <a:r>
                  <a:rPr lang="pt-BR" dirty="0" smtClean="0"/>
                  <a:t>: gradiente </a:t>
                </a:r>
                <a:r>
                  <a:rPr lang="pt-BR" dirty="0"/>
                  <a:t>calculado com um único </a:t>
                </a:r>
                <a:r>
                  <a:rPr lang="pt-BR" dirty="0" smtClean="0"/>
                  <a:t>exemplo. </a:t>
                </a:r>
              </a:p>
              <a:p>
                <a:pPr lvl="1" algn="just">
                  <a:buFont typeface="Courier New" panose="02070309020205020404" pitchFamily="49" charset="0"/>
                  <a:buChar char="o"/>
                </a:pPr>
                <a:r>
                  <a:rPr lang="pt-BR" dirty="0"/>
                  <a:t>U</a:t>
                </a:r>
                <a:r>
                  <a:rPr lang="pt-BR" dirty="0" smtClean="0"/>
                  <a:t>tilizado quando os atributos e rótulos são obtidos sequencialmente.</a:t>
                </a:r>
              </a:p>
              <a:p>
                <a:pPr lvl="1" algn="just">
                  <a:buFont typeface="Courier New" panose="02070309020205020404" pitchFamily="49" charset="0"/>
                  <a:buChar char="o"/>
                </a:pPr>
                <a:r>
                  <a:rPr lang="pt-BR" dirty="0" smtClean="0"/>
                  <a:t>Ou </a:t>
                </a:r>
                <a:r>
                  <a:rPr lang="pt-BR" dirty="0"/>
                  <a:t>quando o conjunto de treinamento é muito grande. </a:t>
                </a:r>
                <a:endParaRPr lang="pt-BR" dirty="0" smtClean="0"/>
              </a:p>
              <a:p>
                <a:pPr lvl="1" algn="just">
                  <a:buFont typeface="Courier New" panose="02070309020205020404" pitchFamily="49" charset="0"/>
                  <a:buChar char="o"/>
                </a:pPr>
                <a:r>
                  <a:rPr lang="pt-BR" dirty="0" smtClean="0"/>
                  <a:t>Computacionalmente mais rápido e menos custoso em termos de memória que o GD em batelada.</a:t>
                </a:r>
                <a:endParaRPr lang="pt-BR" dirty="0"/>
              </a:p>
              <a:p>
                <a:pPr lvl="1" algn="just">
                  <a:buFont typeface="Courier New" panose="02070309020205020404" pitchFamily="49" charset="0"/>
                  <a:buChar char="o"/>
                </a:pPr>
                <a:r>
                  <a:rPr lang="pt-BR" b="1" dirty="0" smtClean="0"/>
                  <a:t>Convergência não </a:t>
                </a:r>
                <a:r>
                  <a:rPr lang="pt-BR" b="1" dirty="0"/>
                  <a:t>é garantida</a:t>
                </a:r>
                <a:r>
                  <a:rPr lang="pt-BR" dirty="0"/>
                  <a:t> com um passo de aprendizagem fixo. O algoritmo pode oscilar em torno do mínimo sem nunca convergir para o valores ótimos. </a:t>
                </a:r>
              </a:p>
              <a:p>
                <a:pPr lvl="1" algn="just">
                  <a:buFont typeface="Courier New" panose="02070309020205020404" pitchFamily="49" charset="0"/>
                  <a:buChar char="o"/>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252025"/>
                <a:ext cx="11165115" cy="5605975"/>
              </a:xfrm>
              <a:blipFill rotWithShape="0">
                <a:blip r:embed="rId3"/>
                <a:stretch>
                  <a:fillRect l="-1092" t="-2391" r="-1092"/>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6599976" y="6463547"/>
            <a:ext cx="5500666" cy="369332"/>
          </a:xfrm>
          <a:prstGeom prst="rect">
            <a:avLst/>
          </a:prstGeom>
          <a:noFill/>
        </p:spPr>
        <p:txBody>
          <a:bodyPr wrap="square" rtlCol="0">
            <a:spAutoFit/>
          </a:bodyPr>
          <a:lstStyle/>
          <a:p>
            <a:r>
              <a:rPr lang="pt-BR" u="sng" dirty="0" smtClean="0">
                <a:solidFill>
                  <a:srgbClr val="00B0F0"/>
                </a:solidFill>
                <a:hlinkClick r:id="rId3"/>
              </a:rPr>
              <a:t>Exemplo: stocastic_gradient_descent_with_figures.ipynb</a:t>
            </a:r>
            <a:endParaRPr lang="pt-BR"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105945"/>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105945"/>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105945"/>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978752"/>
                <a:ext cx="11122742" cy="2569540"/>
              </a:xfrm>
            </p:spPr>
            <p:txBody>
              <a:bodyPr>
                <a:normAutofit fontScale="70000" lnSpcReduction="20000"/>
              </a:bodyPr>
              <a:lstStyle/>
              <a:p>
                <a:pPr>
                  <a:spcBef>
                    <a:spcPts val="600"/>
                  </a:spcBef>
                </a:pPr>
                <a:r>
                  <a:rPr lang="pt-BR" dirty="0"/>
                  <a:t>Devido à sua natureza estocástica, não apresenta um caminho </a:t>
                </a:r>
                <a:r>
                  <a:rPr lang="pt-BR" dirty="0" smtClean="0"/>
                  <a:t>regular </a:t>
                </a:r>
                <a:r>
                  <a:rPr lang="pt-BR" dirty="0"/>
                  <a:t>para o mínimo, mudando de direção várias </a:t>
                </a:r>
                <a:r>
                  <a:rPr lang="pt-BR" dirty="0" smtClean="0"/>
                  <a:t>vezes. </a:t>
                </a:r>
                <a:endParaRPr lang="pt-BR" dirty="0"/>
              </a:p>
              <a:p>
                <a:pPr>
                  <a:spcBef>
                    <a:spcPts val="600"/>
                  </a:spcBef>
                </a:pPr>
                <a:r>
                  <a:rPr lang="pt-BR" dirty="0"/>
                  <a:t>Por aproximar o gradiente com apenas um exemplo, nem sempre irá na direção ideal, porque as derivadas parciais são ”ruidosas”. </a:t>
                </a:r>
              </a:p>
              <a:p>
                <a:pPr>
                  <a:spcBef>
                    <a:spcPts val="600"/>
                  </a:spcBef>
                </a:pPr>
                <a:r>
                  <a:rPr lang="pt-BR" dirty="0"/>
                  <a:t>O algoritmo não converge suavemente para o </a:t>
                </a:r>
                <a:r>
                  <a:rPr lang="pt-BR" dirty="0" smtClean="0"/>
                  <a:t>mínimo: “</a:t>
                </a:r>
                <a:r>
                  <a:rPr lang="pt-BR" i="1" dirty="0" smtClean="0"/>
                  <a:t>oscila</a:t>
                </a:r>
                <a:r>
                  <a:rPr lang="pt-BR" dirty="0" smtClean="0"/>
                  <a:t>” </a:t>
                </a:r>
                <a:r>
                  <a:rPr lang="pt-BR" dirty="0"/>
                  <a:t>em torno dele.</a:t>
                </a:r>
              </a:p>
              <a:p>
                <a:pPr>
                  <a:spcBef>
                    <a:spcPts val="600"/>
                  </a:spcBef>
                </a:pPr>
                <a:r>
                  <a:rPr lang="pt-BR" dirty="0"/>
                  <a:t>Quando o treinamento termina, os valores finais dos pesos são bons, mas não são ótimos.</a:t>
                </a:r>
              </a:p>
              <a:p>
                <a:pPr>
                  <a:spcBef>
                    <a:spcPts val="600"/>
                  </a:spcBef>
                </a:pPr>
                <a:r>
                  <a:rPr lang="pt-BR" dirty="0"/>
                  <a:t>A convergência ocorre apenas na média.</a:t>
                </a:r>
              </a:p>
              <a:p>
                <a:pPr>
                  <a:spcBef>
                    <a:spcPts val="600"/>
                  </a:spcBef>
                </a:pPr>
                <a:r>
                  <a:rPr lang="pt-BR" dirty="0"/>
                  <a:t>Tempo de treinamento é </a:t>
                </a:r>
                <a:r>
                  <a:rPr lang="pt-BR" dirty="0" smtClean="0"/>
                  <a:t>menor: </a:t>
                </a:r>
                <a:r>
                  <a:rPr lang="pt-BR" dirty="0"/>
                  <a:t>com apenas uma época o algoritmo já se aproxima do ponto ótimo.</a:t>
                </a:r>
              </a:p>
              <a:p>
                <a:pPr>
                  <a:spcBef>
                    <a:spcPts val="600"/>
                  </a:spcBef>
                </a:pPr>
                <a:r>
                  <a:rPr lang="pt-BR" dirty="0"/>
                  <a:t>Necessita de um esquema de ajuste do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para ficar mais “</a:t>
                </a:r>
                <a:r>
                  <a:rPr lang="pt-BR" i="1" dirty="0"/>
                  <a:t>comportado</a:t>
                </a:r>
                <a:r>
                  <a:rPr lang="pt-BR" i="1" dirty="0" smtClean="0"/>
                  <a:t>”</a:t>
                </a:r>
                <a:r>
                  <a:rPr lang="pt-BR" dirty="0" smtClean="0"/>
                  <a:t>.</a:t>
                </a:r>
                <a:endParaRPr lang="pt-BR"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978752"/>
                <a:ext cx="11122742" cy="2569540"/>
              </a:xfrm>
              <a:blipFill rotWithShape="0">
                <a:blip r:embed="rId7"/>
                <a:stretch>
                  <a:fillRect l="-493" t="-4513" b="-950"/>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(mini-batches)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Courier New" panose="02070309020205020404" pitchFamily="49" charset="0"/>
                  <a:buChar char="o"/>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se 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se torna o GD estocástico.</a:t>
                </a:r>
              </a:p>
              <a:p>
                <a:pPr lvl="1" algn="just">
                  <a:buFont typeface="Courier New" panose="02070309020205020404" pitchFamily="49" charset="0"/>
                  <a:buChar char="o"/>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Courier New" panose="02070309020205020404" pitchFamily="49" charset="0"/>
                  <a:buChar char="o"/>
                </a:pPr>
                <a:r>
                  <a:rPr lang="pt-BR" dirty="0"/>
                  <a:t>Convergência depende do tamanho do mini-batch.</a:t>
                </a:r>
              </a:p>
              <a:p>
                <a:pPr lvl="1" algn="just">
                  <a:buFont typeface="Courier New" panose="02070309020205020404" pitchFamily="49" charset="0"/>
                  <a:buChar char="o"/>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pt-BR">
                    <a:noFill/>
                  </a:rPr>
                  <a:t> </a:t>
                </a:r>
              </a:p>
            </p:txBody>
          </p:sp>
        </mc:Fallback>
      </mc:AlternateContent>
      <p:sp>
        <p:nvSpPr>
          <p:cNvPr id="4" name="Rectangle 3"/>
          <p:cNvSpPr/>
          <p:nvPr/>
        </p:nvSpPr>
        <p:spPr>
          <a:xfrm>
            <a:off x="3297611"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dirty="0"/>
              <a:t>P</a:t>
            </a:r>
            <a:r>
              <a:rPr lang="pt-BR" dirty="0" smtClean="0"/>
              <a:t>rogresso menos </a:t>
            </a:r>
            <a:r>
              <a:rPr lang="pt-BR" dirty="0"/>
              <a:t>irregular 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oscila </a:t>
            </a:r>
            <a:r>
              <a:rPr lang="pt-BR" dirty="0"/>
              <a:t>menos ao redor do mínimo global do que o GDE.</a:t>
            </a:r>
          </a:p>
          <a:p>
            <a:pPr>
              <a:spcBef>
                <a:spcPts val="0"/>
              </a:spcBef>
            </a:pPr>
            <a:r>
              <a:rPr lang="pt-BR" dirty="0"/>
              <a:t>Tem comportamento mais próximo do GD em batelada para </a:t>
            </a:r>
            <a:r>
              <a:rPr lang="pt-BR" dirty="0" smtClean="0"/>
              <a:t>mini-batches </a:t>
            </a:r>
            <a:r>
              <a:rPr lang="pt-BR" dirty="0"/>
              <a:t>maiores.</a:t>
            </a:r>
          </a:p>
          <a:p>
            <a:pPr>
              <a:spcBef>
                <a:spcPts val="0"/>
              </a:spcBef>
            </a:pPr>
            <a:r>
              <a:rPr lang="pt-BR" dirty="0"/>
              <a:t>Oscilação em torno do mínimo diminui conforme o tamanho do mini-batch aumenta.</a:t>
            </a:r>
          </a:p>
          <a:p>
            <a:pPr>
              <a:spcBef>
                <a:spcPts val="0"/>
              </a:spcBef>
            </a:pPr>
            <a:r>
              <a:rPr lang="pt-BR" dirty="0"/>
              <a:t>Pode também ser usado com um esquema de variação do passo de 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a:t>
            </a:r>
            <a:r>
              <a:rPr lang="pt-BR" i="1"/>
              <a:t>Parte </a:t>
            </a:r>
            <a:r>
              <a:rPr lang="pt-BR" i="1" smtClean="0"/>
              <a:t>II</a:t>
            </a:r>
            <a:r>
              <a:rPr lang="pt-BR"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1145982" cy="4713720"/>
          </a:xfrm>
        </p:spPr>
        <p:txBody>
          <a:bodyPr/>
          <a:lstStyle/>
          <a:p>
            <a:r>
              <a:rPr lang="pt-BR" dirty="0" smtClean="0"/>
              <a:t>Vimos a motivação por trás da regressão: encontrar funções que aproximem o fenômeno gerador por trás das observações.</a:t>
            </a:r>
          </a:p>
          <a:p>
            <a:r>
              <a:rPr lang="pt-BR" dirty="0" smtClean="0"/>
              <a:t>Definimos o problema matematicamente.</a:t>
            </a:r>
          </a:p>
          <a:p>
            <a:r>
              <a:rPr lang="pt-BR" dirty="0" smtClean="0"/>
              <a:t>Vimos como resolver o problema da regressão, i.e., encontrar os pesos do modelo, através da equação normal.</a:t>
            </a:r>
          </a:p>
          <a:p>
            <a:r>
              <a:rPr lang="pt-BR" dirty="0" smtClean="0"/>
              <a:t>Aprendemos o que é uma superfície de erro.</a:t>
            </a:r>
          </a:p>
          <a:p>
            <a:r>
              <a:rPr lang="pt-BR" dirty="0" smtClean="0"/>
              <a:t>Discutimos algumas desvantagens (e.g. complexidade, regressão não-lineares) da </a:t>
            </a:r>
            <a:r>
              <a:rPr lang="pt-BR" dirty="0"/>
              <a:t>equação </a:t>
            </a:r>
            <a:r>
              <a:rPr lang="pt-BR" dirty="0" smtClean="0"/>
              <a:t>normal e vimos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0312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deslocamento a partir </a:t>
                </a:r>
                <a:r>
                  <a:rPr lang="pt-BR" dirty="0" smtClean="0"/>
                  <a:t>de um </a:t>
                </a:r>
                <a:r>
                  <a:rPr lang="pt-BR" dirty="0"/>
                  <a:t>ponto </a:t>
                </a:r>
                <a:r>
                  <a:rPr lang="pt-BR" dirty="0" smtClean="0"/>
                  <a:t>especifico, </a:t>
                </a:r>
                <a:r>
                  <a:rPr lang="pt-BR" dirty="0"/>
                  <a:t>obtém-se o maior incremento possível 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do </a:t>
                </a:r>
                <a:r>
                  <a:rPr lang="pt-BR" b="1" i="1" dirty="0"/>
                  <a:t>vetor gradiente </a:t>
                </a:r>
                <a:r>
                  <a:rPr lang="pt-BR" dirty="0" smtClean="0"/>
                  <a:t>indica a magnitude e a direção de </a:t>
                </a:r>
                <a:r>
                  <a:rPr lang="pt-BR" dirty="0"/>
                  <a:t>máxima </a:t>
                </a:r>
                <a:r>
                  <a:rPr lang="pt-BR" dirty="0" smtClean="0"/>
                  <a:t>variação da função </a:t>
                </a:r>
                <a:r>
                  <a:rPr lang="pt-BR" dirty="0"/>
                  <a:t>em relação àquele </a:t>
                </a:r>
                <a:r>
                  <a:rPr lang="pt-BR" dirty="0" smtClean="0"/>
                  <a:t>argumento.</a:t>
                </a:r>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𝐾</m:t>
                                </m:r>
                              </m:sub>
                            </m:sSub>
                          </m:den>
                        </m:f>
                      </m:e>
                    </m:d>
                    <m:r>
                      <a:rPr lang="pt-BR" sz="2600" b="0" i="1" smtClean="0">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oMath>
                </a14:m>
                <a:r>
                  <a:rPr lang="pt-BR" sz="26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47156" cy="4724400"/>
              </a:xfrm>
              <a:blipFill rotWithShape="0">
                <a:blip r:embed="rId3"/>
                <a:stretch>
                  <a:fillRect l="-711" t="-2968" r="-7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i="1" dirty="0"/>
                  <a:t>vetor gradiente</a:t>
                </a:r>
                <a:r>
                  <a:rPr lang="pt-BR" sz="1400" dirty="0"/>
                  <a:t> em um </a:t>
                </a:r>
                <a:r>
                  <a:rPr lang="pt-BR" sz="1400" i="1" dirty="0"/>
                  <a:t>ponto </a:t>
                </a:r>
                <a:r>
                  <a:rPr lang="pt-BR" sz="1400" i="1" dirty="0" smtClean="0"/>
                  <a:t>específico </a:t>
                </a:r>
                <a:r>
                  <a:rPr lang="pt-BR" sz="1400" dirty="0" smtClean="0"/>
                  <a:t>é </a:t>
                </a:r>
                <a:r>
                  <a:rPr lang="pt-BR" sz="1400" dirty="0"/>
                  <a:t>um </a:t>
                </a:r>
                <a:r>
                  <a:rPr lang="pt-BR" sz="1400" i="1" dirty="0"/>
                  <a:t>vetor ortogonal ao vetor tangente</a:t>
                </a:r>
                <a:r>
                  <a:rPr lang="pt-BR" sz="1400" dirty="0"/>
                  <a:t> 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173754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9070"/>
                <a:ext cx="11186160" cy="4757969"/>
              </a:xfrm>
            </p:spPr>
            <p:txBody>
              <a:bodyPr>
                <a:normAutofit fontScale="92500" lnSpcReduction="10000"/>
              </a:bodyPr>
              <a:lstStyle/>
              <a:p>
                <a:r>
                  <a:rPr lang="pt-BR" dirty="0" smtClean="0"/>
                  <a:t>Em </a:t>
                </a:r>
                <a:r>
                  <a:rPr lang="pt-BR" dirty="0"/>
                  <a:t>um </a:t>
                </a:r>
                <a:r>
                  <a:rPr lang="pt-BR" b="1" i="1" dirty="0"/>
                  <a:t>ponto </a:t>
                </a:r>
                <a:r>
                  <a:rPr lang="pt-BR" b="1" i="1" dirty="0" smtClean="0"/>
                  <a:t>específico</a:t>
                </a:r>
                <a:r>
                  <a:rPr lang="pt-BR" dirty="0" smtClean="0"/>
                  <a:t>, cada elemento do </a:t>
                </a:r>
                <a:r>
                  <a:rPr lang="pt-BR" b="1" i="1" dirty="0" smtClean="0"/>
                  <a:t>vetor gradiente </a:t>
                </a:r>
                <a:r>
                  <a:rPr lang="pt-BR" dirty="0" smtClean="0"/>
                  <a:t>com valor:</a:t>
                </a:r>
                <a:endParaRPr lang="pt-BR" dirty="0"/>
              </a:p>
              <a:p>
                <a:pPr lvl="1">
                  <a:buFont typeface="Courier New" panose="02070309020205020404" pitchFamily="49" charset="0"/>
                  <a:buChar char="o"/>
                </a:pPr>
                <a:r>
                  <a:rPr lang="pt-BR" dirty="0" smtClean="0"/>
                  <a:t>+ (inclinação positiva) significa que o ponto de máximo esta à </a:t>
                </a:r>
                <a:r>
                  <a:rPr lang="pt-BR" dirty="0"/>
                  <a:t>frente. </a:t>
                </a:r>
                <a:endParaRPr lang="pt-BR" dirty="0" smtClean="0"/>
              </a:p>
              <a:p>
                <a:pPr lvl="1">
                  <a:buFont typeface="Courier New" panose="02070309020205020404" pitchFamily="49" charset="0"/>
                  <a:buChar char="o"/>
                </a:pPr>
                <a:r>
                  <a:rPr lang="pt-BR" dirty="0"/>
                  <a:t>- (inclinação </a:t>
                </a:r>
                <a:r>
                  <a:rPr lang="pt-BR" dirty="0" smtClean="0"/>
                  <a:t>negativa) </a:t>
                </a:r>
                <a:r>
                  <a:rPr lang="pt-BR" dirty="0"/>
                  <a:t>significa </a:t>
                </a:r>
                <a:r>
                  <a:rPr lang="pt-BR" dirty="0" smtClean="0"/>
                  <a:t>que o ponto de máximo está atrás.</a:t>
                </a:r>
              </a:p>
              <a:p>
                <a:pPr lvl="1">
                  <a:buFont typeface="Courier New" panose="02070309020205020404" pitchFamily="49" charset="0"/>
                  <a:buChar char="o"/>
                </a:pPr>
                <a:r>
                  <a:rPr lang="pt-BR" dirty="0"/>
                  <a:t>0 (inclinação </a:t>
                </a:r>
                <a:r>
                  <a:rPr lang="pt-BR" dirty="0" smtClean="0"/>
                  <a:t>nula) </a:t>
                </a:r>
                <a:r>
                  <a:rPr lang="pt-BR" dirty="0"/>
                  <a:t>significa </a:t>
                </a:r>
                <a:r>
                  <a:rPr lang="pt-BR" dirty="0" smtClean="0"/>
                  <a:t>que 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iteração, 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9070"/>
                <a:ext cx="11186160" cy="4757969"/>
              </a:xfrm>
              <a:blipFill rotWithShape="0">
                <a:blip r:embed="rId3"/>
                <a:stretch>
                  <a:fillRect l="-872" t="-2561" r="-1090"/>
                </a:stretch>
              </a:blipFill>
            </p:spPr>
            <p:txBody>
              <a:bodyPr/>
              <a:lstStyle/>
              <a:p>
                <a:r>
                  <a:rPr lang="pt-BR">
                    <a:noFill/>
                  </a:rPr>
                  <a:t> </a:t>
                </a:r>
              </a:p>
            </p:txBody>
          </p:sp>
        </mc:Fallback>
      </mc:AlternateContent>
      <p:sp>
        <p:nvSpPr>
          <p:cNvPr id="29" name="Rectangle 28"/>
          <p:cNvSpPr/>
          <p:nvPr/>
        </p:nvSpPr>
        <p:spPr>
          <a:xfrm>
            <a:off x="8794388" y="326115"/>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08544" y="2408402"/>
            <a:ext cx="300478"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802628" y="2741896"/>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6442261" y="15337"/>
            <a:ext cx="3824944" cy="2054213"/>
          </a:xfrm>
          <a:prstGeom prst="rect">
            <a:avLst/>
          </a:prstGeom>
        </p:spPr>
      </p:pic>
      <p:sp>
        <p:nvSpPr>
          <p:cNvPr id="5" name="Rectangle 4"/>
          <p:cNvSpPr/>
          <p:nvPr/>
        </p:nvSpPr>
        <p:spPr>
          <a:xfrm>
            <a:off x="10342697" y="1253283"/>
            <a:ext cx="1749873" cy="738664"/>
          </a:xfrm>
          <a:prstGeom prst="rect">
            <a:avLst/>
          </a:prstGeom>
        </p:spPr>
        <p:txBody>
          <a:bodyPr wrap="square">
            <a:spAutoFit/>
          </a:bodyPr>
          <a:lstStyle/>
          <a:p>
            <a:pPr lvl="0" algn="ctr">
              <a:defRPr/>
            </a:pPr>
            <a:r>
              <a:rPr lang="pt-BR" sz="1400" dirty="0"/>
              <a:t>A derivada parcial </a:t>
            </a:r>
            <a:r>
              <a:rPr lang="pt-BR" sz="1400" dirty="0" smtClean="0"/>
              <a:t>dá </a:t>
            </a:r>
            <a:r>
              <a:rPr lang="pt-BR" sz="1400" dirty="0"/>
              <a:t>a inclinação da reta tangente ao ponto.</a:t>
            </a: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3142"/>
                <a:ext cx="11170920" cy="4748658"/>
              </a:xfrm>
            </p:spPr>
            <p:txBody>
              <a:bodyPr>
                <a:normAutofit fontScale="92500"/>
              </a:bodyPr>
              <a:lstStyle/>
              <a:p>
                <a:r>
                  <a:rPr lang="pt-BR" dirty="0" smtClean="0"/>
                  <a:t>Mas e se formos na direção contrária à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Courier New" panose="02070309020205020404" pitchFamily="49" charset="0"/>
                  <a:buChar char="o"/>
                </a:pPr>
                <a:r>
                  <a:rPr lang="pt-BR" dirty="0"/>
                  <a:t>Nesta caso, iremos na direção 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à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iteração,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a:t>iteração</a:t>
                </a:r>
                <a:r>
                  <a:rPr lang="pt-BR" dirty="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precisamos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748658"/>
              </a:xfrm>
              <a:blipFill rotWithShape="0">
                <a:blip r:embed="rId3"/>
                <a:stretch>
                  <a:fillRect l="-873" t="-2054" r="-1255" b="-3209"/>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1" t="48020" r="3994" b="2109"/>
          <a:stretch/>
        </p:blipFill>
        <p:spPr>
          <a:xfrm>
            <a:off x="6522487" y="54740"/>
            <a:ext cx="5007141" cy="2054602"/>
          </a:xfrm>
          <a:prstGeom prst="rect">
            <a:avLst/>
          </a:prstGeom>
        </p:spPr>
      </p:pic>
      <p:sp>
        <p:nvSpPr>
          <p:cNvPr id="5" name="Rectangle 4"/>
          <p:cNvSpPr/>
          <p:nvPr/>
        </p:nvSpPr>
        <p:spPr>
          <a:xfrm>
            <a:off x="9751980" y="16142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0653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30216"/>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94087"/>
                <a:ext cx="11019971" cy="1231903"/>
              </a:xfrm>
            </p:spPr>
            <p:txBody>
              <a:bodyPr>
                <a:normAutofit fontScale="850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na </a:t>
                </a:r>
                <a:r>
                  <a:rPr lang="pt-BR" b="1" i="1" dirty="0" smtClean="0"/>
                  <a:t>direção</a:t>
                </a:r>
                <a:r>
                  <a:rPr lang="pt-BR" dirty="0" smtClean="0"/>
                  <a:t> </a:t>
                </a:r>
                <a:r>
                  <a:rPr lang="pt-BR" b="1" i="1" dirty="0" smtClean="0"/>
                  <a:t>oposta </a:t>
                </a:r>
                <a:r>
                  <a:rPr lang="pt-BR" dirty="0"/>
                  <a:t>à</a:t>
                </a:r>
                <a:r>
                  <a:rPr lang="pt-BR" dirty="0" smtClean="0"/>
                  <a:t> </a:t>
                </a:r>
                <a:r>
                  <a:rPr lang="pt-BR" dirty="0"/>
                  <a:t>do </a:t>
                </a:r>
                <a:r>
                  <a:rPr lang="pt-BR" b="1" i="1" dirty="0" smtClean="0"/>
                  <a:t>vetor</a:t>
                </a:r>
                <a:r>
                  <a:rPr lang="pt-BR" dirty="0" smtClean="0"/>
                  <a:t>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94087"/>
                <a:ext cx="11019971" cy="1231903"/>
              </a:xfrm>
              <a:blipFill rotWithShape="0">
                <a:blip r:embed="rId3"/>
                <a:stretch>
                  <a:fillRect l="-719" t="-11386" r="-1383" b="-346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279277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9277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80931"/>
                <a:ext cx="11019971" cy="230468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a </a:t>
                </a:r>
                <a:r>
                  <a:rPr lang="pt-BR" b="1" i="1" dirty="0"/>
                  <a:t>taxa/passo 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oposta à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80931"/>
                <a:ext cx="11019971" cy="2304682"/>
              </a:xfrm>
              <a:prstGeom prst="rect">
                <a:avLst/>
              </a:prstGeom>
              <a:blipFill rotWithShape="0">
                <a:blip r:embed="rId5"/>
                <a:stretch>
                  <a:fillRect l="-940" t="-3704" r="-996" b="-529"/>
                </a:stretch>
              </a:blipFill>
            </p:spPr>
            <p:txBody>
              <a:bodyPr/>
              <a:lstStyle/>
              <a:p>
                <a:r>
                  <a:rPr lang="pt-BR">
                    <a:noFill/>
                  </a:rPr>
                  <a:t> </a:t>
                </a:r>
              </a:p>
            </p:txBody>
          </p:sp>
        </mc:Fallback>
      </mc:AlternateContent>
      <p:cxnSp>
        <p:nvCxnSpPr>
          <p:cNvPr id="8" name="Straight Arrow Connector 7"/>
          <p:cNvCxnSpPr/>
          <p:nvPr/>
        </p:nvCxnSpPr>
        <p:spPr>
          <a:xfrm flipH="1">
            <a:off x="3022600" y="1876315"/>
            <a:ext cx="787400" cy="17558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27187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2293"/>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1064525"/>
                <a:ext cx="11238186" cy="3763393"/>
              </a:xfrm>
            </p:spPr>
            <p:txBody>
              <a:bodyPr>
                <a:normAutofit fontScale="62500" lnSpcReduction="20000"/>
              </a:bodyPr>
              <a:lstStyle/>
              <a:p>
                <a:pPr marL="0" indent="0">
                  <a:buNone/>
                </a:pPr>
                <a:r>
                  <a:rPr lang="en-US" dirty="0" smtClean="0"/>
                  <a:t>Neste </a:t>
                </a:r>
                <a:r>
                  <a:rPr lang="en-US" dirty="0" err="1" smtClean="0"/>
                  <a:t>exemplo</a:t>
                </a:r>
                <a:r>
                  <a:rPr lang="en-US" dirty="0" smtClean="0"/>
                  <a:t>, </a:t>
                </a:r>
                <a:r>
                  <a:rPr lang="en-US" dirty="0" err="1" smtClean="0"/>
                  <a:t>usaremos</a:t>
                </a:r>
                <a:r>
                  <a:rPr lang="en-US" dirty="0" smtClean="0"/>
                  <a:t> </a:t>
                </a:r>
                <a:r>
                  <a:rPr lang="en-US" dirty="0" err="1"/>
                  <a:t>uma</a:t>
                </a:r>
                <a:r>
                  <a:rPr lang="en-US" dirty="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a:p>
                <a:pPr marL="0" indent="0">
                  <a:buNone/>
                </a:pPr>
                <a:r>
                  <a:rPr lang="en-US" dirty="0"/>
                  <a:t>A </a:t>
                </a:r>
                <a:r>
                  <a:rPr lang="en-US" dirty="0" err="1"/>
                  <a:t>atualização</a:t>
                </a:r>
                <a:r>
                  <a:rPr lang="en-US" dirty="0"/>
                  <a:t> 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 xmlns:m="http://schemas.openxmlformats.org/officeDocument/2006/math">
                    <m:sSub>
                      <m:sSubPr>
                        <m:ctrlPr>
                          <a:rPr lang="nl-BE" i="1">
                            <a:latin typeface="Cambria Math" panose="02040503050406030204" pitchFamily="18" charset="0"/>
                          </a:rPr>
                        </m:ctrlPr>
                      </m:sSubPr>
                      <m:e>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r>
                          <a:rPr lang="pt-BR" i="1">
                            <a:latin typeface="Cambria Math" panose="02040503050406030204" pitchFamily="18" charset="0"/>
                            <a:ea typeface="Cambria Math" panose="02040503050406030204" pitchFamily="18" charset="0"/>
                          </a:rPr>
                          <m:t>∴</m:t>
                        </m:r>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0"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𝑘</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b="0" i="0" smtClean="0">
                        <a:latin typeface="Cambria Math" panose="02040503050406030204" pitchFamily="18" charset="0"/>
                      </a:rPr>
                      <m:t>.</m:t>
                    </m:r>
                  </m:oMath>
                </a14:m>
                <a:endParaRPr lang="nl-BE" dirty="0"/>
              </a:p>
              <a:p>
                <a:pPr marL="0" indent="0">
                  <a:buNone/>
                </a:pPr>
                <a:r>
                  <a:rPr lang="en-US" dirty="0" err="1"/>
                  <a:t>onde</a:t>
                </a:r>
                <a:r>
                  <a:rPr lang="en-US" dirty="0"/>
                  <a:t> 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1064525"/>
                <a:ext cx="11238186" cy="3763393"/>
              </a:xfrm>
              <a:blipFill rotWithShape="0">
                <a:blip r:embed="rId3"/>
                <a:stretch>
                  <a:fillRect l="-488" t="-2755"/>
                </a:stretch>
              </a:blipFill>
            </p:spPr>
            <p:txBody>
              <a:bodyPr/>
              <a:lstStyle/>
              <a:p>
                <a:r>
                  <a:rPr lang="pt-BR">
                    <a:noFill/>
                  </a:rPr>
                  <a:t> </a:t>
                </a:r>
              </a:p>
            </p:txBody>
          </p:sp>
        </mc:Fallback>
      </mc:AlternateContent>
      <p:sp>
        <p:nvSpPr>
          <p:cNvPr id="5" name="TextBox 4"/>
          <p:cNvSpPr txBox="1"/>
          <p:nvPr/>
        </p:nvSpPr>
        <p:spPr>
          <a:xfrm>
            <a:off x="6772545" y="492089"/>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11" name="TextBox 10"/>
          <p:cNvSpPr txBox="1"/>
          <p:nvPr/>
        </p:nvSpPr>
        <p:spPr>
          <a:xfrm>
            <a:off x="9904695" y="1870918"/>
            <a:ext cx="1783080" cy="523220"/>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a:stCxn id="11" idx="1"/>
          </p:cNvCxnSpPr>
          <p:nvPr/>
        </p:nvCxnSpPr>
        <p:spPr>
          <a:xfrm flipH="1">
            <a:off x="2852382" y="2132528"/>
            <a:ext cx="7052313" cy="63339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754582" y="4634473"/>
            <a:ext cx="1647411"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065246" y="4634473"/>
            <a:ext cx="1647411" cy="738664"/>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698516" y="4634473"/>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5401993" y="4621629"/>
            <a:ext cx="2340349" cy="2214069"/>
          </a:xfrm>
          <a:prstGeom prst="rect">
            <a:avLst/>
          </a:prstGeom>
        </p:spPr>
      </p:pic>
      <p:cxnSp>
        <p:nvCxnSpPr>
          <p:cNvPr id="7" name="Straight Arrow Connector 6"/>
          <p:cNvCxnSpPr>
            <a:stCxn id="3" idx="2"/>
          </p:cNvCxnSpPr>
          <p:nvPr/>
        </p:nvCxnSpPr>
        <p:spPr>
          <a:xfrm>
            <a:off x="4578288" y="5804024"/>
            <a:ext cx="1481743" cy="3137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645451" y="4590886"/>
            <a:ext cx="2356208" cy="2237618"/>
          </a:xfrm>
          <a:prstGeom prst="rect">
            <a:avLst/>
          </a:prstGeom>
        </p:spPr>
      </p:pic>
      <p:cxnSp>
        <p:nvCxnSpPr>
          <p:cNvPr id="14" name="Straight Arrow Connector 13"/>
          <p:cNvCxnSpPr/>
          <p:nvPr/>
        </p:nvCxnSpPr>
        <p:spPr>
          <a:xfrm>
            <a:off x="8885215" y="5360274"/>
            <a:ext cx="1556643" cy="9057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1796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lnSpcReduction="10000"/>
              </a:bodyPr>
              <a:lstStyle/>
              <a:p>
                <a:pPr marL="0" indent="0" algn="just">
                  <a:buNone/>
                </a:pPr>
                <a:r>
                  <a:rPr lang="pt-BR" dirty="0" smtClean="0"/>
                  <a:t>Existem 3 diferentes versões para a implementação do algoritmo do Gradiente Descendente: Batelada, Estocástico e Mini-Batch.</a:t>
                </a:r>
              </a:p>
              <a:p>
                <a:pPr algn="just"/>
                <a:r>
                  <a:rPr lang="pt-BR" b="1" dirty="0"/>
                  <a:t>Batelada (do inglês </a:t>
                </a:r>
                <a:r>
                  <a:rPr lang="pt-BR" b="1" i="1" dirty="0"/>
                  <a:t>batch</a:t>
                </a:r>
                <a:r>
                  <a:rPr lang="pt-BR" b="1" dirty="0"/>
                  <a:t>)</a:t>
                </a:r>
                <a:r>
                  <a:rPr lang="pt-BR" dirty="0"/>
                  <a:t>: a cada </a:t>
                </a:r>
                <a:r>
                  <a:rPr lang="pt-BR" dirty="0" smtClean="0"/>
                  <a:t>iteração (nesse caso, uma 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pPr marL="0" indent="0">
                  <a:buNone/>
                </a:pPr>
                <a:r>
                  <a:rPr lang="pt-BR" b="1" dirty="0" smtClean="0"/>
                  <a:t>Características</a:t>
                </a:r>
                <a:r>
                  <a:rPr lang="pt-BR" dirty="0" smtClean="0"/>
                  <a:t>:</a:t>
                </a:r>
                <a:endParaRPr lang="pt-BR" dirty="0"/>
              </a:p>
              <a:p>
                <a:pPr lvl="1" algn="just">
                  <a:buFont typeface="Courier New" panose="02070309020205020404" pitchFamily="49" charset="0"/>
                  <a:buChar char="o"/>
                </a:pPr>
                <a:r>
                  <a:rPr lang="pt-BR" dirty="0"/>
                  <a:t>Utilizado quando se possui previamente todos os atributos e rótulos de treinamento, ou seja, o conjunto de treinamento.</a:t>
                </a:r>
              </a:p>
              <a:p>
                <a:pPr lvl="1" algn="just">
                  <a:buFont typeface="Courier New" panose="02070309020205020404" pitchFamily="49" charset="0"/>
                  <a:buChar char="o"/>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Courier New" panose="02070309020205020404" pitchFamily="49" charset="0"/>
                  <a:buChar char="o"/>
                </a:pPr>
                <a:r>
                  <a:rPr lang="pt-BR" b="1" dirty="0"/>
                  <a:t>Convergência pode ser bem lenta</a:t>
                </a:r>
                <a:r>
                  <a:rPr lang="pt-BR" dirty="0"/>
                  <a:t>, dado que o modelo é apresentado a todos os exemplos a cada época.</a:t>
                </a:r>
                <a:endParaRPr lang="pt-B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1091" t="-2466" r="-1145"/>
                </a:stretch>
              </a:blipFill>
            </p:spPr>
            <p:txBody>
              <a:bodyPr/>
              <a:lstStyle/>
              <a:p>
                <a:r>
                  <a:rPr lang="pt-BR">
                    <a:noFill/>
                  </a:rPr>
                  <a:t> </a:t>
                </a:r>
              </a:p>
            </p:txBody>
          </p:sp>
        </mc:Fallback>
      </mc:AlternateContent>
      <p:sp>
        <p:nvSpPr>
          <p:cNvPr id="4" name="Rectangle 3"/>
          <p:cNvSpPr/>
          <p:nvPr/>
        </p:nvSpPr>
        <p:spPr>
          <a:xfrm>
            <a:off x="3274481" y="3664928"/>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18950</TotalTime>
  <Words>3101</Words>
  <Application>Microsoft Office PowerPoint</Application>
  <PresentationFormat>Widescreen</PresentationFormat>
  <Paragraphs>285</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2159</cp:revision>
  <dcterms:created xsi:type="dcterms:W3CDTF">2020-02-17T11:18:32Z</dcterms:created>
  <dcterms:modified xsi:type="dcterms:W3CDTF">2021-07-22T11:05:17Z</dcterms:modified>
</cp:coreProperties>
</file>