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18" r:id="rId3"/>
    <p:sldId id="362" r:id="rId4"/>
    <p:sldId id="422" r:id="rId5"/>
    <p:sldId id="425" r:id="rId6"/>
    <p:sldId id="426" r:id="rId7"/>
    <p:sldId id="433" r:id="rId8"/>
    <p:sldId id="428" r:id="rId9"/>
    <p:sldId id="429" r:id="rId10"/>
    <p:sldId id="430" r:id="rId11"/>
    <p:sldId id="431" r:id="rId12"/>
    <p:sldId id="434" r:id="rId13"/>
    <p:sldId id="417" r:id="rId14"/>
    <p:sldId id="317" r:id="rId15"/>
    <p:sldId id="332" r:id="rId16"/>
    <p:sldId id="299" r:id="rId17"/>
    <p:sldId id="410" r:id="rId18"/>
    <p:sldId id="419"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126" autoAdjust="0"/>
  </p:normalViewPr>
  <p:slideViewPr>
    <p:cSldViewPr snapToGrid="0">
      <p:cViewPr varScale="1">
        <p:scale>
          <a:sx n="67" d="100"/>
          <a:sy n="67" d="100"/>
        </p:scale>
        <p:origin x="8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22/07/2021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a:p>
            <a:endParaRPr lang="pt-BR" dirty="0"/>
          </a:p>
          <a:p>
            <a:r>
              <a:rPr lang="pt-BR" dirty="0"/>
              <a:t>A</a:t>
            </a:r>
            <a:r>
              <a:rPr lang="pt-BR" baseline="0" dirty="0"/>
              <a:t> função </a:t>
            </a:r>
            <a:r>
              <a:rPr lang="pt-BR" dirty="0"/>
              <a:t>“</a:t>
            </a:r>
            <a:r>
              <a:rPr lang="pt-BR" sz="1200" b="1" i="1" dirty="0">
                <a:solidFill>
                  <a:srgbClr val="000000"/>
                </a:solidFill>
                <a:highlight>
                  <a:srgbClr val="FFFFFF"/>
                </a:highlight>
              </a:rPr>
              <a:t>cross_val_score</a:t>
            </a:r>
            <a:r>
              <a:rPr lang="pt-BR" dirty="0"/>
              <a:t>” segue a convenção de que valores de retorno mais altos são melhores que valores de retorno mais baixos. Assim, as métricas que medem a distância entre o modelo e o</a:t>
            </a:r>
            <a:r>
              <a:rPr lang="pt-BR" baseline="0" dirty="0"/>
              <a:t> objetivo</a:t>
            </a:r>
            <a:r>
              <a:rPr lang="pt-BR" dirty="0"/>
              <a:t>, como metrics.mean_squared_error, estão disponíveis como ‘</a:t>
            </a:r>
            <a:r>
              <a:rPr lang="pt-BR" b="1" i="1" dirty="0"/>
              <a:t>neg_mean_squared_error</a:t>
            </a:r>
            <a:r>
              <a:rPr lang="pt-BR" dirty="0"/>
              <a:t>’, que retornam o valor negado da métrica.</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8496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0291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811884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COLAB: https://colab.research.google.com/github/zz4fap/t319_aprendizado_de_maquina/blob/main/labs/Laboratorio6.ipynb</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smtClean="0"/>
          </a:p>
          <a:p>
            <a:r>
              <a:rPr lang="pt-BR" b="1" dirty="0" smtClean="0"/>
              <a:t>Leitura importante</a:t>
            </a:r>
            <a:r>
              <a:rPr lang="pt-BR" dirty="0" smtClean="0"/>
              <a:t>:</a:t>
            </a:r>
            <a:r>
              <a:rPr lang="pt-BR" baseline="0" dirty="0" smtClean="0"/>
              <a:t> Seção 18.4 – Evaluating and Choosing the Best Hypothesis do livro do Russel e Norvig</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smtClean="0"/>
          </a:p>
          <a:p>
            <a:r>
              <a:rPr lang="pt-BR" dirty="0" smtClean="0"/>
              <a:t>O </a:t>
            </a:r>
            <a:r>
              <a:rPr lang="pt-BR" dirty="0"/>
              <a:t>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r>
              <a:rPr lang="pt-BR" dirty="0" smtClean="0"/>
              <a:t>).</a:t>
            </a:r>
          </a:p>
          <a:p>
            <a:endParaRPr lang="pt-BR" dirty="0" smtClean="0"/>
          </a:p>
          <a:p>
            <a:r>
              <a:rPr lang="pt-BR" dirty="0" smtClean="0"/>
              <a:t>A validação cruzada é utilizada para detectar problemas como </a:t>
            </a:r>
            <a:r>
              <a:rPr lang="pt-BR" b="1" i="1" dirty="0" smtClean="0"/>
              <a:t>sobreajuste</a:t>
            </a:r>
            <a:r>
              <a:rPr lang="pt-BR" dirty="0" smtClean="0"/>
              <a:t> ou </a:t>
            </a:r>
            <a:r>
              <a:rPr lang="pt-BR" b="1" i="1" dirty="0" smtClean="0"/>
              <a:t>viés de seleção </a:t>
            </a:r>
            <a:r>
              <a:rPr lang="pt-BR" dirty="0" smtClean="0"/>
              <a:t>e para dar uma visão sobre como o modelo irá generalizar para um conjunto de dados independente.</a:t>
            </a:r>
          </a:p>
          <a:p>
            <a:pPr lvl="1"/>
            <a:r>
              <a:rPr lang="pt-BR" dirty="0" smtClean="0"/>
              <a:t>O </a:t>
            </a:r>
            <a:r>
              <a:rPr lang="pt-BR" b="1" i="1" dirty="0" smtClean="0"/>
              <a:t>viés de seleção </a:t>
            </a:r>
            <a:r>
              <a:rPr lang="pt-BR" dirty="0" smtClean="0"/>
              <a:t>é o viés introduzido pela seleção de amostras para análise de um modelo de tal forma que este conjunto de amostras não seja representativo da população que se pretende analisar.</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9820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Normalmente,</a:t>
            </a:r>
            <a:r>
              <a:rPr lang="pt-BR" baseline="0" dirty="0" smtClean="0"/>
              <a:t> a estratégia </a:t>
            </a:r>
            <a:r>
              <a:rPr lang="pt-BR" dirty="0" smtClean="0"/>
              <a:t>da validação</a:t>
            </a:r>
            <a:r>
              <a:rPr lang="pt-BR" baseline="0" dirty="0" smtClean="0"/>
              <a:t> cruzada com holdout envolve </a:t>
            </a:r>
            <a:r>
              <a:rPr lang="pt-BR" dirty="0" smtClean="0"/>
              <a:t>a divisão do conjunto de dados em 20 a 30% dos dados para teste/validação e o restante como dados de treinamento.</a:t>
            </a:r>
          </a:p>
          <a:p>
            <a:endParaRPr lang="pt-BR" dirty="0" smtClean="0"/>
          </a:p>
          <a:p>
            <a:r>
              <a:rPr lang="pt-BR" dirty="0" smtClean="0"/>
              <a:t>A validação pode depender muito de quais dados vão para o conjunto de treinamento e quais vão para o conjunto de testes e, portanto, a avaliação pode ser significativamente diferente dependendo de como a divisão é feita.</a:t>
            </a:r>
          </a:p>
          <a:p>
            <a:endParaRPr lang="pt-BR" dirty="0" smtClean="0"/>
          </a:p>
          <a:p>
            <a:r>
              <a:rPr lang="pt-BR" dirty="0" smtClean="0"/>
              <a:t>Com esta </a:t>
            </a:r>
            <a:r>
              <a:rPr lang="pt-BR" baseline="0" dirty="0" smtClean="0"/>
              <a:t>estratégia</a:t>
            </a:r>
            <a:r>
              <a:rPr lang="pt-BR" dirty="0" smtClean="0"/>
              <a:t>, existe a possibilidade de viés de seleção elevado se tivermos um pequeno conjunto de dados, porque perderíamos algumas informações sobre os dados que não usamos para o treinamento e usamos na validação. Se a</a:t>
            </a:r>
            <a:r>
              <a:rPr lang="pt-BR" baseline="0" dirty="0" smtClean="0"/>
              <a:t> base de </a:t>
            </a:r>
            <a:r>
              <a:rPr lang="pt-BR" dirty="0" smtClean="0"/>
              <a:t>dados for muio grande e os </a:t>
            </a:r>
            <a:r>
              <a:rPr lang="pt-BR" baseline="0" dirty="0" smtClean="0"/>
              <a:t>conjuntos </a:t>
            </a:r>
            <a:r>
              <a:rPr lang="pt-BR" dirty="0" smtClean="0"/>
              <a:t>de teste e treinamento tiverem a mesma distribuição, essa </a:t>
            </a:r>
            <a:r>
              <a:rPr lang="pt-BR" baseline="0" dirty="0" smtClean="0"/>
              <a:t>estratégia </a:t>
            </a:r>
            <a:r>
              <a:rPr lang="pt-BR" dirty="0" smtClean="0"/>
              <a:t>é aceitável.</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419853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09268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154863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01930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38784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validação cruzada leave-p-out</a:t>
            </a:r>
            <a:r>
              <a:rPr lang="pt-BR" baseline="0" dirty="0"/>
              <a:t> </a:t>
            </a:r>
            <a:r>
              <a:rPr lang="pt-BR" dirty="0"/>
              <a:t>envolve o uso de todas as possíveis combinações de </a:t>
            </a:r>
            <a:r>
              <a:rPr lang="pt-BR" b="1" dirty="0"/>
              <a:t>p</a:t>
            </a:r>
            <a:r>
              <a:rPr lang="pt-BR" dirty="0"/>
              <a:t> exemplos do conjunto de dados </a:t>
            </a:r>
            <a:r>
              <a:rPr lang="pt-BR" dirty="0" smtClean="0"/>
              <a:t>como </a:t>
            </a:r>
            <a:r>
              <a:rPr lang="pt-BR" dirty="0"/>
              <a:t>conjunto de validação e as observações </a:t>
            </a:r>
            <a:r>
              <a:rPr lang="pt-BR" dirty="0" smtClean="0"/>
              <a:t>restantes (N-p) </a:t>
            </a:r>
            <a:r>
              <a:rPr lang="pt-BR" dirty="0"/>
              <a:t>como o conjunto de treinamento.</a:t>
            </a:r>
          </a:p>
          <a:p>
            <a:endParaRPr lang="pt-BR" dirty="0"/>
          </a:p>
          <a:p>
            <a:r>
              <a:rPr lang="pt-BR" dirty="0"/>
              <a:t>Essa </a:t>
            </a:r>
            <a:r>
              <a:rPr lang="pt-BR" dirty="0" smtClean="0"/>
              <a:t>estratégia deixa </a:t>
            </a:r>
            <a:r>
              <a:rPr lang="pt-BR" dirty="0"/>
              <a:t>p pontos de dados fora do</a:t>
            </a:r>
            <a:r>
              <a:rPr lang="pt-BR" baseline="0" dirty="0"/>
              <a:t> conjunto </a:t>
            </a:r>
            <a:r>
              <a:rPr lang="pt-BR" dirty="0"/>
              <a:t>de treinamento, ou seja, se houver N pontos de dados no</a:t>
            </a:r>
            <a:r>
              <a:rPr lang="pt-BR" baseline="0" dirty="0"/>
              <a:t> conjunto </a:t>
            </a:r>
            <a:r>
              <a:rPr lang="pt-BR" dirty="0"/>
              <a:t>original, N-p exemplos são usados para treinar o modelo e p exemplos são usados como o conjunto de validação. Isso é repetido para todas as possíveis combinações, em seguida, o erro é calculado para todas as tentativas, para fornecer a performance</a:t>
            </a:r>
            <a:r>
              <a:rPr lang="pt-BR" baseline="0" dirty="0"/>
              <a:t> </a:t>
            </a:r>
            <a:r>
              <a:rPr lang="pt-BR" dirty="0"/>
              <a:t>geral.</a:t>
            </a:r>
          </a:p>
          <a:p>
            <a:endParaRPr lang="pt-BR" dirty="0"/>
          </a:p>
          <a:p>
            <a:r>
              <a:rPr lang="pt-BR" dirty="0"/>
              <a:t>Esta é uma </a:t>
            </a:r>
            <a:r>
              <a:rPr lang="pt-BR" dirty="0" smtClean="0"/>
              <a:t>estratégia mais </a:t>
            </a:r>
            <a:r>
              <a:rPr lang="pt-BR" dirty="0"/>
              <a:t>extrema para </a:t>
            </a:r>
            <a:r>
              <a:rPr lang="pt-BR" dirty="0" smtClean="0"/>
              <a:t>se realizar </a:t>
            </a:r>
            <a:r>
              <a:rPr lang="pt-BR" dirty="0"/>
              <a:t>a validação cruzada,</a:t>
            </a:r>
            <a:r>
              <a:rPr lang="pt-BR" baseline="0" dirty="0"/>
              <a:t> pois p</a:t>
            </a:r>
            <a:r>
              <a:rPr lang="pt-BR" dirty="0"/>
              <a:t>ara cada um dos possíveis </a:t>
            </a:r>
            <a:r>
              <a:rPr lang="pt-BR" b="1" i="1" dirty="0"/>
              <a:t>p-conjuntos</a:t>
            </a:r>
            <a:r>
              <a:rPr lang="pt-BR" dirty="0"/>
              <a:t> em nosso conjunto de dados, construímos um modelo usando todas os outros</a:t>
            </a:r>
            <a:r>
              <a:rPr lang="pt-BR" baseline="0" dirty="0"/>
              <a:t> exemplos </a:t>
            </a:r>
            <a:r>
              <a:rPr lang="pt-BR" dirty="0"/>
              <a:t>e testamos nos</a:t>
            </a:r>
            <a:r>
              <a:rPr lang="pt-BR" baseline="0" dirty="0"/>
              <a:t> p-pontos de dados </a:t>
            </a:r>
            <a:r>
              <a:rPr lang="pt-BR" dirty="0"/>
              <a:t>selecionados.</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112919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22/07/2021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22/07/2021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22/07/2021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22/07/2021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22/07/2021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22/07/2021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22/07/2021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22/07/2021</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mybinder.org/v2/gh/zz4fap/t319_aprendizado_de_maquina/main?filepath=notebooks/regression/validacao_cruzada.ipynb"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6.ipyn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regression/validacao_cruzada.ipyn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regression/validacao_cruzada.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579120"/>
            <a:ext cx="9144000" cy="2817309"/>
          </a:xfrm>
        </p:spPr>
        <p:txBody>
          <a:bodyPr>
            <a:normAutofit/>
          </a:bodyPr>
          <a:lstStyle/>
          <a:p>
            <a:r>
              <a:rPr lang="pt-BR" sz="5400" dirty="0" smtClean="0"/>
              <a:t>T319 </a:t>
            </a:r>
            <a:r>
              <a:rPr lang="pt-BR" sz="5400" dirty="0"/>
              <a:t>- Introdução ao Aprendizado de </a:t>
            </a:r>
            <a:r>
              <a:rPr lang="pt-BR" sz="5400" dirty="0" smtClean="0"/>
              <a:t>Máquina:</a:t>
            </a:r>
            <a:r>
              <a:rPr lang="pt-BR" dirty="0"/>
              <a:t/>
            </a:r>
            <a:br>
              <a:rPr lang="pt-BR" dirty="0"/>
            </a:br>
            <a:r>
              <a:rPr lang="pt-BR" b="1" i="1" dirty="0"/>
              <a:t>Regressão </a:t>
            </a:r>
            <a:r>
              <a:rPr lang="pt-BR" b="1" i="1" dirty="0" smtClean="0"/>
              <a:t>Linear (Parte V)</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l="8339" t="6642" r="9297" b="2269"/>
          <a:stretch/>
        </p:blipFill>
        <p:spPr>
          <a:xfrm>
            <a:off x="818463" y="1142071"/>
            <a:ext cx="7713778" cy="2843610"/>
          </a:xfrm>
          <a:prstGeom prst="rect">
            <a:avLst/>
          </a:prstGeom>
        </p:spPr>
      </p:pic>
      <p:sp>
        <p:nvSpPr>
          <p:cNvPr id="2" name="Title 1"/>
          <p:cNvSpPr>
            <a:spLocks noGrp="1"/>
          </p:cNvSpPr>
          <p:nvPr>
            <p:ph type="title"/>
          </p:nvPr>
        </p:nvSpPr>
        <p:spPr>
          <a:xfrm>
            <a:off x="838200" y="103347"/>
            <a:ext cx="10515600" cy="853463"/>
          </a:xfrm>
        </p:spPr>
        <p:txBody>
          <a:bodyPr/>
          <a:lstStyle/>
          <a:p>
            <a:r>
              <a:rPr lang="pt-BR" dirty="0" smtClean="0"/>
              <a:t>Leave-p-out: Exemplo</a:t>
            </a:r>
            <a:endParaRPr lang="pt-BR" dirty="0"/>
          </a:p>
        </p:txBody>
      </p:sp>
      <p:sp>
        <p:nvSpPr>
          <p:cNvPr id="3" name="Content Placeholder 2"/>
          <p:cNvSpPr>
            <a:spLocks noGrp="1"/>
          </p:cNvSpPr>
          <p:nvPr>
            <p:ph idx="1"/>
          </p:nvPr>
        </p:nvSpPr>
        <p:spPr>
          <a:xfrm>
            <a:off x="838199" y="4195783"/>
            <a:ext cx="11006139" cy="2662217"/>
          </a:xfrm>
        </p:spPr>
        <p:txBody>
          <a:bodyPr>
            <a:normAutofit fontScale="77500" lnSpcReduction="20000"/>
          </a:bodyPr>
          <a:lstStyle/>
          <a:p>
            <a:r>
              <a:rPr lang="pt-BR" dirty="0"/>
              <a:t>Usa-se a mesma função observável do exemplo anterior</a:t>
            </a:r>
            <a:r>
              <a:rPr lang="pt-BR" dirty="0" smtClean="0"/>
              <a:t>.</a:t>
            </a:r>
            <a:endParaRPr lang="pt-BR" b="1" dirty="0" smtClean="0"/>
          </a:p>
          <a:p>
            <a:r>
              <a:rPr lang="pt-BR" b="1" dirty="0" smtClean="0"/>
              <a:t>p </a:t>
            </a:r>
            <a:r>
              <a:rPr lang="pt-BR" dirty="0"/>
              <a:t>= </a:t>
            </a:r>
            <a:r>
              <a:rPr lang="pt-BR" dirty="0" smtClean="0"/>
              <a:t>2: 4950 combinações </a:t>
            </a:r>
            <a:r>
              <a:rPr lang="pt-BR" dirty="0"/>
              <a:t>possíveis com </a:t>
            </a:r>
            <a:r>
              <a:rPr lang="pt-BR" dirty="0" smtClean="0"/>
              <a:t>98 exemplos </a:t>
            </a:r>
            <a:r>
              <a:rPr lang="pt-BR" dirty="0"/>
              <a:t>para treinamento e </a:t>
            </a:r>
            <a:r>
              <a:rPr lang="pt-BR" dirty="0" smtClean="0"/>
              <a:t>2 </a:t>
            </a:r>
            <a:r>
              <a:rPr lang="pt-BR" dirty="0"/>
              <a:t>para </a:t>
            </a:r>
            <a:r>
              <a:rPr lang="pt-BR" dirty="0" smtClean="0"/>
              <a:t>validação.</a:t>
            </a:r>
          </a:p>
          <a:p>
            <a:r>
              <a:rPr lang="pt-BR" dirty="0"/>
              <a:t>Tempo médio para execução com </a:t>
            </a:r>
            <a:r>
              <a:rPr lang="pt-BR" dirty="0" smtClean="0"/>
              <a:t>N </a:t>
            </a:r>
            <a:r>
              <a:rPr lang="pt-BR" dirty="0"/>
              <a:t>= 100 é de aproximadamente </a:t>
            </a:r>
            <a:r>
              <a:rPr lang="pt-BR" dirty="0" smtClean="0"/>
              <a:t>810 [s] (+ de 13 [m]).</a:t>
            </a:r>
            <a:endParaRPr lang="pt-BR" dirty="0"/>
          </a:p>
          <a:p>
            <a:r>
              <a:rPr lang="pt-BR" dirty="0"/>
              <a:t>Gráficos mostram a média e desvio padrão do MSE para as </a:t>
            </a:r>
            <a:r>
              <a:rPr lang="pt-BR" dirty="0" smtClean="0"/>
              <a:t>4950 etapas </a:t>
            </a:r>
            <a:r>
              <a:rPr lang="pt-BR" dirty="0"/>
              <a:t>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a:t>
            </a:r>
            <a:r>
              <a:rPr lang="pt-BR" dirty="0" smtClean="0"/>
              <a:t>MSE, </a:t>
            </a:r>
            <a:r>
              <a:rPr lang="pt-BR" dirty="0"/>
              <a:t>sejam mínimos.</a:t>
            </a:r>
          </a:p>
        </p:txBody>
      </p:sp>
      <p:sp>
        <p:nvSpPr>
          <p:cNvPr id="11" name="Rectangle 10"/>
          <p:cNvSpPr/>
          <p:nvPr/>
        </p:nvSpPr>
        <p:spPr>
          <a:xfrm>
            <a:off x="8787285" y="6430612"/>
            <a:ext cx="3404715" cy="369332"/>
          </a:xfrm>
          <a:prstGeom prst="rect">
            <a:avLst/>
          </a:prstGeom>
        </p:spPr>
        <p:txBody>
          <a:bodyPr wrap="none">
            <a:spAutoFit/>
          </a:bodyPr>
          <a:lstStyle/>
          <a:p>
            <a:r>
              <a:rPr lang="pt-BR" dirty="0">
                <a:hlinkClick r:id="rId4"/>
              </a:rPr>
              <a:t>Exemplo: validacao_cruzada.ipynb</a:t>
            </a:r>
            <a:endParaRPr lang="pt-BR" dirty="0"/>
          </a:p>
        </p:txBody>
      </p:sp>
      <p:sp>
        <p:nvSpPr>
          <p:cNvPr id="13" name="Oval 12"/>
          <p:cNvSpPr/>
          <p:nvPr/>
        </p:nvSpPr>
        <p:spPr>
          <a:xfrm>
            <a:off x="1152764" y="3130891"/>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Box 13"/>
          <p:cNvSpPr txBox="1"/>
          <p:nvPr/>
        </p:nvSpPr>
        <p:spPr>
          <a:xfrm>
            <a:off x="3617991" y="3914241"/>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5" name="Straight Arrow Connector 14"/>
          <p:cNvCxnSpPr/>
          <p:nvPr/>
        </p:nvCxnSpPr>
        <p:spPr>
          <a:xfrm flipH="1" flipV="1">
            <a:off x="1348026" y="3391112"/>
            <a:ext cx="2960600" cy="5918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50395" y="825935"/>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17" name="Straight Arrow Connector 16"/>
          <p:cNvCxnSpPr>
            <a:stCxn id="16" idx="2"/>
            <a:endCxn id="18" idx="7"/>
          </p:cNvCxnSpPr>
          <p:nvPr/>
        </p:nvCxnSpPr>
        <p:spPr>
          <a:xfrm flipH="1">
            <a:off x="1675579" y="1164489"/>
            <a:ext cx="391181" cy="9540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550695" y="2098827"/>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Straight Arrow Connector 18"/>
          <p:cNvCxnSpPr>
            <a:endCxn id="21" idx="2"/>
          </p:cNvCxnSpPr>
          <p:nvPr/>
        </p:nvCxnSpPr>
        <p:spPr>
          <a:xfrm>
            <a:off x="2066759" y="1184011"/>
            <a:ext cx="3506200" cy="10699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72959" y="2186766"/>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Oval 23"/>
          <p:cNvSpPr/>
          <p:nvPr/>
        </p:nvSpPr>
        <p:spPr>
          <a:xfrm>
            <a:off x="5129453" y="3195602"/>
            <a:ext cx="176212" cy="4544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7" name="Straight Arrow Connector 26"/>
          <p:cNvCxnSpPr>
            <a:endCxn id="24" idx="2"/>
          </p:cNvCxnSpPr>
          <p:nvPr/>
        </p:nvCxnSpPr>
        <p:spPr>
          <a:xfrm flipV="1">
            <a:off x="4308626" y="3422803"/>
            <a:ext cx="820827" cy="5784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60260" y="708650"/>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32" name="Straight Arrow Connector 31"/>
          <p:cNvCxnSpPr>
            <a:stCxn id="31" idx="2"/>
          </p:cNvCxnSpPr>
          <p:nvPr/>
        </p:nvCxnSpPr>
        <p:spPr>
          <a:xfrm>
            <a:off x="5174695" y="1047204"/>
            <a:ext cx="2336792" cy="704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rot="2777307">
            <a:off x="6756400" y="902429"/>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34"/>
          <p:cNvSpPr/>
          <p:nvPr/>
        </p:nvSpPr>
        <p:spPr>
          <a:xfrm rot="2777307">
            <a:off x="2937305" y="820226"/>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6" name="Straight Arrow Connector 35"/>
          <p:cNvCxnSpPr>
            <a:stCxn id="31" idx="2"/>
            <a:endCxn id="35" idx="0"/>
          </p:cNvCxnSpPr>
          <p:nvPr/>
        </p:nvCxnSpPr>
        <p:spPr>
          <a:xfrm flipH="1">
            <a:off x="4683960" y="1047204"/>
            <a:ext cx="490735" cy="3072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590297" y="1432202"/>
            <a:ext cx="3442045" cy="2308324"/>
          </a:xfrm>
          <a:prstGeom prst="rect">
            <a:avLst/>
          </a:prstGeom>
          <a:noFill/>
        </p:spPr>
        <p:txBody>
          <a:bodyPr wrap="square" rtlCol="0">
            <a:spAutoFit/>
          </a:bodyPr>
          <a:lstStyle/>
          <a:p>
            <a:pPr marL="285750" indent="-285750">
              <a:buFont typeface="Arial" panose="020B0604020202020204" pitchFamily="34" charset="0"/>
              <a:buChar char="•"/>
            </a:pPr>
            <a:r>
              <a:rPr lang="pt-BR" sz="1600" dirty="0" smtClean="0"/>
              <a:t>Para ordem igual a 1, a média e desvio padrão são elevados: </a:t>
            </a:r>
            <a:r>
              <a:rPr lang="pt-BR" sz="1600" b="1" dirty="0" smtClean="0"/>
              <a:t>subajuste</a:t>
            </a:r>
            <a:r>
              <a:rPr lang="pt-BR" sz="1600" dirty="0" smtClean="0"/>
              <a:t>.</a:t>
            </a:r>
          </a:p>
          <a:p>
            <a:pPr marL="285750" indent="-285750">
              <a:buFont typeface="Arial" panose="020B0604020202020204" pitchFamily="34" charset="0"/>
              <a:buChar char="•"/>
            </a:pPr>
            <a:r>
              <a:rPr lang="pt-BR" sz="1600" dirty="0" smtClean="0"/>
              <a:t>Conforme a ordem aumenta, ambos diminuem, atingindo o </a:t>
            </a:r>
            <a:r>
              <a:rPr lang="pt-BR" sz="1600" b="1" dirty="0" smtClean="0"/>
              <a:t>ponto ótimo </a:t>
            </a:r>
            <a:r>
              <a:rPr lang="pt-BR" sz="1600" dirty="0" smtClean="0"/>
              <a:t>quando igual a 2.</a:t>
            </a:r>
          </a:p>
          <a:p>
            <a:pPr marL="285750" indent="-285750">
              <a:buFont typeface="Arial" panose="020B0604020202020204" pitchFamily="34" charset="0"/>
              <a:buChar char="•"/>
            </a:pPr>
            <a:r>
              <a:rPr lang="pt-BR" sz="1600" dirty="0" smtClean="0"/>
              <a:t>Porém, conforme a ordem continua a aumentar, ambos aumentam, indicando </a:t>
            </a:r>
            <a:r>
              <a:rPr lang="pt-BR" sz="1600" b="1" dirty="0" smtClean="0"/>
              <a:t>sobreajuste</a:t>
            </a:r>
            <a:r>
              <a:rPr lang="pt-BR" sz="1600" dirty="0" smtClean="0"/>
              <a:t>.</a:t>
            </a:r>
            <a:endParaRPr lang="pt-BR" sz="1600" dirty="0"/>
          </a:p>
        </p:txBody>
      </p:sp>
    </p:spTree>
    <p:extLst>
      <p:ext uri="{BB962C8B-B14F-4D97-AF65-F5344CB8AC3E}">
        <p14:creationId xmlns:p14="http://schemas.microsoft.com/office/powerpoint/2010/main" val="3063035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Qual estratégia utilizar?</a:t>
            </a:r>
            <a:endParaRPr lang="pt-BR" dirty="0"/>
          </a:p>
        </p:txBody>
      </p:sp>
      <p:sp>
        <p:nvSpPr>
          <p:cNvPr id="3" name="Content Placeholder 2"/>
          <p:cNvSpPr>
            <a:spLocks noGrp="1"/>
          </p:cNvSpPr>
          <p:nvPr>
            <p:ph idx="1"/>
          </p:nvPr>
        </p:nvSpPr>
        <p:spPr>
          <a:xfrm>
            <a:off x="838199" y="1825624"/>
            <a:ext cx="10906126" cy="5032376"/>
          </a:xfrm>
        </p:spPr>
        <p:txBody>
          <a:bodyPr>
            <a:normAutofit/>
          </a:bodyPr>
          <a:lstStyle/>
          <a:p>
            <a:r>
              <a:rPr lang="pt-BR" dirty="0" smtClean="0"/>
              <a:t>O </a:t>
            </a:r>
            <a:r>
              <a:rPr lang="pt-BR" b="1" dirty="0"/>
              <a:t>leave-p-out</a:t>
            </a:r>
            <a:r>
              <a:rPr lang="pt-BR" dirty="0"/>
              <a:t> dá indicações mais claras de qual ordem </a:t>
            </a:r>
            <a:r>
              <a:rPr lang="pt-BR" dirty="0" smtClean="0"/>
              <a:t>usar, </a:t>
            </a:r>
            <a:r>
              <a:rPr lang="pt-BR" dirty="0"/>
              <a:t>pois usa um maior número de pares </a:t>
            </a:r>
            <a:r>
              <a:rPr lang="pt-BR" dirty="0" smtClean="0"/>
              <a:t>treinamento/validação, </a:t>
            </a:r>
            <a:r>
              <a:rPr lang="pt-BR" dirty="0"/>
              <a:t>aumentando a confiabilidade </a:t>
            </a:r>
            <a:r>
              <a:rPr lang="pt-BR" dirty="0" smtClean="0"/>
              <a:t>da média e do </a:t>
            </a:r>
            <a:r>
              <a:rPr lang="pt-BR" dirty="0"/>
              <a:t>desvio </a:t>
            </a:r>
            <a:r>
              <a:rPr lang="pt-BR" dirty="0" smtClean="0"/>
              <a:t>padrão do MSE.</a:t>
            </a:r>
            <a:endParaRPr lang="pt-BR" dirty="0"/>
          </a:p>
          <a:p>
            <a:r>
              <a:rPr lang="pt-BR" dirty="0"/>
              <a:t>Porém, </a:t>
            </a:r>
            <a:r>
              <a:rPr lang="pt-BR" dirty="0" smtClean="0"/>
              <a:t>ele é </a:t>
            </a:r>
            <a:r>
              <a:rPr lang="pt-BR" dirty="0"/>
              <a:t>bastante custoso em relação ao tempo necessário para se executá-lo, mesmo com uma base de 100 amostras </a:t>
            </a:r>
            <a:r>
              <a:rPr lang="pt-BR" dirty="0" smtClean="0"/>
              <a:t>leva-se </a:t>
            </a:r>
            <a:r>
              <a:rPr lang="pt-BR" dirty="0"/>
              <a:t>mais de </a:t>
            </a:r>
            <a:r>
              <a:rPr lang="pt-BR" dirty="0" smtClean="0"/>
              <a:t>13 minutos!</a:t>
            </a:r>
            <a:endParaRPr lang="pt-BR" dirty="0"/>
          </a:p>
          <a:p>
            <a:r>
              <a:rPr lang="pt-BR" dirty="0"/>
              <a:t>Portanto, </a:t>
            </a:r>
            <a:r>
              <a:rPr lang="pt-BR" dirty="0" smtClean="0"/>
              <a:t>deve-se utilizá-lo </a:t>
            </a:r>
            <a:r>
              <a:rPr lang="pt-BR" dirty="0"/>
              <a:t>com bases relativamente pequenas.</a:t>
            </a:r>
          </a:p>
          <a:p>
            <a:r>
              <a:rPr lang="pt-BR" dirty="0"/>
              <a:t>Para bases maiores, o </a:t>
            </a:r>
            <a:r>
              <a:rPr lang="pt-BR" b="1" dirty="0"/>
              <a:t>k-fold</a:t>
            </a:r>
            <a:r>
              <a:rPr lang="pt-BR" dirty="0"/>
              <a:t> é uma opção melhor e mais eficiente do que o </a:t>
            </a:r>
            <a:r>
              <a:rPr lang="pt-BR" b="1" dirty="0"/>
              <a:t>holdout</a:t>
            </a:r>
            <a:r>
              <a:rPr lang="pt-BR" dirty="0"/>
              <a:t>.</a:t>
            </a:r>
          </a:p>
          <a:p>
            <a:r>
              <a:rPr lang="pt-BR" dirty="0" smtClean="0"/>
              <a:t>Para bases muito grandes, o </a:t>
            </a:r>
            <a:r>
              <a:rPr lang="pt-BR" b="1" dirty="0" smtClean="0"/>
              <a:t>holdout</a:t>
            </a:r>
            <a:r>
              <a:rPr lang="pt-BR" dirty="0" smtClean="0"/>
              <a:t> já daria boas indicações sobre qual ordem utilizar.</a:t>
            </a:r>
          </a:p>
        </p:txBody>
      </p:sp>
    </p:spTree>
    <p:extLst>
      <p:ext uri="{BB962C8B-B14F-4D97-AF65-F5344CB8AC3E}">
        <p14:creationId xmlns:p14="http://schemas.microsoft.com/office/powerpoint/2010/main" val="378551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ordem escolher para o modelo?</a:t>
            </a:r>
          </a:p>
        </p:txBody>
      </p:sp>
      <p:sp>
        <p:nvSpPr>
          <p:cNvPr id="3" name="Content Placeholder 2"/>
          <p:cNvSpPr>
            <a:spLocks noGrp="1"/>
          </p:cNvSpPr>
          <p:nvPr>
            <p:ph idx="1"/>
          </p:nvPr>
        </p:nvSpPr>
        <p:spPr>
          <a:xfrm>
            <a:off x="838200" y="1690688"/>
            <a:ext cx="7205663" cy="5167312"/>
          </a:xfrm>
        </p:spPr>
        <p:txBody>
          <a:bodyPr>
            <a:normAutofit fontScale="92500" lnSpcReduction="10000"/>
          </a:bodyPr>
          <a:lstStyle/>
          <a:p>
            <a:r>
              <a:rPr lang="pt-BR" dirty="0"/>
              <a:t>E se os </a:t>
            </a:r>
            <a:r>
              <a:rPr lang="pt-BR" dirty="0" smtClean="0"/>
              <a:t>erros de treinamento e validação </a:t>
            </a:r>
            <a:r>
              <a:rPr lang="pt-BR" dirty="0"/>
              <a:t>são </a:t>
            </a:r>
            <a:r>
              <a:rPr lang="pt-BR" dirty="0" smtClean="0"/>
              <a:t>pequenos, smilares e praticamente constantes para várias ordens de polinômio?</a:t>
            </a:r>
            <a:endParaRPr lang="pt-BR" dirty="0"/>
          </a:p>
          <a:p>
            <a:r>
              <a:rPr lang="pt-BR" dirty="0"/>
              <a:t>Uma resposta é usar o princípio da </a:t>
            </a:r>
            <a:r>
              <a:rPr lang="pt-BR" b="1" i="1" dirty="0"/>
              <a:t>navalha de Occam</a:t>
            </a:r>
            <a:r>
              <a:rPr lang="pt-BR" i="1" dirty="0"/>
              <a:t>.</a:t>
            </a:r>
            <a:endParaRPr lang="pt-BR" dirty="0"/>
          </a:p>
          <a:p>
            <a:r>
              <a:rPr lang="pt-BR" dirty="0"/>
              <a:t>A </a:t>
            </a:r>
            <a:r>
              <a:rPr lang="pt-BR" b="1" i="1" dirty="0"/>
              <a:t>navalha de Occam </a:t>
            </a:r>
            <a:r>
              <a:rPr lang="pt-BR" dirty="0" smtClean="0"/>
              <a:t>é um </a:t>
            </a:r>
            <a:r>
              <a:rPr lang="pt-BR" b="1" i="1" dirty="0"/>
              <a:t>princípio </a:t>
            </a:r>
            <a:r>
              <a:rPr lang="pt-BR" b="1" i="1" dirty="0" smtClean="0"/>
              <a:t>lógico </a:t>
            </a:r>
            <a:r>
              <a:rPr lang="pt-BR" dirty="0" smtClean="0"/>
              <a:t>que postula </a:t>
            </a:r>
            <a:r>
              <a:rPr lang="pt-BR" dirty="0"/>
              <a:t>que de múltiplas explicações adequadas e possíveis para o mesmo conjunto de fatos, deve-se optar pela mais simples daquelas</a:t>
            </a:r>
            <a:r>
              <a:rPr lang="pt-BR" dirty="0" smtClean="0"/>
              <a:t>.</a:t>
            </a:r>
          </a:p>
          <a:p>
            <a:r>
              <a:rPr lang="pt-BR" dirty="0" smtClean="0"/>
              <a:t>Ou seja</a:t>
            </a:r>
            <a:r>
              <a:rPr lang="pt-BR" dirty="0"/>
              <a:t>, deve-se preferir explicações mais simples às mais complicadas</a:t>
            </a:r>
            <a:r>
              <a:rPr lang="pt-BR" dirty="0" smtClean="0"/>
              <a:t>.</a:t>
            </a:r>
            <a:endParaRPr lang="pt-BR" dirty="0"/>
          </a:p>
          <a:p>
            <a:r>
              <a:rPr lang="pt-BR" dirty="0" smtClean="0"/>
              <a:t>Portanto</a:t>
            </a:r>
            <a:r>
              <a:rPr lang="pt-BR" dirty="0"/>
              <a:t>, escolhemos modelos usando a </a:t>
            </a:r>
            <a:r>
              <a:rPr lang="pt-BR" b="1" dirty="0"/>
              <a:t>navalha de Occam</a:t>
            </a:r>
            <a:r>
              <a:rPr lang="pt-BR" dirty="0"/>
              <a:t>: escolhemos </a:t>
            </a:r>
            <a:r>
              <a:rPr lang="pt-BR" dirty="0" smtClean="0"/>
              <a:t>a </a:t>
            </a:r>
            <a:r>
              <a:rPr lang="pt-BR" b="1" i="1" dirty="0" smtClean="0"/>
              <a:t>função</a:t>
            </a:r>
            <a:r>
              <a:rPr lang="pt-BR" dirty="0" smtClean="0"/>
              <a:t> </a:t>
            </a:r>
            <a:r>
              <a:rPr lang="pt-BR" b="1" i="1" dirty="0"/>
              <a:t>hipótese</a:t>
            </a:r>
            <a:r>
              <a:rPr lang="pt-BR" dirty="0"/>
              <a:t> menos complexa que se ajusta bem aos dados.</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28" t="10634" r="8507"/>
          <a:stretch/>
        </p:blipFill>
        <p:spPr>
          <a:xfrm>
            <a:off x="8238944" y="1528546"/>
            <a:ext cx="3895904" cy="2568581"/>
          </a:xfrm>
          <a:prstGeom prst="rect">
            <a:avLst/>
          </a:prstGeom>
        </p:spPr>
      </p:pic>
      <p:sp>
        <p:nvSpPr>
          <p:cNvPr id="5" name="Rectangle 4"/>
          <p:cNvSpPr/>
          <p:nvPr/>
        </p:nvSpPr>
        <p:spPr>
          <a:xfrm>
            <a:off x="8043863" y="4232063"/>
            <a:ext cx="4090985" cy="2308324"/>
          </a:xfrm>
          <a:prstGeom prst="rect">
            <a:avLst/>
          </a:prstGeom>
        </p:spPr>
        <p:txBody>
          <a:bodyPr wrap="square">
            <a:spAutoFit/>
          </a:bodyPr>
          <a:lstStyle/>
          <a:p>
            <a:pPr marL="285750" indent="-285750">
              <a:buFont typeface="Arial" panose="020B0604020202020204" pitchFamily="34" charset="0"/>
              <a:buChar char="•"/>
            </a:pPr>
            <a:r>
              <a:rPr lang="pt-BR" dirty="0" smtClean="0"/>
              <a:t>Mesma </a:t>
            </a:r>
            <a:r>
              <a:rPr lang="pt-BR" dirty="0"/>
              <a:t>função observável </a:t>
            </a:r>
            <a:r>
              <a:rPr lang="pt-BR" dirty="0" smtClean="0"/>
              <a:t>dos exemplos anteriores.</a:t>
            </a:r>
          </a:p>
          <a:p>
            <a:pPr marL="285750" indent="-285750">
              <a:buFont typeface="Arial" panose="020B0604020202020204" pitchFamily="34" charset="0"/>
              <a:buChar char="•"/>
            </a:pPr>
            <a:r>
              <a:rPr lang="pt-BR" dirty="0" smtClean="0"/>
              <a:t>Base de dados com </a:t>
            </a:r>
            <a:r>
              <a:rPr lang="pt-BR" b="1" dirty="0" smtClean="0"/>
              <a:t>10000 exemplos</a:t>
            </a:r>
            <a:r>
              <a:rPr lang="pt-BR" dirty="0" smtClean="0"/>
              <a:t>.</a:t>
            </a:r>
          </a:p>
          <a:p>
            <a:pPr marL="285750" indent="-285750">
              <a:buFont typeface="Arial" panose="020B0604020202020204" pitchFamily="34" charset="0"/>
              <a:buChar char="•"/>
            </a:pPr>
            <a:r>
              <a:rPr lang="pt-BR" dirty="0" smtClean="0"/>
              <a:t>Holdout com 30% para validação.</a:t>
            </a:r>
          </a:p>
          <a:p>
            <a:pPr marL="285750" indent="-285750">
              <a:buFont typeface="Arial" panose="020B0604020202020204" pitchFamily="34" charset="0"/>
              <a:buChar char="•"/>
            </a:pPr>
            <a:r>
              <a:rPr lang="pt-BR" dirty="0" smtClean="0"/>
              <a:t>Vejam que teoricamente, qualquer ordem maior ou igual a 2 já seria uma boa escolha.</a:t>
            </a:r>
          </a:p>
          <a:p>
            <a:pPr marL="285750" indent="-285750">
              <a:buFont typeface="Arial" panose="020B0604020202020204" pitchFamily="34" charset="0"/>
              <a:buChar char="•"/>
            </a:pPr>
            <a:r>
              <a:rPr lang="pt-BR" b="1" dirty="0" smtClean="0">
                <a:solidFill>
                  <a:srgbClr val="FF0000"/>
                </a:solidFill>
              </a:rPr>
              <a:t>Qual ordem escolher?</a:t>
            </a:r>
          </a:p>
        </p:txBody>
      </p:sp>
    </p:spTree>
    <p:extLst>
      <p:ext uri="{BB962C8B-B14F-4D97-AF65-F5344CB8AC3E}">
        <p14:creationId xmlns:p14="http://schemas.microsoft.com/office/powerpoint/2010/main" val="1166345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a:t>Quiz</a:t>
            </a:r>
            <a:r>
              <a:rPr lang="pt-BR" dirty="0"/>
              <a:t>: “</a:t>
            </a:r>
            <a:r>
              <a:rPr lang="pt-BR" i="1" dirty="0"/>
              <a:t>T319 - Quiz - Regressão: Parte </a:t>
            </a:r>
            <a:r>
              <a:rPr lang="pt-BR" i="1" dirty="0" smtClean="0"/>
              <a:t>V</a:t>
            </a:r>
            <a:r>
              <a:rPr lang="pt-BR" dirty="0" smtClean="0"/>
              <a:t>” </a:t>
            </a:r>
            <a:r>
              <a:rPr lang="pt-BR" dirty="0"/>
              <a:t>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6</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1501866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Recapitulando</a:t>
            </a:r>
            <a:endParaRPr lang="pt-BR" dirty="0"/>
          </a:p>
        </p:txBody>
      </p:sp>
      <p:sp>
        <p:nvSpPr>
          <p:cNvPr id="3" name="Content Placeholder 2"/>
          <p:cNvSpPr>
            <a:spLocks noGrp="1"/>
          </p:cNvSpPr>
          <p:nvPr>
            <p:ph idx="1"/>
          </p:nvPr>
        </p:nvSpPr>
        <p:spPr>
          <a:xfrm>
            <a:off x="838199" y="1825624"/>
            <a:ext cx="10876473" cy="5032376"/>
          </a:xfrm>
        </p:spPr>
        <p:txBody>
          <a:bodyPr>
            <a:normAutofit lnSpcReduction="10000"/>
          </a:bodyPr>
          <a:lstStyle/>
          <a:p>
            <a:r>
              <a:rPr lang="pt-BR" dirty="0" smtClean="0"/>
              <a:t>Vimos que o </a:t>
            </a:r>
            <a:r>
              <a:rPr lang="pt-BR" b="1" i="1" dirty="0" smtClean="0"/>
              <a:t>escalonamento de atributos </a:t>
            </a:r>
            <a:r>
              <a:rPr lang="pt-BR" dirty="0" smtClean="0"/>
              <a:t>ajuda a acelerar o aprendizado do algoritmo do gradiente descendente quandos os atributos têm intervalos de variação muito diferentes.</a:t>
            </a:r>
          </a:p>
          <a:p>
            <a:r>
              <a:rPr lang="pt-BR" dirty="0" smtClean="0"/>
              <a:t>Aprendemos que </a:t>
            </a:r>
            <a:r>
              <a:rPr lang="pt-BR" b="1" i="1" dirty="0" smtClean="0"/>
              <a:t>funções hipótese polinomiais </a:t>
            </a:r>
            <a:r>
              <a:rPr lang="pt-BR" dirty="0" smtClean="0"/>
              <a:t>podem ser utilizadas para aproximar dados que não são lineares.</a:t>
            </a:r>
          </a:p>
          <a:p>
            <a:r>
              <a:rPr lang="pt-BR" dirty="0" smtClean="0"/>
              <a:t>Porém, precisamos encontrar a ordem ideal para o polinômio aproximador.</a:t>
            </a:r>
          </a:p>
          <a:p>
            <a:pPr lvl="1">
              <a:buFont typeface="Wingdings" panose="05000000000000000000" pitchFamily="2" charset="2"/>
              <a:buChar char="§"/>
            </a:pPr>
            <a:r>
              <a:rPr lang="pt-BR" dirty="0" smtClean="0"/>
              <a:t>Polinômios de ordem baixa podem não têm flexibilidade o suficiente para aproximar os dados, o que causa </a:t>
            </a:r>
            <a:r>
              <a:rPr lang="pt-BR" b="1" i="1" dirty="0" smtClean="0"/>
              <a:t>subajuste</a:t>
            </a:r>
            <a:r>
              <a:rPr lang="pt-BR" dirty="0" smtClean="0"/>
              <a:t>.</a:t>
            </a:r>
          </a:p>
          <a:p>
            <a:pPr lvl="1">
              <a:buFont typeface="Wingdings" panose="05000000000000000000" pitchFamily="2" charset="2"/>
              <a:buChar char="§"/>
            </a:pPr>
            <a:r>
              <a:rPr lang="pt-BR" dirty="0" smtClean="0"/>
              <a:t>Polinômios de ordem alta podem ser tão flexíveis que acabam memorizando os dados de treinamento, o que causa </a:t>
            </a:r>
            <a:r>
              <a:rPr lang="pt-BR" b="1" i="1" dirty="0" smtClean="0"/>
              <a:t>sobreajuste</a:t>
            </a:r>
            <a:r>
              <a:rPr lang="pt-BR" dirty="0" smtClean="0"/>
              <a:t>.</a:t>
            </a:r>
          </a:p>
          <a:p>
            <a:r>
              <a:rPr lang="pt-BR" dirty="0" smtClean="0"/>
              <a:t>Hoje veremos como escolher a ordem da </a:t>
            </a:r>
            <a:r>
              <a:rPr lang="pt-BR" b="1" i="1" dirty="0"/>
              <a:t>função hipótese </a:t>
            </a:r>
            <a:r>
              <a:rPr lang="pt-BR" b="1" i="1" dirty="0" smtClean="0"/>
              <a:t>polinomial </a:t>
            </a:r>
            <a:r>
              <a:rPr lang="pt-BR" dirty="0" smtClean="0"/>
              <a:t>quando </a:t>
            </a:r>
            <a:r>
              <a:rPr lang="pt-BR" dirty="0"/>
              <a:t>não conhecemos o </a:t>
            </a:r>
            <a:r>
              <a:rPr lang="pt-BR" b="1" i="1" dirty="0"/>
              <a:t>mapeamento </a:t>
            </a:r>
            <a:r>
              <a:rPr lang="pt-BR" b="1" i="1" dirty="0" smtClean="0"/>
              <a:t>verdadeiro</a:t>
            </a:r>
            <a:r>
              <a:rPr lang="pt-BR" dirty="0"/>
              <a:t>.</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049"/>
          </a:xfrm>
        </p:spPr>
        <p:txBody>
          <a:bodyPr/>
          <a:lstStyle/>
          <a:p>
            <a:r>
              <a:rPr lang="pt-BR" dirty="0"/>
              <a:t>Validação cruzada</a:t>
            </a:r>
          </a:p>
        </p:txBody>
      </p:sp>
      <p:sp>
        <p:nvSpPr>
          <p:cNvPr id="3" name="Content Placeholder 2"/>
          <p:cNvSpPr>
            <a:spLocks noGrp="1"/>
          </p:cNvSpPr>
          <p:nvPr>
            <p:ph idx="1"/>
          </p:nvPr>
        </p:nvSpPr>
        <p:spPr>
          <a:xfrm>
            <a:off x="838199" y="1499016"/>
            <a:ext cx="11063991" cy="5358984"/>
          </a:xfrm>
        </p:spPr>
        <p:txBody>
          <a:bodyPr>
            <a:normAutofit fontScale="92500" lnSpcReduction="10000"/>
          </a:bodyPr>
          <a:lstStyle/>
          <a:p>
            <a:r>
              <a:rPr lang="pt-BR" b="1" i="1" dirty="0"/>
              <a:t>Validação cruzada</a:t>
            </a:r>
            <a:r>
              <a:rPr lang="pt-BR" dirty="0"/>
              <a:t> é uma das formas de se avaliar quantitativamente o sobreajuste ou subajuste de um </a:t>
            </a:r>
            <a:r>
              <a:rPr lang="pt-BR" dirty="0" smtClean="0"/>
              <a:t>modelo e, com isso, </a:t>
            </a:r>
            <a:r>
              <a:rPr lang="pt-BR" b="1" i="1" dirty="0" smtClean="0"/>
              <a:t>encontrar sua ordem ótima</a:t>
            </a:r>
            <a:r>
              <a:rPr lang="pt-BR" dirty="0" smtClean="0"/>
              <a:t>.</a:t>
            </a:r>
          </a:p>
          <a:p>
            <a:r>
              <a:rPr lang="pt-BR" dirty="0" smtClean="0"/>
              <a:t>Ou seja, podemos verificar quais ordens fazem o modelo se ajustar </a:t>
            </a:r>
            <a:r>
              <a:rPr lang="pt-BR" dirty="0"/>
              <a:t>demais ou </a:t>
            </a:r>
            <a:r>
              <a:rPr lang="pt-BR" dirty="0" smtClean="0"/>
              <a:t>insuficientemente aos exemplos de treinamento.</a:t>
            </a:r>
            <a:endParaRPr lang="pt-BR" dirty="0"/>
          </a:p>
          <a:p>
            <a:r>
              <a:rPr lang="pt-BR" dirty="0"/>
              <a:t>Na </a:t>
            </a:r>
            <a:r>
              <a:rPr lang="pt-BR" b="1" i="1" dirty="0"/>
              <a:t>validação cruzada</a:t>
            </a:r>
            <a:r>
              <a:rPr lang="pt-BR" dirty="0"/>
              <a:t>, nós dividimos o conjunto de exemplos em 2 outros conjuntos, o de treinamento e o de validação (ou teste) do modelo.</a:t>
            </a:r>
          </a:p>
          <a:p>
            <a:r>
              <a:rPr lang="pt-BR" dirty="0"/>
              <a:t>O objetivo é testar a capacidade do modelo em prever </a:t>
            </a:r>
            <a:r>
              <a:rPr lang="pt-BR" dirty="0" smtClean="0"/>
              <a:t>as saídas para exemplos que </a:t>
            </a:r>
            <a:r>
              <a:rPr lang="pt-BR" dirty="0"/>
              <a:t>não foram utilizados durante o treinamento (conjunto de validação), ou seja</a:t>
            </a:r>
            <a:r>
              <a:rPr lang="pt-BR" dirty="0" smtClean="0"/>
              <a:t>, a capacidade do modelo em </a:t>
            </a:r>
            <a:r>
              <a:rPr lang="pt-BR" b="1" i="1" dirty="0"/>
              <a:t>generalizar</a:t>
            </a:r>
            <a:r>
              <a:rPr lang="pt-BR" dirty="0" smtClean="0"/>
              <a:t>.</a:t>
            </a:r>
          </a:p>
          <a:p>
            <a:r>
              <a:rPr lang="pt-BR" dirty="0"/>
              <a:t>As estratégias para validação cruzada mais utilizadas são:</a:t>
            </a:r>
          </a:p>
          <a:p>
            <a:pPr lvl="1">
              <a:buFont typeface="Wingdings" panose="05000000000000000000" pitchFamily="2" charset="2"/>
              <a:buChar char="§"/>
            </a:pPr>
            <a:r>
              <a:rPr lang="pt-BR" sz="2800" dirty="0"/>
              <a:t>Holdout</a:t>
            </a:r>
          </a:p>
          <a:p>
            <a:pPr lvl="1">
              <a:buFont typeface="Wingdings" panose="05000000000000000000" pitchFamily="2" charset="2"/>
              <a:buChar char="§"/>
            </a:pPr>
            <a:r>
              <a:rPr lang="pt-BR" sz="2800" dirty="0"/>
              <a:t>k-fold</a:t>
            </a:r>
          </a:p>
          <a:p>
            <a:pPr lvl="1">
              <a:buFont typeface="Wingdings" panose="05000000000000000000" pitchFamily="2" charset="2"/>
              <a:buChar char="§"/>
            </a:pPr>
            <a:r>
              <a:rPr lang="pt-BR" sz="2800" dirty="0" smtClean="0"/>
              <a:t>Leave-p-out</a:t>
            </a:r>
            <a:endParaRPr lang="pt-BR" sz="2800" dirty="0"/>
          </a:p>
        </p:txBody>
      </p:sp>
    </p:spTree>
    <p:extLst>
      <p:ext uri="{BB962C8B-B14F-4D97-AF65-F5344CB8AC3E}">
        <p14:creationId xmlns:p14="http://schemas.microsoft.com/office/powerpoint/2010/main" val="1135301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Holdout</a:t>
            </a:r>
          </a:p>
        </p:txBody>
      </p:sp>
      <p:sp>
        <p:nvSpPr>
          <p:cNvPr id="3" name="Content Placeholder 2"/>
          <p:cNvSpPr>
            <a:spLocks noGrp="1"/>
          </p:cNvSpPr>
          <p:nvPr>
            <p:ph idx="1"/>
          </p:nvPr>
        </p:nvSpPr>
        <p:spPr>
          <a:xfrm>
            <a:off x="838200" y="1990514"/>
            <a:ext cx="10977564" cy="4867486"/>
          </a:xfrm>
        </p:spPr>
        <p:txBody>
          <a:bodyPr>
            <a:normAutofit fontScale="85000" lnSpcReduction="20000"/>
          </a:bodyPr>
          <a:lstStyle/>
          <a:p>
            <a:r>
              <a:rPr lang="pt-BR" dirty="0"/>
              <a:t>É a estratégia mais simples das 3 e não acarreta em aumento da complexidade computacional, pois tem-se apenas um único par de conjuntos de treinamento e validação</a:t>
            </a:r>
            <a:r>
              <a:rPr lang="pt-BR" dirty="0" smtClean="0"/>
              <a:t>.</a:t>
            </a:r>
          </a:p>
          <a:p>
            <a:r>
              <a:rPr lang="pt-BR" dirty="0" smtClean="0"/>
              <a:t>Devemos </a:t>
            </a:r>
            <a:r>
              <a:rPr lang="pt-BR" dirty="0"/>
              <a:t>nos assegurar que os conjuntos de treinamento e validação sejam suficientemente </a:t>
            </a:r>
            <a:r>
              <a:rPr lang="pt-BR" b="1" i="1" dirty="0"/>
              <a:t>representativos</a:t>
            </a:r>
            <a:r>
              <a:rPr lang="pt-BR" dirty="0"/>
              <a:t> do mapeamento verdadeiro que se pretende aproximar</a:t>
            </a:r>
            <a:r>
              <a:rPr lang="pt-BR" dirty="0" smtClean="0"/>
              <a:t>.</a:t>
            </a:r>
            <a:endParaRPr lang="pt-BR" dirty="0"/>
          </a:p>
          <a:p>
            <a:r>
              <a:rPr lang="pt-BR" dirty="0"/>
              <a:t>Divide-se </a:t>
            </a:r>
            <a:r>
              <a:rPr lang="pt-BR" b="1" i="1" dirty="0" smtClean="0"/>
              <a:t>aleatoriamente</a:t>
            </a:r>
            <a:r>
              <a:rPr lang="pt-BR" dirty="0" smtClean="0"/>
              <a:t> </a:t>
            </a:r>
            <a:r>
              <a:rPr lang="pt-BR" dirty="0"/>
              <a:t>o conjunto total de dados em p % para treinamento e (</a:t>
            </a:r>
            <a:r>
              <a:rPr lang="pt-BR" dirty="0" smtClean="0"/>
              <a:t>100 - p</a:t>
            </a:r>
            <a:r>
              <a:rPr lang="pt-BR" dirty="0"/>
              <a:t>) % para validação.</a:t>
            </a:r>
          </a:p>
          <a:p>
            <a:r>
              <a:rPr lang="pt-BR" dirty="0"/>
              <a:t>Normalmente divide-se o conjunto </a:t>
            </a:r>
            <a:r>
              <a:rPr lang="pt-BR" dirty="0" smtClean="0"/>
              <a:t>total de </a:t>
            </a:r>
            <a:r>
              <a:rPr lang="pt-BR" dirty="0"/>
              <a:t>dados em 70/80% </a:t>
            </a:r>
            <a:r>
              <a:rPr lang="pt-BR" dirty="0" smtClean="0"/>
              <a:t>para treinamento </a:t>
            </a:r>
            <a:r>
              <a:rPr lang="pt-BR" dirty="0"/>
              <a:t>e 30/20% </a:t>
            </a:r>
            <a:r>
              <a:rPr lang="pt-BR" dirty="0" smtClean="0"/>
              <a:t>para validação.</a:t>
            </a:r>
          </a:p>
          <a:p>
            <a:r>
              <a:rPr lang="pt-BR" b="1" dirty="0" smtClean="0"/>
              <a:t>Desvantagem</a:t>
            </a:r>
            <a:endParaRPr lang="pt-BR" dirty="0"/>
          </a:p>
          <a:p>
            <a:pPr lvl="1">
              <a:buFont typeface="Wingdings" panose="05000000000000000000" pitchFamily="2" charset="2"/>
              <a:buChar char="§"/>
            </a:pPr>
            <a:r>
              <a:rPr lang="pt-BR" dirty="0" smtClean="0"/>
              <a:t>Pode sofrer </a:t>
            </a:r>
            <a:r>
              <a:rPr lang="pt-BR" dirty="0"/>
              <a:t>com o problema do </a:t>
            </a:r>
            <a:r>
              <a:rPr lang="pt-BR" b="1" i="1" dirty="0"/>
              <a:t>viés de seleção</a:t>
            </a:r>
            <a:r>
              <a:rPr lang="pt-BR" dirty="0"/>
              <a:t>: a validação pode depender muito de quais exemplos vão para o conjunto de treinamento e quais vão para o conjunto de validação.</a:t>
            </a:r>
          </a:p>
          <a:p>
            <a:pPr lvl="1">
              <a:buFont typeface="Wingdings" panose="05000000000000000000" pitchFamily="2" charset="2"/>
              <a:buChar char="§"/>
            </a:pPr>
            <a:r>
              <a:rPr lang="pt-BR" dirty="0"/>
              <a:t>Portanto, </a:t>
            </a:r>
            <a:r>
              <a:rPr lang="pt-BR" dirty="0" smtClean="0"/>
              <a:t>o desempenho do modelo pode </a:t>
            </a:r>
            <a:r>
              <a:rPr lang="pt-BR" dirty="0"/>
              <a:t>ser significativamente diferente dependendo de como a divisão é feita, ou seja, os </a:t>
            </a:r>
            <a:r>
              <a:rPr lang="pt-BR" dirty="0" smtClean="0"/>
              <a:t>resultados podem </a:t>
            </a:r>
            <a:r>
              <a:rPr lang="pt-BR" dirty="0"/>
              <a:t>depender de uma escolha aleatória particular </a:t>
            </a:r>
            <a:r>
              <a:rPr lang="pt-BR" dirty="0" smtClean="0"/>
              <a:t>dos exemplos dos conjuntos </a:t>
            </a:r>
            <a:r>
              <a:rPr lang="pt-BR" dirty="0"/>
              <a:t>de treinamento e validação</a:t>
            </a:r>
            <a:r>
              <a:rPr lang="pt-BR" dirty="0" smtClean="0"/>
              <a:t>.</a:t>
            </a:r>
            <a:endParaRPr lang="pt-BR"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3379196" y="205651"/>
            <a:ext cx="4834602" cy="1534243"/>
          </a:xfrm>
          <a:prstGeom prst="rect">
            <a:avLst/>
          </a:prstGeom>
        </p:spPr>
      </p:pic>
      <p:pic>
        <p:nvPicPr>
          <p:cNvPr id="5" name="Picture 2" descr="https://miro.medium.com/max/345/1*ZF5kCwJ2P0X-T_KlGv2_G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6737" y="59960"/>
            <a:ext cx="3140002" cy="1929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983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206"/>
            <a:ext cx="10515600" cy="826648"/>
          </a:xfrm>
        </p:spPr>
        <p:txBody>
          <a:bodyPr/>
          <a:lstStyle/>
          <a:p>
            <a:r>
              <a:rPr lang="pt-BR" dirty="0" smtClean="0"/>
              <a:t>Holdout: Exemplo</a:t>
            </a:r>
            <a:endParaRPr lang="pt-BR" dirty="0"/>
          </a:p>
        </p:txBody>
      </p:sp>
      <p:sp>
        <p:nvSpPr>
          <p:cNvPr id="3" name="Content Placeholder 2"/>
          <p:cNvSpPr>
            <a:spLocks noGrp="1"/>
          </p:cNvSpPr>
          <p:nvPr>
            <p:ph idx="1"/>
          </p:nvPr>
        </p:nvSpPr>
        <p:spPr>
          <a:xfrm>
            <a:off x="838200" y="4212236"/>
            <a:ext cx="11213892" cy="2645764"/>
          </a:xfrm>
        </p:spPr>
        <p:txBody>
          <a:bodyPr>
            <a:normAutofit fontScale="92500" lnSpcReduction="20000"/>
          </a:bodyPr>
          <a:lstStyle/>
          <a:p>
            <a:r>
              <a:rPr lang="pt-BR" dirty="0" smtClean="0"/>
              <a:t>70</a:t>
            </a:r>
            <a:r>
              <a:rPr lang="pt-BR" dirty="0"/>
              <a:t>% </a:t>
            </a:r>
            <a:r>
              <a:rPr lang="pt-BR" dirty="0" smtClean="0"/>
              <a:t>para conjunto </a:t>
            </a:r>
            <a:r>
              <a:rPr lang="pt-BR" dirty="0"/>
              <a:t>de treinamento e 30% </a:t>
            </a:r>
            <a:r>
              <a:rPr lang="pt-BR" dirty="0" smtClean="0"/>
              <a:t>para conjunto </a:t>
            </a:r>
            <a:r>
              <a:rPr lang="pt-BR" dirty="0"/>
              <a:t>de validação.</a:t>
            </a:r>
          </a:p>
          <a:p>
            <a:r>
              <a:rPr lang="pt-BR" dirty="0"/>
              <a:t>Tempo médio para execução com </a:t>
            </a:r>
            <a:r>
              <a:rPr lang="pt-BR" dirty="0" smtClean="0"/>
              <a:t>N </a:t>
            </a:r>
            <a:r>
              <a:rPr lang="pt-BR" dirty="0"/>
              <a:t>= 100 é de aproximadamente </a:t>
            </a:r>
            <a:r>
              <a:rPr lang="pt-BR" dirty="0" smtClean="0"/>
              <a:t>160 ms</a:t>
            </a:r>
            <a:r>
              <a:rPr lang="pt-BR" dirty="0"/>
              <a:t>.</a:t>
            </a:r>
          </a:p>
          <a:p>
            <a:r>
              <a:rPr lang="pt-BR" dirty="0"/>
              <a:t>Erro </a:t>
            </a:r>
            <a:r>
              <a:rPr lang="pt-BR" dirty="0" smtClean="0"/>
              <a:t>de treinamento </a:t>
            </a:r>
            <a:r>
              <a:rPr lang="pt-BR" b="1" i="1" dirty="0"/>
              <a:t>diminui</a:t>
            </a:r>
            <a:r>
              <a:rPr lang="pt-BR" dirty="0"/>
              <a:t> conforme </a:t>
            </a:r>
            <a:r>
              <a:rPr lang="pt-BR" dirty="0" smtClean="0"/>
              <a:t>a ordem </a:t>
            </a:r>
            <a:r>
              <a:rPr lang="pt-BR" dirty="0"/>
              <a:t>do polinômio aumenta. </a:t>
            </a:r>
            <a:endParaRPr lang="pt-BR" dirty="0" smtClean="0"/>
          </a:p>
          <a:p>
            <a:r>
              <a:rPr lang="pt-BR" dirty="0" smtClean="0"/>
              <a:t>Erro de validação </a:t>
            </a:r>
            <a:r>
              <a:rPr lang="pt-BR" b="1" i="1" dirty="0" smtClean="0"/>
              <a:t>aumenta</a:t>
            </a:r>
            <a:r>
              <a:rPr lang="pt-BR" dirty="0" smtClean="0"/>
              <a:t> conforme </a:t>
            </a:r>
            <a:r>
              <a:rPr lang="pt-BR" dirty="0"/>
              <a:t>a ordem do polinômio </a:t>
            </a:r>
            <a:r>
              <a:rPr lang="pt-BR" dirty="0" smtClean="0"/>
              <a:t>aumenta.</a:t>
            </a:r>
            <a:endParaRPr lang="pt-BR" dirty="0"/>
          </a:p>
          <a:p>
            <a:r>
              <a:rPr lang="pt-BR" dirty="0"/>
              <a:t>Qual ordem escolher? </a:t>
            </a:r>
            <a:endParaRPr lang="pt-BR" dirty="0" smtClean="0"/>
          </a:p>
          <a:p>
            <a:pPr lvl="1">
              <a:buFont typeface="Wingdings" panose="05000000000000000000" pitchFamily="2" charset="2"/>
              <a:buChar char="§"/>
            </a:pPr>
            <a:r>
              <a:rPr lang="pt-BR" dirty="0" smtClean="0"/>
              <a:t>O ponto onde </a:t>
            </a:r>
            <a:r>
              <a:rPr lang="pt-BR" b="1" i="1" dirty="0" smtClean="0">
                <a:solidFill>
                  <a:srgbClr val="FF0000"/>
                </a:solidFill>
              </a:rPr>
              <a:t>ambos</a:t>
            </a:r>
            <a:r>
              <a:rPr lang="pt-BR" dirty="0" smtClean="0">
                <a:solidFill>
                  <a:srgbClr val="FF0000"/>
                </a:solidFill>
              </a:rPr>
              <a:t> </a:t>
            </a:r>
            <a:r>
              <a:rPr lang="pt-BR" dirty="0" smtClean="0"/>
              <a:t>os erros sejam mínimos (balanço </a:t>
            </a:r>
            <a:r>
              <a:rPr lang="pt-BR" dirty="0"/>
              <a:t>entre </a:t>
            </a:r>
            <a:r>
              <a:rPr lang="pt-BR" dirty="0" smtClean="0"/>
              <a:t>flexibilidade e grau de generalização).</a:t>
            </a:r>
            <a:endParaRPr lang="pt-BR" dirty="0"/>
          </a:p>
        </p:txBody>
      </p:sp>
      <p:sp>
        <p:nvSpPr>
          <p:cNvPr id="6" name="Rectangle 5"/>
          <p:cNvSpPr/>
          <p:nvPr/>
        </p:nvSpPr>
        <p:spPr>
          <a:xfrm>
            <a:off x="8838190" y="6473563"/>
            <a:ext cx="3404715" cy="369332"/>
          </a:xfrm>
          <a:prstGeom prst="rect">
            <a:avLst/>
          </a:prstGeom>
        </p:spPr>
        <p:txBody>
          <a:bodyPr wrap="none">
            <a:spAutoFit/>
          </a:bodyPr>
          <a:lstStyle/>
          <a:p>
            <a:r>
              <a:rPr lang="pt-BR" dirty="0">
                <a:solidFill>
                  <a:schemeClr val="accent5"/>
                </a:solidFill>
                <a:hlinkClick r:id="rId3"/>
              </a:rPr>
              <a:t>Exemplo: validacao_cruzada.ipynb</a:t>
            </a:r>
            <a:endParaRPr lang="pt-BR" dirty="0">
              <a:solidFill>
                <a:schemeClr val="accent5"/>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643" t="9980" r="9471"/>
          <a:stretch/>
        </p:blipFill>
        <p:spPr>
          <a:xfrm>
            <a:off x="838200" y="1191773"/>
            <a:ext cx="4169616" cy="2880039"/>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799" t="6292" r="8311"/>
          <a:stretch/>
        </p:blipFill>
        <p:spPr>
          <a:xfrm>
            <a:off x="7721100" y="1191773"/>
            <a:ext cx="4144049" cy="2880039"/>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5007816" y="1970073"/>
                <a:ext cx="2234117" cy="1323439"/>
              </a:xfrm>
              <a:prstGeom prst="rect">
                <a:avLst/>
              </a:prstGeom>
            </p:spPr>
            <p:txBody>
              <a:bodyPr wrap="square">
                <a:spAutoFit/>
              </a:bodyPr>
              <a:lstStyle/>
              <a:p>
                <a:pPr algn="ctr"/>
                <a:r>
                  <a:rPr lang="pt-BR" sz="1600" dirty="0"/>
                  <a:t>Função observável é um polinômio de segunda ordem mais ruído Gaussiano </a:t>
                </a:r>
                <a:r>
                  <a:rPr lang="pt-BR" sz="1600" dirty="0" smtClean="0"/>
                  <a:t>branco, </a:t>
                </a:r>
                <a14:m>
                  <m:oMath xmlns:m="http://schemas.openxmlformats.org/officeDocument/2006/math">
                    <m:r>
                      <a:rPr lang="pt-BR" sz="1600" i="1">
                        <a:latin typeface="Cambria Math" panose="02040503050406030204" pitchFamily="18" charset="0"/>
                      </a:rPr>
                      <m:t>𝑤</m:t>
                    </m:r>
                  </m:oMath>
                </a14:m>
                <a:r>
                  <a:rPr lang="pt-BR" sz="1600" dirty="0" smtClean="0"/>
                  <a:t>.</a:t>
                </a:r>
                <a:endParaRPr lang="pt-BR" sz="1600" dirty="0"/>
              </a:p>
              <a:p>
                <a:pPr algn="ctr"/>
                <a:r>
                  <a:rPr lang="pt-BR" sz="1600" dirty="0"/>
                  <a:t> </a:t>
                </a:r>
                <a14:m>
                  <m:oMath xmlns:m="http://schemas.openxmlformats.org/officeDocument/2006/math">
                    <m:r>
                      <a:rPr lang="pt-BR" sz="1600" i="1">
                        <a:latin typeface="Cambria Math" panose="02040503050406030204" pitchFamily="18" charset="0"/>
                      </a:rPr>
                      <m:t>𝑦</m:t>
                    </m:r>
                    <m:r>
                      <a:rPr lang="pt-BR" sz="1600">
                        <a:latin typeface="Cambria Math" panose="02040503050406030204" pitchFamily="18" charset="0"/>
                      </a:rPr>
                      <m:t>=2+</m:t>
                    </m:r>
                    <m:r>
                      <a:rPr lang="pt-BR" sz="1600" i="1">
                        <a:latin typeface="Cambria Math" panose="02040503050406030204" pitchFamily="18" charset="0"/>
                      </a:rPr>
                      <m:t>𝑥</m:t>
                    </m:r>
                    <m:r>
                      <a:rPr lang="pt-BR" sz="1600" i="1">
                        <a:latin typeface="Cambria Math" panose="02040503050406030204" pitchFamily="18" charset="0"/>
                      </a:rPr>
                      <m:t>+0.5</m:t>
                    </m:r>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pt-BR" sz="1600" i="1">
                            <a:latin typeface="Cambria Math" panose="02040503050406030204" pitchFamily="18" charset="0"/>
                          </a:rPr>
                          <m:t>2</m:t>
                        </m:r>
                      </m:sup>
                    </m:sSup>
                    <m:r>
                      <a:rPr lang="pt-BR" sz="1600">
                        <a:latin typeface="Cambria Math" panose="02040503050406030204" pitchFamily="18" charset="0"/>
                      </a:rPr>
                      <m:t>+</m:t>
                    </m:r>
                    <m:r>
                      <a:rPr lang="pt-BR" sz="1600" i="1">
                        <a:latin typeface="Cambria Math" panose="02040503050406030204" pitchFamily="18" charset="0"/>
                      </a:rPr>
                      <m:t>𝑤</m:t>
                    </m:r>
                  </m:oMath>
                </a14:m>
                <a:endParaRPr lang="pt-BR" sz="1600" i="1" dirty="0"/>
              </a:p>
            </p:txBody>
          </p:sp>
        </mc:Choice>
        <mc:Fallback xmlns="">
          <p:sp>
            <p:nvSpPr>
              <p:cNvPr id="10" name="Rectangle 9"/>
              <p:cNvSpPr>
                <a:spLocks noRot="1" noChangeAspect="1" noMove="1" noResize="1" noEditPoints="1" noAdjustHandles="1" noChangeArrowheads="1" noChangeShapeType="1" noTextEdit="1"/>
              </p:cNvSpPr>
              <p:nvPr/>
            </p:nvSpPr>
            <p:spPr>
              <a:xfrm>
                <a:off x="5007816" y="1970073"/>
                <a:ext cx="2234117" cy="1323439"/>
              </a:xfrm>
              <a:prstGeom prst="rect">
                <a:avLst/>
              </a:prstGeom>
              <a:blipFill rotWithShape="0">
                <a:blip r:embed="rId6"/>
                <a:stretch>
                  <a:fillRect t="-1382" r="-2180" b="-461"/>
                </a:stretch>
              </a:blipFill>
            </p:spPr>
            <p:txBody>
              <a:bodyPr/>
              <a:lstStyle/>
              <a:p>
                <a:r>
                  <a:rPr lang="pt-BR">
                    <a:noFill/>
                  </a:rPr>
                  <a:t> </a:t>
                </a:r>
              </a:p>
            </p:txBody>
          </p:sp>
        </mc:Fallback>
      </mc:AlternateContent>
      <p:sp>
        <p:nvSpPr>
          <p:cNvPr id="11" name="TextBox 10"/>
          <p:cNvSpPr txBox="1"/>
          <p:nvPr/>
        </p:nvSpPr>
        <p:spPr>
          <a:xfrm>
            <a:off x="7241933" y="712795"/>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3" name="Straight Arrow Connector 12"/>
          <p:cNvCxnSpPr/>
          <p:nvPr/>
        </p:nvCxnSpPr>
        <p:spPr>
          <a:xfrm>
            <a:off x="7854846" y="1071854"/>
            <a:ext cx="344773" cy="15599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75207" y="489253"/>
            <a:ext cx="1228870" cy="338554"/>
          </a:xfrm>
          <a:prstGeom prst="rect">
            <a:avLst/>
          </a:prstGeom>
          <a:noFill/>
        </p:spPr>
        <p:txBody>
          <a:bodyPr wrap="square" rtlCol="0">
            <a:spAutoFit/>
          </a:bodyPr>
          <a:lstStyle/>
          <a:p>
            <a:pPr algn="ctr"/>
            <a:r>
              <a:rPr lang="pt-BR" sz="1600" b="1" dirty="0" smtClean="0"/>
              <a:t>sobreajuste</a:t>
            </a:r>
            <a:endParaRPr lang="pt-BR" sz="1600" b="1" dirty="0"/>
          </a:p>
        </p:txBody>
      </p:sp>
      <p:sp>
        <p:nvSpPr>
          <p:cNvPr id="17" name="Oval 16"/>
          <p:cNvSpPr/>
          <p:nvPr/>
        </p:nvSpPr>
        <p:spPr>
          <a:xfrm>
            <a:off x="8064708" y="2631792"/>
            <a:ext cx="269823" cy="9229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Oval 19"/>
          <p:cNvSpPr/>
          <p:nvPr/>
        </p:nvSpPr>
        <p:spPr>
          <a:xfrm rot="5400000">
            <a:off x="10005188" y="1655610"/>
            <a:ext cx="1070720" cy="3023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Straight Arrow Connector 20"/>
          <p:cNvCxnSpPr/>
          <p:nvPr/>
        </p:nvCxnSpPr>
        <p:spPr>
          <a:xfrm>
            <a:off x="10489642" y="816993"/>
            <a:ext cx="228325" cy="18147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28030" y="921437"/>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24" name="Straight Arrow Connector 23"/>
          <p:cNvCxnSpPr/>
          <p:nvPr/>
        </p:nvCxnSpPr>
        <p:spPr>
          <a:xfrm flipH="1">
            <a:off x="8763505" y="1154418"/>
            <a:ext cx="282314" cy="11399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604209" y="2255519"/>
            <a:ext cx="269823" cy="274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13341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020"/>
            <a:ext cx="10515600" cy="779606"/>
          </a:xfrm>
        </p:spPr>
        <p:txBody>
          <a:bodyPr/>
          <a:lstStyle/>
          <a:p>
            <a:r>
              <a:rPr lang="pt-BR" dirty="0"/>
              <a:t>k-Fold</a:t>
            </a:r>
          </a:p>
        </p:txBody>
      </p:sp>
      <p:sp>
        <p:nvSpPr>
          <p:cNvPr id="3" name="Content Placeholder 2"/>
          <p:cNvSpPr>
            <a:spLocks noGrp="1"/>
          </p:cNvSpPr>
          <p:nvPr>
            <p:ph idx="1"/>
          </p:nvPr>
        </p:nvSpPr>
        <p:spPr>
          <a:xfrm>
            <a:off x="838200" y="1154959"/>
            <a:ext cx="11049000" cy="1607037"/>
          </a:xfrm>
        </p:spPr>
        <p:txBody>
          <a:bodyPr>
            <a:noAutofit/>
          </a:bodyPr>
          <a:lstStyle/>
          <a:p>
            <a:r>
              <a:rPr lang="pt-BR" sz="2400" dirty="0" smtClean="0"/>
              <a:t>Estratégia mais </a:t>
            </a:r>
            <a:r>
              <a:rPr lang="pt-BR" sz="2400" dirty="0"/>
              <a:t>elaborada que a </a:t>
            </a:r>
            <a:r>
              <a:rPr lang="pt-BR" sz="2400" dirty="0" smtClean="0"/>
              <a:t>anterior.</a:t>
            </a:r>
          </a:p>
          <a:p>
            <a:r>
              <a:rPr lang="pt-BR" sz="2400" dirty="0" smtClean="0"/>
              <a:t>Consiste </a:t>
            </a:r>
            <a:r>
              <a:rPr lang="pt-BR" sz="2400" dirty="0"/>
              <a:t>em dividir o conjunto </a:t>
            </a:r>
            <a:r>
              <a:rPr lang="pt-BR" sz="2400" dirty="0" smtClean="0"/>
              <a:t>total de </a:t>
            </a:r>
            <a:r>
              <a:rPr lang="pt-BR" sz="2400" dirty="0"/>
              <a:t>dados em </a:t>
            </a:r>
            <a:r>
              <a:rPr lang="pt-BR" sz="2400" b="1" dirty="0"/>
              <a:t>k</a:t>
            </a:r>
            <a:r>
              <a:rPr lang="pt-BR" sz="2400" dirty="0"/>
              <a:t> folds </a:t>
            </a:r>
            <a:r>
              <a:rPr lang="pt-BR" sz="2400" dirty="0" smtClean="0"/>
              <a:t>(subconjuntos) </a:t>
            </a:r>
            <a:r>
              <a:rPr lang="pt-BR" sz="2400" dirty="0"/>
              <a:t>de </a:t>
            </a:r>
            <a:r>
              <a:rPr lang="pt-BR" sz="2400" dirty="0" smtClean="0"/>
              <a:t>tamanhos iguais </a:t>
            </a:r>
            <a:r>
              <a:rPr lang="pt-BR" sz="2400" dirty="0"/>
              <a:t>(</a:t>
            </a:r>
            <a:r>
              <a:rPr lang="pt-BR" sz="2400" dirty="0" smtClean="0"/>
              <a:t>se possível) e </a:t>
            </a:r>
            <a:r>
              <a:rPr lang="pt-BR" sz="2400" dirty="0"/>
              <a:t>realizar </a:t>
            </a:r>
            <a:r>
              <a:rPr lang="pt-BR" sz="2400" b="1" dirty="0"/>
              <a:t>k</a:t>
            </a:r>
            <a:r>
              <a:rPr lang="pt-BR" sz="2400" dirty="0"/>
              <a:t> </a:t>
            </a:r>
            <a:r>
              <a:rPr lang="pt-BR" sz="2400" dirty="0" smtClean="0"/>
              <a:t>treinamentos distintos, </a:t>
            </a:r>
            <a:r>
              <a:rPr lang="pt-BR" sz="2400" dirty="0"/>
              <a:t>onde cada um dos </a:t>
            </a:r>
            <a:r>
              <a:rPr lang="pt-BR" sz="2400" b="1" dirty="0"/>
              <a:t>k</a:t>
            </a:r>
            <a:r>
              <a:rPr lang="pt-BR" sz="2400" dirty="0"/>
              <a:t> treinamentos considera </a:t>
            </a:r>
            <a:r>
              <a:rPr lang="pt-BR" sz="2400" b="1" dirty="0"/>
              <a:t>k-1</a:t>
            </a:r>
            <a:r>
              <a:rPr lang="pt-BR" sz="2400" dirty="0"/>
              <a:t> folds para treinamento e </a:t>
            </a:r>
            <a:r>
              <a:rPr lang="pt-BR" sz="2400" b="1" dirty="0"/>
              <a:t>1</a:t>
            </a:r>
            <a:r>
              <a:rPr lang="pt-BR" sz="2400" dirty="0"/>
              <a:t> fold </a:t>
            </a:r>
            <a:r>
              <a:rPr lang="pt-BR" sz="2400" dirty="0" smtClean="0"/>
              <a:t>para </a:t>
            </a:r>
            <a:r>
              <a:rPr lang="pt-BR" sz="2400" dirty="0"/>
              <a:t>validação.</a:t>
            </a:r>
          </a:p>
        </p:txBody>
      </p:sp>
      <p:sp>
        <p:nvSpPr>
          <p:cNvPr id="50" name="Content Placeholder 2"/>
          <p:cNvSpPr txBox="1">
            <a:spLocks/>
          </p:cNvSpPr>
          <p:nvPr/>
        </p:nvSpPr>
        <p:spPr>
          <a:xfrm>
            <a:off x="838200" y="5240310"/>
            <a:ext cx="11049000" cy="152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smtClean="0"/>
              <a:t>Cada exemplo entra em um conjunto de validação exatamente </a:t>
            </a:r>
            <a:r>
              <a:rPr lang="pt-BR" sz="2400" b="1" dirty="0" smtClean="0"/>
              <a:t>1</a:t>
            </a:r>
            <a:r>
              <a:rPr lang="pt-BR" sz="2400" dirty="0" smtClean="0"/>
              <a:t> vez e em um conjunto de treinamento </a:t>
            </a:r>
            <a:r>
              <a:rPr lang="pt-BR" sz="2400" b="1" dirty="0" smtClean="0"/>
              <a:t>k-1</a:t>
            </a:r>
            <a:r>
              <a:rPr lang="pt-BR" sz="2400" dirty="0" smtClean="0"/>
              <a:t> vezes.</a:t>
            </a:r>
          </a:p>
          <a:p>
            <a:r>
              <a:rPr lang="pt-BR" sz="2400" dirty="0" smtClean="0"/>
              <a:t>O desempenho do modelo é dado pela </a:t>
            </a:r>
            <a:r>
              <a:rPr lang="pt-BR" sz="2400" b="1" i="1" dirty="0" smtClean="0"/>
              <a:t>média dos erros de validação </a:t>
            </a:r>
            <a:r>
              <a:rPr lang="pt-BR" sz="2400" dirty="0" smtClean="0"/>
              <a:t>calculados para cada um dos </a:t>
            </a:r>
            <a:r>
              <a:rPr lang="pt-BR" sz="2400" b="1" dirty="0" smtClean="0"/>
              <a:t>k</a:t>
            </a:r>
            <a:r>
              <a:rPr lang="pt-BR" sz="2400" dirty="0" smtClean="0"/>
              <a:t> folds. </a:t>
            </a:r>
            <a:endParaRPr lang="pt-BR"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951" y="2601930"/>
            <a:ext cx="7493498" cy="2581230"/>
          </a:xfrm>
          <a:prstGeom prst="rect">
            <a:avLst/>
          </a:prstGeom>
        </p:spPr>
      </p:pic>
    </p:spTree>
    <p:extLst>
      <p:ext uri="{BB962C8B-B14F-4D97-AF65-F5344CB8AC3E}">
        <p14:creationId xmlns:p14="http://schemas.microsoft.com/office/powerpoint/2010/main" val="384032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k-Fold</a:t>
            </a:r>
          </a:p>
        </p:txBody>
      </p:sp>
      <p:sp>
        <p:nvSpPr>
          <p:cNvPr id="3" name="Content Placeholder 2"/>
          <p:cNvSpPr>
            <a:spLocks noGrp="1"/>
          </p:cNvSpPr>
          <p:nvPr>
            <p:ph idx="1"/>
          </p:nvPr>
        </p:nvSpPr>
        <p:spPr>
          <a:xfrm>
            <a:off x="838199" y="1825624"/>
            <a:ext cx="10974049" cy="4725077"/>
          </a:xfrm>
        </p:spPr>
        <p:txBody>
          <a:bodyPr>
            <a:normAutofit/>
          </a:bodyPr>
          <a:lstStyle/>
          <a:p>
            <a:r>
              <a:rPr lang="pt-BR" sz="2400" dirty="0"/>
              <a:t>Reduz significativamente o problema do </a:t>
            </a:r>
            <a:r>
              <a:rPr lang="pt-BR" sz="2400" b="1" i="1" dirty="0"/>
              <a:t>viés de seleção</a:t>
            </a:r>
            <a:r>
              <a:rPr lang="pt-BR" sz="2400" dirty="0"/>
              <a:t> em relação ao </a:t>
            </a:r>
            <a:r>
              <a:rPr lang="pt-BR" sz="2400" b="1" i="1" dirty="0"/>
              <a:t>holdout</a:t>
            </a:r>
            <a:r>
              <a:rPr lang="pt-BR" sz="2400" dirty="0"/>
              <a:t>: todos os exemplos do conjunto total de dados aparecem nos conjuntos de treinamento e validação.</a:t>
            </a:r>
          </a:p>
          <a:p>
            <a:r>
              <a:rPr lang="pt-BR" sz="2400" dirty="0"/>
              <a:t>Como regra geral e evidência empírica, normalmente, utiliza-se </a:t>
            </a:r>
            <a:r>
              <a:rPr lang="pt-BR" sz="2400" b="1" dirty="0"/>
              <a:t>k</a:t>
            </a:r>
            <a:r>
              <a:rPr lang="pt-BR" sz="2400" dirty="0"/>
              <a:t> = 5 ou </a:t>
            </a:r>
            <a:r>
              <a:rPr lang="pt-BR" sz="2400" dirty="0" smtClean="0"/>
              <a:t>10.</a:t>
            </a:r>
          </a:p>
          <a:p>
            <a:r>
              <a:rPr lang="pt-BR" sz="2400" dirty="0" smtClean="0"/>
              <a:t>Porém</a:t>
            </a:r>
            <a:r>
              <a:rPr lang="pt-BR" sz="2400" dirty="0"/>
              <a:t>, tenham em mente que o valor de </a:t>
            </a:r>
            <a:r>
              <a:rPr lang="pt-BR" sz="2400" b="1" i="1" dirty="0"/>
              <a:t>k</a:t>
            </a:r>
            <a:r>
              <a:rPr lang="pt-BR" sz="2400" dirty="0"/>
              <a:t> é escolhido de forma que os conjuntos de treinamento e validação sejam grandes o suficiente para serem </a:t>
            </a:r>
            <a:r>
              <a:rPr lang="pt-BR" sz="2400" b="1" i="1" dirty="0"/>
              <a:t>estatisticamente representativos </a:t>
            </a:r>
            <a:r>
              <a:rPr lang="pt-BR" sz="2400" dirty="0"/>
              <a:t>do </a:t>
            </a:r>
            <a:r>
              <a:rPr lang="pt-BR" sz="2400" dirty="0" smtClean="0"/>
              <a:t>mapeamento verdadeiro.</a:t>
            </a:r>
          </a:p>
          <a:p>
            <a:r>
              <a:rPr lang="pt-BR" sz="2400" dirty="0" smtClean="0"/>
              <a:t>K-Fold é bastante útil quando se tem conjuntos </a:t>
            </a:r>
            <a:r>
              <a:rPr lang="pt-BR" sz="2400" dirty="0"/>
              <a:t>de dados pequenos ou limitados</a:t>
            </a:r>
            <a:r>
              <a:rPr lang="pt-BR" sz="2400" dirty="0" smtClean="0"/>
              <a:t>.</a:t>
            </a:r>
            <a:endParaRPr lang="pt-BR" sz="2400" dirty="0"/>
          </a:p>
          <a:p>
            <a:r>
              <a:rPr lang="pt-BR" sz="2400" b="1" dirty="0"/>
              <a:t>Desvantagem</a:t>
            </a:r>
            <a:endParaRPr lang="pt-BR" sz="2400" dirty="0"/>
          </a:p>
          <a:p>
            <a:pPr lvl="1">
              <a:buFont typeface="Wingdings" panose="05000000000000000000" pitchFamily="2" charset="2"/>
              <a:buChar char="§"/>
            </a:pPr>
            <a:r>
              <a:rPr lang="pt-BR" dirty="0"/>
              <a:t>O treinamento deve ser executado novamente do zero </a:t>
            </a:r>
            <a:r>
              <a:rPr lang="pt-BR" b="1" dirty="0"/>
              <a:t>k</a:t>
            </a:r>
            <a:r>
              <a:rPr lang="pt-BR" dirty="0"/>
              <a:t> vezes, o que significa que leva-se </a:t>
            </a:r>
            <a:r>
              <a:rPr lang="pt-BR" b="1" dirty="0"/>
              <a:t>k</a:t>
            </a:r>
            <a:r>
              <a:rPr lang="pt-BR" dirty="0"/>
              <a:t> vezes mais tempo para se </a:t>
            </a:r>
            <a:r>
              <a:rPr lang="pt-BR" dirty="0" smtClean="0"/>
              <a:t>realizar a </a:t>
            </a:r>
            <a:r>
              <a:rPr lang="pt-BR" dirty="0"/>
              <a:t>avaliação do modelo (treinamento + validação</a:t>
            </a:r>
            <a:r>
              <a:rPr lang="pt-BR" dirty="0" smtClean="0"/>
              <a:t>).</a:t>
            </a:r>
            <a:endParaRPr lang="pt-BR" dirty="0"/>
          </a:p>
        </p:txBody>
      </p:sp>
    </p:spTree>
    <p:extLst>
      <p:ext uri="{BB962C8B-B14F-4D97-AF65-F5344CB8AC3E}">
        <p14:creationId xmlns:p14="http://schemas.microsoft.com/office/powerpoint/2010/main" val="2000057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51"/>
            <a:ext cx="10515600" cy="952010"/>
          </a:xfrm>
        </p:spPr>
        <p:txBody>
          <a:bodyPr/>
          <a:lstStyle/>
          <a:p>
            <a:r>
              <a:rPr lang="pt-BR" dirty="0" smtClean="0"/>
              <a:t>k-Fold: Exemplo</a:t>
            </a:r>
            <a:endParaRPr lang="pt-BR" dirty="0"/>
          </a:p>
        </p:txBody>
      </p:sp>
      <p:sp>
        <p:nvSpPr>
          <p:cNvPr id="3" name="Content Placeholder 2"/>
          <p:cNvSpPr>
            <a:spLocks noGrp="1"/>
          </p:cNvSpPr>
          <p:nvPr>
            <p:ph idx="1"/>
          </p:nvPr>
        </p:nvSpPr>
        <p:spPr>
          <a:xfrm>
            <a:off x="838198" y="4148573"/>
            <a:ext cx="11182005" cy="2651371"/>
          </a:xfrm>
        </p:spPr>
        <p:txBody>
          <a:bodyPr>
            <a:normAutofit fontScale="77500" lnSpcReduction="20000"/>
          </a:bodyPr>
          <a:lstStyle/>
          <a:p>
            <a:r>
              <a:rPr lang="pt-BR" dirty="0" smtClean="0"/>
              <a:t>Usa-se a mesma função observável do exemplo anterior.</a:t>
            </a:r>
          </a:p>
          <a:p>
            <a:r>
              <a:rPr lang="pt-BR" b="1" dirty="0" smtClean="0"/>
              <a:t>k</a:t>
            </a:r>
            <a:r>
              <a:rPr lang="pt-BR" dirty="0" smtClean="0"/>
              <a:t> </a:t>
            </a:r>
            <a:r>
              <a:rPr lang="pt-BR" dirty="0"/>
              <a:t>= 10 folds: 10 </a:t>
            </a:r>
            <a:r>
              <a:rPr lang="pt-BR" dirty="0" smtClean="0"/>
              <a:t>iterações </a:t>
            </a:r>
            <a:r>
              <a:rPr lang="pt-BR" dirty="0"/>
              <a:t>com 9 grupos para treinamento e 1 para teste</a:t>
            </a:r>
            <a:r>
              <a:rPr lang="pt-BR" dirty="0" smtClean="0"/>
              <a:t>.</a:t>
            </a:r>
          </a:p>
          <a:p>
            <a:r>
              <a:rPr lang="pt-BR" dirty="0"/>
              <a:t>Tempo médio para execução com N = 100 exemplos é de aproximadamente 1.9 s</a:t>
            </a:r>
            <a:r>
              <a:rPr lang="pt-BR" dirty="0" smtClean="0"/>
              <a:t>.</a:t>
            </a:r>
            <a:endParaRPr lang="pt-BR" dirty="0"/>
          </a:p>
          <a:p>
            <a:r>
              <a:rPr lang="pt-BR" dirty="0" smtClean="0"/>
              <a:t>Gráficos mostram </a:t>
            </a:r>
            <a:r>
              <a:rPr lang="pt-BR" dirty="0"/>
              <a:t>a média e desvio padrão do MSE </a:t>
            </a:r>
            <a:r>
              <a:rPr lang="pt-BR" dirty="0" smtClean="0"/>
              <a:t>para </a:t>
            </a:r>
            <a:r>
              <a:rPr lang="pt-BR" dirty="0"/>
              <a:t>as 10 </a:t>
            </a:r>
            <a:r>
              <a:rPr lang="pt-BR" dirty="0" smtClean="0"/>
              <a:t>etapas de treinamento/validação.</a:t>
            </a:r>
          </a:p>
          <a:p>
            <a:r>
              <a:rPr lang="pt-BR" dirty="0" smtClean="0"/>
              <a:t>Média e desvio </a:t>
            </a:r>
            <a:r>
              <a:rPr lang="pt-BR" dirty="0"/>
              <a:t>padrão do MSE aumentam </a:t>
            </a:r>
            <a:r>
              <a:rPr lang="pt-BR" dirty="0" smtClean="0"/>
              <a:t>com a ordem do polinômio.</a:t>
            </a:r>
            <a:endParaRPr lang="pt-BR" dirty="0"/>
          </a:p>
          <a:p>
            <a:r>
              <a:rPr lang="pt-BR" dirty="0" smtClean="0"/>
              <a:t>Qual </a:t>
            </a:r>
            <a:r>
              <a:rPr lang="pt-BR" dirty="0"/>
              <a:t>ordem escolher</a:t>
            </a:r>
            <a:r>
              <a:rPr lang="pt-BR" dirty="0" smtClean="0"/>
              <a:t>?</a:t>
            </a:r>
          </a:p>
          <a:p>
            <a:pPr lvl="1">
              <a:buFont typeface="Wingdings" panose="05000000000000000000" pitchFamily="2" charset="2"/>
              <a:buChar char="§"/>
            </a:pPr>
            <a:r>
              <a:rPr lang="pt-BR" dirty="0"/>
              <a:t>O ponto onde </a:t>
            </a:r>
            <a:r>
              <a:rPr lang="pt-BR" b="1" i="1" dirty="0" smtClean="0">
                <a:solidFill>
                  <a:srgbClr val="FF0000"/>
                </a:solidFill>
              </a:rPr>
              <a:t>ambos</a:t>
            </a:r>
            <a:r>
              <a:rPr lang="pt-BR" dirty="0" smtClean="0"/>
              <a:t>, média e desvio padrão do MSE, sejam mínimos.</a:t>
            </a:r>
            <a:endParaRPr lang="pt-BR" dirty="0"/>
          </a:p>
        </p:txBody>
      </p:sp>
      <p:sp>
        <p:nvSpPr>
          <p:cNvPr id="10" name="Rectangle 9"/>
          <p:cNvSpPr/>
          <p:nvPr/>
        </p:nvSpPr>
        <p:spPr>
          <a:xfrm>
            <a:off x="8787285" y="6430612"/>
            <a:ext cx="3404715" cy="369332"/>
          </a:xfrm>
          <a:prstGeom prst="rect">
            <a:avLst/>
          </a:prstGeom>
        </p:spPr>
        <p:txBody>
          <a:bodyPr wrap="none">
            <a:spAutoFit/>
          </a:bodyPr>
          <a:lstStyle/>
          <a:p>
            <a:r>
              <a:rPr lang="pt-BR" dirty="0">
                <a:hlinkClick r:id="rId3"/>
              </a:rPr>
              <a:t>Exemplo: validacao_cruzada.ipynb</a:t>
            </a:r>
            <a:endParaRPr lang="pt-BR" dirty="0"/>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8360" t="6687" r="9385" b="2206"/>
          <a:stretch/>
        </p:blipFill>
        <p:spPr>
          <a:xfrm>
            <a:off x="1418281" y="1184943"/>
            <a:ext cx="7701923" cy="2843610"/>
          </a:xfrm>
          <a:prstGeom prst="rect">
            <a:avLst/>
          </a:prstGeom>
        </p:spPr>
      </p:pic>
      <p:sp>
        <p:nvSpPr>
          <p:cNvPr id="5" name="TextBox 4"/>
          <p:cNvSpPr txBox="1"/>
          <p:nvPr/>
        </p:nvSpPr>
        <p:spPr>
          <a:xfrm>
            <a:off x="9289998" y="1432202"/>
            <a:ext cx="2786486" cy="2308324"/>
          </a:xfrm>
          <a:prstGeom prst="rect">
            <a:avLst/>
          </a:prstGeom>
          <a:noFill/>
        </p:spPr>
        <p:txBody>
          <a:bodyPr wrap="square" rtlCol="0">
            <a:spAutoFit/>
          </a:bodyPr>
          <a:lstStyle/>
          <a:p>
            <a:pPr algn="ctr"/>
            <a:r>
              <a:rPr lang="pt-BR" sz="1600" dirty="0" smtClean="0"/>
              <a:t>Conforme o modelo se </a:t>
            </a:r>
            <a:r>
              <a:rPr lang="pt-BR" sz="1600" b="1" i="1" dirty="0" smtClean="0"/>
              <a:t>sobreajusta </a:t>
            </a:r>
            <a:r>
              <a:rPr lang="pt-BR" sz="1600" dirty="0"/>
              <a:t>a</a:t>
            </a:r>
            <a:r>
              <a:rPr lang="pt-BR" sz="1600" dirty="0" smtClean="0"/>
              <a:t>os dados de treinamento, sua variância aumenta, devido a redução de seu grau de generalização.</a:t>
            </a:r>
          </a:p>
          <a:p>
            <a:pPr algn="ctr"/>
            <a:endParaRPr lang="pt-BR" sz="1600" dirty="0"/>
          </a:p>
          <a:p>
            <a:pPr algn="ctr"/>
            <a:r>
              <a:rPr lang="pt-BR" sz="1600" dirty="0" smtClean="0"/>
              <a:t>Em teoria, a variância deve ser igual a 0 para modelos com alto grau de generalização.</a:t>
            </a:r>
            <a:endParaRPr lang="pt-BR" sz="1600" dirty="0"/>
          </a:p>
        </p:txBody>
      </p:sp>
      <p:sp>
        <p:nvSpPr>
          <p:cNvPr id="13" name="TextBox 12"/>
          <p:cNvSpPr txBox="1"/>
          <p:nvPr/>
        </p:nvSpPr>
        <p:spPr>
          <a:xfrm>
            <a:off x="5525106" y="584816"/>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14" name="Straight Arrow Connector 13"/>
          <p:cNvCxnSpPr/>
          <p:nvPr/>
        </p:nvCxnSpPr>
        <p:spPr>
          <a:xfrm>
            <a:off x="6226690" y="906955"/>
            <a:ext cx="1879871" cy="8739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2777307">
            <a:off x="3406834" y="988678"/>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Straight Arrow Connector 15"/>
          <p:cNvCxnSpPr>
            <a:stCxn id="13" idx="2"/>
            <a:endCxn id="15" idx="0"/>
          </p:cNvCxnSpPr>
          <p:nvPr/>
        </p:nvCxnSpPr>
        <p:spPr>
          <a:xfrm flipH="1">
            <a:off x="5153489" y="923370"/>
            <a:ext cx="986052" cy="599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747838" y="315991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extBox 19"/>
          <p:cNvSpPr txBox="1"/>
          <p:nvPr/>
        </p:nvSpPr>
        <p:spPr>
          <a:xfrm>
            <a:off x="4268019" y="3909607"/>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21" name="Straight Arrow Connector 20"/>
          <p:cNvCxnSpPr>
            <a:endCxn id="19" idx="6"/>
          </p:cNvCxnSpPr>
          <p:nvPr/>
        </p:nvCxnSpPr>
        <p:spPr>
          <a:xfrm flipH="1" flipV="1">
            <a:off x="1943100" y="3419475"/>
            <a:ext cx="2897981" cy="6090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86926" y="923242"/>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27" name="Straight Arrow Connector 26"/>
          <p:cNvCxnSpPr>
            <a:stCxn id="26" idx="2"/>
            <a:endCxn id="28" idx="7"/>
          </p:cNvCxnSpPr>
          <p:nvPr/>
        </p:nvCxnSpPr>
        <p:spPr>
          <a:xfrm flipH="1">
            <a:off x="2280178" y="1261796"/>
            <a:ext cx="323113" cy="10381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155294" y="2280255"/>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rot="2777307">
            <a:off x="7351474" y="931457"/>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Oval 47"/>
          <p:cNvSpPr/>
          <p:nvPr/>
        </p:nvSpPr>
        <p:spPr>
          <a:xfrm>
            <a:off x="6174189" y="2322132"/>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a:stCxn id="26" idx="2"/>
            <a:endCxn id="48" idx="1"/>
          </p:cNvCxnSpPr>
          <p:nvPr/>
        </p:nvCxnSpPr>
        <p:spPr>
          <a:xfrm>
            <a:off x="2603291" y="1261796"/>
            <a:ext cx="3592325" cy="10800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720584" y="317664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4" name="Straight Arrow Connector 53"/>
          <p:cNvCxnSpPr>
            <a:endCxn id="52" idx="3"/>
          </p:cNvCxnSpPr>
          <p:nvPr/>
        </p:nvCxnSpPr>
        <p:spPr>
          <a:xfrm flipV="1">
            <a:off x="4841081" y="3619739"/>
            <a:ext cx="908098" cy="408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34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58"/>
            <a:ext cx="10515600" cy="861002"/>
          </a:xfrm>
        </p:spPr>
        <p:txBody>
          <a:bodyPr/>
          <a:lstStyle/>
          <a:p>
            <a:r>
              <a:rPr lang="pt-BR" dirty="0"/>
              <a:t>Leave-p-out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06654"/>
                <a:ext cx="11134726" cy="5465618"/>
              </a:xfrm>
            </p:spPr>
            <p:txBody>
              <a:bodyPr>
                <a:normAutofit fontScale="85000" lnSpcReduction="20000"/>
              </a:bodyPr>
              <a:lstStyle/>
              <a:p>
                <a:r>
                  <a:rPr lang="pt-BR" dirty="0" smtClean="0"/>
                  <a:t>Valida </a:t>
                </a:r>
                <a:r>
                  <a:rPr lang="pt-BR" dirty="0"/>
                  <a:t>um modelo usando </a:t>
                </a:r>
                <a:r>
                  <a:rPr lang="pt-BR" b="1" i="1" dirty="0"/>
                  <a:t>todas as combinações possíveis </a:t>
                </a:r>
                <a:r>
                  <a:rPr lang="pt-BR" dirty="0"/>
                  <a:t>de </a:t>
                </a:r>
                <a:r>
                  <a:rPr lang="pt-BR" b="1" i="1" dirty="0"/>
                  <a:t>p</a:t>
                </a:r>
                <a:r>
                  <a:rPr lang="pt-BR" dirty="0"/>
                  <a:t> exemplos como conjunto de validação e os </a:t>
                </a:r>
                <a:r>
                  <a:rPr lang="pt-BR" b="1" i="1" dirty="0"/>
                  <a:t>N-p</a:t>
                </a:r>
                <a:r>
                  <a:rPr lang="pt-BR" dirty="0"/>
                  <a:t> exemplos restantes como conjunto de treinamento</a:t>
                </a:r>
                <a:r>
                  <a:rPr lang="pt-BR" dirty="0" smtClean="0"/>
                  <a:t>.</a:t>
                </a:r>
              </a:p>
              <a:p>
                <a:r>
                  <a:rPr lang="pt-BR" dirty="0"/>
                  <a:t>Para </a:t>
                </a:r>
                <a:r>
                  <a:rPr lang="pt-BR" dirty="0" smtClean="0"/>
                  <a:t>um conjunto de dados com </a:t>
                </a:r>
                <a14:m>
                  <m:oMath xmlns:m="http://schemas.openxmlformats.org/officeDocument/2006/math">
                    <m:r>
                      <a:rPr lang="pt-BR" b="0" i="1" smtClean="0">
                        <a:latin typeface="Cambria Math" panose="02040503050406030204" pitchFamily="18" charset="0"/>
                      </a:rPr>
                      <m:t>𝑁</m:t>
                    </m:r>
                  </m:oMath>
                </a14:m>
                <a:r>
                  <a:rPr lang="pt-BR" dirty="0" smtClean="0"/>
                  <a:t> </a:t>
                </a:r>
                <a:r>
                  <a:rPr lang="pt-BR" dirty="0"/>
                  <a:t>amostras, </a:t>
                </a:r>
                <a:r>
                  <a:rPr lang="pt-BR" dirty="0" smtClean="0"/>
                  <a:t>essa estratégia produz </a:t>
                </a:r>
              </a:p>
              <a:p>
                <a:pPr marL="0" indent="0" algn="ctr">
                  <a:buNone/>
                </a:pPr>
                <a14:m>
                  <m:oMath xmlns:m="http://schemas.openxmlformats.org/officeDocument/2006/math">
                    <m:d>
                      <m:dPr>
                        <m:ctrlPr>
                          <a:rPr lang="pt-BR" i="1" smtClean="0">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r>
                                <m:rPr>
                                  <m:brk m:alnAt="7"/>
                                </m:rPr>
                                <a:rPr lang="pt-BR" b="0" i="1" smtClean="0">
                                  <a:latin typeface="Cambria Math" panose="02040503050406030204" pitchFamily="18" charset="0"/>
                                </a:rPr>
                                <m:t>𝑁</m:t>
                              </m:r>
                            </m:e>
                          </m:mr>
                          <m:mr>
                            <m:e>
                              <m:r>
                                <a:rPr lang="pt-BR" b="0" i="1" smtClean="0">
                                  <a:latin typeface="Cambria Math" panose="02040503050406030204" pitchFamily="18" charset="0"/>
                                </a:rPr>
                                <m:t>𝑝</m:t>
                              </m:r>
                            </m:e>
                          </m:mr>
                        </m:m>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𝑁</m:t>
                        </m:r>
                        <m:r>
                          <a:rPr lang="pt-BR" b="0" i="1" smtClean="0">
                            <a:latin typeface="Cambria Math" panose="02040503050406030204" pitchFamily="18" charset="0"/>
                          </a:rPr>
                          <m:t>!</m:t>
                        </m:r>
                      </m:num>
                      <m:den>
                        <m:r>
                          <a:rPr lang="pt-BR" b="0" i="1" smtClean="0">
                            <a:latin typeface="Cambria Math" panose="02040503050406030204" pitchFamily="18" charset="0"/>
                          </a:rPr>
                          <m:t>𝑝</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m:t>
                            </m:r>
                            <m:r>
                              <a:rPr lang="pt-BR" b="0" i="1" smtClean="0">
                                <a:latin typeface="Cambria Math" panose="02040503050406030204" pitchFamily="18" charset="0"/>
                              </a:rPr>
                              <m:t>𝑝</m:t>
                            </m:r>
                          </m:e>
                        </m:d>
                        <m:r>
                          <a:rPr lang="pt-BR" b="0" i="1" smtClean="0">
                            <a:latin typeface="Cambria Math" panose="02040503050406030204" pitchFamily="18" charset="0"/>
                          </a:rPr>
                          <m:t>!</m:t>
                        </m:r>
                      </m:den>
                    </m:f>
                    <m:r>
                      <a:rPr lang="pt-BR" b="0" i="1" smtClean="0">
                        <a:latin typeface="Cambria Math" panose="02040503050406030204" pitchFamily="18" charset="0"/>
                      </a:rPr>
                      <m:t>,</m:t>
                    </m:r>
                  </m:oMath>
                </a14:m>
                <a:r>
                  <a:rPr lang="pt-BR" dirty="0" smtClean="0"/>
                  <a:t> </a:t>
                </a:r>
              </a:p>
              <a:p>
                <a:pPr marL="0" indent="0">
                  <a:buNone/>
                </a:pPr>
                <a:r>
                  <a:rPr lang="pt-BR" dirty="0" smtClean="0"/>
                  <a:t>pares </a:t>
                </a:r>
                <a:r>
                  <a:rPr lang="pt-BR" dirty="0"/>
                  <a:t>de </a:t>
                </a:r>
                <a:r>
                  <a:rPr lang="pt-BR" dirty="0" smtClean="0"/>
                  <a:t>conjuntos treinamento/teste, portanto, a complexidade computacional desta estratégia aumenta drasticamente com o aumento de </a:t>
                </a:r>
                <a:r>
                  <a:rPr lang="pt-BR" b="1" i="1" dirty="0" smtClean="0"/>
                  <a:t>p</a:t>
                </a:r>
                <a:r>
                  <a:rPr lang="pt-BR" dirty="0"/>
                  <a:t>. Exemplos para  </a:t>
                </a:r>
                <a14:m>
                  <m:oMath xmlns:m="http://schemas.openxmlformats.org/officeDocument/2006/math">
                    <m:r>
                      <a:rPr lang="pt-BR" i="1">
                        <a:latin typeface="Cambria Math" panose="02040503050406030204" pitchFamily="18" charset="0"/>
                      </a:rPr>
                      <m:t>𝑁</m:t>
                    </m:r>
                    <m:r>
                      <a:rPr lang="pt-BR" b="0" i="1" smtClean="0">
                        <a:latin typeface="Cambria Math" panose="02040503050406030204" pitchFamily="18" charset="0"/>
                      </a:rPr>
                      <m:t>=100</m:t>
                    </m:r>
                  </m:oMath>
                </a14:m>
                <a:r>
                  <a:rPr lang="pt-BR" dirty="0" smtClean="0"/>
                  <a:t>:</a:t>
                </a:r>
                <a:r>
                  <a:rPr lang="pt-BR" dirty="0"/>
                  <a:t> </a:t>
                </a:r>
              </a:p>
              <a:p>
                <a:pPr lvl="1"/>
                <a:r>
                  <a:rPr lang="pt-BR" sz="2500" dirty="0"/>
                  <a:t>p = 1 </a:t>
                </a:r>
                <a:r>
                  <a:rPr lang="pt-BR" sz="2500" dirty="0" smtClean="0"/>
                  <a:t>-&gt; 100 combinações</a:t>
                </a:r>
                <a:endParaRPr lang="pt-BR" sz="2500" dirty="0"/>
              </a:p>
              <a:p>
                <a:pPr lvl="1"/>
                <a:r>
                  <a:rPr lang="pt-BR" sz="2500" dirty="0"/>
                  <a:t>p = </a:t>
                </a:r>
                <a:r>
                  <a:rPr lang="pt-BR" sz="2500" dirty="0" smtClean="0"/>
                  <a:t>2 -&gt; 4.950 </a:t>
                </a:r>
                <a:r>
                  <a:rPr lang="pt-BR" sz="2500" dirty="0"/>
                  <a:t>combinações</a:t>
                </a:r>
              </a:p>
              <a:p>
                <a:pPr lvl="1"/>
                <a:r>
                  <a:rPr lang="pt-BR" sz="2500" dirty="0"/>
                  <a:t>p = </a:t>
                </a:r>
                <a:r>
                  <a:rPr lang="pt-BR" sz="2500" dirty="0" smtClean="0"/>
                  <a:t>5 </a:t>
                </a:r>
                <a:r>
                  <a:rPr lang="pt-BR" sz="2500" dirty="0"/>
                  <a:t>-&gt;</a:t>
                </a:r>
                <a:r>
                  <a:rPr lang="pt-BR" sz="2500" dirty="0" smtClean="0"/>
                  <a:t> </a:t>
                </a:r>
                <a:r>
                  <a:rPr lang="pt-BR" altLang="pt-BR" sz="2500" dirty="0" smtClean="0"/>
                  <a:t>75.287.520 </a:t>
                </a:r>
                <a:r>
                  <a:rPr lang="pt-BR" sz="2500" dirty="0"/>
                  <a:t>combinações</a:t>
                </a:r>
                <a:endParaRPr lang="pt-BR" altLang="pt-BR" sz="2500" dirty="0"/>
              </a:p>
              <a:p>
                <a:r>
                  <a:rPr lang="pt-BR" dirty="0" smtClean="0"/>
                  <a:t>Fornece </a:t>
                </a:r>
                <a:r>
                  <a:rPr lang="pt-BR" dirty="0"/>
                  <a:t>estimativas de </a:t>
                </a:r>
                <a:r>
                  <a:rPr lang="pt-BR" dirty="0" smtClean="0"/>
                  <a:t>erro e desvio padrão </a:t>
                </a:r>
                <a:r>
                  <a:rPr lang="pt-BR" dirty="0"/>
                  <a:t>mais precisas do que as abordagens </a:t>
                </a:r>
                <a:r>
                  <a:rPr lang="pt-BR" dirty="0" smtClean="0"/>
                  <a:t>anteriores, pois tem-se mais etapas de treinamento/validação.</a:t>
                </a:r>
                <a:endParaRPr lang="pt-BR" dirty="0"/>
              </a:p>
              <a:p>
                <a:r>
                  <a:rPr lang="pt-BR" b="1" dirty="0"/>
                  <a:t>Desvantagem</a:t>
                </a:r>
              </a:p>
              <a:p>
                <a:pPr lvl="1">
                  <a:buFont typeface="Wingdings" panose="05000000000000000000" pitchFamily="2" charset="2"/>
                  <a:buChar char="§"/>
                </a:pPr>
                <a:r>
                  <a:rPr lang="pt-BR" dirty="0"/>
                  <a:t>É uma estratégia exaustiva no sentido de que </a:t>
                </a:r>
                <a:r>
                  <a:rPr lang="pt-BR" dirty="0" smtClean="0"/>
                  <a:t>ela treina e valida </a:t>
                </a:r>
                <a:r>
                  <a:rPr lang="pt-BR" dirty="0"/>
                  <a:t>o modelo para todas as combinações possíveis e, para uma base de dados grande e um valor de </a:t>
                </a:r>
                <a:r>
                  <a:rPr lang="pt-BR" b="1" dirty="0"/>
                  <a:t>p</a:t>
                </a:r>
                <a:r>
                  <a:rPr lang="pt-BR" dirty="0"/>
                  <a:t> moderadamente grande, pode se tornar inviável computacionalmente.</a:t>
                </a:r>
              </a:p>
              <a:p>
                <a:r>
                  <a:rPr lang="pt-BR" dirty="0" smtClean="0"/>
                  <a:t>No caso do k-Fold, quando fazemos </a:t>
                </a:r>
                <a:r>
                  <a:rPr lang="pt-BR" b="1" dirty="0" smtClean="0"/>
                  <a:t>k=N </a:t>
                </a:r>
                <a:r>
                  <a:rPr lang="pt-BR" dirty="0" smtClean="0"/>
                  <a:t>(</a:t>
                </a:r>
                <a:r>
                  <a:rPr lang="pt-BR" dirty="0"/>
                  <a:t>número folds </a:t>
                </a:r>
                <a:r>
                  <a:rPr lang="pt-BR" dirty="0" smtClean="0"/>
                  <a:t>igual </a:t>
                </a:r>
                <a:r>
                  <a:rPr lang="pt-BR" dirty="0"/>
                  <a:t>ao número total de </a:t>
                </a:r>
                <a:r>
                  <a:rPr lang="pt-BR" dirty="0" smtClean="0"/>
                  <a:t>exemplos), então o k-Fold é equivalente à estratégia do leave-one-out, ou seja, </a:t>
                </a:r>
                <a:r>
                  <a:rPr lang="pt-BR" b="1" i="1" dirty="0" smtClean="0"/>
                  <a:t>p</a:t>
                </a:r>
                <a:r>
                  <a:rPr lang="pt-BR" dirty="0" smtClean="0"/>
                  <a:t> =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06654"/>
                <a:ext cx="11134726" cy="5465618"/>
              </a:xfrm>
              <a:blipFill rotWithShape="0">
                <a:blip r:embed="rId3"/>
                <a:stretch>
                  <a:fillRect l="-821" t="-2564" r="-657" b="-2453"/>
                </a:stretch>
              </a:blipFill>
            </p:spPr>
            <p:txBody>
              <a:bodyPr/>
              <a:lstStyle/>
              <a:p>
                <a:r>
                  <a:rPr lang="pt-BR">
                    <a:noFill/>
                  </a:rPr>
                  <a:t> </a:t>
                </a:r>
              </a:p>
            </p:txBody>
          </p:sp>
        </mc:Fallback>
      </mc:AlternateContent>
      <p:sp>
        <p:nvSpPr>
          <p:cNvPr id="4" name="TextBox 3"/>
          <p:cNvSpPr txBox="1"/>
          <p:nvPr/>
        </p:nvSpPr>
        <p:spPr>
          <a:xfrm>
            <a:off x="7515224" y="2300287"/>
            <a:ext cx="3086101" cy="523220"/>
          </a:xfrm>
          <a:prstGeom prst="rect">
            <a:avLst/>
          </a:prstGeom>
          <a:noFill/>
        </p:spPr>
        <p:txBody>
          <a:bodyPr wrap="square" rtlCol="0">
            <a:spAutoFit/>
          </a:bodyPr>
          <a:lstStyle/>
          <a:p>
            <a:pPr algn="ctr"/>
            <a:r>
              <a:rPr lang="pt-BR" sz="1400" dirty="0" smtClean="0">
                <a:solidFill>
                  <a:srgbClr val="0070C0"/>
                </a:solidFill>
              </a:rPr>
              <a:t>Quantos subconjuntos de p exemplos posso crirar a partir de N exemplos?</a:t>
            </a:r>
            <a:endParaRPr lang="pt-BR" sz="1400" dirty="0">
              <a:solidFill>
                <a:srgbClr val="0070C0"/>
              </a:solidFill>
            </a:endParaRPr>
          </a:p>
        </p:txBody>
      </p:sp>
    </p:spTree>
    <p:extLst>
      <p:ext uri="{BB962C8B-B14F-4D97-AF65-F5344CB8AC3E}">
        <p14:creationId xmlns:p14="http://schemas.microsoft.com/office/powerpoint/2010/main" val="917184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13154</TotalTime>
  <Words>2852</Words>
  <Application>Microsoft Office PowerPoint</Application>
  <PresentationFormat>Widescreen</PresentationFormat>
  <Paragraphs>235</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Wingdings</vt:lpstr>
      <vt:lpstr>Office Theme</vt:lpstr>
      <vt:lpstr>T319 - Introdução ao Aprendizado de Máquina: Regressão Linear (Parte V)</vt:lpstr>
      <vt:lpstr>Recapitulando</vt:lpstr>
      <vt:lpstr>Validação cruzada</vt:lpstr>
      <vt:lpstr>Holdout</vt:lpstr>
      <vt:lpstr>Holdout: Exemplo</vt:lpstr>
      <vt:lpstr>k-Fold</vt:lpstr>
      <vt:lpstr>k-Fold</vt:lpstr>
      <vt:lpstr>k-Fold: Exemplo</vt:lpstr>
      <vt:lpstr>Leave-p-out</vt:lpstr>
      <vt:lpstr>Leave-p-out: Exemplo</vt:lpstr>
      <vt:lpstr>Qual estratégia utilizar?</vt:lpstr>
      <vt:lpstr>Qual ordem escolher para o modelo?</vt:lpstr>
      <vt:lpstr>Tarefas</vt:lpstr>
      <vt:lpstr>PowerPoint Presentation</vt:lpstr>
      <vt:lpstr>PowerPoint Presentation</vt:lpstr>
      <vt:lpstr>FIGURAS</vt:lpstr>
      <vt:lpstr>PowerPoint Presentation</vt:lpstr>
      <vt:lpstr>PowerPoint Presentation</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1878</cp:revision>
  <dcterms:created xsi:type="dcterms:W3CDTF">2020-02-17T11:18:32Z</dcterms:created>
  <dcterms:modified xsi:type="dcterms:W3CDTF">2021-07-22T11:07:51Z</dcterms:modified>
</cp:coreProperties>
</file>