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422" r:id="rId6"/>
    <p:sldId id="392" r:id="rId7"/>
    <p:sldId id="383" r:id="rId8"/>
    <p:sldId id="394" r:id="rId9"/>
    <p:sldId id="421" r:id="rId10"/>
    <p:sldId id="384" r:id="rId11"/>
    <p:sldId id="411" r:id="rId12"/>
    <p:sldId id="423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74" autoAdjust="0"/>
    <p:restoredTop sz="81933" autoAdjust="0"/>
  </p:normalViewPr>
  <p:slideViewPr>
    <p:cSldViewPr snapToGrid="0">
      <p:cViewPr varScale="1">
        <p:scale>
          <a:sx n="90" d="100"/>
          <a:sy n="90" d="100"/>
        </p:scale>
        <p:origin x="15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Na </a:t>
            </a:r>
            <a:r>
              <a:rPr lang="en-US" dirty="0" err="1"/>
              <a:t>prática</a:t>
            </a:r>
            <a:r>
              <a:rPr lang="en-US" dirty="0"/>
              <a:t>, o early stopping é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dirty="0" err="1"/>
              <a:t>desempenho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melhore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testes.</a:t>
            </a:r>
          </a:p>
          <a:p>
            <a:endParaRPr lang="en-US" dirty="0"/>
          </a:p>
          <a:p>
            <a:r>
              <a:rPr lang="en-US" dirty="0" err="1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iterações</a:t>
            </a:r>
            <a:r>
              <a:rPr lang="en-US" dirty="0"/>
              <a:t> (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épocas</a:t>
            </a:r>
            <a:r>
              <a:rPr lang="en-US" dirty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o </a:t>
            </a:r>
            <a:r>
              <a:rPr lang="en-US" dirty="0" err="1"/>
              <a:t>desempenho</a:t>
            </a:r>
            <a:r>
              <a:rPr lang="en-US" dirty="0"/>
              <a:t> no </a:t>
            </a:r>
            <a:r>
              <a:rPr lang="en-US" dirty="0" err="1"/>
              <a:t>conjunto</a:t>
            </a:r>
            <a:r>
              <a:rPr lang="en-US" dirty="0"/>
              <a:t>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melhore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conjunto</a:t>
            </a:r>
            <a:r>
              <a:rPr lang="en-US" dirty="0"/>
              <a:t> de testes.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0957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b="0" dirty="0"/>
              <a:t>:</a:t>
            </a:r>
            <a:r>
              <a:rPr lang="pt-BR" b="0" baseline="0" dirty="0"/>
              <a:t> </a:t>
            </a:r>
            <a:r>
              <a:rPr lang="pt-BR" dirty="0"/>
              <a:t>https://mybinder.org/v2/gh/zz4fap/t319_aprendizado_de_maquina/main?filepath=notebooks%2Fregression%2F</a:t>
            </a:r>
            <a:r>
              <a:rPr lang="pt-BR" sz="1200" dirty="0"/>
              <a:t>early_stopv2.ipynb</a:t>
            </a:r>
          </a:p>
          <a:p>
            <a:endParaRPr lang="pt-BR" sz="1200" dirty="0"/>
          </a:p>
          <a:p>
            <a:r>
              <a:rPr lang="pt-BR" sz="1200" dirty="0"/>
              <a:t>Exemplo: </a:t>
            </a:r>
            <a:r>
              <a:rPr lang="pt-BR" baseline="0" dirty="0"/>
              <a:t>https://colab.research.google.com/github/zz4fap/t319_aprendizado_de_maquina/blob/main/notebooks/regression/</a:t>
            </a:r>
            <a:r>
              <a:rPr lang="pt-BR" sz="1200" dirty="0"/>
              <a:t>early_stopv2.ipynb</a:t>
            </a:r>
          </a:p>
          <a:p>
            <a:endParaRPr lang="pt-BR" dirty="0"/>
          </a:p>
          <a:p>
            <a:r>
              <a:rPr lang="pt-BR" dirty="0"/>
              <a:t>A 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https://colab.research.google.com/github/zz4fap/t319_aprendizado_de_maquina/blob/main/projeto/projeto_final_T319_1S2022.ipynb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</a:t>
            </a:r>
            <a:r>
              <a:rPr lang="pt-BR" baseline="0" dirty="0"/>
              <a:t> </a:t>
            </a:r>
            <a:r>
              <a:rPr lang="pt-BR" dirty="0"/>
              <a:t>https://mybinder.org/v2/gh/zz4fap/t319_aprendizado_de_maquina/main?filepath=projeto%2Fprojeto_final_T319_1S2022.ipynb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/>
              <a:t>A </a:t>
            </a:r>
            <a:r>
              <a:rPr lang="pt-BR" b="1" baseline="0" dirty="0"/>
              <a:t>Regularização</a:t>
            </a:r>
            <a:r>
              <a:rPr lang="pt-BR" baseline="0" dirty="0"/>
              <a:t> 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pesos.</a:t>
            </a:r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pesos, 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encolhimento).</a:t>
            </a:r>
          </a:p>
          <a:p>
            <a:endParaRPr lang="pt-BR" b="0" i="0" baseline="0" dirty="0"/>
          </a:p>
          <a:p>
            <a:r>
              <a:rPr lang="pt-BR" b="0" i="0" baseline="0" dirty="0"/>
              <a:t>Referência:</a:t>
            </a:r>
          </a:p>
          <a:p>
            <a:r>
              <a:rPr lang="pt-BR" dirty="0"/>
              <a:t>https://dafriedman97.github.io/mlbook/content/c2/s1/regularized.html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s.a.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-&gt; 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sujeito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a</a:t>
                </a:r>
              </a:p>
              <a:p>
                <a:endParaRPr lang="en-US" sz="1200" b="0" i="1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pesos.</a:t>
                </a:r>
              </a:p>
              <a:p>
                <a:endParaRPr lang="pt-BR" baseline="0" dirty="0"/>
              </a:p>
              <a:p>
                <a:r>
                  <a:rPr lang="pt-BR" baseline="0" dirty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/>
                  <a:t>, maior a quantidade de redução/encolhimento.</a:t>
                </a:r>
              </a:p>
              <a:p>
                <a:endParaRPr lang="pt-BR" baseline="0" dirty="0"/>
              </a:p>
              <a:p>
                <a:r>
                  <a:rPr lang="pt-BR" b="1" baseline="0" dirty="0"/>
                  <a:t>Referência</a:t>
                </a:r>
                <a:r>
                  <a:rPr lang="pt-BR" baseline="0" dirty="0"/>
                  <a:t>:</a:t>
                </a:r>
              </a:p>
              <a:p>
                <a:endParaRPr lang="pt-BR" baseline="0" dirty="0"/>
              </a:p>
              <a:p>
                <a:r>
                  <a:rPr lang="pt-BR" baseline="0" dirty="0"/>
                  <a:t>[1] https://machinelearningmastery.com/weight-regularization-to-reduce-overfitting-of-deep-learning-models/</a:t>
                </a:r>
              </a:p>
              <a:p>
                <a:endParaRPr lang="pt-BR" b="1" baseline="0" dirty="0"/>
              </a:p>
              <a:p>
                <a:r>
                  <a:rPr lang="pt-BR" b="1" baseline="0" dirty="0"/>
                  <a:t>Norma 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também, 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possível.</a:t>
                </a:r>
              </a:p>
              <a:p>
                <a:endParaRPr lang="pt-B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penalização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Ele fornece 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https://mybinder.org/v2/gh/zz4fap/t319_aprendizado_de_maquina/main?filepath=notebooks%2Fregression%2Fridge_regression.ipynb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dirty="0"/>
                  <a:t>ridge_regression.ipynb</a:t>
                </a:r>
              </a:p>
              <a:p>
                <a:endParaRPr lang="pt-BR" dirty="0"/>
              </a:p>
              <a:p>
                <a:r>
                  <a:rPr lang="pt-BR" dirty="0"/>
                  <a:t>É importante escalonar os dados (por exemplo, usando a classe StandardScaler) antes de executar a regressão </a:t>
                </a:r>
                <a:r>
                  <a:rPr lang="pt-BR" dirty="0" err="1"/>
                  <a:t>Ridge</a:t>
                </a:r>
                <a:r>
                  <a:rPr lang="pt-BR" dirty="0"/>
                  <a:t>, pois ela</a:t>
                </a:r>
                <a:r>
                  <a:rPr lang="pt-BR" baseline="0" dirty="0"/>
                  <a:t> é</a:t>
                </a:r>
                <a:r>
                  <a:rPr lang="pt-BR" dirty="0"/>
                  <a:t> sensível à escala dos atributos. Isso é verdade para a maioria dos modelos regularizados.</a:t>
                </a:r>
              </a:p>
              <a:p>
                <a:endParaRPr lang="pt-BR" dirty="0"/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y.</a:t>
            </a:r>
          </a:p>
          <a:p>
            <a:endParaRPr lang="pt-BR" baseline="0" dirty="0"/>
          </a:p>
          <a:p>
            <a:r>
              <a:rPr lang="pt-BR" b="1" baseline="0" dirty="0"/>
              <a:t>IMPORTANTE</a:t>
            </a:r>
          </a:p>
          <a:p>
            <a:r>
              <a:rPr lang="pt-BR" dirty="0"/>
              <a:t>Conforme mencionado na documentação do Scikit-Learn, a classe LASSO não é recomendada para uso com alfa = 0. Nesses casos, a classe LinearRegression deve ser usada.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Exemplo</a:t>
                </a:r>
                <a:r>
                  <a:rPr lang="pt-BR" b="0" dirty="0"/>
                  <a:t>:</a:t>
                </a:r>
                <a:r>
                  <a:rPr lang="pt-BR" b="0" baseline="0" dirty="0"/>
                  <a:t> </a:t>
                </a:r>
                <a:r>
                  <a:rPr lang="pt-BR" dirty="0"/>
                  <a:t>https://mybinder.org/v2/gh/zz4fap/t319_aprendizado_de_maquina/main?filepath=notebooks%2Fregression%2F</a:t>
                </a:r>
                <a:r>
                  <a:rPr lang="pt-BR" b="0" dirty="0"/>
                  <a:t>lasso_regression.ipynb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b="0" dirty="0"/>
                  <a:t>lasso_regression.ipynb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de hipóteses</a:t>
                </a:r>
                <a:r>
                  <a:rPr lang="pt-BR" baseline="0" dirty="0"/>
                  <a:t> </a:t>
                </a:r>
                <a:r>
                  <a:rPr lang="pt-BR" dirty="0"/>
                  <a:t>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direção (dimensão).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Exemplo</a:t>
                </a:r>
                <a:r>
                  <a:rPr lang="pt-BR" b="0" dirty="0"/>
                  <a:t>:</a:t>
                </a:r>
                <a:r>
                  <a:rPr lang="pt-BR" b="0" baseline="0" dirty="0"/>
                  <a:t> </a:t>
                </a:r>
                <a:r>
                  <a:rPr lang="pt-BR" dirty="0"/>
                  <a:t>https://mybinder.org/v2/gh/zz4fap/t319_aprendizado_de_maquina/main?filepath=notebooks%2Fregression%2F</a:t>
                </a:r>
                <a:r>
                  <a:rPr lang="pt-BR" sz="1200" dirty="0"/>
                  <a:t>elastic_net_regression.ipynb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sz="120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200" dirty="0"/>
                  <a:t>Exemplo: </a:t>
                </a:r>
                <a:r>
                  <a:rPr lang="pt-BR" baseline="0" dirty="0"/>
                  <a:t>https://colab.research.google.com/github/zz4fap/t319_aprendizado_de_maquina/blob/main/notebooks/regression/</a:t>
                </a:r>
                <a:r>
                  <a:rPr lang="pt-BR" sz="1200" dirty="0"/>
                  <a:t>elastic_net_regression.ipynb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Uma 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Então, quando você deve usar a regressão linear, Ridge, LASSO ou Elastic-Net? </a:t>
            </a:r>
          </a:p>
          <a:p>
            <a:endParaRPr lang="pt-BR" dirty="0"/>
          </a:p>
          <a:p>
            <a:r>
              <a:rPr lang="pt-BR" dirty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/>
              <a:t> </a:t>
            </a:r>
            <a:r>
              <a:rPr lang="pt-BR" dirty="0"/>
              <a:t>são fortemente correlacionados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colab.research.google.com/github/zz4fap/t319_aprendizado_de_maquina/blob/main/notebooks/regression/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notebooks/regression/early_stopv2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projeto/projeto_final_T319_1S202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0.png"/><Relationship Id="rId4" Type="http://schemas.openxmlformats.org/officeDocument/2006/relationships/hyperlink" Target="https://colab.research.google.com/github/zz4fap/t319_aprendizado_de_maquina/blob/main/notebooks/regression/ridge_regression.ipynb" TargetMode="External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colab.research.google.com/github/zz4fap/t319_aprendizado_de_maquina/blob/main/notebooks/regression/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VI)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0"/>
            <a:ext cx="10515600" cy="726741"/>
          </a:xfrm>
        </p:spPr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i="1" dirty="0"/>
                  <a:t>Elastic-net</a:t>
                </a:r>
                <a:r>
                  <a:rPr lang="pt-BR" dirty="0"/>
                  <a:t> é uma solução intermediária entre as regressões Ridge e LASSO.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 é o termo de mistura ou parâmetro de elasticidade entre as duas normas.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</a:t>
                </a:r>
                <a:r>
                  <a:rPr lang="pt-BR" i="1" dirty="0"/>
                  <a:t>Elastic-net</a:t>
                </a:r>
                <a:r>
                  <a:rPr lang="pt-BR" dirty="0"/>
                  <a:t> é equivalente a regressão Ridge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a regressão LASSO.</a:t>
                </a:r>
              </a:p>
              <a:p>
                <a:r>
                  <a:rPr lang="pt-BR" dirty="0"/>
                  <a:t>A seleção dos hiperparâmetros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. Isso também se 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205345"/>
                <a:ext cx="11229111" cy="3458357"/>
              </a:xfrm>
              <a:blipFill rotWithShape="0">
                <a:blip r:embed="rId3"/>
                <a:stretch>
                  <a:fillRect l="-814" t="-4056" r="-1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795653" y="4350327"/>
            <a:ext cx="6170268" cy="2439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/>
                  <a:t> dita a relação de compromisso entre as duas regularizações.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utilizar regressão LASSO, Ridge ou Elastic-Net?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Ridge</a:t>
                </a:r>
                <a:r>
                  <a:rPr lang="pt-BR" dirty="0"/>
                  <a:t>: um bom começo. No entanto, se você suspeitar que apenas alguns atributos são realmente úteis, você deve preferir LASSO ou </a:t>
                </a:r>
                <a:r>
                  <a:rPr lang="pt-BR" i="1" dirty="0"/>
                  <a:t>Elastic-Net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Regressão LASSO</a:t>
                </a:r>
                <a:r>
                  <a:rPr lang="pt-BR" dirty="0"/>
                  <a:t>: boa para </a:t>
                </a:r>
                <a:r>
                  <a:rPr lang="pt-BR" b="1" i="1" dirty="0"/>
                  <a:t>seleção automática de atributos</a:t>
                </a:r>
                <a:r>
                  <a:rPr lang="pt-BR" dirty="0"/>
                  <a:t>. No entanto, se o número de atributos,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, for maior que o número de exemplos de treinamento,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, ou quando houverem atributos fortemente correlacionados, deve-se usar a regressão </a:t>
                </a:r>
                <a:r>
                  <a:rPr lang="pt-BR" i="1" dirty="0"/>
                  <a:t>Elastic-Net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Elastic-Net</a:t>
                </a:r>
                <a:r>
                  <a:rPr lang="pt-BR" dirty="0"/>
                  <a:t>: é mais versátil que as anteriores, pois o parâmetro de 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entre as penalizações L1 e L2 é uma boa escolha inicial para esse parâmetro.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02788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 a aprender modelos cada vez mais </a:t>
            </a:r>
            <a:r>
              <a:rPr lang="pt-BR" b="1" i="1" dirty="0">
                <a:ea typeface="+mn-lt"/>
                <a:cs typeface="+mn-lt"/>
              </a:rPr>
              <a:t>complexos</a:t>
            </a:r>
            <a:r>
              <a:rPr lang="pt-BR" dirty="0">
                <a:ea typeface="+mn-lt"/>
                <a:cs typeface="+mn-lt"/>
              </a:rPr>
              <a:t> à medida que o número de épocas aumenta.</a:t>
            </a:r>
          </a:p>
          <a:p>
            <a:r>
              <a:rPr lang="pt-BR" dirty="0">
                <a:ea typeface="+mn-lt"/>
                <a:cs typeface="+mn-lt"/>
              </a:rPr>
              <a:t>Ou seja, ele se </a:t>
            </a:r>
            <a:r>
              <a:rPr lang="pt-BR" b="1" i="1" dirty="0">
                <a:ea typeface="+mn-lt"/>
                <a:cs typeface="+mn-lt"/>
              </a:rPr>
              <a:t>sobreajusta</a:t>
            </a:r>
            <a:r>
              <a:rPr lang="pt-BR" dirty="0">
                <a:ea typeface="+mn-lt"/>
                <a:cs typeface="+mn-lt"/>
              </a:rPr>
              <a:t> ao conjunto de treinamento ao longo do tempo. </a:t>
            </a:r>
            <a:endParaRPr lang="pt-BR" dirty="0"/>
          </a:p>
          <a:p>
            <a:r>
              <a:rPr lang="pt-BR" dirty="0"/>
              <a:t>Uma forma de 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/>
              <a:t>comece a crescer sistematicamente.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early-stop </a:t>
            </a:r>
            <a:r>
              <a:rPr lang="pt-BR" dirty="0"/>
              <a:t>e pode </a:t>
            </a:r>
            <a:r>
              <a:rPr lang="pt-BR" dirty="0">
                <a:cs typeface="Calibri"/>
              </a:rPr>
              <a:t>ser vista como uma </a:t>
            </a:r>
            <a:r>
              <a:rPr lang="pt-BR" b="1" i="1" dirty="0">
                <a:cs typeface="Calibri"/>
              </a:rPr>
              <a:t>regularização temporal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Ao se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  <a:p>
            <a:r>
              <a:rPr lang="pt-BR" dirty="0">
                <a:ea typeface="+mn-lt"/>
                <a:cs typeface="+mn-lt"/>
              </a:rPr>
              <a:t>Mas como saber quando interromper o treinamento? Ou seja, qual é o critério de parada?</a:t>
            </a:r>
          </a:p>
        </p:txBody>
      </p:sp>
    </p:spTree>
    <p:extLst>
      <p:ext uri="{BB962C8B-B14F-4D97-AF65-F5344CB8AC3E}">
        <p14:creationId xmlns:p14="http://schemas.microsoft.com/office/powerpoint/2010/main" val="2724382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781856"/>
          </a:xfrm>
        </p:spPr>
        <p:txBody>
          <a:bodyPr>
            <a:normAutofit/>
          </a:bodyPr>
          <a:lstStyle/>
          <a:p>
            <a:r>
              <a:rPr lang="pt-BR" dirty="0"/>
              <a:t>Exemplo: Early-stop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6242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(paciência) épocas 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prossiga por um determinado número de épocas, 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>
                <a:ea typeface="+mn-lt"/>
                <a:cs typeface="+mn-lt"/>
              </a:rPr>
              <a:t>.</a:t>
            </a:r>
            <a:endParaRPr lang="pt-BR" dirty="0"/>
          </a:p>
          <a:p>
            <a:r>
              <a:rPr lang="pt-BR" dirty="0"/>
              <a:t>A figura mostra um modelo de regressão polinomial com grau igual a 90 sendo treinado usando o </a:t>
            </a:r>
            <a:r>
              <a:rPr lang="pt-BR" b="1" i="1" dirty="0"/>
              <a:t>gradiente descendente estocástico</a:t>
            </a:r>
            <a:r>
              <a:rPr lang="pt-BR" dirty="0"/>
              <a:t> e apenas 100 amostras de treinamento. </a:t>
            </a:r>
          </a:p>
          <a:p>
            <a:r>
              <a:rPr lang="pt-BR" dirty="0"/>
              <a:t>À medida que as épocas passam, o algoritmo aprende e seu erro quadrático médio no conjunto de treinamento diminui, juntamente com o erro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</a:p>
          <a:p>
            <a:r>
              <a:rPr lang="pt-BR" dirty="0"/>
              <a:t>Isso indica que o modelo começou a </a:t>
            </a:r>
            <a:r>
              <a:rPr lang="pt-BR" b="1" i="1" dirty="0"/>
              <a:t>sobreajustar</a:t>
            </a:r>
            <a:r>
              <a:rPr lang="pt-BR" dirty="0"/>
              <a:t> aos dados de treinamento.</a:t>
            </a:r>
          </a:p>
        </p:txBody>
      </p:sp>
      <p:sp>
        <p:nvSpPr>
          <p:cNvPr id="3" name="Rectangle 2"/>
          <p:cNvSpPr/>
          <p:nvPr/>
        </p:nvSpPr>
        <p:spPr>
          <a:xfrm>
            <a:off x="9428833" y="6367833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4033888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86602" y="1716440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037" y="930404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tângulo 7"/>
          <p:cNvSpPr/>
          <p:nvPr/>
        </p:nvSpPr>
        <p:spPr>
          <a:xfrm>
            <a:off x="10018208" y="950500"/>
            <a:ext cx="1379914" cy="303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727" cy="4351338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VI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Projeto Prático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Projeto pode ser feito em grupo de no máximo 3 alunos.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Atentem-se ao prazo de entrega definido na tarefa do MS </a:t>
            </a:r>
            <a:r>
              <a:rPr lang="pt-BR" b="1" dirty="0" err="1">
                <a:solidFill>
                  <a:srgbClr val="FF0000"/>
                </a:solidFill>
              </a:rPr>
              <a:t>Teams</a:t>
            </a:r>
            <a:r>
              <a:rPr lang="pt-BR" b="1" dirty="0">
                <a:solidFill>
                  <a:srgbClr val="FF0000"/>
                </a:solidFill>
              </a:rPr>
              <a:t> (11/12/2022). 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Entregas fora do prazo não serão aceitas.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Leiam os enunciados atentamente.</a:t>
            </a: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138647" cy="503237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vimos como escolher o melhor modelo de regressão utilizando as técnicas de </a:t>
            </a:r>
            <a:r>
              <a:rPr lang="pt-BR" b="1" i="1" dirty="0"/>
              <a:t>validação cruzada</a:t>
            </a:r>
            <a:r>
              <a:rPr lang="pt-BR" dirty="0"/>
              <a:t>: holdout, k-Fold e leave-P-out.</a:t>
            </a:r>
          </a:p>
          <a:p>
            <a:r>
              <a:rPr lang="pt-BR" dirty="0"/>
              <a:t>Escolhemos sempre o modelo menos complexo, mas que generaliza bem. </a:t>
            </a:r>
          </a:p>
          <a:p>
            <a:r>
              <a:rPr lang="pt-BR" dirty="0"/>
              <a:t>Ou seja, escolhemos o modelo que apresenta valores baixos para ambos os erros, de treinamento e de validação.</a:t>
            </a:r>
          </a:p>
          <a:p>
            <a:r>
              <a:rPr lang="pt-BR" dirty="0"/>
              <a:t>Uma abordagem alternativa é </a:t>
            </a:r>
            <a:r>
              <a:rPr lang="pt-BR" b="1" i="1" dirty="0"/>
              <a:t>minimizar conjuntamente</a:t>
            </a:r>
            <a:r>
              <a:rPr lang="pt-BR" dirty="0"/>
              <a:t> o erro e a complexidade da </a:t>
            </a:r>
            <a:r>
              <a:rPr lang="pt-BR" b="1" i="1" dirty="0"/>
              <a:t>função hipótese</a:t>
            </a:r>
            <a:r>
              <a:rPr lang="pt-BR" dirty="0"/>
              <a:t>.</a:t>
            </a:r>
          </a:p>
          <a:p>
            <a:r>
              <a:rPr lang="pt-BR" dirty="0"/>
              <a:t>Como veremos, esta abordagem combina erro e complexidade </a:t>
            </a:r>
            <a:r>
              <a:rPr lang="pt-BR" b="1" i="1" dirty="0"/>
              <a:t>em uma única função de erro</a:t>
            </a:r>
            <a:r>
              <a:rPr lang="pt-BR" dirty="0"/>
              <a:t>, possibilitando que encontremos a melhor </a:t>
            </a:r>
            <a:r>
              <a:rPr lang="pt-BR" b="1" i="1" dirty="0"/>
              <a:t>função hipótese </a:t>
            </a:r>
            <a:r>
              <a:rPr lang="pt-BR" dirty="0"/>
              <a:t>de uma só vez.</a:t>
            </a:r>
          </a:p>
          <a:p>
            <a:r>
              <a:rPr lang="pt-BR" dirty="0"/>
              <a:t>Portanto, hoje, veremos as seguintes abordagens para se encontrar o melhor modelo de regressão: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Regularização</a:t>
            </a:r>
            <a:r>
              <a:rPr lang="pt-BR" dirty="0"/>
              <a:t>: penaliza </a:t>
            </a:r>
            <a:r>
              <a:rPr lang="pt-BR" b="1" i="1" dirty="0"/>
              <a:t>funções hipótese </a:t>
            </a:r>
            <a:r>
              <a:rPr lang="pt-BR" dirty="0"/>
              <a:t>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Early-stop</a:t>
            </a:r>
            <a:r>
              <a:rPr lang="pt-BR" dirty="0"/>
              <a:t>: encerra o treinamento de </a:t>
            </a:r>
            <a:r>
              <a:rPr lang="pt-BR" b="1" i="1" dirty="0"/>
              <a:t>algoritmos iterativos </a:t>
            </a:r>
            <a:r>
              <a:rPr lang="pt-BR" dirty="0"/>
              <a:t>quando o erro de validação for o menor possível.</a:t>
            </a:r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/>
              <a:t>Regularização: penalizando a complexidade dos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994032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Grandes magnitudes dos pesos de um modelo são um claro sinal de um modelo mais complexo que sobreajustou os dados de treinamento.</a:t>
            </a:r>
          </a:p>
          <a:p>
            <a:r>
              <a:rPr lang="pt-BR" b="1" i="1" dirty="0"/>
              <a:t>Regularização</a:t>
            </a:r>
            <a:r>
              <a:rPr lang="pt-BR" dirty="0"/>
              <a:t>: deixar o modelo menos flexível (ou seja, complexo).</a:t>
            </a:r>
          </a:p>
          <a:p>
            <a:r>
              <a:rPr lang="pt-BR" dirty="0"/>
              <a:t>A ideia por trás da </a:t>
            </a:r>
            <a:r>
              <a:rPr lang="pt-BR" b="1" i="1" dirty="0"/>
              <a:t>regularização</a:t>
            </a:r>
            <a:r>
              <a:rPr lang="pt-BR" dirty="0"/>
              <a:t> é penalizar, explicitamente, </a:t>
            </a:r>
            <a:r>
              <a:rPr lang="pt-BR" b="1" i="1" dirty="0"/>
              <a:t>funções hipótese</a:t>
            </a:r>
            <a:r>
              <a:rPr lang="pt-BR" dirty="0"/>
              <a:t> complexas.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reduzem o risco de </a:t>
            </a:r>
            <a:r>
              <a:rPr lang="pt-BR" b="1" i="1" dirty="0" err="1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Quanto menos graus de liberdade o modelo tiver, mais difícil será para ele se </a:t>
            </a:r>
            <a:r>
              <a:rPr lang="pt-BR" b="1" i="1" dirty="0" err="1"/>
              <a:t>sobreajustar</a:t>
            </a:r>
            <a:r>
              <a:rPr lang="pt-BR" dirty="0"/>
              <a:t> aos dados de treinamento.</a:t>
            </a:r>
          </a:p>
          <a:p>
            <a:r>
              <a:rPr lang="pt-BR" dirty="0"/>
              <a:t>O risco de </a:t>
            </a:r>
            <a:r>
              <a:rPr lang="pt-BR" b="1" i="1" dirty="0" err="1"/>
              <a:t>sobreajuste</a:t>
            </a:r>
            <a:r>
              <a:rPr lang="pt-BR" dirty="0"/>
              <a:t> é reduzido incorporando-se </a:t>
            </a:r>
            <a:r>
              <a:rPr lang="pt-BR" b="1" i="1" dirty="0"/>
              <a:t>penalizações </a:t>
            </a:r>
            <a:r>
              <a:rPr lang="pt-BR" dirty="0"/>
              <a:t>proporcionais a alguma </a:t>
            </a:r>
            <a:r>
              <a:rPr lang="pt-BR" b="1" i="1" dirty="0"/>
              <a:t>norma</a:t>
            </a:r>
            <a:r>
              <a:rPr lang="pt-BR" dirty="0"/>
              <a:t> do </a:t>
            </a:r>
            <a:r>
              <a:rPr lang="pt-BR" b="1" i="1" dirty="0"/>
              <a:t>vetor de pesos </a:t>
            </a:r>
            <a:r>
              <a:rPr lang="pt-BR" dirty="0"/>
              <a:t>ao processo de treinamento.</a:t>
            </a:r>
          </a:p>
          <a:p>
            <a:r>
              <a:rPr lang="pt-BR" dirty="0"/>
              <a:t>As principais técnicas de </a:t>
            </a:r>
            <a:r>
              <a:rPr lang="pt-BR" b="1" i="1" dirty="0"/>
              <a:t>regularização</a:t>
            </a:r>
            <a:r>
              <a:rPr lang="pt-BR" dirty="0"/>
              <a:t> são: </a:t>
            </a:r>
            <a:r>
              <a:rPr lang="pt-BR" i="1" dirty="0" err="1"/>
              <a:t>Rigde</a:t>
            </a:r>
            <a:r>
              <a:rPr lang="pt-BR" dirty="0"/>
              <a:t>, LASSO e </a:t>
            </a:r>
            <a:r>
              <a:rPr lang="pt-BR" i="1" dirty="0" err="1"/>
              <a:t>elastic</a:t>
            </a:r>
            <a:r>
              <a:rPr lang="pt-BR" i="1" dirty="0"/>
              <a:t>-net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regularização</a:t>
            </a:r>
            <a:r>
              <a:rPr lang="pt-BR" dirty="0"/>
              <a:t> força o algoritmo de aprendizado não apenas a se ajustar aos dados, mas também a manter os pesos do modelo os menores possíveis.</a:t>
            </a:r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invés de minimizarmos apenas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, como fizemos antes, 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a </a:t>
                </a:r>
                <a:r>
                  <a:rPr lang="pt-BR" b="1" i="1" dirty="0"/>
                  <a:t>norma L2</a:t>
                </a:r>
                <a:r>
                  <a:rPr lang="pt-BR" dirty="0"/>
                  <a:t>) do vetor de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como um </a:t>
                </a:r>
                <a:r>
                  <a:rPr lang="pt-BR" b="1" i="1" dirty="0"/>
                  <a:t>problema de otimização com restrições </a:t>
                </a:r>
                <a:r>
                  <a:rPr lang="pt-BR" dirty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restringe a magnitude dos pesos </a:t>
                </a:r>
                <a:r>
                  <a:rPr lang="pt-BR" dirty="0"/>
                  <a:t>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altera a complexidade (ou seja, a flexibilidade) da função hipótese.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da </a:t>
                </a:r>
                <a:r>
                  <a:rPr lang="pt-BR" b="1" i="1" dirty="0"/>
                  <a:t>norma L2</a:t>
                </a:r>
                <a:r>
                  <a:rPr lang="pt-BR" dirty="0"/>
                  <a:t>, pois a </a:t>
                </a:r>
                <a:r>
                  <a:rPr lang="pt-BR" b="1" i="1" dirty="0"/>
                  <a:t>complexidade</a:t>
                </a:r>
                <a:r>
                  <a:rPr lang="pt-BR" dirty="0"/>
                  <a:t>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dita o deslocamento 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sz="1400" dirty="0"/>
                  <a:t> pode assumir qualquer valor.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400" dirty="0"/>
                  <a:t> define o tamanho da região de factibilidade.</a:t>
                </a: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3995409"/>
                <a:ext cx="4508896" cy="1175194"/>
              </a:xfrm>
              <a:prstGeom prst="rect">
                <a:avLst/>
              </a:prstGeom>
              <a:blipFill rotWithShape="0">
                <a:blip r:embed="rId4"/>
                <a:stretch>
                  <a:fillRect l="-135" b="-4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24" t="5351" r="3408" b="3790"/>
          <a:stretch/>
        </p:blipFill>
        <p:spPr bwMode="auto">
          <a:xfrm>
            <a:off x="7207092" y="27710"/>
            <a:ext cx="1178602" cy="1756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200" b="1" dirty="0"/>
                  <a:t>Região de factibilidade</a:t>
                </a:r>
                <a:r>
                  <a:rPr lang="pt-BR" sz="1200" dirty="0"/>
                  <a:t>: possíveis valores que os pesos podem assumir. O raio do círculo é dado pelo fator de regularização,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0128" y="675540"/>
                <a:ext cx="2369544" cy="830997"/>
              </a:xfrm>
              <a:prstGeom prst="rect">
                <a:avLst/>
              </a:prstGeom>
              <a:blipFill rotWithShape="0">
                <a:blip r:embed="rId6"/>
                <a:stretch>
                  <a:fillRect t="-735"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endCxn id="4" idx="1"/>
          </p:cNvCxnSpPr>
          <p:nvPr/>
        </p:nvCxnSpPr>
        <p:spPr>
          <a:xfrm flipV="1">
            <a:off x="7799294" y="1091039"/>
            <a:ext cx="1090834" cy="2000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equação de erro regularizado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continua sendo quadrática com relação aos pesos, e portanto, a superfície de erro continua sendo convexa.</a:t>
                </a:r>
              </a:p>
              <a:p>
                <a:r>
                  <a:rPr lang="pt-BR" dirty="0"/>
                  <a:t>Desta forma, encontramos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:</a:t>
                </a: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 </a:t>
                </a:r>
                <a:r>
                  <a:rPr lang="pt-BR" dirty="0"/>
                  <a:t>(i.e., matriz singular), a inversa na equação acima sempre existirá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i="1" dirty="0"/>
                  <a:t>norma L2 </a:t>
                </a:r>
                <a:r>
                  <a:rPr lang="pt-BR" dirty="0"/>
                  <a:t>é diferenciável, os problemas de aprendizagem usando a regularização de Ridge também podem ser resolvidos iterativamente através do </a:t>
                </a:r>
                <a:r>
                  <a:rPr lang="pt-BR" b="1" i="1" dirty="0"/>
                  <a:t>algoritmo do gradiente descendente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OBS.3</a:t>
                </a:r>
                <a:r>
                  <a:rPr lang="pt-BR" dirty="0"/>
                  <a:t>: 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deve ser adicionado apenas à função de erro durante o treinamento. Depois que o modelo é treinado, a avaliação do seu desempenho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6576" cy="5032375"/>
              </a:xfrm>
              <a:blipFill rotWithShape="0">
                <a:blip r:embed="rId2"/>
                <a:stretch>
                  <a:fillRect l="-765" t="-2300" r="-273" b="-1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91622" y="3556086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5271537" y="4041278"/>
            <a:ext cx="2636516" cy="6814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452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1441"/>
            <a:ext cx="10515600" cy="782110"/>
          </a:xfrm>
        </p:spPr>
        <p:txBody>
          <a:bodyPr/>
          <a:lstStyle/>
          <a:p>
            <a:r>
              <a:rPr lang="pt-BR" dirty="0"/>
              <a:t>Ridge Regression: Exemplo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observável: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(0, 0.09)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/>
                  <a:t>Função hipótese polinomial </a:t>
                </a:r>
                <a:r>
                  <a:rPr lang="pt-BR" dirty="0"/>
                  <a:t>de ordem 15 treinada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</a:t>
                </a:r>
                <a:r>
                  <a:rPr lang="pt-BR" dirty="0" err="1"/>
                  <a:t>Ridge</a:t>
                </a:r>
                <a:r>
                  <a:rPr lang="pt-BR" dirty="0"/>
                  <a:t> se torna uma regressão polinomial sem regularização e sobreajusta.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se “</a:t>
                </a:r>
                <a:r>
                  <a:rPr lang="pt-BR" i="1" dirty="0"/>
                  <a:t>contorce”</a:t>
                </a:r>
                <a:r>
                  <a:rPr lang="pt-BR" dirty="0"/>
                  <a:t> menos e passa a se ajustar à função verdadeira.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continuar aumentando, todos os pesos acabarão muito próximos de zero e o resultado será uma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b="1" dirty="0">
                    <a:solidFill>
                      <a:srgbClr val="00B050"/>
                    </a:solidFill>
                  </a:rPr>
                  <a:t>O aumento de </a:t>
                </a:r>
                <a14:m>
                  <m:oMath xmlns:m="http://schemas.openxmlformats.org/officeDocument/2006/math">
                    <m:r>
                      <a:rPr lang="pt-BR" b="1" i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𝛌</m:t>
                    </m:r>
                  </m:oMath>
                </a14:m>
                <a:r>
                  <a:rPr lang="pt-BR" b="1" dirty="0">
                    <a:solidFill>
                      <a:srgbClr val="00B050"/>
                    </a:solidFill>
                  </a:rPr>
                  <a:t> leva a hipóteses menos complexas. </a:t>
                </a:r>
                <a:r>
                  <a:rPr lang="pt-BR" dirty="0"/>
                  <a:t>Isso reduz a variância do modelo, mas aumenta seu bias. Ou seja, ele tende a </a:t>
                </a:r>
                <a:r>
                  <a:rPr lang="pt-BR" b="1" i="1" dirty="0"/>
                  <a:t>subajustar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e a norma L2 do vetor de pesos diminuem (figuras 4 e 5).</a:t>
                </a:r>
              </a:p>
              <a:p>
                <a:r>
                  <a:rPr lang="pt-BR" dirty="0"/>
                  <a:t>Devemos utilizamos técnicas de </a:t>
                </a:r>
                <a:r>
                  <a:rPr lang="pt-BR" b="1" i="1" dirty="0"/>
                  <a:t>validação cruzada </a:t>
                </a:r>
                <a:r>
                  <a:rPr lang="pt-BR" dirty="0"/>
                  <a:t>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481435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ângulo 2"/>
          <p:cNvSpPr/>
          <p:nvPr/>
        </p:nvSpPr>
        <p:spPr>
          <a:xfrm>
            <a:off x="4119824" y="3379394"/>
            <a:ext cx="1688123" cy="38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marL="0" indent="0">
                  <a:buNone/>
                </a:pPr>
                <a:r>
                  <a:rPr lang="pt-BR" b="1" dirty="0"/>
                  <a:t>OBS</a:t>
                </a:r>
                <a:r>
                  <a:rPr lang="pt-BR" dirty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troduction to Regularization Methods in Deep Learning | by John Kaller |  unpackAI | Medium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10" t="5749" r="56564" b="3790"/>
          <a:stretch/>
        </p:blipFill>
        <p:spPr bwMode="auto">
          <a:xfrm>
            <a:off x="7558700" y="27710"/>
            <a:ext cx="1222444" cy="182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9159070" y="511661"/>
            <a:ext cx="236954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Região de factibilidade</a:t>
            </a:r>
            <a:r>
              <a:rPr lang="pt-BR" sz="1200" dirty="0"/>
              <a:t>: possíveis valores que os pesos podem assumir. A área do quadrado é dada pelo fator de regularização.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69922" y="927161"/>
            <a:ext cx="1108549" cy="2553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Mesmas funções observável e hipótese do exemplo anterior.</a:t>
                </a:r>
              </a:p>
              <a:p>
                <a:r>
                  <a:rPr lang="pt-BR" dirty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fazem o </a:t>
                </a:r>
                <a:r>
                  <a:rPr lang="pt-BR" dirty="0" err="1"/>
                  <a:t>regressor</a:t>
                </a:r>
                <a:r>
                  <a:rPr lang="pt-BR" dirty="0"/>
                  <a:t> LASSO se comportar com um </a:t>
                </a:r>
                <a:r>
                  <a:rPr lang="pt-BR" dirty="0" err="1"/>
                  <a:t>regressor</a:t>
                </a:r>
                <a:r>
                  <a:rPr lang="pt-BR" dirty="0"/>
                  <a:t> tradicional e valores muito grandes fazem os pesos serem anulados.</a:t>
                </a:r>
              </a:p>
              <a:p>
                <a:r>
                  <a:rPr lang="pt-BR" dirty="0"/>
                  <a:t>A regularização com </a:t>
                </a:r>
                <a:r>
                  <a:rPr lang="pt-BR" b="1" i="1" dirty="0"/>
                  <a:t>norma L1 </a:t>
                </a:r>
                <a:r>
                  <a:rPr lang="pt-BR" dirty="0"/>
                  <a:t>tem como vantagem a produção de </a:t>
                </a:r>
                <a:r>
                  <a:rPr lang="pt-BR" b="1" i="1" dirty="0"/>
                  <a:t>modelos esparsos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vários elementos do vetor de pesos acabam sendo </a:t>
                </a:r>
                <a:r>
                  <a:rPr lang="pt-BR" b="1" i="1" dirty="0"/>
                  <a:t>anulados</a:t>
                </a:r>
                <a:r>
                  <a:rPr lang="pt-BR" dirty="0"/>
                  <a:t>, indicando que os atributos correspondentes são irrelevantes para o processo de regressão. </a:t>
                </a:r>
              </a:p>
              <a:p>
                <a:r>
                  <a:rPr lang="pt-BR" dirty="0"/>
                  <a:t>Isso sugere a ocorrência implícita de um processo de </a:t>
                </a:r>
                <a:r>
                  <a:rPr lang="pt-BR" b="1" i="1" dirty="0"/>
                  <a:t>seleção automática de atributos</a:t>
                </a:r>
                <a:r>
                  <a:rPr lang="pt-BR" dirty="0"/>
                  <a:t> e leva a </a:t>
                </a:r>
                <a:r>
                  <a:rPr lang="pt-BR" b="1" i="1" dirty="0"/>
                  <a:t>modelos</a:t>
                </a:r>
                <a:r>
                  <a:rPr lang="pt-BR" dirty="0"/>
                  <a:t> 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/>
                  <a:t>norma L1</a:t>
                </a:r>
                <a:r>
                  <a:rPr lang="pt-BR" dirty="0"/>
                  <a:t> 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fechada, mas pode ser implementada com o GD.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599" t="-3737" r="-163" b="-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613403" y="6550223"/>
            <a:ext cx="255954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lasso_regression.ipynb</a:t>
            </a:r>
            <a:endParaRPr lang="pt-BR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Valor dos pesos se torna igual a zero, restringindo a flexibilidade da hipótese a uma reta.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4103"/>
            <a:ext cx="10515600" cy="72915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Por que LASSO produz modelos esparsos?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figura mostra as </a:t>
                </a:r>
                <a:r>
                  <a:rPr lang="pt-BR" b="1" i="1" dirty="0"/>
                  <a:t>curvas de nível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de um problema de regressão linear com dois pesos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as regiões do </a:t>
                </a:r>
                <a:r>
                  <a:rPr lang="pt-BR" b="1" i="1" dirty="0"/>
                  <a:t>espaço de hipóteses </a:t>
                </a:r>
                <a:r>
                  <a:rPr lang="pt-BR" dirty="0"/>
                  <a:t>onde as restrições L1 (esquerda) e L2 (direita) são válidas.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azul),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É fácil ver que para uma posição arbitrária do mínimo, 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(ou ponta) do quadrado seja o ponto mais próximo do ponto de mínimo da função de erro.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Os </a:t>
                </a:r>
                <a:r>
                  <a:rPr lang="pt-BR" b="1" i="1" dirty="0"/>
                  <a:t>cantos</a:t>
                </a:r>
                <a:r>
                  <a:rPr lang="pt-BR" dirty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/>
                  <a:t>da restrição L1 aumentam as chances de alguns pesos assumirem o valor zero.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/>
                  <a:t>E claro, os </a:t>
                </a:r>
                <a:r>
                  <a:rPr lang="pt-BR" b="1" i="1" dirty="0"/>
                  <a:t>cantos</a:t>
                </a:r>
                <a:r>
                  <a:rPr lang="pt-BR" dirty="0"/>
                  <a:t> são os pontos que possuem valor igual a 0 em alguma das dimensões (i.e., pesos).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2" y="3627456"/>
                <a:ext cx="11592509" cy="3230544"/>
              </a:xfrm>
              <a:blipFill rotWithShape="0">
                <a:blip r:embed="rId3"/>
                <a:stretch>
                  <a:fillRect l="-578" t="-3962" r="-946" b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LASSO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quadrado, o mais próximo do mínimo.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11549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772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 solução deve estar dentro do círculo, o mais próximo do mínimo.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508" y="1151188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313" t="-1583" r="-1689" b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10502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1112186"/>
            <a:ext cx="2693378" cy="2386329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5466303" y="1597933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pontos de mínimo</a:t>
            </a:r>
            <a:endParaRPr lang="en-US" sz="1400" dirty="0"/>
          </a:p>
        </p:txBody>
      </p:sp>
      <p:cxnSp>
        <p:nvCxnSpPr>
          <p:cNvPr id="12" name="Conector de seta reta 11"/>
          <p:cNvCxnSpPr>
            <a:stCxn id="5" idx="3"/>
          </p:cNvCxnSpPr>
          <p:nvPr/>
        </p:nvCxnSpPr>
        <p:spPr>
          <a:xfrm>
            <a:off x="6380703" y="1859543"/>
            <a:ext cx="834013" cy="1400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stCxn id="5" idx="1"/>
          </p:cNvCxnSpPr>
          <p:nvPr/>
        </p:nvCxnSpPr>
        <p:spPr>
          <a:xfrm flipH="1">
            <a:off x="4471517" y="1859543"/>
            <a:ext cx="994786" cy="180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15889</TotalTime>
  <Words>4204</Words>
  <Application>Microsoft Office PowerPoint</Application>
  <PresentationFormat>Widescreen</PresentationFormat>
  <Paragraphs>245</Paragraphs>
  <Slides>16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Por que LASSO produz modelos esparsos?</vt:lpstr>
      <vt:lpstr>Elastic-net</vt:lpstr>
      <vt:lpstr>Quando utilizar regressão LASSO, Ridge ou Elastic-Net?</vt:lpstr>
      <vt:lpstr>Early-stop: Parada antecipada</vt:lpstr>
      <vt:lpstr>Exemplo: Early-stop</vt:lpstr>
      <vt:lpstr>Tarefas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2028</cp:revision>
  <dcterms:created xsi:type="dcterms:W3CDTF">2020-02-17T11:18:32Z</dcterms:created>
  <dcterms:modified xsi:type="dcterms:W3CDTF">2023-10-22T15:12:57Z</dcterms:modified>
</cp:coreProperties>
</file>