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63" r:id="rId3"/>
    <p:sldId id="298" r:id="rId4"/>
    <p:sldId id="333" r:id="rId5"/>
    <p:sldId id="464" r:id="rId6"/>
    <p:sldId id="334" r:id="rId7"/>
    <p:sldId id="465" r:id="rId8"/>
    <p:sldId id="466" r:id="rId9"/>
    <p:sldId id="268" r:id="rId10"/>
    <p:sldId id="336" r:id="rId11"/>
    <p:sldId id="467" r:id="rId12"/>
    <p:sldId id="335" r:id="rId13"/>
    <p:sldId id="317" r:id="rId14"/>
    <p:sldId id="332" r:id="rId15"/>
    <p:sldId id="299" r:id="rId16"/>
    <p:sldId id="295" r:id="rId17"/>
    <p:sldId id="396" r:id="rId18"/>
    <p:sldId id="421"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4" autoAdjust="0"/>
    <p:restoredTop sz="82765" autoAdjust="0"/>
  </p:normalViewPr>
  <p:slideViewPr>
    <p:cSldViewPr snapToGrid="0">
      <p:cViewPr varScale="1">
        <p:scale>
          <a:sx n="91" d="100"/>
          <a:sy n="91" d="100"/>
        </p:scale>
        <p:origin x="11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22/10/2023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a:t>Exemplo</a:t>
                </a:r>
                <a:r>
                  <a:rPr lang="pt-BR" dirty="0"/>
                  <a:t>:</a:t>
                </a:r>
                <a:r>
                  <a:rPr lang="pt-BR" baseline="0" dirty="0"/>
                  <a:t> feature_scaling_gradient_variation.ipynb</a:t>
                </a:r>
              </a:p>
              <a:p>
                <a:endParaRPr lang="pt-BR" baseline="0" dirty="0"/>
              </a:p>
              <a:p>
                <a:r>
                  <a:rPr lang="pt-BR" baseline="0" dirty="0"/>
                  <a:t>Critério de parada: atingir número máximo de iterações ou que o erro entre iterações subsequentes seja maior ou igual a 0.0001, indicando que o erro vs. Iterações se tornou constante.</a:t>
                </a:r>
              </a:p>
              <a:p>
                <a:endParaRPr lang="pt-BR" baseline="0" dirty="0"/>
              </a:p>
              <a:p>
                <a:r>
                  <a:rPr lang="pt-BR" baseline="0" dirty="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a:p>
              <a:p>
                <a:r>
                  <a:rPr lang="pt-BR" baseline="0" dirty="0"/>
                  <a:t>Sem a padronização, o algoritmo do GD precisa das 2000 iterações configuradas como sendo o número máxímo, porém, nós apenas apresentados até a 10 iteração por motivos de comparação dos resultados.</a:t>
                </a:r>
              </a:p>
              <a:p>
                <a:endParaRPr lang="pt-BR" baseline="0" dirty="0"/>
              </a:p>
              <a:p>
                <a:r>
                  <a:rPr lang="pt-BR" baseline="0" dirty="0"/>
                  <a:t>Já com a padronização, o algoritmo precisa de apenas 8 iterações para que o critério de parada do erro entre interações subjequentes se torne verdadeiro.</a:t>
                </a:r>
              </a:p>
              <a:p>
                <a:endParaRPr lang="pt-BR" baseline="0" dirty="0"/>
              </a:p>
              <a:p>
                <a:pPr algn="just"/>
                <a:r>
                  <a:rPr lang="pt-BR" dirty="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p>
              <a:p>
                <a:pPr marL="0" lvl="0" indent="0" algn="just">
                  <a:buFont typeface="Arial" panose="020B0604020202020204" pitchFamily="34" charset="0"/>
                  <a:buNone/>
                </a:pPr>
                <a:endParaRPr lang="pt-BR" dirty="0"/>
              </a:p>
              <a:p>
                <a:pPr marL="0" lvl="0" indent="0" algn="just">
                  <a:buFont typeface="Arial" panose="020B0604020202020204" pitchFamily="34" charset="0"/>
                  <a:buNone/>
                </a:pPr>
                <a:r>
                  <a:rPr lang="pt-BR" dirty="0"/>
                  <a:t>Com</a:t>
                </a:r>
                <a:r>
                  <a:rPr lang="pt-BR" baseline="0" dirty="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Choice>
        <mc:Fallback xmlns="">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r>
                  <a:rPr lang="pt-BR" i="0" smtClean="0">
                    <a:latin typeface="Cambria Math" panose="02040503050406030204" pitchFamily="18" charset="0"/>
                  </a:rPr>
                  <a:t>𝑥_</a:t>
                </a:r>
                <a:r>
                  <a:rPr lang="pt-BR" b="0" i="0" smtClean="0">
                    <a:latin typeface="Cambria Math" panose="02040503050406030204" pitchFamily="18" charset="0"/>
                  </a:rPr>
                  <a:t>1</a:t>
                </a:r>
                <a:r>
                  <a:rPr lang="pt-BR" dirty="0"/>
                  <a:t> </a:t>
                </a:r>
                <a:r>
                  <a:rPr lang="pt-BR" dirty="0" smtClean="0"/>
                  <a:t>contribui </a:t>
                </a:r>
                <a:r>
                  <a:rPr lang="pt-BR" dirty="0"/>
                  <a:t>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 o gradiente no ponto de mínimo é igual a zero pois a inclinação da tangente neste ponto é igual a 0.</a:t>
                </a:r>
                <a:endParaRPr lang="pt-BR" dirty="0"/>
              </a:p>
              <a:p>
                <a:endParaRPr lang="pt-BR" dirty="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89975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p>
          <a:p>
            <a:endParaRPr lang="pt-BR" sz="1200" noProof="0" dirty="0"/>
          </a:p>
          <a:p>
            <a:r>
              <a:rPr lang="pt-BR" sz="1200" noProof="0" dirty="0"/>
              <a:t>Algoritmos que</a:t>
            </a:r>
            <a:r>
              <a:rPr lang="pt-BR" sz="1200" baseline="0" noProof="0" dirty="0"/>
              <a:t> utilizam</a:t>
            </a:r>
            <a:r>
              <a:rPr lang="pt-BR" sz="1200" noProof="0" dirty="0"/>
              <a:t> distância como métrica de erro, como por exemplo Gradiente Descendente, RNA, KNN, K-means e SVM, são os mais afetados por</a:t>
            </a:r>
            <a:r>
              <a:rPr lang="pt-BR" sz="1200" baseline="0" noProof="0" dirty="0"/>
              <a:t> atributos com diferentes intervalos de variação</a:t>
            </a:r>
            <a:r>
              <a:rPr lang="pt-BR" sz="1200" noProof="0" dirty="0"/>
              <a:t>. Isso ocorre porque</a:t>
            </a:r>
            <a:r>
              <a:rPr lang="pt-BR" sz="1200" baseline="0" noProof="0" dirty="0"/>
              <a:t> esses algoritmos</a:t>
            </a:r>
            <a:r>
              <a:rPr lang="pt-BR" sz="1200" noProof="0" dirty="0"/>
              <a:t> usam distâncias entre pontos de dados para determinar sua similaridade.</a:t>
            </a:r>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min-max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4241371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https://colab.research.google.com/github/zz4fap/t319_aprendizado_de_maquina/blob/main/notebooks/regression/formatos_diferentes_da_superficie_de_erro.ipynb</a:t>
            </a:r>
            <a:endParaRPr lang="pt-BR" u="none" dirty="0"/>
          </a:p>
          <a:p>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6548507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Com cada atributo tendo uma escala diferente, o espaço de pesos no qual os modelos estão tentando treinar pode ser altamente distorcido e complexo. Quanto mais complexo for esse espaço, mais difícil será treinar um modelo dentro dele.</a:t>
            </a:r>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2517703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a:t>Escalonamento dos objetivos ou rótulos</a:t>
            </a:r>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005121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noProof="0" dirty="0"/>
              <a:t>Exemplo</a:t>
            </a:r>
            <a:r>
              <a:rPr lang="pt-BR" noProof="0" dirty="0"/>
              <a:t>: </a:t>
            </a:r>
            <a:r>
              <a:rPr lang="pt-BR" dirty="0"/>
              <a:t>https://colab.research.google.com/github/zz4fap/t319_aprendizado_de_maquina/blob/main/notebooks/regression/</a:t>
            </a:r>
            <a:r>
              <a:rPr lang="pt-BR" u="none" dirty="0"/>
              <a:t>escalonamento_de_atributos_com_scikit_learn.ipynb</a:t>
            </a:r>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3603166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 https://mybinder.org/v2/gh/zz4fap/t319_aprendizado_de_maquina/main?filepath=notebooks%2Fregression%2F</a:t>
                </a:r>
                <a:r>
                  <a:rPr lang="pt-BR" sz="1200" baseline="0" dirty="0"/>
                  <a:t>escalonamento_de_atributos_com_scikit_learn.ipynb</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a:t>Por exemplo, se no caso do gradiente descendente as features tiverem escalas muito diferentes, os pesos de atributos com escala muito grande vão ser atualizados mais rapidamente do que pesos de atributos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o atributo x2 tem variação maior. A variação do gradiente na direção x2 é maior do que na direção x1, ou seja, a descida na direção de x2 é íngreme enquanto na direção de x1 é praticamente uma reta (inclinação igual a 0), fazendo com que a atualização do peso 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um dos atributos faz com que o círculos de contorno se tornem elipses que tendem a linhas paralelas quando essa variação é muito grande em relação ao outro atributo. Denotando que um dos atributos tem variação muito maior do que o do outro. 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após 4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1478853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22/10/2023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22/10/2023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22/10/2023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22/10/2023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22/10/2023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22/10/2023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9.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17.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1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41.png"/><Relationship Id="rId18" Type="http://schemas.openxmlformats.org/officeDocument/2006/relationships/hyperlink" Target="https://colab.research.google.com/github/zz4fap/t319_aprendizado_de_maquina/blob/main/notebooks/regression/formatos_diferentes_da_superficie_de_erro.ipynb" TargetMode="External"/><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390.png"/><Relationship Id="rId17" Type="http://schemas.openxmlformats.org/officeDocument/2006/relationships/image" Target="../media/image13.png"/><Relationship Id="rId2" Type="http://schemas.openxmlformats.org/officeDocument/2006/relationships/notesSlide" Target="../notesSlides/notesSlide4.xml"/><Relationship Id="rId16"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380.png"/><Relationship Id="rId5" Type="http://schemas.openxmlformats.org/officeDocument/2006/relationships/image" Target="../media/image6.png"/><Relationship Id="rId15" Type="http://schemas.openxmlformats.org/officeDocument/2006/relationships/image" Target="../media/image10.png"/><Relationship Id="rId10" Type="http://schemas.openxmlformats.org/officeDocument/2006/relationships/image" Target="../media/image370.png"/><Relationship Id="rId4" Type="http://schemas.openxmlformats.org/officeDocument/2006/relationships/image" Target="../media/image5.png"/><Relationship Id="rId9" Type="http://schemas.openxmlformats.org/officeDocument/2006/relationships/image" Target="../media/image361.png"/><Relationship Id="rId1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escalonamento_de_atributos_com_scikit_learn.ipynb" TargetMode="Externa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599090" y="488731"/>
            <a:ext cx="10893972" cy="3021232"/>
          </a:xfrm>
        </p:spPr>
        <p:txBody>
          <a:bodyPr>
            <a:normAutofit fontScale="90000"/>
          </a:bodyPr>
          <a:lstStyle/>
          <a:p>
            <a:r>
              <a:rPr lang="pt-BR" sz="5400" dirty="0"/>
              <a:t>T319 - Introdução ao Aprendizado de Máquina:</a:t>
            </a:r>
            <a:br>
              <a:rPr lang="pt-BR" dirty="0"/>
            </a:br>
            <a:r>
              <a:rPr lang="pt-BR" b="1" i="1" dirty="0"/>
              <a:t>Regressão Linear: Escalonamento de Atributos</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4401"/>
            <a:ext cx="10515600" cy="1325563"/>
          </a:xfrm>
        </p:spPr>
        <p:txBody>
          <a:bodyPr/>
          <a:lstStyle/>
          <a:p>
            <a:r>
              <a:rPr lang="pt-BR" dirty="0"/>
              <a:t>Escalonamento de Atributos: </a:t>
            </a:r>
            <a:r>
              <a:rPr lang="pt-BR" b="1" dirty="0"/>
              <a:t>Exemplo</a:t>
            </a:r>
            <a:endParaRPr lang="nl-BE" dirty="0"/>
          </a:p>
        </p:txBody>
      </p:sp>
      <p:sp>
        <p:nvSpPr>
          <p:cNvPr id="10" name="Content Placeholder 2"/>
          <p:cNvSpPr txBox="1">
            <a:spLocks/>
          </p:cNvSpPr>
          <p:nvPr/>
        </p:nvSpPr>
        <p:spPr>
          <a:xfrm>
            <a:off x="838199" y="1445562"/>
            <a:ext cx="11096298" cy="284934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a:t>Após a padronização, a superfície passa a ter o formato de uma “</a:t>
            </a:r>
            <a:r>
              <a:rPr lang="pt-BR" i="1" dirty="0"/>
              <a:t>tigela</a:t>
            </a:r>
            <a:r>
              <a:rPr lang="pt-BR" dirty="0"/>
              <a:t>”.</a:t>
            </a:r>
          </a:p>
          <a:p>
            <a:pPr algn="just"/>
            <a:r>
              <a:rPr lang="pt-BR" dirty="0"/>
              <a:t>As linhas de contorno se tornam mais “circulares”, denotando que a superfície tem inclinação similar em todas as direções.</a:t>
            </a:r>
          </a:p>
          <a:p>
            <a:pPr algn="just"/>
            <a:r>
              <a:rPr lang="pt-BR" dirty="0"/>
              <a:t>Nesse exemplo, o algoritmo converge após 4 épocas.</a:t>
            </a:r>
          </a:p>
          <a:p>
            <a:pPr algn="just"/>
            <a:r>
              <a:rPr lang="pt-BR" dirty="0"/>
              <a:t>O treinamento se torna mais rápido, pois a inclinação da superfície se torna mais íngreme em todas as direções.</a:t>
            </a:r>
          </a:p>
        </p:txBody>
      </p:sp>
      <p:pic>
        <p:nvPicPr>
          <p:cNvPr id="3074" name="Picture 2">
            <a:extLst>
              <a:ext uri="{FF2B5EF4-FFF2-40B4-BE49-F238E27FC236}">
                <a16:creationId xmlns:a16="http://schemas.microsoft.com/office/drawing/2014/main" id="{92F501AB-10D2-4065-DDA3-4A05EC7791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432" y="4274017"/>
            <a:ext cx="3068255" cy="241869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E8C25A6-62B4-12DA-04C4-0B4CD5EEA9B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558"/>
          <a:stretch/>
        </p:blipFill>
        <p:spPr bwMode="auto">
          <a:xfrm>
            <a:off x="8945396" y="4546133"/>
            <a:ext cx="3246604" cy="231186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FFB6E73D-1A1F-F6CB-77D9-F93A6A80E67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69" b="1768"/>
          <a:stretch/>
        </p:blipFill>
        <p:spPr bwMode="auto">
          <a:xfrm>
            <a:off x="3264261" y="4294905"/>
            <a:ext cx="5681135" cy="2418694"/>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14">
            <a:extLst>
              <a:ext uri="{FF2B5EF4-FFF2-40B4-BE49-F238E27FC236}">
                <a16:creationId xmlns:a16="http://schemas.microsoft.com/office/drawing/2014/main" id="{E07D7505-6FC3-BB26-D7E0-34E2551F49EF}"/>
              </a:ext>
            </a:extLst>
          </p:cNvPr>
          <p:cNvCxnSpPr>
            <a:cxnSpLocks/>
          </p:cNvCxnSpPr>
          <p:nvPr/>
        </p:nvCxnSpPr>
        <p:spPr>
          <a:xfrm flipV="1">
            <a:off x="5568117" y="6043448"/>
            <a:ext cx="527883" cy="4671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 name="TextBox 16">
                <a:extLst>
                  <a:ext uri="{FF2B5EF4-FFF2-40B4-BE49-F238E27FC236}">
                    <a16:creationId xmlns:a16="http://schemas.microsoft.com/office/drawing/2014/main" id="{22C5F144-743C-4D1C-5770-8E990BCFF7FD}"/>
                  </a:ext>
                </a:extLst>
              </p:cNvPr>
              <p:cNvSpPr txBox="1"/>
              <p:nvPr/>
            </p:nvSpPr>
            <p:spPr>
              <a:xfrm>
                <a:off x="5006545" y="6218162"/>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p:sp>
            <p:nvSpPr>
              <p:cNvPr id="4" name="TextBox 16">
                <a:extLst>
                  <a:ext uri="{FF2B5EF4-FFF2-40B4-BE49-F238E27FC236}">
                    <a16:creationId xmlns:a16="http://schemas.microsoft.com/office/drawing/2014/main" id="{22C5F144-743C-4D1C-5770-8E990BCFF7FD}"/>
                  </a:ext>
                </a:extLst>
              </p:cNvPr>
              <p:cNvSpPr txBox="1">
                <a:spLocks noRot="1" noChangeAspect="1" noMove="1" noResize="1" noEditPoints="1" noAdjustHandles="1" noChangeArrowheads="1" noChangeShapeType="1" noTextEdit="1"/>
              </p:cNvSpPr>
              <p:nvPr/>
            </p:nvSpPr>
            <p:spPr>
              <a:xfrm>
                <a:off x="5006545" y="6218162"/>
                <a:ext cx="812715" cy="584775"/>
              </a:xfrm>
              <a:prstGeom prst="rect">
                <a:avLst/>
              </a:prstGeom>
              <a:blipFill>
                <a:blip r:embed="rId6"/>
                <a:stretch>
                  <a:fillRect b="-12500"/>
                </a:stretch>
              </a:blipFill>
            </p:spPr>
            <p:txBody>
              <a:bodyPr/>
              <a:lstStyle/>
              <a:p>
                <a:r>
                  <a:rPr lang="pt-BR">
                    <a:noFill/>
                  </a:rPr>
                  <a:t> </a:t>
                </a:r>
              </a:p>
            </p:txBody>
          </p:sp>
        </mc:Fallback>
      </mc:AlternateContent>
    </p:spTree>
    <p:extLst>
      <p:ext uri="{BB962C8B-B14F-4D97-AF65-F5344CB8AC3E}">
        <p14:creationId xmlns:p14="http://schemas.microsoft.com/office/powerpoint/2010/main" val="23323005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1342"/>
            <a:ext cx="10515600" cy="1032756"/>
          </a:xfrm>
        </p:spPr>
        <p:txBody>
          <a:bodyPr/>
          <a:lstStyle/>
          <a:p>
            <a:r>
              <a:rPr lang="pt-BR" dirty="0"/>
              <a:t>Escalonamento de Atributos: </a:t>
            </a:r>
            <a:r>
              <a:rPr lang="pt-BR" b="1" dirty="0"/>
              <a:t>Exemplo</a:t>
            </a:r>
            <a:endParaRPr lang="pt-BR" dirty="0"/>
          </a:p>
        </p:txBody>
      </p:sp>
      <p:sp>
        <p:nvSpPr>
          <p:cNvPr id="8" name="TextBox 7"/>
          <p:cNvSpPr txBox="1"/>
          <p:nvPr/>
        </p:nvSpPr>
        <p:spPr>
          <a:xfrm rot="16200000">
            <a:off x="-866955" y="5281577"/>
            <a:ext cx="2622154" cy="369332"/>
          </a:xfrm>
          <a:prstGeom prst="rect">
            <a:avLst/>
          </a:prstGeom>
          <a:noFill/>
        </p:spPr>
        <p:txBody>
          <a:bodyPr wrap="square" rtlCol="0">
            <a:spAutoFit/>
          </a:bodyPr>
          <a:lstStyle/>
          <a:p>
            <a:pPr algn="ctr"/>
            <a:r>
              <a:rPr lang="pt-BR" b="1" dirty="0"/>
              <a:t>Padronização</a:t>
            </a:r>
          </a:p>
        </p:txBody>
      </p:sp>
      <p:sp>
        <p:nvSpPr>
          <p:cNvPr id="9" name="TextBox 8"/>
          <p:cNvSpPr txBox="1"/>
          <p:nvPr/>
        </p:nvSpPr>
        <p:spPr>
          <a:xfrm rot="16200000">
            <a:off x="-864520" y="2518168"/>
            <a:ext cx="2622154" cy="369332"/>
          </a:xfrm>
          <a:prstGeom prst="rect">
            <a:avLst/>
          </a:prstGeom>
          <a:noFill/>
        </p:spPr>
        <p:txBody>
          <a:bodyPr wrap="square" rtlCol="0">
            <a:spAutoFit/>
          </a:bodyPr>
          <a:lstStyle/>
          <a:p>
            <a:pPr algn="ctr"/>
            <a:r>
              <a:rPr lang="pt-BR" b="1" dirty="0"/>
              <a:t>Sem escalonamento</a:t>
            </a:r>
          </a:p>
        </p:txBody>
      </p:sp>
      <mc:AlternateContent xmlns:mc="http://schemas.openxmlformats.org/markup-compatibility/2006">
        <mc:Choice xmlns:a14="http://schemas.microsoft.com/office/drawing/2010/main" Requires="a14">
          <p:sp>
            <p:nvSpPr>
              <p:cNvPr id="13" name="Rectangle 12"/>
              <p:cNvSpPr/>
              <p:nvPr/>
            </p:nvSpPr>
            <p:spPr>
              <a:xfrm>
                <a:off x="3489434" y="3545409"/>
                <a:ext cx="8443110" cy="738664"/>
              </a:xfrm>
              <a:prstGeom prst="rect">
                <a:avLst/>
              </a:prstGeom>
            </p:spPr>
            <p:txBody>
              <a:bodyPr wrap="square">
                <a:spAutoFit/>
              </a:bodyPr>
              <a:lstStyle/>
              <a:p>
                <a:pPr algn="just"/>
                <a:r>
                  <a:rPr lang="pt-BR" sz="1400" dirty="0"/>
                  <a:t>Pesos de atributos com variação muito grande são atualizados mais rapidamente do que pesos de atributos com variação pequena. </a:t>
                </a:r>
                <a14:m>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1</m:t>
                        </m:r>
                      </m:sub>
                    </m:sSub>
                  </m:oMath>
                </a14:m>
                <a:r>
                  <a:rPr lang="pt-BR" sz="1400" dirty="0"/>
                  <a:t> contribui muito mais no valor final do erro, fazendo com que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𝑎</m:t>
                        </m:r>
                      </m:e>
                      <m:sub>
                        <m:r>
                          <a:rPr lang="pt-BR" sz="1400" b="0" i="1" smtClean="0">
                            <a:latin typeface="Cambria Math" panose="02040503050406030204" pitchFamily="18" charset="0"/>
                          </a:rPr>
                          <m:t>1</m:t>
                        </m:r>
                      </m:sub>
                    </m:sSub>
                  </m:oMath>
                </a14:m>
                <a:r>
                  <a:rPr lang="pt-BR" sz="1400" dirty="0"/>
                  <a:t> seja rapidamente atualizado, tendendo a seu valor correto mais rapidamente.</a:t>
                </a:r>
              </a:p>
            </p:txBody>
          </p:sp>
        </mc:Choice>
        <mc:Fallback>
          <p:sp>
            <p:nvSpPr>
              <p:cNvPr id="13" name="Rectangle 12"/>
              <p:cNvSpPr>
                <a:spLocks noRot="1" noChangeAspect="1" noMove="1" noResize="1" noEditPoints="1" noAdjustHandles="1" noChangeArrowheads="1" noChangeShapeType="1" noTextEdit="1"/>
              </p:cNvSpPr>
              <p:nvPr/>
            </p:nvSpPr>
            <p:spPr>
              <a:xfrm>
                <a:off x="3489434" y="3545409"/>
                <a:ext cx="8443110" cy="738664"/>
              </a:xfrm>
              <a:prstGeom prst="rect">
                <a:avLst/>
              </a:prstGeom>
              <a:blipFill>
                <a:blip r:embed="rId3"/>
                <a:stretch>
                  <a:fillRect l="-217" t="-1653" r="-217" b="-7438"/>
                </a:stretch>
              </a:blipFill>
            </p:spPr>
            <p:txBody>
              <a:bodyPr/>
              <a:lstStyle/>
              <a:p>
                <a:r>
                  <a:rPr lang="pt-BR">
                    <a:noFill/>
                  </a:rPr>
                  <a:t> </a:t>
                </a:r>
              </a:p>
            </p:txBody>
          </p:sp>
        </mc:Fallback>
      </mc:AlternateContent>
      <p:sp>
        <p:nvSpPr>
          <p:cNvPr id="15" name="Rectangle 14"/>
          <p:cNvSpPr/>
          <p:nvPr/>
        </p:nvSpPr>
        <p:spPr>
          <a:xfrm>
            <a:off x="8157072" y="984689"/>
            <a:ext cx="2757934" cy="369332"/>
          </a:xfrm>
          <a:prstGeom prst="rect">
            <a:avLst/>
          </a:prstGeom>
        </p:spPr>
        <p:txBody>
          <a:bodyPr wrap="none">
            <a:spAutoFit/>
          </a:bodyPr>
          <a:lstStyle/>
          <a:p>
            <a:r>
              <a:rPr lang="pt-BR" dirty="0"/>
              <a:t>variação do vetor gradiente</a:t>
            </a:r>
          </a:p>
        </p:txBody>
      </p:sp>
      <p:pic>
        <p:nvPicPr>
          <p:cNvPr id="3" name="Picture 2">
            <a:extLst>
              <a:ext uri="{FF2B5EF4-FFF2-40B4-BE49-F238E27FC236}">
                <a16:creationId xmlns:a16="http://schemas.microsoft.com/office/drawing/2014/main" id="{97990AB7-76C4-7F41-0E2F-17E6C923797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1" r="60009" b="8819"/>
          <a:stretch/>
        </p:blipFill>
        <p:spPr bwMode="auto">
          <a:xfrm>
            <a:off x="862623" y="1406904"/>
            <a:ext cx="2280674" cy="23814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a:extLst>
              <a:ext uri="{FF2B5EF4-FFF2-40B4-BE49-F238E27FC236}">
                <a16:creationId xmlns:a16="http://schemas.microsoft.com/office/drawing/2014/main" id="{B40A7348-B831-32F5-7CD0-5E43E289CC0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792" r="-1" b="1535"/>
          <a:stretch/>
        </p:blipFill>
        <p:spPr bwMode="auto">
          <a:xfrm>
            <a:off x="3329211" y="1406904"/>
            <a:ext cx="2741938" cy="208390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AF4419F4-E852-F975-9BE1-7E6BB0E7E7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7082" y="1391757"/>
            <a:ext cx="5860192" cy="2189472"/>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a:extLst>
              <a:ext uri="{FF2B5EF4-FFF2-40B4-BE49-F238E27FC236}">
                <a16:creationId xmlns:a16="http://schemas.microsoft.com/office/drawing/2014/main" id="{919CAC18-8A6F-C287-B734-33B50853B9A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469" r="60104" b="10036"/>
          <a:stretch/>
        </p:blipFill>
        <p:spPr bwMode="auto">
          <a:xfrm>
            <a:off x="862623" y="4343537"/>
            <a:ext cx="2180098" cy="221511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a:extLst>
              <a:ext uri="{FF2B5EF4-FFF2-40B4-BE49-F238E27FC236}">
                <a16:creationId xmlns:a16="http://schemas.microsoft.com/office/drawing/2014/main" id="{EA3CF880-8F73-24B8-D56F-BD325E5E5FC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44948" b="1768"/>
          <a:stretch/>
        </p:blipFill>
        <p:spPr bwMode="auto">
          <a:xfrm>
            <a:off x="3333120" y="4409142"/>
            <a:ext cx="2762880" cy="20839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029EE5DA-50AE-554D-6490-448FC36E4A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0399" y="4474287"/>
            <a:ext cx="5776875" cy="2189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9367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3834"/>
            <a:ext cx="10515600" cy="1325563"/>
          </a:xfrm>
        </p:spPr>
        <p:txBody>
          <a:bodyPr/>
          <a:lstStyle/>
          <a:p>
            <a:r>
              <a:rPr lang="pt-BR" dirty="0"/>
              <a:t>Escalonamento de atributos com a biblioteca </a:t>
            </a:r>
            <a:r>
              <a:rPr lang="pt-BR" dirty="0" err="1"/>
              <a:t>SciKit-Learn</a:t>
            </a:r>
            <a:endParaRPr lang="pt-BR" dirty="0"/>
          </a:p>
        </p:txBody>
      </p:sp>
      <p:sp>
        <p:nvSpPr>
          <p:cNvPr id="4" name="Rectangle 3"/>
          <p:cNvSpPr/>
          <p:nvPr/>
        </p:nvSpPr>
        <p:spPr>
          <a:xfrm>
            <a:off x="838200" y="1658707"/>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658707"/>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4125651"/>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4125651"/>
            <a:ext cx="2984794" cy="2715334"/>
          </a:xfrm>
          <a:prstGeom prst="rect">
            <a:avLst/>
          </a:prstGeom>
        </p:spPr>
      </p:pic>
      <p:pic>
        <p:nvPicPr>
          <p:cNvPr id="9"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5396956"/>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1187023" cy="5032376"/>
          </a:xfrm>
        </p:spPr>
        <p:txBody>
          <a:bodyPr>
            <a:normAutofit lnSpcReduction="10000"/>
          </a:bodyPr>
          <a:lstStyle/>
          <a:p>
            <a:r>
              <a:rPr lang="pt-BR" dirty="0"/>
              <a:t>Vimos que a escolha do passo de aprendizagem influencia muito no processo aprendizagem do gradiente descendente.</a:t>
            </a:r>
          </a:p>
          <a:p>
            <a:pPr lvl="1">
              <a:buFont typeface="Wingdings" panose="05000000000000000000" pitchFamily="2" charset="2"/>
              <a:buChar char="§"/>
            </a:pPr>
            <a:r>
              <a:rPr lang="pt-BR" dirty="0"/>
              <a:t>Valores pequenos fazem com que o algoritmo tenha convergência muito lenta.</a:t>
            </a:r>
          </a:p>
          <a:p>
            <a:pPr lvl="1">
              <a:buFont typeface="Wingdings" panose="05000000000000000000" pitchFamily="2" charset="2"/>
              <a:buChar char="§"/>
            </a:pPr>
            <a:r>
              <a:rPr lang="pt-BR" dirty="0"/>
              <a:t>Valores grandes fazem com que o algoritmo divirja.</a:t>
            </a:r>
          </a:p>
          <a:p>
            <a:r>
              <a:rPr lang="pt-BR" dirty="0"/>
              <a:t>Gráfico do erro em função das iterações nos ajuda a depurar o algoritmo.</a:t>
            </a:r>
          </a:p>
          <a:p>
            <a:r>
              <a:rPr lang="pt-BR" dirty="0"/>
              <a:t>Além do ajuste manual, quando usamos GDE ou GD em mini-batches, precisamos reduzir o valor do passo de aprendizagem ao longo das iterações para garantir a convergência e estabilizaçãod do GD.</a:t>
            </a:r>
          </a:p>
          <a:p>
            <a:r>
              <a:rPr lang="pt-BR" dirty="0"/>
              <a:t>Neste documento, veremos um tipo de </a:t>
            </a:r>
            <a:r>
              <a:rPr lang="pt-BR" b="1" i="1" dirty="0"/>
              <a:t>pré-processamento</a:t>
            </a:r>
            <a:r>
              <a:rPr lang="pt-BR" dirty="0"/>
              <a:t> bastante importante para algoritmos de ML que usem métricas de distância como função de erro.</a:t>
            </a:r>
          </a:p>
          <a:p>
            <a:pPr lvl="1">
              <a:buFont typeface="Wingdings" panose="05000000000000000000" pitchFamily="2" charset="2"/>
              <a:buChar char="§"/>
            </a:pPr>
            <a:r>
              <a:rPr lang="pt-BR" b="1" dirty="0"/>
              <a:t>Pré-processamento</a:t>
            </a:r>
            <a:r>
              <a:rPr lang="pt-BR" dirty="0"/>
              <a:t>:</a:t>
            </a:r>
            <a:r>
              <a:rPr lang="pt-BR" b="1" i="1" dirty="0"/>
              <a:t> </a:t>
            </a:r>
            <a:r>
              <a:rPr lang="pt-BR" dirty="0"/>
              <a:t>Técnicas aplicadas aos dados de treinamento antes do treinamento.</a:t>
            </a:r>
          </a:p>
        </p:txBody>
      </p:sp>
    </p:spTree>
    <p:extLst>
      <p:ext uri="{BB962C8B-B14F-4D97-AF65-F5344CB8AC3E}">
        <p14:creationId xmlns:p14="http://schemas.microsoft.com/office/powerpoint/2010/main" val="305777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endParaRPr lang="nl-BE" dirty="0"/>
          </a:p>
        </p:txBody>
      </p:sp>
      <p:sp>
        <p:nvSpPr>
          <p:cNvPr id="10" name="Content Placeholder 2"/>
          <p:cNvSpPr txBox="1">
            <a:spLocks/>
          </p:cNvSpPr>
          <p:nvPr/>
        </p:nvSpPr>
        <p:spPr>
          <a:xfrm>
            <a:off x="838199" y="1971674"/>
            <a:ext cx="11175125" cy="48863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atributos acabam sendo dominantes sobre os demais no sentido de que exercerem grande influência sobre o </a:t>
            </a:r>
            <a:r>
              <a:rPr lang="pt-BR" b="1" i="1" dirty="0"/>
              <a:t>erro</a:t>
            </a:r>
            <a:r>
              <a:rPr lang="pt-BR" dirty="0"/>
              <a:t> cometido pelo modelo.</a:t>
            </a:r>
          </a:p>
          <a:p>
            <a:pPr algn="just"/>
            <a:r>
              <a:rPr lang="pt-BR" dirty="0"/>
              <a:t>Isto pode ocorrer devido à grande diferença de magnitude entre os atributos.</a:t>
            </a:r>
          </a:p>
          <a:p>
            <a:pPr algn="just"/>
            <a:r>
              <a:rPr lang="pt-BR" dirty="0"/>
              <a:t>Essa diferença entre as magnitudes afeta o desempenho de algoritmos de ML que utilizam métricas de distância como função de erro.</a:t>
            </a:r>
          </a:p>
          <a:p>
            <a:pPr lvl="1" algn="just">
              <a:buFont typeface="Wingdings" panose="05000000000000000000" pitchFamily="2" charset="2"/>
              <a:buChar char="§"/>
            </a:pPr>
            <a:r>
              <a:rPr lang="pt-BR" dirty="0"/>
              <a:t>As diferenças entre as magnitudes dos atributos faz com que as superfícies de erro tenham formato de vale, dificultando a convergência dos algoritmos.</a:t>
            </a:r>
          </a:p>
        </p:txBody>
      </p:sp>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3142C1-FD08-4328-BCCB-5521CEABA2E7}"/>
              </a:ext>
            </a:extLst>
          </p:cNvPr>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1642F2F-7A09-459E-9D90-1D9D3103E685}"/>
                  </a:ext>
                </a:extLst>
              </p:cNvPr>
              <p:cNvSpPr>
                <a:spLocks noGrp="1"/>
              </p:cNvSpPr>
              <p:nvPr>
                <p:ph idx="1"/>
              </p:nvPr>
            </p:nvSpPr>
            <p:spPr>
              <a:xfrm>
                <a:off x="838200" y="1690687"/>
                <a:ext cx="10915650" cy="4852988"/>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b="0" i="1" smtClean="0">
                                        <a:latin typeface="Cambria Math" panose="02040503050406030204" pitchFamily="18" charset="0"/>
                                      </a:rPr>
                                      <m:t>𝑛</m:t>
                                    </m:r>
                                  </m:e>
                                </m:d>
                              </m:e>
                            </m:d>
                          </m:e>
                          <m:sup>
                            <m:r>
                              <a:rPr lang="pt-BR" i="1">
                                <a:latin typeface="Cambria Math" panose="02040503050406030204" pitchFamily="18" charset="0"/>
                              </a:rPr>
                              <m:t>2</m:t>
                            </m:r>
                          </m:sup>
                        </m:sSup>
                      </m:e>
                    </m:nary>
                  </m:oMath>
                </a14:m>
                <a:r>
                  <a:rPr lang="pt-BR" dirty="0"/>
                  <a:t>.</a:t>
                </a:r>
              </a:p>
              <a:p>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d>
                          <m:dPr>
                            <m:ctrlPr>
                              <a:rPr lang="pt-BR" i="1">
                                <a:latin typeface="Cambria Math" panose="02040503050406030204" pitchFamily="18" charset="0"/>
                              </a:rPr>
                            </m:ctrlPr>
                          </m:dPr>
                          <m:e>
                            <m:r>
                              <a:rPr lang="pt-BR" b="0" i="1" smtClean="0">
                                <a:latin typeface="Cambria Math" panose="02040503050406030204" pitchFamily="18" charset="0"/>
                              </a:rPr>
                              <m:t>𝑛</m:t>
                            </m:r>
                          </m:e>
                        </m:d>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marL="0" indent="0" algn="ctr">
                  <a:buNone/>
                </a:pPr>
                <a:endParaRPr lang="pt-BR" dirty="0"/>
              </a:p>
            </p:txBody>
          </p:sp>
        </mc:Choice>
        <mc:Fallback xmlns="">
          <p:sp>
            <p:nvSpPr>
              <p:cNvPr id="4" name="Content Placeholder 2">
                <a:extLst>
                  <a:ext uri="{FF2B5EF4-FFF2-40B4-BE49-F238E27FC236}">
                    <a16:creationId xmlns="" xmlns:a16="http://schemas.microsoft.com/office/drawing/2014/main"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4852988"/>
              </a:xfrm>
              <a:blipFill rotWithShape="0">
                <a:blip r:embed="rId3"/>
                <a:stretch>
                  <a:fillRect l="-1006" t="-2010"/>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id="{0D8EEA24-1121-4936-A240-08F46CEAC3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12676" y="0"/>
            <a:ext cx="2279324" cy="3271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1222"/>
            <a:ext cx="10515600" cy="1032572"/>
          </a:xfrm>
        </p:spPr>
        <p:txBody>
          <a:bodyPr/>
          <a:lstStyle/>
          <a:p>
            <a:r>
              <a:rPr lang="pt-BR" dirty="0"/>
              <a:t>Escalonamento de Atributos</a:t>
            </a:r>
          </a:p>
        </p:txBody>
      </p:sp>
      <p:pic>
        <p:nvPicPr>
          <p:cNvPr id="11" name="Picture 10"/>
          <p:cNvPicPr>
            <a:picLocks noChangeAspect="1"/>
          </p:cNvPicPr>
          <p:nvPr/>
        </p:nvPicPr>
        <p:blipFill rotWithShape="1">
          <a:blip r:embed="rId3" cstate="print">
            <a:extLst>
              <a:ext uri="{28A0092B-C50C-407E-A947-70E740481C1C}">
                <a14:useLocalDpi xmlns:a14="http://schemas.microsoft.com/office/drawing/2010/main" val="0"/>
              </a:ext>
            </a:extLst>
          </a:blip>
          <a:srcRect l="10625" t="19499" r="28607" b="15042"/>
          <a:stretch/>
        </p:blipFill>
        <p:spPr>
          <a:xfrm>
            <a:off x="4948928" y="812800"/>
            <a:ext cx="2252502" cy="2426379"/>
          </a:xfrm>
          <a:prstGeom prst="rect">
            <a:avLst/>
          </a:prstGeom>
        </p:spPr>
      </p:pic>
      <p:pic>
        <p:nvPicPr>
          <p:cNvPr id="12" name="Picture 11"/>
          <p:cNvPicPr>
            <a:picLocks noChangeAspect="1"/>
          </p:cNvPicPr>
          <p:nvPr/>
        </p:nvPicPr>
        <p:blipFill rotWithShape="1">
          <a:blip r:embed="rId4" cstate="print">
            <a:extLst>
              <a:ext uri="{28A0092B-C50C-407E-A947-70E740481C1C}">
                <a14:useLocalDpi xmlns:a14="http://schemas.microsoft.com/office/drawing/2010/main" val="0"/>
              </a:ext>
            </a:extLst>
          </a:blip>
          <a:srcRect l="4812" t="10821" r="9367" b="5970"/>
          <a:stretch/>
        </p:blipFill>
        <p:spPr>
          <a:xfrm>
            <a:off x="5342917" y="5127869"/>
            <a:ext cx="1893633" cy="1224000"/>
          </a:xfrm>
          <a:prstGeom prst="rect">
            <a:avLst/>
          </a:prstGeom>
        </p:spPr>
      </p:pic>
      <p:pic>
        <p:nvPicPr>
          <p:cNvPr id="13" name="Picture 12"/>
          <p:cNvPicPr>
            <a:picLocks noChangeAspect="1"/>
          </p:cNvPicPr>
          <p:nvPr/>
        </p:nvPicPr>
        <p:blipFill rotWithShape="1">
          <a:blip r:embed="rId5" cstate="print">
            <a:extLst>
              <a:ext uri="{28A0092B-C50C-407E-A947-70E740481C1C}">
                <a14:useLocalDpi xmlns:a14="http://schemas.microsoft.com/office/drawing/2010/main" val="0"/>
              </a:ext>
            </a:extLst>
          </a:blip>
          <a:srcRect l="11196" t="19652" r="28676" b="15103"/>
          <a:stretch/>
        </p:blipFill>
        <p:spPr>
          <a:xfrm>
            <a:off x="7474851" y="812800"/>
            <a:ext cx="2214756" cy="2403245"/>
          </a:xfrm>
          <a:prstGeom prst="rect">
            <a:avLst/>
          </a:prstGeom>
        </p:spPr>
      </p:pic>
      <p:pic>
        <p:nvPicPr>
          <p:cNvPr id="14" name="Picture 13"/>
          <p:cNvPicPr>
            <a:picLocks noChangeAspect="1"/>
          </p:cNvPicPr>
          <p:nvPr/>
        </p:nvPicPr>
        <p:blipFill rotWithShape="1">
          <a:blip r:embed="rId6" cstate="print">
            <a:extLst>
              <a:ext uri="{28A0092B-C50C-407E-A947-70E740481C1C}">
                <a14:useLocalDpi xmlns:a14="http://schemas.microsoft.com/office/drawing/2010/main" val="0"/>
              </a:ext>
            </a:extLst>
          </a:blip>
          <a:srcRect l="4812" t="10397" r="9119" b="6393"/>
          <a:stretch/>
        </p:blipFill>
        <p:spPr>
          <a:xfrm>
            <a:off x="7760670" y="5127869"/>
            <a:ext cx="1893600" cy="1220443"/>
          </a:xfrm>
          <a:prstGeom prst="rect">
            <a:avLst/>
          </a:prstGeom>
        </p:spPr>
      </p:pic>
      <p:pic>
        <p:nvPicPr>
          <p:cNvPr id="15" name="Picture 14"/>
          <p:cNvPicPr>
            <a:picLocks noChangeAspect="1"/>
          </p:cNvPicPr>
          <p:nvPr/>
        </p:nvPicPr>
        <p:blipFill rotWithShape="1">
          <a:blip r:embed="rId7" cstate="print">
            <a:extLst>
              <a:ext uri="{28A0092B-C50C-407E-A947-70E740481C1C}">
                <a14:useLocalDpi xmlns:a14="http://schemas.microsoft.com/office/drawing/2010/main" val="0"/>
              </a:ext>
            </a:extLst>
          </a:blip>
          <a:srcRect l="10625" t="19243" r="28607" b="14659"/>
          <a:stretch/>
        </p:blipFill>
        <p:spPr>
          <a:xfrm>
            <a:off x="9917271" y="812800"/>
            <a:ext cx="2230704" cy="2426379"/>
          </a:xfrm>
          <a:prstGeom prst="rect">
            <a:avLst/>
          </a:prstGeom>
        </p:spPr>
      </p:pic>
      <p:pic>
        <p:nvPicPr>
          <p:cNvPr id="16" name="Picture 15"/>
          <p:cNvPicPr>
            <a:picLocks noChangeAspect="1"/>
          </p:cNvPicPr>
          <p:nvPr/>
        </p:nvPicPr>
        <p:blipFill rotWithShape="1">
          <a:blip r:embed="rId8" cstate="print">
            <a:extLst>
              <a:ext uri="{28A0092B-C50C-407E-A947-70E740481C1C}">
                <a14:useLocalDpi xmlns:a14="http://schemas.microsoft.com/office/drawing/2010/main" val="0"/>
              </a:ext>
            </a:extLst>
          </a:blip>
          <a:srcRect l="3732" t="10075" r="9453" b="5970"/>
          <a:stretch/>
        </p:blipFill>
        <p:spPr>
          <a:xfrm>
            <a:off x="10059040" y="5124312"/>
            <a:ext cx="1898560" cy="1224000"/>
          </a:xfrm>
          <a:prstGeom prst="rect">
            <a:avLst/>
          </a:prstGeom>
        </p:spPr>
      </p:pic>
      <mc:AlternateContent xmlns:mc="http://schemas.openxmlformats.org/markup-compatibility/2006" xmlns:a14="http://schemas.microsoft.com/office/drawing/2010/main">
        <mc:Choice Requires="a14">
          <p:sp>
            <p:nvSpPr>
              <p:cNvPr id="17" name="TextBox 16"/>
              <p:cNvSpPr txBox="1"/>
              <p:nvPr/>
            </p:nvSpPr>
            <p:spPr>
              <a:xfrm>
                <a:off x="228904" y="1312797"/>
                <a:ext cx="3881118" cy="923330"/>
              </a:xfrm>
              <a:prstGeom prst="rect">
                <a:avLst/>
              </a:prstGeom>
              <a:noFill/>
            </p:spPr>
            <p:txBody>
              <a:bodyPr wrap="square" rtlCol="0">
                <a:spAutoFit/>
              </a:bodyPr>
              <a:lstStyle/>
              <a:p>
                <a:r>
                  <a:rPr lang="pt-BR" dirty="0"/>
                  <a:t>Função objetivo</a:t>
                </a:r>
                <a:r>
                  <a:rPr lang="pt-BR" b="0" dirty="0"/>
                  <a:t>:</a:t>
                </a:r>
              </a:p>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sSub>
                        <m:sSubPr>
                          <m:ctrlPr>
                            <a:rPr lang="pt-BR" b="0" i="1" smtClean="0">
                              <a:latin typeface="Cambria Math" panose="02040503050406030204" pitchFamily="18" charset="0"/>
                            </a:rPr>
                          </m:ctrlPr>
                        </m:sSub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onde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r>
                      <a:rPr lang="pt-BR" b="0" i="1" smtClean="0">
                        <a:latin typeface="Cambria Math" panose="02040503050406030204" pitchFamily="18" charset="0"/>
                      </a:rPr>
                      <m:t>=1</m:t>
                    </m:r>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r>
                      <a:rPr lang="pt-BR" i="1">
                        <a:latin typeface="Cambria Math" panose="02040503050406030204" pitchFamily="18" charset="0"/>
                      </a:rPr>
                      <m:t>=1</m:t>
                    </m:r>
                  </m:oMath>
                </a14:m>
                <a:r>
                  <a:rPr lang="pt-BR" dirty="0"/>
                  <a:t>.</a:t>
                </a:r>
              </a:p>
            </p:txBody>
          </p:sp>
        </mc:Choice>
        <mc:Fallback xmlns="">
          <p:sp>
            <p:nvSpPr>
              <p:cNvPr id="17" name="TextBox 16"/>
              <p:cNvSpPr txBox="1">
                <a:spLocks noRot="1" noChangeAspect="1" noMove="1" noResize="1" noEditPoints="1" noAdjustHandles="1" noChangeArrowheads="1" noChangeShapeType="1" noTextEdit="1"/>
              </p:cNvSpPr>
              <p:nvPr/>
            </p:nvSpPr>
            <p:spPr>
              <a:xfrm>
                <a:off x="228904" y="1312797"/>
                <a:ext cx="3881118" cy="923330"/>
              </a:xfrm>
              <a:prstGeom prst="rect">
                <a:avLst/>
              </a:prstGeom>
              <a:blipFill rotWithShape="0">
                <a:blip r:embed="rId9"/>
                <a:stretch>
                  <a:fillRect l="-1415" t="-3289" b="-921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Rectangle 17"/>
              <p:cNvSpPr/>
              <p:nvPr/>
            </p:nvSpPr>
            <p:spPr>
              <a:xfrm>
                <a:off x="5342918" y="6335803"/>
                <a:ext cx="1914052" cy="52322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8" name="Rectangle 17"/>
              <p:cNvSpPr>
                <a:spLocks noRot="1" noChangeAspect="1" noMove="1" noResize="1" noEditPoints="1" noAdjustHandles="1" noChangeArrowheads="1" noChangeShapeType="1" noTextEdit="1"/>
              </p:cNvSpPr>
              <p:nvPr/>
            </p:nvSpPr>
            <p:spPr>
              <a:xfrm>
                <a:off x="5342918" y="6335803"/>
                <a:ext cx="1914052" cy="523220"/>
              </a:xfrm>
              <a:prstGeom prst="rect">
                <a:avLst/>
              </a:prstGeom>
              <a:blipFill rotWithShape="0">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7827808" y="6320474"/>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19" name="Rectangle 18"/>
              <p:cNvSpPr>
                <a:spLocks noRot="1" noChangeAspect="1" noMove="1" noResize="1" noEditPoints="1" noAdjustHandles="1" noChangeArrowheads="1" noChangeShapeType="1" noTextEdit="1"/>
              </p:cNvSpPr>
              <p:nvPr/>
            </p:nvSpPr>
            <p:spPr>
              <a:xfrm>
                <a:off x="7827808" y="6320474"/>
                <a:ext cx="1826462" cy="523220"/>
              </a:xfrm>
              <a:prstGeom prst="rect">
                <a:avLst/>
              </a:prstGeom>
              <a:blipFill rotWithShape="0">
                <a:blip r:embed="rId11"/>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10213233" y="6319285"/>
                <a:ext cx="1826462"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sz="1400" i="1" smtClean="0">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1</m:t>
                          </m:r>
                        </m:sub>
                      </m:sSub>
                      <m:r>
                        <a:rPr lang="pt-BR" sz="1400" b="0" i="0" smtClean="0">
                          <a:latin typeface="Cambria Math" panose="02040503050406030204" pitchFamily="18" charset="0"/>
                        </a:rPr>
                        <m:t>=2∗</m:t>
                      </m:r>
                      <m:r>
                        <m:rPr>
                          <m:sty m:val="p"/>
                        </m:rPr>
                        <a:rPr lang="pt-BR" sz="1400" b="0" i="0" smtClean="0">
                          <a:latin typeface="Cambria Math" panose="02040503050406030204" pitchFamily="18" charset="0"/>
                        </a:rPr>
                        <m:t>randn</m:t>
                      </m:r>
                      <m:d>
                        <m:dPr>
                          <m:ctrlPr>
                            <a:rPr lang="pt-BR" sz="1400" b="0" i="1" smtClean="0">
                              <a:latin typeface="Cambria Math" panose="02040503050406030204" pitchFamily="18" charset="0"/>
                            </a:rPr>
                          </m:ctrlPr>
                        </m:dPr>
                        <m:e>
                          <m:r>
                            <m:rPr>
                              <m:sty m:val="p"/>
                            </m:rPr>
                            <a:rPr lang="pt-BR" sz="1400" b="0" i="0" smtClean="0">
                              <a:latin typeface="Cambria Math" panose="02040503050406030204" pitchFamily="18" charset="0"/>
                            </a:rPr>
                            <m:t>M</m:t>
                          </m:r>
                          <m:r>
                            <a:rPr lang="pt-BR" sz="1400" b="0" i="0" smtClean="0">
                              <a:latin typeface="Cambria Math" panose="02040503050406030204" pitchFamily="18" charset="0"/>
                            </a:rPr>
                            <m:t>,1</m:t>
                          </m:r>
                        </m:e>
                      </m:d>
                    </m:oMath>
                  </m:oMathPara>
                </a14:m>
                <a:endParaRPr lang="pt-BR" sz="1400" b="0" dirty="0"/>
              </a:p>
              <a:p>
                <a:pPr/>
                <a14:m>
                  <m:oMathPara xmlns:m="http://schemas.openxmlformats.org/officeDocument/2006/math">
                    <m:oMathParaPr>
                      <m:jc m:val="centerGroup"/>
                    </m:oMathParaPr>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b="0" i="1" smtClean="0">
                              <a:latin typeface="Cambria Math" panose="02040503050406030204" pitchFamily="18" charset="0"/>
                            </a:rPr>
                            <m:t>2</m:t>
                          </m:r>
                        </m:sub>
                      </m:sSub>
                      <m:r>
                        <a:rPr lang="pt-BR" sz="1400" b="0" i="1" smtClean="0">
                          <a:latin typeface="Cambria Math" panose="02040503050406030204" pitchFamily="18" charset="0"/>
                        </a:rPr>
                        <m:t>=</m:t>
                      </m:r>
                      <m:r>
                        <a:rPr lang="pt-BR" sz="1400">
                          <a:latin typeface="Cambria Math" panose="02040503050406030204" pitchFamily="18" charset="0"/>
                        </a:rPr>
                        <m:t>2∗</m:t>
                      </m:r>
                      <m:r>
                        <m:rPr>
                          <m:sty m:val="p"/>
                        </m:rPr>
                        <a:rPr lang="pt-BR" sz="1400">
                          <a:latin typeface="Cambria Math" panose="02040503050406030204" pitchFamily="18" charset="0"/>
                        </a:rPr>
                        <m:t>randn</m:t>
                      </m:r>
                      <m:d>
                        <m:dPr>
                          <m:ctrlPr>
                            <a:rPr lang="pt-BR" sz="1400" i="1">
                              <a:latin typeface="Cambria Math" panose="02040503050406030204" pitchFamily="18" charset="0"/>
                            </a:rPr>
                          </m:ctrlPr>
                        </m:dPr>
                        <m:e>
                          <m:r>
                            <m:rPr>
                              <m:sty m:val="p"/>
                            </m:rPr>
                            <a:rPr lang="pt-BR" sz="1400">
                              <a:latin typeface="Cambria Math" panose="02040503050406030204" pitchFamily="18" charset="0"/>
                            </a:rPr>
                            <m:t>M</m:t>
                          </m:r>
                          <m:r>
                            <a:rPr lang="pt-BR" sz="1400">
                              <a:latin typeface="Cambria Math" panose="02040503050406030204" pitchFamily="18" charset="0"/>
                            </a:rPr>
                            <m:t>,1</m:t>
                          </m:r>
                        </m:e>
                      </m:d>
                    </m:oMath>
                  </m:oMathPara>
                </a14:m>
                <a:endParaRPr lang="pt-BR" sz="1400" dirty="0"/>
              </a:p>
            </p:txBody>
          </p:sp>
        </mc:Choice>
        <mc:Fallback xmlns="">
          <p:sp>
            <p:nvSpPr>
              <p:cNvPr id="20" name="Rectangle 19"/>
              <p:cNvSpPr>
                <a:spLocks noRot="1" noChangeAspect="1" noMove="1" noResize="1" noEditPoints="1" noAdjustHandles="1" noChangeArrowheads="1" noChangeShapeType="1" noTextEdit="1"/>
              </p:cNvSpPr>
              <p:nvPr/>
            </p:nvSpPr>
            <p:spPr>
              <a:xfrm>
                <a:off x="10213233" y="6319285"/>
                <a:ext cx="1826462" cy="523220"/>
              </a:xfrm>
              <a:prstGeom prst="rect">
                <a:avLst/>
              </a:prstGeom>
              <a:blipFill rotWithShape="0">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134383" y="2700687"/>
                <a:ext cx="5109989" cy="87145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d>
                                    <m:dPr>
                                      <m:ctrlPr>
                                        <a:rPr lang="pt-BR" i="1" dirty="0" smtClean="0">
                                          <a:latin typeface="Cambria Math" panose="02040503050406030204" pitchFamily="18" charset="0"/>
                                        </a:rPr>
                                      </m:ctrlPr>
                                    </m:dPr>
                                    <m:e>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e>
                                  </m:d>
                                </m:e>
                              </m:d>
                            </m:e>
                            <m:sup>
                              <m:r>
                                <a:rPr lang="pt-BR" i="1">
                                  <a:latin typeface="Cambria Math" panose="02040503050406030204" pitchFamily="18" charset="0"/>
                                </a:rPr>
                                <m:t>2</m:t>
                              </m:r>
                            </m:sup>
                          </m:sSup>
                        </m:e>
                      </m:nary>
                    </m:oMath>
                  </m:oMathPara>
                </a14:m>
                <a:endParaRPr lang="pt-BR" dirty="0"/>
              </a:p>
            </p:txBody>
          </p:sp>
        </mc:Choice>
        <mc:Fallback xmlns="">
          <p:sp>
            <p:nvSpPr>
              <p:cNvPr id="21" name="Rectangle 20"/>
              <p:cNvSpPr>
                <a:spLocks noRot="1" noChangeAspect="1" noMove="1" noResize="1" noEditPoints="1" noAdjustHandles="1" noChangeArrowheads="1" noChangeShapeType="1" noTextEdit="1"/>
              </p:cNvSpPr>
              <p:nvPr/>
            </p:nvSpPr>
            <p:spPr>
              <a:xfrm>
                <a:off x="134383" y="2700687"/>
                <a:ext cx="5109989" cy="871457"/>
              </a:xfrm>
              <a:prstGeom prst="rect">
                <a:avLst/>
              </a:prstGeom>
              <a:blipFill rotWithShape="0">
                <a:blip r:embed="rId13"/>
                <a:stretch>
                  <a:fillRect/>
                </a:stretch>
              </a:blipFill>
            </p:spPr>
            <p:txBody>
              <a:bodyPr/>
              <a:lstStyle/>
              <a:p>
                <a:r>
                  <a:rPr lang="pt-BR">
                    <a:noFill/>
                  </a:rPr>
                  <a:t> </a:t>
                </a:r>
              </a:p>
            </p:txBody>
          </p:sp>
        </mc:Fallback>
      </mc:AlternateContent>
      <p:sp>
        <p:nvSpPr>
          <p:cNvPr id="22" name="TextBox 21"/>
          <p:cNvSpPr txBox="1"/>
          <p:nvPr/>
        </p:nvSpPr>
        <p:spPr>
          <a:xfrm>
            <a:off x="181930" y="2319231"/>
            <a:ext cx="3973440" cy="369332"/>
          </a:xfrm>
          <a:prstGeom prst="rect">
            <a:avLst/>
          </a:prstGeom>
          <a:noFill/>
        </p:spPr>
        <p:txBody>
          <a:bodyPr wrap="square" rtlCol="0">
            <a:spAutoFit/>
          </a:bodyPr>
          <a:lstStyle/>
          <a:p>
            <a:r>
              <a:rPr lang="pt-BR" dirty="0"/>
              <a:t>Para plotar a superfície de erro usamos:</a:t>
            </a:r>
          </a:p>
        </p:txBody>
      </p:sp>
      <mc:AlternateContent xmlns:mc="http://schemas.openxmlformats.org/markup-compatibility/2006" xmlns:a14="http://schemas.microsoft.com/office/drawing/2010/main">
        <mc:Choice Requires="a14">
          <p:sp>
            <p:nvSpPr>
              <p:cNvPr id="23" name="TextBox 22"/>
              <p:cNvSpPr txBox="1"/>
              <p:nvPr/>
            </p:nvSpPr>
            <p:spPr>
              <a:xfrm>
                <a:off x="131660" y="3896497"/>
                <a:ext cx="5112712" cy="1754326"/>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erro varia mais rapidamente com variações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resultando num vale.</a:t>
                </a:r>
              </a:p>
              <a:p>
                <a:pPr marL="285750" indent="-285750">
                  <a:buFont typeface="Arial" panose="020B0604020202020204" pitchFamily="34" charset="0"/>
                  <a:buChar char="•"/>
                </a:pPr>
                <a:r>
                  <a:rPr lang="pt-BR" dirty="0"/>
                  <a:t>A mesma coisa pode ser dita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r>
                      <a:rPr lang="pt-BR" i="1">
                        <a:latin typeface="Cambria Math" panose="02040503050406030204" pitchFamily="18" charset="0"/>
                        <a:ea typeface="Cambria Math" panose="02040503050406030204" pitchFamily="18" charset="0"/>
                      </a:rPr>
                      <m:t> </m:t>
                    </m:r>
                  </m:oMath>
                </a14:m>
                <a:r>
                  <a:rPr lang="pt-BR" dirty="0"/>
                  <a:t>(vale).</a:t>
                </a:r>
              </a:p>
              <a:p>
                <a:pPr marL="285750" indent="-285750">
                  <a:buFont typeface="Arial" panose="020B0604020202020204" pitchFamily="34" charset="0"/>
                  <a:buChar char="•"/>
                </a:pPr>
                <a:r>
                  <a:rPr lang="pt-BR" dirty="0"/>
                  <a:t>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têm intervalo semelhante, então, a variação tanto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i="1">
                                <a:latin typeface="Cambria Math" panose="02040503050406030204" pitchFamily="18" charset="0"/>
                                <a:ea typeface="Cambria Math" panose="02040503050406030204" pitchFamily="18" charset="0"/>
                              </a:rPr>
                              <m:t>1</m:t>
                            </m:r>
                          </m:sub>
                        </m:sSub>
                      </m:e>
                    </m:acc>
                  </m:oMath>
                </a14:m>
                <a:r>
                  <a:rPr lang="pt-BR" dirty="0"/>
                  <a:t> quanto de </a:t>
                </a:r>
                <a14:m>
                  <m:oMath xmlns:m="http://schemas.openxmlformats.org/officeDocument/2006/math">
                    <m:acc>
                      <m:accPr>
                        <m:chr m:val="̂"/>
                        <m:ctrlPr>
                          <a:rPr lang="pt-BR" i="1">
                            <a:latin typeface="Cambria Math" panose="02040503050406030204" pitchFamily="18" charset="0"/>
                            <a:ea typeface="Cambria Math" panose="02040503050406030204" pitchFamily="18" charset="0"/>
                          </a:rPr>
                        </m:ctrlPr>
                      </m:accPr>
                      <m:e>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𝑎</m:t>
                            </m:r>
                          </m:e>
                          <m:sub>
                            <m:r>
                              <a:rPr lang="pt-BR" b="0" i="1" smtClean="0">
                                <a:latin typeface="Cambria Math" panose="02040503050406030204" pitchFamily="18" charset="0"/>
                                <a:ea typeface="Cambria Math" panose="02040503050406030204" pitchFamily="18" charset="0"/>
                              </a:rPr>
                              <m:t>2</m:t>
                            </m:r>
                          </m:sub>
                        </m:sSub>
                      </m:e>
                    </m:acc>
                  </m:oMath>
                </a14:m>
                <a:r>
                  <a:rPr lang="pt-BR" dirty="0"/>
                  <a:t> tem </a:t>
                </a:r>
                <a:r>
                  <a:rPr lang="pt-BR" b="1" i="1" dirty="0"/>
                  <a:t>pesos</a:t>
                </a:r>
                <a:r>
                  <a:rPr lang="pt-BR" dirty="0"/>
                  <a:t> semelhante na variação do erro (tigela).</a:t>
                </a:r>
              </a:p>
            </p:txBody>
          </p:sp>
        </mc:Choice>
        <mc:Fallback xmlns="">
          <p:sp>
            <p:nvSpPr>
              <p:cNvPr id="23" name="TextBox 22"/>
              <p:cNvSpPr txBox="1">
                <a:spLocks noRot="1" noChangeAspect="1" noMove="1" noResize="1" noEditPoints="1" noAdjustHandles="1" noChangeArrowheads="1" noChangeShapeType="1" noTextEdit="1"/>
              </p:cNvSpPr>
              <p:nvPr/>
            </p:nvSpPr>
            <p:spPr>
              <a:xfrm>
                <a:off x="131660" y="3896497"/>
                <a:ext cx="5112712" cy="1754326"/>
              </a:xfrm>
              <a:prstGeom prst="rect">
                <a:avLst/>
              </a:prstGeom>
              <a:blipFill rotWithShape="0">
                <a:blip r:embed="rId14"/>
                <a:stretch>
                  <a:fillRect l="-835" t="-1736" r="-1193" b="-4514"/>
                </a:stretch>
              </a:blipFill>
            </p:spPr>
            <p:txBody>
              <a:bodyPr/>
              <a:lstStyle/>
              <a:p>
                <a:r>
                  <a:rPr lang="pt-BR">
                    <a:noFill/>
                  </a:rPr>
                  <a:t> </a:t>
                </a:r>
              </a:p>
            </p:txBody>
          </p:sp>
        </mc:Fallback>
      </mc:AlternateContent>
      <p:pic>
        <p:nvPicPr>
          <p:cNvPr id="3" name="Picture 2"/>
          <p:cNvPicPr>
            <a:picLocks noChangeAspect="1"/>
          </p:cNvPicPr>
          <p:nvPr/>
        </p:nvPicPr>
        <p:blipFill rotWithShape="1">
          <a:blip r:embed="rId15" cstate="print">
            <a:extLst>
              <a:ext uri="{28A0092B-C50C-407E-A947-70E740481C1C}">
                <a14:useLocalDpi xmlns:a14="http://schemas.microsoft.com/office/drawing/2010/main" val="0"/>
              </a:ext>
            </a:extLst>
          </a:blip>
          <a:srcRect t="6549" r="8122" b="2747"/>
          <a:stretch/>
        </p:blipFill>
        <p:spPr>
          <a:xfrm>
            <a:off x="5365197" y="3234241"/>
            <a:ext cx="1865374" cy="1841543"/>
          </a:xfrm>
          <a:prstGeom prst="rect">
            <a:avLst/>
          </a:prstGeom>
        </p:spPr>
      </p:pic>
      <p:pic>
        <p:nvPicPr>
          <p:cNvPr id="5" name="Picture 4"/>
          <p:cNvPicPr>
            <a:picLocks noChangeAspect="1"/>
          </p:cNvPicPr>
          <p:nvPr/>
        </p:nvPicPr>
        <p:blipFill rotWithShape="1">
          <a:blip r:embed="rId16" cstate="print">
            <a:extLst>
              <a:ext uri="{28A0092B-C50C-407E-A947-70E740481C1C}">
                <a14:useLocalDpi xmlns:a14="http://schemas.microsoft.com/office/drawing/2010/main" val="0"/>
              </a:ext>
            </a:extLst>
          </a:blip>
          <a:srcRect t="6944" r="7834" b="2778"/>
          <a:stretch/>
        </p:blipFill>
        <p:spPr>
          <a:xfrm>
            <a:off x="7760670" y="3234241"/>
            <a:ext cx="1889560" cy="1850833"/>
          </a:xfrm>
          <a:prstGeom prst="rect">
            <a:avLst/>
          </a:prstGeom>
        </p:spPr>
      </p:pic>
      <p:pic>
        <p:nvPicPr>
          <p:cNvPr id="6" name="Picture 5"/>
          <p:cNvPicPr>
            <a:picLocks noChangeAspect="1"/>
          </p:cNvPicPr>
          <p:nvPr/>
        </p:nvPicPr>
        <p:blipFill rotWithShape="1">
          <a:blip r:embed="rId17" cstate="print">
            <a:extLst>
              <a:ext uri="{28A0092B-C50C-407E-A947-70E740481C1C}">
                <a14:useLocalDpi xmlns:a14="http://schemas.microsoft.com/office/drawing/2010/main" val="0"/>
              </a:ext>
            </a:extLst>
          </a:blip>
          <a:srcRect t="7294" r="8043" b="2428"/>
          <a:stretch/>
        </p:blipFill>
        <p:spPr>
          <a:xfrm>
            <a:off x="10059040" y="3237074"/>
            <a:ext cx="1872910" cy="1838710"/>
          </a:xfrm>
          <a:prstGeom prst="rect">
            <a:avLst/>
          </a:prstGeom>
        </p:spPr>
      </p:pic>
      <p:sp>
        <p:nvSpPr>
          <p:cNvPr id="24" name="Rectangle 23"/>
          <p:cNvSpPr/>
          <p:nvPr/>
        </p:nvSpPr>
        <p:spPr>
          <a:xfrm>
            <a:off x="0" y="6581001"/>
            <a:ext cx="4052687" cy="276999"/>
          </a:xfrm>
          <a:prstGeom prst="rect">
            <a:avLst/>
          </a:prstGeom>
          <a:noFill/>
        </p:spPr>
        <p:txBody>
          <a:bodyPr wrap="square" rtlCol="0">
            <a:spAutoFit/>
          </a:bodyPr>
          <a:lstStyle/>
          <a:p>
            <a:r>
              <a:rPr lang="pt-BR" sz="1200" b="1" dirty="0">
                <a:solidFill>
                  <a:srgbClr val="00B0F0"/>
                </a:solidFill>
                <a:hlinkClick r:id="rId18"/>
              </a:rPr>
              <a:t>Exemplo: formatos_diferentes_da_superfície_de_erro.ipynb</a:t>
            </a:r>
            <a:endParaRPr lang="pt-BR" sz="1200" b="1" dirty="0">
              <a:solidFill>
                <a:srgbClr val="00B0F0"/>
              </a:solidFill>
            </a:endParaRPr>
          </a:p>
        </p:txBody>
      </p:sp>
    </p:spTree>
    <p:extLst>
      <p:ext uri="{BB962C8B-B14F-4D97-AF65-F5344CB8AC3E}">
        <p14:creationId xmlns:p14="http://schemas.microsoft.com/office/powerpoint/2010/main" val="3699125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49000" cy="5032375"/>
              </a:xfrm>
            </p:spPr>
            <p:txBody>
              <a:bodyPr>
                <a:normAutofit fontScale="85000" lnSpcReduction="10000"/>
              </a:bodyPr>
              <a:lstStyle/>
              <a:p>
                <a:r>
                  <a:rPr lang="pt-BR" dirty="0"/>
                  <a:t>O que pode ser feito? </a:t>
                </a:r>
              </a:p>
              <a:p>
                <a:r>
                  <a:rPr lang="pt-BR" dirty="0"/>
                  <a:t>Para evitar esse problema, o intervalo de variação de todos os </a:t>
                </a:r>
                <a:r>
                  <a:rPr lang="pt-BR" b="1" i="1" dirty="0"/>
                  <a:t>atributos</a:t>
                </a:r>
                <a:r>
                  <a:rPr lang="pt-BR" dirty="0"/>
                  <a:t> deve ser </a:t>
                </a:r>
                <a:r>
                  <a:rPr lang="pt-BR" b="1" i="1" dirty="0"/>
                  <a:t>escalonado</a:t>
                </a:r>
                <a:r>
                  <a:rPr lang="pt-BR" dirty="0"/>
                  <a:t> para que cada </a:t>
                </a:r>
                <a:r>
                  <a:rPr lang="pt-BR" b="1" i="1" dirty="0"/>
                  <a:t>atributo</a:t>
                </a:r>
                <a:r>
                  <a:rPr lang="pt-BR" dirty="0"/>
                  <a:t> contribua com o mesmo peso para o cálculo do erro.</a:t>
                </a:r>
              </a:p>
              <a:p>
                <a:r>
                  <a:rPr lang="pt-BR" dirty="0"/>
                  <a:t>As duas formas mais comuns de escalonamento são:</a:t>
                </a:r>
                <a:endParaRPr lang="en-US" dirty="0"/>
              </a:p>
              <a:p>
                <a:pPr lvl="1">
                  <a:buFont typeface="Wingdings" panose="05000000000000000000" pitchFamily="2" charset="2"/>
                  <a:buChar char="§"/>
                </a:pPr>
                <a:r>
                  <a:rPr lang="en-US" b="1" dirty="0" err="1"/>
                  <a:t>Normalização</a:t>
                </a:r>
                <a:r>
                  <a:rPr lang="en-US" b="1" dirty="0"/>
                  <a:t> </a:t>
                </a:r>
                <a:r>
                  <a:rPr lang="en-US" b="1" dirty="0" err="1"/>
                  <a:t>Mín</a:t>
                </a:r>
                <a:r>
                  <a:rPr lang="en-US" b="1" dirty="0"/>
                  <a:t>-Max</a:t>
                </a:r>
              </a:p>
              <a:p>
                <a:pPr marL="0" indent="0">
                  <a:buNone/>
                </a:pPr>
                <a14:m>
                  <m:oMathPara xmlns:m="http://schemas.openxmlformats.org/officeDocument/2006/math">
                    <m:oMathParaPr>
                      <m:jc m:val="center"/>
                    </m:oMathParaPr>
                    <m:oMath xmlns:m="http://schemas.openxmlformats.org/officeDocument/2006/math">
                      <m:sSub>
                        <m:sSubPr>
                          <m:ctrlPr>
                            <a:rPr lang="en-US" sz="2600" i="1">
                              <a:latin typeface="Cambria Math" panose="02040503050406030204" pitchFamily="18" charset="0"/>
                            </a:rPr>
                          </m:ctrlPr>
                        </m:sSubPr>
                        <m:e>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num>
                        <m:den>
                          <m:r>
                            <m:rPr>
                              <m:sty m:val="p"/>
                            </m:rPr>
                            <a:rPr lang="en-US" sz="2600">
                              <a:latin typeface="Cambria Math" panose="02040503050406030204" pitchFamily="18" charset="0"/>
                            </a:rPr>
                            <m:t>max</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r>
                            <a:rPr lang="en-US" sz="2600" i="1">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e>
                          </m:d>
                        </m:den>
                      </m:f>
                      <m:r>
                        <a:rPr lang="pt-BR" sz="2600" i="1">
                          <a:latin typeface="Cambria Math" panose="02040503050406030204" pitchFamily="18" charset="0"/>
                        </a:rPr>
                        <m:t>,</m:t>
                      </m:r>
                      <m:sSub>
                        <m:sSubPr>
                          <m:ctrlPr>
                            <a:rPr lang="en-US" sz="2600" i="1">
                              <a:latin typeface="Cambria Math" panose="02040503050406030204" pitchFamily="18" charset="0"/>
                            </a:rPr>
                          </m:ctrlPr>
                        </m:sSubPr>
                        <m:e>
                          <m:r>
                            <a:rPr lang="pt-BR" sz="2600" i="1">
                              <a:latin typeface="Cambria Math" panose="02040503050406030204" pitchFamily="18" charset="0"/>
                            </a:rPr>
                            <m:t>0</m:t>
                          </m:r>
                          <m:r>
                            <a:rPr lang="en-US"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ea typeface="Cambria Math" panose="02040503050406030204" pitchFamily="18" charset="0"/>
                        </a:rPr>
                        <m:t>≤1</m:t>
                      </m:r>
                    </m:oMath>
                  </m:oMathPara>
                </a14:m>
                <a:endParaRPr lang="nl-BE" sz="2600" dirty="0"/>
              </a:p>
              <a:p>
                <a:pPr lvl="1">
                  <a:buFont typeface="Wingdings" panose="05000000000000000000" pitchFamily="2" charset="2"/>
                  <a:buChar char="§"/>
                </a:pPr>
                <a:r>
                  <a:rPr lang="en-US" b="1" dirty="0" err="1"/>
                  <a:t>Padronização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r>
                            <a:rPr lang="pt-BR" sz="2600" i="1">
                              <a:latin typeface="Cambria Math" panose="02040503050406030204" pitchFamily="18" charset="0"/>
                            </a:rPr>
                            <m:t>′</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f>
                        <m:fPr>
                          <m:ctrlPr>
                            <a:rPr lang="en-US" sz="2600" i="1">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𝜇</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num>
                        <m:den>
                          <m:sSub>
                            <m:sSubPr>
                              <m:ctrlPr>
                                <a:rPr lang="en-US" sz="2600" i="1">
                                  <a:latin typeface="Cambria Math" panose="02040503050406030204" pitchFamily="18" charset="0"/>
                                </a:rPr>
                              </m:ctrlPr>
                            </m:sSubPr>
                            <m:e>
                              <m:r>
                                <a:rPr lang="en-US" sz="2600" i="1">
                                  <a:latin typeface="Cambria Math" panose="02040503050406030204" pitchFamily="18" charset="0"/>
                                  <a:ea typeface="Cambria Math" panose="02040503050406030204" pitchFamily="18" charset="0"/>
                                </a:rPr>
                                <m:t>𝜎</m:t>
                              </m:r>
                            </m:e>
                            <m:sub>
                              <m:sSub>
                                <m:sSubPr>
                                  <m:ctrlPr>
                                    <a:rPr lang="en-US" sz="2600" i="1">
                                      <a:latin typeface="Cambria Math" panose="02040503050406030204" pitchFamily="18" charset="0"/>
                                    </a:rPr>
                                  </m:ctrlPr>
                                </m:sSubPr>
                                <m:e>
                                  <m:r>
                                    <a:rPr lang="en-US" sz="2600" b="1" i="1">
                                      <a:latin typeface="Cambria Math" panose="02040503050406030204" pitchFamily="18" charset="0"/>
                                    </a:rPr>
                                    <m:t>𝒙</m:t>
                                  </m:r>
                                </m:e>
                                <m:sub>
                                  <m:r>
                                    <a:rPr lang="en-US" sz="2600" i="1">
                                      <a:latin typeface="Cambria Math" panose="02040503050406030204" pitchFamily="18" charset="0"/>
                                    </a:rPr>
                                    <m:t>𝑘</m:t>
                                  </m:r>
                                </m:sub>
                              </m:sSub>
                            </m:sub>
                          </m:sSub>
                        </m:den>
                      </m:f>
                    </m:oMath>
                  </m:oMathPara>
                </a14:m>
                <a:endParaRPr lang="pt-BR" dirty="0"/>
              </a:p>
              <a:p>
                <a:r>
                  <a:rPr lang="pt-BR" b="1" i="1" dirty="0"/>
                  <a:t>Normalização mín-max </a:t>
                </a:r>
                <a:r>
                  <a:rPr lang="pt-BR" dirty="0"/>
                  <a:t>faz com que os atributos variem entre 0 e 1.</a:t>
                </a:r>
              </a:p>
              <a:p>
                <a:r>
                  <a:rPr lang="pt-BR" b="1" i="1" dirty="0"/>
                  <a:t>Padronização</a:t>
                </a:r>
                <a:r>
                  <a:rPr lang="pt-BR" dirty="0"/>
                  <a:t> faz com que os atributos tenham média zero e desvio padrão unitário. Observe que, neste caso, os valores não ficam restritos a um intervalo específico.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5032375"/>
              </a:xfrm>
              <a:blipFill rotWithShape="0">
                <a:blip r:embed="rId3"/>
                <a:stretch>
                  <a:fillRect l="-773" t="-2300"/>
                </a:stretch>
              </a:blipFill>
            </p:spPr>
            <p:txBody>
              <a:bodyPr/>
              <a:lstStyle/>
              <a:p>
                <a:r>
                  <a:rPr lang="pt-BR">
                    <a:noFill/>
                  </a:rPr>
                  <a:t> </a:t>
                </a:r>
              </a:p>
            </p:txBody>
          </p:sp>
        </mc:Fallback>
      </mc:AlternateContent>
    </p:spTree>
    <p:extLst>
      <p:ext uri="{BB962C8B-B14F-4D97-AF65-F5344CB8AC3E}">
        <p14:creationId xmlns:p14="http://schemas.microsoft.com/office/powerpoint/2010/main" val="3204110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7348"/>
            <a:ext cx="10515600" cy="1325563"/>
          </a:xfrm>
        </p:spPr>
        <p:txBody>
          <a:bodyPr/>
          <a:lstStyle/>
          <a:p>
            <a:r>
              <a:rPr lang="pt-BR" dirty="0"/>
              <a:t>Escalonamento de Atributos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759922" y="1825624"/>
                <a:ext cx="9316463" cy="5032376"/>
              </a:xfrm>
            </p:spPr>
            <p:txBody>
              <a:bodyPr>
                <a:normAutofit lnSpcReduction="10000"/>
              </a:bodyPr>
              <a:lstStyle/>
              <a:p>
                <a:r>
                  <a:rPr lang="pt-BR" dirty="0"/>
                  <a:t>Ajuda a acelerar a convergência do </a:t>
                </a:r>
                <a:r>
                  <a:rPr lang="pt-BR" b="1" i="1" dirty="0"/>
                  <a:t>gradiente descendente </a:t>
                </a:r>
                <a:r>
                  <a:rPr lang="pt-BR" dirty="0"/>
                  <a:t>pois deixa as curvas de nível da superfície de erro mais circulares.</a:t>
                </a:r>
              </a:p>
              <a:p>
                <a:r>
                  <a:rPr lang="nl-BE" dirty="0"/>
                  <a:t>Ajuda a estabilizar os algoritmos de aprendizado de máquina.</a:t>
                </a:r>
                <a:endParaRPr lang="pt-BR" dirty="0"/>
              </a:p>
              <a:p>
                <a:r>
                  <a:rPr lang="pt-BR" dirty="0"/>
                  <a:t>Possibilita comparar o peso/influência de cada </a:t>
                </a:r>
                <a:r>
                  <a:rPr lang="pt-BR" b="1" i="1" dirty="0"/>
                  <a:t>atributo</a:t>
                </a:r>
                <a:r>
                  <a:rPr lang="pt-BR" dirty="0"/>
                  <a:t> no modelo.</a:t>
                </a:r>
              </a:p>
              <a:p>
                <a:r>
                  <a:rPr lang="pt-BR" dirty="0"/>
                  <a:t>Observações:</a:t>
                </a:r>
              </a:p>
              <a:p>
                <a:pPr lvl="1">
                  <a:buFont typeface="Wingdings" panose="05000000000000000000" pitchFamily="2" charset="2"/>
                  <a:buChar char="§"/>
                </a:pPr>
                <a:r>
                  <a:rPr lang="pt-BR" dirty="0"/>
                  <a:t>Quando temos um conjunto de validação/teste do modelo, aplica-se ao conjunto de validação o escalonamento com os parâmetros (min, max, média, variância) obtidos com o conjunto de treinamento.</a:t>
                </a:r>
              </a:p>
              <a:p>
                <a:pPr lvl="1">
                  <a:buFont typeface="Wingdings" panose="05000000000000000000" pitchFamily="2" charset="2"/>
                  <a:buChar char="§"/>
                </a:pPr>
                <a:r>
                  <a:rPr lang="pt-BR" dirty="0"/>
                  <a:t>Em alguns casos, o escalonamento também é aplicado aos rótulos, i.e., aos valores de </a:t>
                </a:r>
                <a14:m>
                  <m:oMath xmlns:m="http://schemas.openxmlformats.org/officeDocument/2006/math">
                    <m:r>
                      <a:rPr lang="pt-BR" i="1">
                        <a:latin typeface="Cambria Math" panose="02040503050406030204" pitchFamily="18" charset="0"/>
                      </a:rPr>
                      <m:t>𝑦</m:t>
                    </m:r>
                  </m:oMath>
                </a14:m>
                <a:r>
                  <a:rPr lang="pt-BR" dirty="0"/>
                  <a:t>. Mas não se esqueça de desfazer o escalonamento para realizar predições que sejam significativas.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759922" y="1825624"/>
                <a:ext cx="9316463" cy="5032376"/>
              </a:xfrm>
              <a:blipFill>
                <a:blip r:embed="rId3"/>
                <a:stretch>
                  <a:fillRect l="-1178" t="-2663" r="-1636"/>
                </a:stretch>
              </a:blipFill>
            </p:spPr>
            <p:txBody>
              <a:bodyPr/>
              <a:lstStyle/>
              <a:p>
                <a:r>
                  <a:rPr lang="pt-BR">
                    <a:noFill/>
                  </a:rPr>
                  <a:t> </a:t>
                </a:r>
              </a:p>
            </p:txBody>
          </p:sp>
        </mc:Fallback>
      </mc:AlternateContent>
      <p:grpSp>
        <p:nvGrpSpPr>
          <p:cNvPr id="4" name="Group 3"/>
          <p:cNvGrpSpPr/>
          <p:nvPr/>
        </p:nvGrpSpPr>
        <p:grpSpPr>
          <a:xfrm>
            <a:off x="325821" y="1180967"/>
            <a:ext cx="2292375" cy="5677033"/>
            <a:chOff x="9567748" y="717659"/>
            <a:chExt cx="2292375" cy="5677033"/>
          </a:xfrm>
        </p:grpSpPr>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67748" y="717659"/>
              <a:ext cx="2288436" cy="3158908"/>
            </a:xfrm>
            <a:prstGeom prst="rect">
              <a:avLst/>
            </a:prstGeom>
          </p:spPr>
        </p:pic>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567748" y="4354400"/>
              <a:ext cx="2292375" cy="2040292"/>
            </a:xfrm>
            <a:prstGeom prst="rect">
              <a:avLst/>
            </a:prstGeom>
          </p:spPr>
        </p:pic>
        <p:sp>
          <p:nvSpPr>
            <p:cNvPr id="7" name="Down Arrow 6"/>
            <p:cNvSpPr/>
            <p:nvPr/>
          </p:nvSpPr>
          <p:spPr>
            <a:xfrm>
              <a:off x="10511940" y="4083075"/>
              <a:ext cx="400050" cy="48577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p:cNvSpPr txBox="1"/>
            <p:nvPr/>
          </p:nvSpPr>
          <p:spPr>
            <a:xfrm>
              <a:off x="10040453" y="3790147"/>
              <a:ext cx="1343025" cy="307777"/>
            </a:xfrm>
            <a:prstGeom prst="rect">
              <a:avLst/>
            </a:prstGeom>
            <a:noFill/>
          </p:spPr>
          <p:txBody>
            <a:bodyPr wrap="square" rtlCol="0">
              <a:spAutoFit/>
            </a:bodyPr>
            <a:lstStyle/>
            <a:p>
              <a:pPr algn="ctr"/>
              <a:r>
                <a:rPr lang="pt-BR" sz="1400" dirty="0"/>
                <a:t>Escalonamento</a:t>
              </a:r>
            </a:p>
          </p:txBody>
        </p:sp>
      </p:grpSp>
    </p:spTree>
    <p:extLst>
      <p:ext uri="{BB962C8B-B14F-4D97-AF65-F5344CB8AC3E}">
        <p14:creationId xmlns:p14="http://schemas.microsoft.com/office/powerpoint/2010/main" val="516379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Atributos: </a:t>
            </a:r>
            <a:r>
              <a:rPr lang="pt-BR" b="1" dirty="0"/>
              <a:t>Exemplo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395951" cy="5032376"/>
              </a:xfrm>
            </p:spPr>
            <p:txBody>
              <a:bodyPr>
                <a:normAutofit/>
              </a:bodyPr>
              <a:lstStyle/>
              <a:p>
                <a:r>
                  <a:rPr lang="pt-BR" dirty="0"/>
                  <a:t>Função geradora: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1</m:t>
                        </m:r>
                        <m:r>
                          <a:rPr lang="pt-BR" i="1">
                            <a:latin typeface="Cambria Math" panose="02040503050406030204" pitchFamily="18" charset="0"/>
                          </a:rPr>
                          <m:t>0, 1</m:t>
                        </m:r>
                        <m:r>
                          <a:rPr lang="pt-BR" b="0" i="1" smtClean="0">
                            <a:latin typeface="Cambria Math" panose="02040503050406030204" pitchFamily="18" charset="0"/>
                          </a:rPr>
                          <m:t>00</m:t>
                        </m:r>
                      </m:e>
                    </m:d>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i="1">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b="0" i="1" smtClean="0">
                            <a:latin typeface="Cambria Math" panose="02040503050406030204" pitchFamily="18" charset="0"/>
                          </a:rPr>
                          <m:t>0</m:t>
                        </m:r>
                        <m:r>
                          <a:rPr lang="pt-BR" i="1">
                            <a:latin typeface="Cambria Math" panose="02040503050406030204" pitchFamily="18" charset="0"/>
                          </a:rPr>
                          <m:t>, </m:t>
                        </m:r>
                        <m:r>
                          <a:rPr lang="pt-BR" b="0" i="1" smtClean="0">
                            <a:latin typeface="Cambria Math" panose="02040503050406030204" pitchFamily="18" charset="0"/>
                          </a:rPr>
                          <m:t>1</m:t>
                        </m:r>
                      </m:e>
                    </m:d>
                  </m:oMath>
                </a14:m>
                <a:r>
                  <a:rPr lang="pt-BR" dirty="0"/>
                  <a:t> e </a:t>
                </a:r>
                <a14:m>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𝑎</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𝑎</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=1</m:t>
                    </m:r>
                  </m:oMath>
                </a14:m>
                <a:r>
                  <a:rPr lang="pt-BR" dirty="0"/>
                  <a:t>.</a:t>
                </a:r>
              </a:p>
              <a:p>
                <a:r>
                  <a:rPr lang="pt-BR" dirty="0"/>
                  <a:t>Função observável ruidosa:</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m:rPr>
                              <m:sty m:val="p"/>
                            </m:rPr>
                            <a:rPr lang="pt-BR">
                              <a:latin typeface="Cambria Math" panose="02040503050406030204" pitchFamily="18" charset="0"/>
                            </a:rPr>
                            <m:t>noisy</m:t>
                          </m:r>
                        </m:sub>
                      </m:sSub>
                      <m:r>
                        <a:rPr lang="pt-BR" i="1">
                          <a:latin typeface="Cambria Math" panose="02040503050406030204" pitchFamily="18" charset="0"/>
                        </a:rPr>
                        <m:t>=</m:t>
                      </m:r>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𝑤</m:t>
                      </m:r>
                      <m:r>
                        <a:rPr lang="pt-BR" b="0" i="0"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0" i="1" smtClean="0">
                        <a:latin typeface="Cambria Math" panose="02040503050406030204" pitchFamily="18" charset="0"/>
                        <a:ea typeface="Cambria Math" panose="02040503050406030204" pitchFamily="18" charset="0"/>
                      </a:rPr>
                      <m:t>𝑤</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d>
                      <m:dPr>
                        <m:ctrlPr>
                          <a:rPr lang="pt-BR" i="1">
                            <a:latin typeface="Cambria Math" panose="02040503050406030204" pitchFamily="18" charset="0"/>
                          </a:rPr>
                        </m:ctrlPr>
                      </m:dPr>
                      <m:e>
                        <m:r>
                          <a:rPr lang="pt-BR" i="1">
                            <a:latin typeface="Cambria Math" panose="02040503050406030204" pitchFamily="18" charset="0"/>
                          </a:rPr>
                          <m:t>0, 1</m:t>
                        </m:r>
                      </m:e>
                    </m:d>
                  </m:oMath>
                </a14:m>
                <a:endParaRPr lang="pt-BR" dirty="0"/>
              </a:p>
              <a:p>
                <a:r>
                  <a:rPr lang="pt-BR" dirty="0"/>
                  <a:t>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smtClean="0">
                                  <a:latin typeface="Cambria Math" panose="02040503050406030204" pitchFamily="18" charset="0"/>
                                </a:rPr>
                              </m:ctrlPr>
                            </m:accP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e>
                          </m:acc>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 </m:t>
                      </m:r>
                      <m:sSub>
                        <m:sSubPr>
                          <m:ctrlPr>
                            <a:rPr lang="pt-BR" i="1">
                              <a:latin typeface="Cambria Math" panose="02040503050406030204" pitchFamily="18" charset="0"/>
                            </a:rPr>
                          </m:ctrlPr>
                        </m:sSubPr>
                        <m:e>
                          <m:acc>
                            <m:accPr>
                              <m:chr m:val="̂"/>
                              <m:ctrlPr>
                                <a:rPr lang="pt-BR" i="1">
                                  <a:latin typeface="Cambria Math" panose="02040503050406030204" pitchFamily="18" charset="0"/>
                                </a:rPr>
                              </m:ctrlPr>
                            </m:acc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e>
                          </m:acc>
                          <m:r>
                            <a:rPr lang="pt-BR" i="1">
                              <a:latin typeface="Cambria Math" panose="02040503050406030204" pitchFamily="18" charset="0"/>
                            </a:rPr>
                            <m:t>𝑥</m:t>
                          </m:r>
                        </m:e>
                        <m:sub>
                          <m:r>
                            <a:rPr lang="pt-BR" i="1">
                              <a:latin typeface="Cambria Math" panose="02040503050406030204" pitchFamily="18" charset="0"/>
                            </a:rPr>
                            <m:t>2</m:t>
                          </m:r>
                        </m:sub>
                      </m:sSub>
                      <m:r>
                        <a:rPr lang="pt-BR" b="0" i="0" smtClean="0">
                          <a:latin typeface="Cambria Math" panose="02040503050406030204" pitchFamily="18" charset="0"/>
                        </a:rPr>
                        <m:t>.</m:t>
                      </m:r>
                    </m:oMath>
                  </m:oMathPara>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395951" cy="5032376"/>
              </a:xfrm>
              <a:blipFill>
                <a:blip r:embed="rId3"/>
                <a:stretch>
                  <a:fillRect l="-1647"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9F0D8BDE-34B6-2D8B-9E6C-3187F3A8469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25710" y="3326656"/>
            <a:ext cx="4333054" cy="3415729"/>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13">
            <a:extLst>
              <a:ext uri="{FF2B5EF4-FFF2-40B4-BE49-F238E27FC236}">
                <a16:creationId xmlns:a16="http://schemas.microsoft.com/office/drawing/2014/main" id="{CDED7DE6-C385-ADD5-712A-A54A9F86C787}"/>
              </a:ext>
            </a:extLst>
          </p:cNvPr>
          <p:cNvSpPr/>
          <p:nvPr/>
        </p:nvSpPr>
        <p:spPr>
          <a:xfrm>
            <a:off x="0" y="6581001"/>
            <a:ext cx="4172732" cy="276999"/>
          </a:xfrm>
          <a:prstGeom prst="rect">
            <a:avLst/>
          </a:prstGeom>
          <a:noFill/>
        </p:spPr>
        <p:txBody>
          <a:bodyPr wrap="square" rtlCol="0">
            <a:spAutoFit/>
          </a:bodyPr>
          <a:lstStyle/>
          <a:p>
            <a:pPr algn="ctr"/>
            <a:r>
              <a:rPr lang="pt-BR" sz="1200" u="sng" dirty="0">
                <a:solidFill>
                  <a:srgbClr val="00B0F0"/>
                </a:solidFill>
                <a:hlinkClick r:id="rId5"/>
              </a:rPr>
              <a:t>Exemplo: escalonamento_de_atributos_com_scikit_learn.ipynb</a:t>
            </a:r>
            <a:endParaRPr lang="pt-BR" sz="1200" u="sng" dirty="0">
              <a:solidFill>
                <a:srgbClr val="00B0F0"/>
              </a:solidFill>
            </a:endParaRPr>
          </a:p>
        </p:txBody>
      </p:sp>
    </p:spTree>
    <p:extLst>
      <p:ext uri="{BB962C8B-B14F-4D97-AF65-F5344CB8AC3E}">
        <p14:creationId xmlns:p14="http://schemas.microsoft.com/office/powerpoint/2010/main" val="2307287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6757"/>
            <a:ext cx="10515600" cy="1325563"/>
          </a:xfrm>
        </p:spPr>
        <p:txBody>
          <a:bodyPr/>
          <a:lstStyle/>
          <a:p>
            <a:r>
              <a:rPr lang="pt-BR" dirty="0"/>
              <a:t>Escalonamento de Atributos: </a:t>
            </a:r>
            <a:r>
              <a:rPr lang="pt-BR" b="1" dirty="0"/>
              <a:t>Exemplo</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8" y="1472320"/>
                <a:ext cx="11076298" cy="308602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Superfície de erro tem formato de “U”, com maior taxa de variação do erro, i.e., inclinação,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a:t>
                </a:r>
              </a:p>
              <a:p>
                <a:pPr algn="just"/>
                <a:r>
                  <a:rPr lang="pt-BR" dirty="0"/>
                  <a:t>A 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(região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Como o gradiente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é muito pequeno, o treinamento fica lento.</a:t>
                </a:r>
              </a:p>
              <a:p>
                <a:pPr algn="just"/>
                <a:r>
                  <a:rPr lang="pt-BR" dirty="0"/>
                  <a:t>Algoritmo GD em batelada converge após mais de 2000 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8" y="1472320"/>
                <a:ext cx="11076298" cy="3086029"/>
              </a:xfrm>
              <a:prstGeom prst="rect">
                <a:avLst/>
              </a:prstGeom>
              <a:blipFill>
                <a:blip r:embed="rId3"/>
                <a:stretch>
                  <a:fillRect l="-936" t="-4545" r="-1156"/>
                </a:stretch>
              </a:blipFill>
            </p:spPr>
            <p:txBody>
              <a:bodyPr/>
              <a:lstStyle/>
              <a:p>
                <a:r>
                  <a:rPr lang="pt-BR">
                    <a:noFill/>
                  </a:rPr>
                  <a:t> </a:t>
                </a:r>
              </a:p>
            </p:txBody>
          </p:sp>
        </mc:Fallback>
      </mc:AlternateContent>
      <p:pic>
        <p:nvPicPr>
          <p:cNvPr id="2050" name="Picture 2">
            <a:extLst>
              <a:ext uri="{FF2B5EF4-FFF2-40B4-BE49-F238E27FC236}">
                <a16:creationId xmlns:a16="http://schemas.microsoft.com/office/drawing/2014/main" id="{077461D5-8FD8-E4D1-EAEF-12351B5E02B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80" b="1535"/>
          <a:stretch/>
        </p:blipFill>
        <p:spPr bwMode="auto">
          <a:xfrm>
            <a:off x="1376926" y="4295710"/>
            <a:ext cx="5958746" cy="2571714"/>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p:cNvCxnSpPr/>
          <p:nvPr/>
        </p:nvCxnSpPr>
        <p:spPr>
          <a:xfrm flipV="1">
            <a:off x="3701934" y="6452207"/>
            <a:ext cx="850143" cy="1228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3140362" y="6282649"/>
                <a:ext cx="812715" cy="584775"/>
              </a:xfrm>
              <a:prstGeom prst="rect">
                <a:avLst/>
              </a:prstGeom>
              <a:noFill/>
            </p:spPr>
            <p:txBody>
              <a:bodyPr wrap="square" rtlCol="0">
                <a:spAutoFit/>
              </a:bodyPr>
              <a:lstStyle/>
              <a:p>
                <a:pPr algn="ctr"/>
                <a14:m>
                  <m:oMath xmlns:m="http://schemas.openxmlformats.org/officeDocument/2006/math">
                    <m:r>
                      <a:rPr lang="pt-BR" sz="1600" b="1" i="1" smtClean="0">
                        <a:latin typeface="Cambria Math" panose="02040503050406030204" pitchFamily="18" charset="0"/>
                      </a:rPr>
                      <m:t>𝒂</m:t>
                    </m:r>
                  </m:oMath>
                </a14:m>
                <a:r>
                  <a:rPr lang="pt-BR" sz="1600" dirty="0"/>
                  <a:t> inicial</a:t>
                </a:r>
              </a:p>
            </p:txBody>
          </p:sp>
        </mc:Choice>
        <mc:Fallback xmlns="">
          <p:sp>
            <p:nvSpPr>
              <p:cNvPr id="17" name="TextBox 16"/>
              <p:cNvSpPr txBox="1">
                <a:spLocks noRot="1" noChangeAspect="1" noMove="1" noResize="1" noEditPoints="1" noAdjustHandles="1" noChangeArrowheads="1" noChangeShapeType="1" noTextEdit="1"/>
              </p:cNvSpPr>
              <p:nvPr/>
            </p:nvSpPr>
            <p:spPr>
              <a:xfrm>
                <a:off x="3140362" y="6282649"/>
                <a:ext cx="812715" cy="584775"/>
              </a:xfrm>
              <a:prstGeom prst="rect">
                <a:avLst/>
              </a:prstGeom>
              <a:blipFill>
                <a:blip r:embed="rId5"/>
                <a:stretch>
                  <a:fillRect b="-12500"/>
                </a:stretch>
              </a:blipFill>
            </p:spPr>
            <p:txBody>
              <a:bodyPr/>
              <a:lstStyle/>
              <a:p>
                <a:r>
                  <a:rPr lang="pt-BR">
                    <a:noFill/>
                  </a:rPr>
                  <a:t> </a:t>
                </a:r>
              </a:p>
            </p:txBody>
          </p:sp>
        </mc:Fallback>
      </mc:AlternateContent>
      <p:pic>
        <p:nvPicPr>
          <p:cNvPr id="2052" name="Picture 4">
            <a:extLst>
              <a:ext uri="{FF2B5EF4-FFF2-40B4-BE49-F238E27FC236}">
                <a16:creationId xmlns:a16="http://schemas.microsoft.com/office/drawing/2014/main" id="{F530073D-600D-93EF-022D-266CE38EAA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86" t="5899"/>
          <a:stretch/>
        </p:blipFill>
        <p:spPr bwMode="auto">
          <a:xfrm>
            <a:off x="7967114" y="4365224"/>
            <a:ext cx="3315939" cy="250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3643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17572</TotalTime>
  <Words>2671</Words>
  <Application>Microsoft Office PowerPoint</Application>
  <PresentationFormat>Widescreen</PresentationFormat>
  <Paragraphs>209</Paragraphs>
  <Slides>18</Slides>
  <Notes>11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18</vt:i4>
      </vt:variant>
    </vt:vector>
  </HeadingPairs>
  <TitlesOfParts>
    <vt:vector size="24" baseType="lpstr">
      <vt:lpstr>Arial</vt:lpstr>
      <vt:lpstr>Calibri</vt:lpstr>
      <vt:lpstr>Calibri Light</vt:lpstr>
      <vt:lpstr>Cambria Math</vt:lpstr>
      <vt:lpstr>Wingdings</vt:lpstr>
      <vt:lpstr>Office Theme</vt:lpstr>
      <vt:lpstr>T319 - Introdução ao Aprendizado de Máquina: Regressão Linear: Escalonamento de Atributos</vt:lpstr>
      <vt:lpstr>Recapitulando</vt:lpstr>
      <vt:lpstr>Escalonamento de Atributos</vt:lpstr>
      <vt:lpstr>Escalonamento de Atributos</vt:lpstr>
      <vt:lpstr>Escalonamento de Atributos</vt:lpstr>
      <vt:lpstr>Escalonamento de Atributos</vt:lpstr>
      <vt:lpstr>Escalonamento de Atributos</vt:lpstr>
      <vt:lpstr>Escalonamento de Atributos: Exemplo</vt:lpstr>
      <vt:lpstr>Escalonamento de Atributos: Exemplo</vt:lpstr>
      <vt:lpstr>Escalonamento de Atributos: Exemplo</vt:lpstr>
      <vt:lpstr>Escalonamento de Atributos: Exemplo</vt:lpstr>
      <vt:lpstr>Escalonamento de atributos com a biblioteca SciKit-Learn</vt:lpstr>
      <vt:lpstr>Apresentação do PowerPoint</vt:lpstr>
      <vt:lpstr>Apresentação do PowerPoint</vt:lpstr>
      <vt:lpstr>FIGURAS</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2178</cp:revision>
  <dcterms:created xsi:type="dcterms:W3CDTF">2020-02-17T11:18:32Z</dcterms:created>
  <dcterms:modified xsi:type="dcterms:W3CDTF">2023-10-22T14:49:16Z</dcterms:modified>
</cp:coreProperties>
</file>