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2048" autoAdjust="0"/>
  </p:normalViewPr>
  <p:slideViewPr>
    <p:cSldViewPr snapToGrid="0">
      <p:cViewPr varScale="1">
        <p:scale>
          <a:sx n="95" d="100"/>
          <a:sy n="95" d="100"/>
        </p:scale>
        <p:origin x="1206"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5/08/2022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05/08/2022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smtClean="0"/>
              <a:t>Os algortimos de ML podem ser agrupados de acordo com o tipo de aprendizado que</a:t>
            </a:r>
            <a:r>
              <a:rPr lang="nl-BE" baseline="0" dirty="0" smtClean="0"/>
              <a:t> realizam:</a:t>
            </a:r>
          </a:p>
          <a:p>
            <a:r>
              <a:rPr lang="pt-BR" sz="2800" dirty="0" smtClean="0"/>
              <a:t>Supervisionado</a:t>
            </a:r>
          </a:p>
          <a:p>
            <a:r>
              <a:rPr lang="pt-BR" sz="2800" dirty="0" smtClean="0"/>
              <a:t>Não-Supervisionado</a:t>
            </a:r>
          </a:p>
          <a:p>
            <a:r>
              <a:rPr lang="pt-BR" sz="2800" dirty="0" err="1" smtClean="0"/>
              <a:t>Semi-Supervisionado</a:t>
            </a:r>
            <a:endParaRPr lang="pt-BR" sz="2800" dirty="0" smtClean="0"/>
          </a:p>
          <a:p>
            <a:r>
              <a:rPr lang="pt-BR" sz="2800" dirty="0" smtClean="0"/>
              <a:t>Por Reforço</a:t>
            </a:r>
          </a:p>
          <a:p>
            <a:r>
              <a:rPr lang="pt-BR" sz="2800" dirty="0" err="1" smtClean="0"/>
              <a:t>Metaheurístico</a:t>
            </a:r>
            <a:endParaRPr lang="pt-BR" sz="2800" dirty="0" smtClean="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a:t>
            </a:r>
            <a:r>
              <a:rPr lang="pt-BR" sz="1200" dirty="0" smtClean="0">
                <a:cs typeface="Calibri"/>
              </a:rPr>
              <a:t>os dados de entrada.</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a:t>
            </a:r>
            <a:r>
              <a:rPr lang="pt-BR" sz="1200" b="0" i="0" kern="1200" dirty="0" err="1" smtClean="0">
                <a:solidFill>
                  <a:schemeClr val="tx1"/>
                </a:solidFill>
                <a:effectLst/>
                <a:latin typeface="+mn-lt"/>
                <a:ea typeface="+mn-ea"/>
                <a:cs typeface="+mn-cs"/>
              </a:rPr>
              <a:t>Nondeterministic</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Polynomial</a:t>
            </a:r>
            <a:r>
              <a:rPr lang="pt-BR" sz="1200" b="0" i="0" kern="1200" baseline="0" dirty="0" smtClean="0">
                <a:solidFill>
                  <a:schemeClr val="tx1"/>
                </a:solidFill>
                <a:effectLst/>
                <a:latin typeface="+mn-lt"/>
                <a:ea typeface="+mn-ea"/>
                <a:cs typeface="+mn-cs"/>
              </a:rPr>
              <a:t> </a:t>
            </a:r>
            <a:r>
              <a:rPr lang="pt-BR" sz="1200" b="0" i="0" kern="1200" baseline="0" dirty="0" err="1" smtClean="0">
                <a:solidFill>
                  <a:schemeClr val="tx1"/>
                </a:solidFill>
                <a:effectLst/>
                <a:latin typeface="+mn-lt"/>
                <a:ea typeface="+mn-ea"/>
                <a:cs typeface="+mn-cs"/>
              </a:rPr>
              <a:t>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a:t>
            </a:r>
            <a:r>
              <a:rPr lang="pt-BR" sz="1200" b="1" i="0" kern="1200" dirty="0" err="1" smtClean="0">
                <a:solidFill>
                  <a:schemeClr val="tx1"/>
                </a:solidFill>
                <a:effectLst/>
                <a:latin typeface="+mn-lt"/>
                <a:ea typeface="+mn-ea"/>
                <a:cs typeface="+mn-cs"/>
              </a:rPr>
              <a:t>sub-ótimas</a:t>
            </a:r>
            <a:r>
              <a:rPr lang="pt-BR" sz="1200" b="1" i="0" kern="1200" dirty="0" smtClean="0">
                <a:solidFill>
                  <a:schemeClr val="tx1"/>
                </a:solidFill>
                <a:effectLst/>
                <a:latin typeface="+mn-lt"/>
                <a:ea typeface="+mn-ea"/>
                <a:cs typeface="+mn-cs"/>
              </a:rPr>
              <a:t>,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err="1"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a:t>
            </a:r>
            <a:r>
              <a:rPr lang="pt-BR" dirty="0" err="1" smtClean="0"/>
              <a:t>metaheurísticas</a:t>
            </a:r>
            <a:r>
              <a:rPr lang="pt-BR" dirty="0" smtClean="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a:t>
            </a:r>
            <a:r>
              <a:rPr lang="pt-BR" dirty="0" err="1" smtClean="0"/>
              <a:t>metaheurísticas</a:t>
            </a:r>
            <a:r>
              <a:rPr lang="pt-BR" dirty="0" smtClean="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smtClean="0"/>
              <a:t>Metaheurísticas</a:t>
            </a:r>
            <a:r>
              <a:rPr lang="pt-BR" sz="1200" dirty="0" smtClean="0"/>
              <a:t> são </a:t>
            </a:r>
            <a:r>
              <a:rPr lang="pt-BR" dirty="0" smtClean="0"/>
              <a:t>geralmente aplicadas a problemas NP-Completo e NP-Difícil.</a:t>
            </a:r>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a:t>
            </a:r>
            <a:r>
              <a:rPr lang="en-US" sz="1200" b="1" i="1" dirty="0" smtClean="0"/>
              <a:t>simulate</a:t>
            </a:r>
            <a:r>
              <a:rPr lang="en-US" sz="1200" i="1" dirty="0" smtClean="0"/>
              <a:t>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smtClean="0"/>
          </a:p>
          <a:p>
            <a:pPr fontAlgn="base"/>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smtClean="0">
                <a:solidFill>
                  <a:schemeClr val="tx1"/>
                </a:solidFill>
                <a:effectLst/>
                <a:latin typeface="+mn-lt"/>
                <a:ea typeface="+mn-ea"/>
                <a:cs typeface="+mn-cs"/>
              </a:rPr>
              <a:t>Um exemplo ilustrativo: No filme "</a:t>
            </a:r>
            <a:r>
              <a:rPr lang="pt-BR" sz="1200" b="0" i="0" u="sng" kern="1200" dirty="0" smtClean="0">
                <a:solidFill>
                  <a:schemeClr val="tx1"/>
                </a:solidFill>
                <a:effectLst/>
                <a:latin typeface="+mn-lt"/>
                <a:ea typeface="+mn-ea"/>
                <a:cs typeface="+mn-cs"/>
                <a:hlinkClick r:id="rId3"/>
              </a:rPr>
              <a:t>Enigma de Outro Mundo</a:t>
            </a:r>
            <a:r>
              <a:rPr lang="pt-BR" sz="1200" b="0" i="0" kern="1200" dirty="0" smtClean="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smtClean="0">
                <a:solidFill>
                  <a:schemeClr val="tx1"/>
                </a:solidFill>
                <a:effectLst/>
                <a:latin typeface="+mn-lt"/>
                <a:ea typeface="+mn-ea"/>
                <a:cs typeface="+mn-cs"/>
              </a:rPr>
              <a:t>emulação</a:t>
            </a:r>
            <a:r>
              <a:rPr lang="pt-BR" sz="1200" b="0" i="0" kern="1200" dirty="0" smtClean="0">
                <a:solidFill>
                  <a:schemeClr val="tx1"/>
                </a:solidFill>
                <a:effectLst/>
                <a:latin typeface="+mn-lt"/>
                <a:ea typeface="+mn-ea"/>
                <a:cs typeface="+mn-cs"/>
              </a:rPr>
              <a:t>. Já no filme "</a:t>
            </a:r>
            <a:r>
              <a:rPr lang="pt-BR" sz="1200" b="0" i="0" u="sng" kern="1200" dirty="0" smtClean="0">
                <a:solidFill>
                  <a:schemeClr val="tx1"/>
                </a:solidFill>
                <a:effectLst/>
                <a:latin typeface="+mn-lt"/>
                <a:ea typeface="+mn-ea"/>
                <a:cs typeface="+mn-cs"/>
                <a:hlinkClick r:id="rId4"/>
              </a:rPr>
              <a:t>Homem Bicentenário</a:t>
            </a:r>
            <a:r>
              <a:rPr lang="pt-BR" sz="1200" b="0" i="0" kern="1200" dirty="0" smtClean="0">
                <a:solidFill>
                  <a:schemeClr val="tx1"/>
                </a:solidFill>
                <a:effectLst/>
                <a:latin typeface="+mn-lt"/>
                <a:ea typeface="+mn-ea"/>
                <a:cs typeface="+mn-cs"/>
              </a:rPr>
              <a:t>", um robô tenta imitar a aparência e comportamento dos humanos. Isso seria uma </a:t>
            </a:r>
            <a:r>
              <a:rPr lang="pt-BR" sz="1200" b="1" i="0" kern="1200" dirty="0" smtClean="0">
                <a:solidFill>
                  <a:schemeClr val="tx1"/>
                </a:solidFill>
                <a:effectLst/>
                <a:latin typeface="+mn-lt"/>
                <a:ea typeface="+mn-ea"/>
                <a:cs typeface="+mn-cs"/>
              </a:rPr>
              <a:t>simulação</a:t>
            </a:r>
            <a:r>
              <a:rPr lang="pt-BR" sz="1200" b="0" i="0" kern="1200" dirty="0" smtClean="0">
                <a:solidFill>
                  <a:schemeClr val="tx1"/>
                </a:solidFill>
                <a:effectLst/>
                <a:latin typeface="+mn-lt"/>
                <a:ea typeface="+mn-ea"/>
                <a:cs typeface="+mn-cs"/>
              </a:rPr>
              <a:t>.</a:t>
            </a:r>
          </a:p>
          <a:p>
            <a:pPr fontAlgn="base"/>
            <a:r>
              <a:rPr lang="pt-BR" sz="1200" b="0" i="0" kern="1200" dirty="0" smtClean="0">
                <a:solidFill>
                  <a:schemeClr val="tx1"/>
                </a:solidFill>
                <a:effectLst/>
                <a:latin typeface="+mn-lt"/>
                <a:ea typeface="+mn-ea"/>
                <a:cs typeface="+mn-cs"/>
              </a:rPr>
              <a:t>No seu caso, o programa que reproduz o comportamento do dispositivo </a:t>
            </a:r>
            <a:r>
              <a:rPr lang="pt-BR" sz="1200" b="0" i="0" kern="1200" dirty="0" err="1" smtClean="0">
                <a:solidFill>
                  <a:schemeClr val="tx1"/>
                </a:solidFill>
                <a:effectLst/>
                <a:latin typeface="+mn-lt"/>
                <a:ea typeface="+mn-ea"/>
                <a:cs typeface="+mn-cs"/>
              </a:rPr>
              <a:t>Android</a:t>
            </a:r>
            <a:r>
              <a:rPr lang="pt-BR" sz="1200" b="0" i="0" kern="1200" dirty="0" smtClean="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p>
          <a:p>
            <a:endParaRPr lang="pt-BR" sz="1200" b="0" dirty="0" smtClean="0"/>
          </a:p>
          <a:p>
            <a:r>
              <a:rPr lang="pt-BR" sz="1200" b="0" dirty="0" smtClean="0"/>
              <a:t>Induzir conhecimento através da apresentação de experiências prévias.</a:t>
            </a:r>
          </a:p>
          <a:p>
            <a:endParaRPr lang="pt-BR" sz="1200"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Induzir</a:t>
            </a:r>
            <a:r>
              <a:rPr lang="pt-BR" dirty="0" smtClean="0"/>
              <a:t> conhecimento através de experiências prévias.</a:t>
            </a:r>
          </a:p>
          <a:p>
            <a:endParaRPr lang="en-US" sz="1200" b="0" dirty="0" smtClean="0"/>
          </a:p>
          <a:p>
            <a:endParaRPr lang="pt-BR" dirty="0" smtClean="0"/>
          </a:p>
          <a:p>
            <a:r>
              <a:rPr lang="pt-BR" dirty="0" smtClean="0"/>
              <a:t>Através de experiências prévias, induz-se</a:t>
            </a:r>
            <a:r>
              <a:rPr lang="pt-BR" baseline="0" dirty="0" smtClean="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05/08/2022</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05/08/2022</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jpe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9.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a:t>
            </a:r>
            <a:r>
              <a:rPr lang="pt-BR" b="1" i="1" dirty="0" smtClean="0"/>
              <a:t>programados.</a:t>
            </a:r>
            <a:r>
              <a:rPr lang="pt-BR" dirty="0" smtClean="0"/>
              <a:t>”</a:t>
            </a:r>
          </a:p>
          <a:p>
            <a:r>
              <a:rPr lang="pt-BR" dirty="0"/>
              <a:t>Através de </a:t>
            </a:r>
            <a:r>
              <a:rPr lang="pt-BR" b="1" i="1" dirty="0"/>
              <a:t>experiências prévias</a:t>
            </a:r>
            <a:r>
              <a:rPr lang="pt-BR" dirty="0"/>
              <a:t>, </a:t>
            </a:r>
            <a:r>
              <a:rPr lang="pt-BR" b="1" i="1" dirty="0"/>
              <a:t>induz-se</a:t>
            </a:r>
            <a:r>
              <a:rPr lang="pt-BR" dirty="0"/>
              <a:t> conhecimento nas </a:t>
            </a:r>
            <a:r>
              <a:rPr lang="pt-BR" dirty="0" smtClean="0"/>
              <a:t>máquinas.</a:t>
            </a:r>
            <a:endParaRPr lang="en-US" dirty="0"/>
          </a:p>
          <a:p>
            <a:r>
              <a:rPr lang="pt-BR" dirty="0" smtClean="0"/>
              <a:t>Algoritmos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8919" y="5458522"/>
            <a:ext cx="2027081" cy="13521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52551" y="4846822"/>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smtClean="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a:t>
            </a:r>
            <a:r>
              <a:rPr lang="pt-BR" dirty="0" smtClean="0"/>
              <a:t>e </a:t>
            </a:r>
            <a:r>
              <a:rPr lang="pt-BR" dirty="0"/>
              <a:t>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a:t>
            </a:r>
            <a:r>
              <a:rPr lang="pt-BR" b="1" i="1" dirty="0" smtClean="0"/>
              <a:t>de dados </a:t>
            </a:r>
            <a:r>
              <a:rPr lang="pt-BR" dirty="0"/>
              <a:t>(de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a:t>
            </a:r>
            <a:r>
              <a:rPr lang="pt-BR" b="1" i="1" dirty="0" smtClean="0"/>
              <a:t>extração de informações úteis </a:t>
            </a:r>
            <a:r>
              <a:rPr lang="pt-BR" dirty="0" smtClean="0"/>
              <a:t>a partir de dados </a:t>
            </a:r>
            <a:r>
              <a:rPr lang="pt-BR" b="1" i="1" dirty="0" smtClean="0"/>
              <a:t>vale ouro</a:t>
            </a:r>
            <a:r>
              <a:rPr lang="pt-BR" dirty="0" smtClean="0"/>
              <a:t>, pois tem grande potencial para </a:t>
            </a:r>
            <a:r>
              <a:rPr lang="pt-BR" b="1" i="1" dirty="0" smtClean="0"/>
              <a:t>aumentar o lucro </a:t>
            </a:r>
            <a:r>
              <a:rPr lang="pt-BR" dirty="0" smtClean="0"/>
              <a:t>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Disponibilidade de </a:t>
            </a:r>
            <a:r>
              <a:rPr lang="pt-BR" i="1" dirty="0"/>
              <a:t>frameworks</a:t>
            </a:r>
            <a:r>
              <a:rPr lang="pt-BR" dirty="0"/>
              <a:t> e bibliotecas </a:t>
            </a:r>
            <a:r>
              <a:rPr lang="pt-BR" dirty="0" smtClean="0"/>
              <a:t>que </a:t>
            </a:r>
            <a:r>
              <a:rPr lang="pt-BR" dirty="0"/>
              <a:t>facilitam o desenvolvimento de soluções com ML.</a:t>
            </a:r>
          </a:p>
          <a:p>
            <a:endParaRPr lang="en-US" dirty="0"/>
          </a:p>
        </p:txBody>
      </p:sp>
      <p:pic>
        <p:nvPicPr>
          <p:cNvPr id="4"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t>
            </a:r>
            <a:r>
              <a:rPr lang="nl-BE" dirty="0" smtClean="0"/>
              <a:t>aprendizado de máquina </a:t>
            </a:r>
            <a:r>
              <a:rPr lang="nl-BE" dirty="0"/>
              <a:t>podem ser agrupados de acordo com o tipo de aprendizado que </a:t>
            </a:r>
            <a:r>
              <a:rPr lang="nl-BE" dirty="0" smtClean="0"/>
              <a:t>realizam</a:t>
            </a:r>
            <a:r>
              <a:rPr lang="pt-BR" dirty="0" smtClean="0"/>
              <a:t>:</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t>
                </a:r>
                <a:r>
                  <a:rPr lang="pt-BR" b="1" i="1" dirty="0" smtClean="0"/>
                  <a:t>algoritmo de ML tem acesso às saídas esperada</a:t>
                </a:r>
                <a:r>
                  <a:rPr lang="pt-BR" dirty="0" smtClean="0"/>
                  <a:t>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a:t>
                </a:r>
                <a:r>
                  <a:rPr lang="pt-BR" dirty="0" smtClean="0"/>
                  <a:t>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a:t>
                </a:r>
                <a:r>
                  <a:rPr lang="pt-BR" i="1" dirty="0" smtClean="0"/>
                  <a:t>supervisionados</a:t>
                </a:r>
                <a:r>
                  <a:rPr lang="pt-BR" dirty="0" smtClean="0"/>
                  <a:t> </a:t>
                </a:r>
                <a:r>
                  <a:rPr lang="pt-BR" dirty="0"/>
                  <a:t>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a:t>
                </a:r>
                <a:r>
                  <a:rPr lang="pt-BR" b="1" i="1" dirty="0" smtClean="0"/>
                  <a:t>egressão</a:t>
                </a:r>
                <a:r>
                  <a:rPr lang="pt-BR" dirty="0" smtClean="0"/>
                  <a:t> </a:t>
                </a:r>
                <a:r>
                  <a:rPr lang="pt-BR" dirty="0"/>
                  <a:t>e </a:t>
                </a:r>
                <a:r>
                  <a:rPr lang="pt-BR" b="1" i="1" dirty="0"/>
                  <a:t>c</a:t>
                </a:r>
                <a:r>
                  <a:rPr lang="pt-BR" b="1" i="1" dirty="0" smtClean="0"/>
                  <a:t>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en-US">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a:t>
                </a:r>
                <a:r>
                  <a:rPr lang="pt-BR" dirty="0" smtClean="0"/>
                  <a:t>os algoritmos não têm acesso às saídas esperadas, </a:t>
                </a:r>
                <a14:m>
                  <m:oMath xmlns:m="http://schemas.openxmlformats.org/officeDocument/2006/math">
                    <m:r>
                      <a:rPr lang="pt-BR" i="1">
                        <a:latin typeface="Cambria Math" panose="02040503050406030204" pitchFamily="18" charset="0"/>
                      </a:rPr>
                      <m:t>𝑦</m:t>
                    </m:r>
                  </m:oMath>
                </a14:m>
                <a:r>
                  <a:rPr lang="pt-BR" dirty="0" smtClean="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padrões, </a:t>
                </a:r>
                <a:r>
                  <a:rPr lang="pt-BR" dirty="0"/>
                  <a:t>muitas vezes </a:t>
                </a:r>
                <a:r>
                  <a:rPr lang="pt-BR" dirty="0" smtClean="0"/>
                  <a:t>ocultos, </a:t>
                </a:r>
                <a:r>
                  <a:rPr lang="pt-BR" dirty="0"/>
                  <a:t>presentes nos dados </a:t>
                </a:r>
                <a:r>
                  <a:rPr lang="pt-BR" dirty="0" smtClean="0"/>
                  <a:t>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smtClean="0"/>
                  <a:t>ou seja, </a:t>
                </a:r>
                <a:r>
                  <a:rPr lang="pt-BR" b="1" i="1" dirty="0"/>
                  <a:t>sem a presença de rótulos</a:t>
                </a:r>
                <a:r>
                  <a:rPr lang="pt-BR" dirty="0" smtClean="0"/>
                  <a:t>.</a:t>
                </a:r>
                <a:endParaRPr lang="pt-BR" dirty="0"/>
              </a:p>
              <a:p>
                <a:r>
                  <a:rPr lang="pt-BR" dirty="0" smtClean="0"/>
                  <a:t>Os algoritmos tratam problemas </a:t>
                </a:r>
                <a:r>
                  <a:rPr lang="pt-BR" dirty="0"/>
                  <a:t>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smtClean="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smtClean="0"/>
              <a:t>clusterização </a:t>
            </a:r>
            <a:r>
              <a:rPr lang="pt-BR" dirty="0" smtClean="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t>
            </a:r>
            <a:r>
              <a:rPr lang="pt-BR" dirty="0" smtClean="0"/>
              <a:t>anteriores, </a:t>
            </a:r>
            <a:r>
              <a:rPr lang="pt-BR" dirty="0"/>
              <a:t>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smtClean="0"/>
              <a:t>ambiente</a:t>
            </a:r>
            <a:r>
              <a:rPr lang="pt-BR" dirty="0" smtClean="0"/>
              <a:t>, </a:t>
            </a:r>
            <a:r>
              <a:rPr lang="pt-BR" dirty="0"/>
              <a:t>seleciona e executa </a:t>
            </a:r>
            <a:r>
              <a:rPr lang="pt-BR" dirty="0" smtClean="0"/>
              <a:t>uma </a:t>
            </a:r>
            <a:r>
              <a:rPr lang="pt-BR" b="1" i="1" dirty="0" smtClean="0"/>
              <a:t>ação </a:t>
            </a:r>
            <a:r>
              <a:rPr lang="pt-BR" dirty="0"/>
              <a:t>e recebe uma </a:t>
            </a:r>
            <a:r>
              <a:rPr lang="pt-BR" b="1" i="1" dirty="0"/>
              <a:t>recompensa </a:t>
            </a:r>
            <a:r>
              <a:rPr lang="pt-BR" dirty="0"/>
              <a:t>(ou </a:t>
            </a:r>
            <a:r>
              <a:rPr lang="pt-BR" b="1" i="1" dirty="0" smtClean="0"/>
              <a:t>reforço +/-</a:t>
            </a:r>
            <a:r>
              <a:rPr lang="pt-BR" dirty="0" smtClean="0"/>
              <a:t>) </a:t>
            </a:r>
            <a:r>
              <a:rPr lang="pt-BR" dirty="0"/>
              <a:t>em consequência </a:t>
            </a:r>
            <a:r>
              <a:rPr lang="pt-BR" dirty="0" smtClean="0"/>
              <a:t>da </a:t>
            </a:r>
            <a:r>
              <a:rPr lang="pt-BR" b="1" i="1" dirty="0" smtClean="0"/>
              <a:t>ação</a:t>
            </a:r>
            <a:r>
              <a:rPr lang="pt-BR" dirty="0" smtClean="0"/>
              <a:t> tomada.</a:t>
            </a:r>
            <a:endParaRPr lang="pt-BR" dirty="0"/>
          </a:p>
          <a:p>
            <a:r>
              <a:rPr lang="pt-BR" dirty="0"/>
              <a:t>Seguindo estes passos, o agente </a:t>
            </a:r>
            <a:r>
              <a:rPr lang="pt-BR" dirty="0" smtClean="0"/>
              <a:t>aprende </a:t>
            </a:r>
            <a:r>
              <a:rPr lang="pt-BR" dirty="0"/>
              <a:t>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a:t>
            </a:r>
            <a:r>
              <a:rPr lang="pt-BR" dirty="0" smtClean="0"/>
              <a:t>o </a:t>
            </a:r>
            <a:r>
              <a:rPr lang="pt-BR" b="1" i="1" dirty="0" smtClean="0"/>
              <a:t>ambiente</a:t>
            </a:r>
            <a:r>
              <a:rPr lang="pt-BR" dirty="0" smtClean="0"/>
              <a:t> estiver em um determinado </a:t>
            </a:r>
            <a:r>
              <a:rPr lang="pt-BR" b="1" i="1" dirty="0" smtClean="0"/>
              <a:t>estado</a:t>
            </a:r>
            <a:r>
              <a:rPr lang="pt-BR" dirty="0" smtClean="0"/>
              <a:t>.</a:t>
            </a:r>
            <a:endParaRPr lang="pt-BR" dirty="0"/>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smtClean="0"/>
              <a:t>Não nos </a:t>
            </a:r>
            <a:r>
              <a:rPr lang="pt-BR" dirty="0" smtClean="0"/>
              <a:t>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err="1"/>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a:t>
            </a:r>
            <a:r>
              <a:rPr lang="pt-BR" b="1" i="1" dirty="0" smtClean="0"/>
              <a:t>limitada</a:t>
            </a:r>
            <a:r>
              <a:rPr lang="pt-BR" dirty="0" smtClean="0"/>
              <a:t> (e.g., dispositivos </a:t>
            </a:r>
            <a:r>
              <a:rPr lang="pt-BR" dirty="0" err="1" smtClean="0"/>
              <a:t>IoT</a:t>
            </a:r>
            <a:r>
              <a:rPr lang="pt-BR" dirty="0" smtClean="0"/>
              <a:t>).</a:t>
            </a:r>
            <a:endParaRPr lang="pt-BR" dirty="0"/>
          </a:p>
          <a:p>
            <a:pPr algn="just"/>
            <a:r>
              <a:rPr lang="pt-BR" dirty="0"/>
              <a:t>São algoritmos inspirados pelo </a:t>
            </a:r>
            <a:r>
              <a:rPr lang="pt-BR" b="1" i="1" dirty="0"/>
              <a:t>processo de seleção natural </a:t>
            </a:r>
            <a:r>
              <a:rPr lang="pt-BR" dirty="0"/>
              <a:t>(e.g., algoritmo </a:t>
            </a:r>
            <a:r>
              <a:rPr lang="pt-BR" dirty="0" smtClean="0"/>
              <a:t>genético) ou </a:t>
            </a:r>
            <a:r>
              <a:rPr lang="pt-BR" dirty="0"/>
              <a:t>no </a:t>
            </a:r>
            <a:r>
              <a:rPr lang="pt-BR" b="1" i="1" dirty="0"/>
              <a:t>comportamento de grupos de animais </a:t>
            </a:r>
            <a:r>
              <a:rPr lang="pt-BR" dirty="0"/>
              <a:t>(e.g., otimização da colônia de formigas</a:t>
            </a:r>
            <a:r>
              <a:rPr lang="pt-BR" dirty="0" smtClean="0"/>
              <a:t>).</a:t>
            </a:r>
            <a:endParaRPr lang="pt-BR" dirty="0"/>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Executando códigos</a:t>
            </a:r>
            <a:endParaRPr lang="pt-BR" dirty="0"/>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pPr lvl="1">
              <a:buFont typeface="Wingdings" panose="05000000000000000000" pitchFamily="2" charset="2"/>
              <a:buChar char="§"/>
            </a:pPr>
            <a:r>
              <a:rPr lang="pt-BR" dirty="0" smtClean="0"/>
              <a:t>Fácil de aprender, possui várias bibliotecas, é a linguagem mais utilizada em ML e é </a:t>
            </a:r>
            <a:r>
              <a:rPr lang="pt-BR" i="1" dirty="0" smtClean="0"/>
              <a:t>open-source</a:t>
            </a:r>
            <a:r>
              <a:rPr lang="pt-BR" dirty="0" smtClean="0"/>
              <a:t> e gratuita.</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desenvolver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interativos e gratuitos executados na nuvem.</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pPr lvl="1">
              <a:buFont typeface="Wingdings" panose="05000000000000000000" pitchFamily="2" charset="2"/>
              <a:buChar char="§"/>
            </a:pPr>
            <a:r>
              <a:rPr lang="pt-BR" dirty="0" smtClean="0"/>
              <a:t>Não pode ser instalado localmente.</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Vantagens:</a:t>
            </a:r>
          </a:p>
          <a:p>
            <a:pPr lvl="1">
              <a:buFont typeface="Wingdings" panose="05000000000000000000" pitchFamily="2" charset="2"/>
              <a:buChar char="§"/>
            </a:pPr>
            <a:r>
              <a:rPr lang="pt-BR" dirty="0" smtClean="0"/>
              <a:t>Suporta a execução de várias linguagens de programação: Python, C++, C#, PHP, Julia, R, etc.</a:t>
            </a:r>
          </a:p>
          <a:p>
            <a:pPr lvl="1">
              <a:buFont typeface="Wingdings" panose="05000000000000000000" pitchFamily="2" charset="2"/>
              <a:buChar char="§"/>
            </a:pPr>
            <a:r>
              <a:rPr lang="pt-BR" dirty="0" smtClean="0"/>
              <a:t>Pode ser instalado localmente. </a:t>
            </a:r>
            <a:r>
              <a:rPr lang="pt-BR" dirty="0" smtClean="0">
                <a:hlinkClick r:id="rId3"/>
              </a:rPr>
              <a:t>Tutorial para </a:t>
            </a:r>
            <a:r>
              <a:rPr lang="pt-BR" dirty="0">
                <a:hlinkClick r:id="rId3"/>
              </a:rPr>
              <a:t>instalação do </a:t>
            </a:r>
            <a:r>
              <a:rPr lang="pt-BR" dirty="0" err="1" smtClean="0">
                <a:hlinkClick r:id="rId3"/>
              </a:rPr>
              <a:t>Jupyter</a:t>
            </a:r>
            <a:r>
              <a:rPr lang="pt-BR" dirty="0" smtClean="0">
                <a:hlinkClick r:id="rId3"/>
              </a:rPr>
              <a:t>/</a:t>
            </a:r>
            <a:r>
              <a:rPr lang="pt-BR" dirty="0" err="1" smtClean="0">
                <a:hlinkClick r:id="rId3"/>
              </a:rPr>
              <a:t>Binder</a:t>
            </a:r>
            <a:r>
              <a:rPr lang="pt-BR" dirty="0" smtClean="0"/>
              <a:t>.</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4"/>
              </a:rPr>
              <a:t>https://jupyter.org</a:t>
            </a:r>
            <a:r>
              <a:rPr lang="pt-BR" dirty="0" smtClean="0">
                <a:hlinkClick r:id="rId4"/>
              </a:rPr>
              <a:t>/</a:t>
            </a:r>
            <a:endParaRPr lang="pt-BR" dirty="0"/>
          </a:p>
          <a:p>
            <a:endParaRPr lang="pt-BR" dirty="0" smtClean="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Objetivo do curso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a:t>
                </a:r>
                <a:r>
                  <a:rPr lang="pt-BR" b="1" i="1" dirty="0" smtClean="0"/>
                  <a:t>mapeamento verdadeiro </a:t>
                </a:r>
                <a:r>
                  <a:rPr lang="pt-BR" dirty="0" smtClean="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a:t>
                </a:r>
                <a:r>
                  <a:rPr lang="pt-BR" b="1" i="1" dirty="0" smtClean="0"/>
                  <a:t>métrica</a:t>
                </a:r>
                <a:r>
                  <a:rPr lang="pt-BR" dirty="0" smtClean="0"/>
                  <a:t>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a:t>
            </a:r>
            <a:r>
              <a:rPr lang="pt-BR"/>
              <a:t>: </a:t>
            </a:r>
            <a:r>
              <a:rPr lang="pt-BR" smtClean="0"/>
              <a:t>quintas-feiras </a:t>
            </a:r>
            <a:r>
              <a:rPr lang="pt-BR"/>
              <a:t>das </a:t>
            </a:r>
            <a:r>
              <a:rPr lang="pt-BR" smtClean="0"/>
              <a:t>18:00 </a:t>
            </a:r>
            <a:r>
              <a:rPr lang="pt-BR"/>
              <a:t>às </a:t>
            </a:r>
            <a:r>
              <a:rPr lang="pt-BR" smtClean="0"/>
              <a:t>19:00 </a:t>
            </a:r>
            <a:r>
              <a:rPr lang="pt-BR" dirty="0"/>
              <a:t>e sextas-feiras </a:t>
            </a:r>
            <a:r>
              <a:rPr lang="pt-BR"/>
              <a:t>das </a:t>
            </a:r>
            <a:r>
              <a:rPr lang="pt-BR" smtClean="0"/>
              <a:t>16:00 </a:t>
            </a:r>
            <a:r>
              <a:rPr lang="pt-BR"/>
              <a:t>às </a:t>
            </a:r>
            <a:r>
              <a:rPr lang="pt-BR" smtClean="0"/>
              <a:t>17:00</a:t>
            </a:r>
            <a:r>
              <a:rPr lang="pt-BR" dirty="0" smtClean="0"/>
              <a:t>.</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t>maycol.teles@ges.inatel.br</a:t>
            </a:r>
            <a:r>
              <a:rPr lang="pt-BR" dirty="0"/>
              <a:t>): </a:t>
            </a:r>
            <a:r>
              <a:rPr lang="pt-BR" dirty="0" smtClean="0"/>
              <a:t>quartas-feiras </a:t>
            </a:r>
            <a:r>
              <a:rPr lang="pt-BR" dirty="0"/>
              <a:t>das </a:t>
            </a:r>
            <a:r>
              <a:rPr lang="pt-BR" dirty="0" smtClean="0"/>
              <a:t>18:30 </a:t>
            </a:r>
            <a:r>
              <a:rPr lang="pt-BR" dirty="0"/>
              <a:t>às </a:t>
            </a:r>
            <a:r>
              <a:rPr lang="pt-BR" dirty="0" smtClean="0"/>
              <a:t>19:30 </a:t>
            </a:r>
            <a:r>
              <a:rPr lang="pt-BR" dirty="0"/>
              <a:t>.</a:t>
            </a:r>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smtClean="0"/>
              <a:t>Pode </a:t>
            </a:r>
            <a:r>
              <a:rPr lang="pt-BR" dirty="0"/>
              <a:t>ser </a:t>
            </a:r>
            <a:r>
              <a:rPr lang="pt-BR" dirty="0" smtClean="0"/>
              <a:t>acessado através </a:t>
            </a:r>
            <a:r>
              <a:rPr lang="pt-BR" dirty="0"/>
              <a:t>do link </a:t>
            </a:r>
            <a:r>
              <a:rPr lang="pt-BR" dirty="0" smtClean="0"/>
              <a:t>acima (Google </a:t>
            </a:r>
            <a:r>
              <a:rPr lang="pt-BR" dirty="0" err="1" smtClean="0"/>
              <a:t>Colab</a:t>
            </a:r>
            <a:r>
              <a:rPr lang="pt-BR" dirty="0" smtClean="0"/>
              <a:t>) ou no GitHub.</a:t>
            </a:r>
          </a:p>
          <a:p>
            <a:pPr lvl="1"/>
            <a:r>
              <a:rPr lang="pt-BR" dirty="0" smtClean="0"/>
              <a:t>Vídeo explicando o laboratório #1: Arquivos -&gt; </a:t>
            </a:r>
            <a:r>
              <a:rPr lang="pt-BR" dirty="0" err="1" smtClean="0"/>
              <a:t>Recordings</a:t>
            </a:r>
            <a:r>
              <a:rPr lang="pt-BR" dirty="0" smtClean="0"/>
              <a:t> -&gt; Laboratório #1</a:t>
            </a:r>
          </a:p>
          <a:p>
            <a:pPr lvl="1"/>
            <a:r>
              <a:rPr lang="pt-BR" dirty="0" smtClean="0"/>
              <a:t>Se atentem aos prazos de entrega.</a:t>
            </a:r>
            <a:endParaRPr lang="pt-BR" dirty="0"/>
          </a:p>
          <a:p>
            <a:pPr lvl="1"/>
            <a:r>
              <a:rPr lang="pt-BR" dirty="0">
                <a:hlinkClick r:id="rId4"/>
              </a:rPr>
              <a:t>Instruções para resolução e entrega dos laboratórios</a:t>
            </a:r>
            <a:r>
              <a:rPr lang="pt-BR" dirty="0"/>
              <a:t>.</a:t>
            </a:r>
          </a:p>
          <a:p>
            <a:pPr lvl="1"/>
            <a:r>
              <a:rPr lang="pt-BR" b="1" dirty="0">
                <a:solidFill>
                  <a:srgbClr val="FF0000"/>
                </a:solidFill>
              </a:rPr>
              <a:t>Laboratórios podem ser </a:t>
            </a:r>
            <a:r>
              <a:rPr lang="pt-BR" b="1" dirty="0" smtClean="0">
                <a:solidFill>
                  <a:srgbClr val="FF0000"/>
                </a:solidFill>
              </a:rPr>
              <a:t>resolvidos em </a:t>
            </a:r>
            <a:r>
              <a:rPr lang="pt-BR" b="1" dirty="0">
                <a:solidFill>
                  <a:srgbClr val="FF0000"/>
                </a:solidFill>
              </a:rPr>
              <a:t>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63358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5/8/2022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19/8/2022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16/9/2022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30/9/2022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14/10/2022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28/10/2022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a:solidFill>
                            <a:srgbClr val="00B050"/>
                          </a:solidFill>
                          <a:effectLst/>
                        </a:rPr>
                        <a:t>11/11/2022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25/11/2022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9/12/2022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com 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 soluções internas para </a:t>
            </a:r>
            <a:r>
              <a:rPr lang="pt-BR" dirty="0"/>
              <a:t>resolver os mais diversos tipos de problemas </a:t>
            </a:r>
            <a:r>
              <a:rPr lang="pt-BR" dirty="0" smtClean="0"/>
              <a:t>e, assim, 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smtClean="0"/>
              <a:t>estímulos </a:t>
            </a:r>
            <a:r>
              <a:rPr lang="pt-BR" dirty="0"/>
              <a:t>vindos do ambiente, </a:t>
            </a:r>
            <a:r>
              <a:rPr lang="pt-BR" b="1" i="1" dirty="0"/>
              <a:t>aprender</a:t>
            </a:r>
            <a:r>
              <a:rPr lang="pt-BR" dirty="0"/>
              <a:t> com eles e </a:t>
            </a:r>
            <a:r>
              <a:rPr lang="pt-BR" dirty="0" smtClean="0"/>
              <a:t>usar o </a:t>
            </a:r>
            <a:r>
              <a:rPr lang="pt-BR" b="1" i="1" dirty="0" smtClean="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smtClean="0"/>
              <a:t>Para criar uma máquina </a:t>
            </a:r>
            <a:r>
              <a:rPr lang="pt-BR" sz="2400" dirty="0"/>
              <a:t>que </a:t>
            </a:r>
            <a:r>
              <a:rPr lang="pt-BR" sz="2400" dirty="0" smtClean="0"/>
              <a:t>simule a </a:t>
            </a:r>
            <a:r>
              <a:rPr lang="pt-BR" sz="2400" dirty="0"/>
              <a:t>inteligência humana, </a:t>
            </a:r>
            <a:r>
              <a:rPr lang="pt-BR" sz="2400" dirty="0" smtClean="0"/>
              <a:t>divide-se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t>
            </a:r>
            <a:r>
              <a:rPr lang="pt-BR" sz="1600" dirty="0" smtClean="0">
                <a:cs typeface="Calibri"/>
              </a:rPr>
              <a:t>prévio.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smtClean="0"/>
                <a:t>PLN</a:t>
              </a:r>
              <a:endParaRPr lang="pt-BR" dirty="0"/>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smtClean="0"/>
                <a:t>VC</a:t>
              </a:r>
              <a:endParaRPr lang="pt-BR" dirty="0"/>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smtClean="0"/>
                <a:t>Representação</a:t>
              </a:r>
              <a:endParaRPr lang="pt-BR" dirty="0"/>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smtClean="0"/>
                <a:t>IAG</a:t>
              </a:r>
              <a:endParaRPr lang="pt-BR" dirty="0"/>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smtClean="0"/>
                <a:t>Raciocínio</a:t>
              </a:r>
              <a:endParaRPr lang="pt-BR" dirty="0"/>
            </a:p>
          </p:txBody>
        </p:sp>
      </p:grpSp>
    </p:spTree>
    <p:extLst>
      <p:ext uri="{BB962C8B-B14F-4D97-AF65-F5344CB8AC3E}">
        <p14:creationId xmlns:p14="http://schemas.microsoft.com/office/powerpoint/2010/main" val="22248767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a:t>
            </a:r>
            <a:r>
              <a:rPr lang="pt-BR" dirty="0" smtClean="0"/>
              <a:t>áreas, incluindo telecomunicações.</a:t>
            </a:r>
            <a:endParaRPr lang="pt-BR" dirty="0"/>
          </a:p>
          <a:p>
            <a:pPr lvl="1">
              <a:buFont typeface="Wingdings" panose="05000000000000000000" pitchFamily="2" charset="2"/>
              <a:buChar char="§"/>
            </a:pPr>
            <a:r>
              <a:rPr lang="pt-BR" b="1" i="1" dirty="0"/>
              <a:t>Redução de complexidade e custo</a:t>
            </a:r>
            <a:r>
              <a:rPr lang="pt-BR" dirty="0"/>
              <a:t>: vários procedimentos e processos </a:t>
            </a:r>
            <a:r>
              <a:rPr lang="pt-BR" dirty="0" smtClean="0"/>
              <a:t>de várias </a:t>
            </a:r>
            <a:r>
              <a:rPr lang="pt-BR" dirty="0"/>
              <a:t>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a:t>
            </a:r>
            <a:r>
              <a:rPr lang="pt-BR" dirty="0" smtClean="0"/>
              <a:t>que usem </a:t>
            </a:r>
            <a:r>
              <a:rPr lang="pt-BR" dirty="0"/>
              <a:t>ML para a solução de </a:t>
            </a:r>
            <a:r>
              <a:rPr lang="pt-BR" dirty="0" smtClean="0"/>
              <a:t>problemas em diversas áreas do conhecimento.</a:t>
            </a:r>
            <a:endParaRPr lang="pt-BR" dirty="0"/>
          </a:p>
        </p:txBody>
      </p:sp>
      <p:pic>
        <p:nvPicPr>
          <p:cNvPr id="4"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8019</TotalTime>
  <Words>4021</Words>
  <Application>Microsoft Office PowerPoint</Application>
  <PresentationFormat>Widescreen</PresentationFormat>
  <Paragraphs>467</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1806</cp:revision>
  <dcterms:created xsi:type="dcterms:W3CDTF">2020-01-20T13:50:05Z</dcterms:created>
  <dcterms:modified xsi:type="dcterms:W3CDTF">2022-08-06T00:29:08Z</dcterms:modified>
</cp:coreProperties>
</file>