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9" r:id="rId2"/>
    <p:sldId id="463" r:id="rId3"/>
    <p:sldId id="485" r:id="rId4"/>
    <p:sldId id="487" r:id="rId5"/>
    <p:sldId id="513" r:id="rId6"/>
    <p:sldId id="489" r:id="rId7"/>
    <p:sldId id="488" r:id="rId8"/>
    <p:sldId id="486" r:id="rId9"/>
    <p:sldId id="492" r:id="rId10"/>
    <p:sldId id="493" r:id="rId11"/>
    <p:sldId id="501" r:id="rId12"/>
    <p:sldId id="494" r:id="rId13"/>
    <p:sldId id="490" r:id="rId14"/>
    <p:sldId id="497" r:id="rId15"/>
    <p:sldId id="499" r:id="rId16"/>
    <p:sldId id="500" r:id="rId17"/>
    <p:sldId id="502" r:id="rId18"/>
    <p:sldId id="495" r:id="rId19"/>
    <p:sldId id="514" r:id="rId20"/>
    <p:sldId id="496" r:id="rId21"/>
    <p:sldId id="512" r:id="rId22"/>
    <p:sldId id="504" r:id="rId23"/>
    <p:sldId id="505" r:id="rId24"/>
    <p:sldId id="508" r:id="rId25"/>
    <p:sldId id="510" r:id="rId26"/>
    <p:sldId id="511" r:id="rId27"/>
    <p:sldId id="482" r:id="rId28"/>
    <p:sldId id="317" r:id="rId29"/>
    <p:sldId id="332" r:id="rId30"/>
    <p:sldId id="299" r:id="rId31"/>
    <p:sldId id="285" r:id="rId32"/>
    <p:sldId id="415" r:id="rId33"/>
    <p:sldId id="283" r:id="rId34"/>
    <p:sldId id="274" r:id="rId35"/>
    <p:sldId id="278" r:id="rId36"/>
    <p:sldId id="292" r:id="rId37"/>
    <p:sldId id="498" r:id="rId38"/>
    <p:sldId id="295" r:id="rId39"/>
    <p:sldId id="396" r:id="rId40"/>
    <p:sldId id="484" r:id="rId41"/>
    <p:sldId id="421" r:id="rId42"/>
    <p:sldId id="423" r:id="rId4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19/04/2024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7030A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7030A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(i.e., oscilam ao redor dele).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20793" y="1825624"/>
                <a:ext cx="7106108" cy="5032375"/>
              </a:xfrm>
              <a:blipFill>
                <a:blip r:embed="rId2"/>
                <a:stretch>
                  <a:fillRect l="-1544" t="-1937" r="-14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1999DB96-4912-8E62-FC86-88BC7EE4F2D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0EFF700-9F19-94D4-EF85-7E68B1E612EC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A38DD3-AAC8-CEBB-5966-BFE9490F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5633" y="1825624"/>
            <a:ext cx="7021267" cy="5032375"/>
          </a:xfrm>
        </p:spPr>
        <p:txBody>
          <a:bodyPr>
            <a:normAutofit/>
          </a:bodyPr>
          <a:lstStyle/>
          <a:p>
            <a:r>
              <a:rPr lang="pt-BR" dirty="0"/>
              <a:t>Esses problemas </a:t>
            </a:r>
            <a:r>
              <a:rPr lang="pt-BR" b="1" i="1" dirty="0">
                <a:solidFill>
                  <a:srgbClr val="00B050"/>
                </a:solidFill>
              </a:rPr>
              <a:t>impactam</a:t>
            </a:r>
            <a:r>
              <a:rPr lang="pt-BR" dirty="0"/>
              <a:t> o </a:t>
            </a:r>
            <a:r>
              <a:rPr lang="pt-BR" b="1" i="1" dirty="0">
                <a:solidFill>
                  <a:srgbClr val="00B050"/>
                </a:solidFill>
              </a:rPr>
              <a:t>desempenho do modelo </a:t>
            </a:r>
            <a:r>
              <a:rPr lang="pt-BR" dirty="0"/>
              <a:t>e deixam o </a:t>
            </a:r>
            <a:r>
              <a:rPr lang="pt-BR" b="1" i="1" dirty="0">
                <a:solidFill>
                  <a:srgbClr val="00B050"/>
                </a:solidFill>
              </a:rPr>
              <a:t>treinamento lento </a:t>
            </a:r>
            <a:r>
              <a:rPr lang="pt-BR" dirty="0"/>
              <a:t>e, possivelmente, </a:t>
            </a:r>
            <a:r>
              <a:rPr lang="pt-BR" b="1" i="1" dirty="0">
                <a:solidFill>
                  <a:srgbClr val="00B050"/>
                </a:solidFill>
              </a:rPr>
              <a:t>instável</a:t>
            </a:r>
            <a:r>
              <a:rPr lang="pt-BR" dirty="0"/>
              <a:t>.</a:t>
            </a:r>
          </a:p>
          <a:p>
            <a:r>
              <a:rPr lang="pt-BR" dirty="0"/>
              <a:t>Entretanto, existem </a:t>
            </a:r>
            <a:r>
              <a:rPr lang="pt-BR" b="1" i="1" dirty="0">
                <a:solidFill>
                  <a:srgbClr val="00B050"/>
                </a:solidFill>
              </a:rPr>
              <a:t>técnicas para minimizar </a:t>
            </a:r>
            <a:r>
              <a:rPr lang="pt-BR" dirty="0"/>
              <a:t>esses problemas, deixando essas versões do GD </a:t>
            </a:r>
            <a:r>
              <a:rPr lang="pt-BR" b="1" i="1" dirty="0">
                <a:solidFill>
                  <a:srgbClr val="00B050"/>
                </a:solidFill>
              </a:rPr>
              <a:t>mais comportadas</a:t>
            </a:r>
            <a:r>
              <a:rPr lang="pt-BR" dirty="0"/>
              <a:t>.</a:t>
            </a:r>
          </a:p>
          <a:p>
            <a:r>
              <a:rPr lang="pt-BR" dirty="0"/>
              <a:t>As mais conhecidas envolvem o </a:t>
            </a:r>
            <a:r>
              <a:rPr lang="pt-BR" b="1" i="1" dirty="0">
                <a:solidFill>
                  <a:srgbClr val="7030A0"/>
                </a:solidFill>
              </a:rPr>
              <a:t>ajuste do passo de aprendizagem </a:t>
            </a:r>
            <a:r>
              <a:rPr lang="pt-BR" dirty="0"/>
              <a:t>e/ou do </a:t>
            </a:r>
            <a:r>
              <a:rPr lang="pt-BR" b="1" i="1" dirty="0">
                <a:solidFill>
                  <a:srgbClr val="7030A0"/>
                </a:solidFill>
              </a:rPr>
              <a:t>termo de atualização dos pesos</a:t>
            </a:r>
            <a:r>
              <a:rPr lang="pt-BR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20E7D6-CA2A-B280-FAB0-7CB7234FA8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3" r="9292" b="2280"/>
          <a:stretch/>
        </p:blipFill>
        <p:spPr>
          <a:xfrm>
            <a:off x="715651" y="2405668"/>
            <a:ext cx="3296575" cy="31184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143DAE8-8D22-F84F-9F56-58021C456514}"/>
              </a:ext>
            </a:extLst>
          </p:cNvPr>
          <p:cNvSpPr txBox="1"/>
          <p:nvPr/>
        </p:nvSpPr>
        <p:spPr>
          <a:xfrm>
            <a:off x="1125268" y="5524107"/>
            <a:ext cx="30472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Gradiente descendente estocástico (SGD)</a:t>
            </a:r>
          </a:p>
        </p:txBody>
      </p:sp>
    </p:spTree>
    <p:extLst>
      <p:ext uri="{BB962C8B-B14F-4D97-AF65-F5344CB8AC3E}">
        <p14:creationId xmlns:p14="http://schemas.microsoft.com/office/powerpoint/2010/main" val="265825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falamos sobre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 mais simples</a:t>
                </a:r>
                <a:r>
                  <a:rPr lang="pt-BR" dirty="0"/>
                  <a:t> das que veremos,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mas precisamos encontrar os hiperparâmetros</a:t>
                </a:r>
                <a:r>
                  <a:rPr lang="pt-BR" dirty="0"/>
                  <a:t> que dão a taxa ideal de redução do passo de aprendizagem.</a:t>
                </a:r>
              </a:p>
              <a:p>
                <a:r>
                  <a:rPr lang="pt-BR" dirty="0"/>
                  <a:t>Veremos a seguir um exemplo de como ela funciona.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091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têm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</a:t>
            </a:r>
            <a:r>
              <a:rPr lang="pt-BR"/>
              <a:t>-&gt; Recordings -&gt; </a:t>
            </a:r>
            <a:r>
              <a:rPr lang="pt-BR" dirty="0"/>
              <a:t>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 antes,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vetor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do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que é sempre um valor maior do que zero.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1937" r="-22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23DEB1-E32D-5111-52A9-A936D5B18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3534" y="1825624"/>
            <a:ext cx="6466789" cy="5032375"/>
          </a:xfrm>
        </p:spPr>
        <p:txBody>
          <a:bodyPr>
            <a:normAutofit/>
          </a:bodyPr>
          <a:lstStyle/>
          <a:p>
            <a:r>
              <a:rPr lang="pt-BR" dirty="0"/>
              <a:t>O</a:t>
            </a:r>
            <a:r>
              <a:rPr lang="pt-BR" b="0" i="0" dirty="0">
                <a:effectLst/>
              </a:rPr>
              <a:t> passo de aprendizagem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controla o quão "grande" ou "pequena"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é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atualização aplicada aos pesos </a:t>
            </a:r>
            <a:r>
              <a:rPr lang="pt-BR" b="0" i="0" dirty="0">
                <a:effectLst/>
              </a:rPr>
              <a:t>do modelo em cada iteração do processo de treinamento.</a:t>
            </a:r>
          </a:p>
          <a:p>
            <a:r>
              <a:rPr lang="pt-BR" dirty="0"/>
              <a:t>Ou seja, ele determina o </a:t>
            </a:r>
            <a:r>
              <a:rPr lang="pt-BR" b="1" i="1" dirty="0">
                <a:solidFill>
                  <a:srgbClr val="00B050"/>
                </a:solidFill>
              </a:rPr>
              <a:t>tamanho do passo dado na direção oposta à indicada pelo vetor gradiente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FF0000"/>
                </a:solidFill>
                <a:effectLst/>
              </a:rPr>
              <a:t>Porém, qual deve ser </a:t>
            </a:r>
            <a:r>
              <a:rPr lang="pt-BR" b="1" i="1" dirty="0">
                <a:solidFill>
                  <a:srgbClr val="FF0000"/>
                </a:solidFill>
              </a:rPr>
              <a:t>o tamanho desse passo?</a:t>
            </a:r>
            <a:endParaRPr lang="pt-BR" b="1" i="1" dirty="0">
              <a:solidFill>
                <a:srgbClr val="FF0000"/>
              </a:solidFill>
              <a:effectLst/>
            </a:endParaRPr>
          </a:p>
          <a:p>
            <a:endParaRPr lang="pt-BR" dirty="0"/>
          </a:p>
          <a:p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663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</a:t>
                </a:r>
                <a:r>
                  <a:rPr lang="pt-BR" b="1" i="1"/>
                  <a:t>manual</a:t>
                </a:r>
                <a:r>
                  <a:rPr lang="pt-BR"/>
                  <a:t>):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</a:rPr>
                  <a:t>Passos muito curtos</a:t>
                </a:r>
                <a:r>
                  <a:rPr lang="pt-BR" dirty="0"/>
                  <a:t>, fazem com que o algoritmo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caminhe vagarosamente em direção ao mínimo global da função de erro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19786</TotalTime>
  <Words>5032</Words>
  <Application>Microsoft Office PowerPoint</Application>
  <PresentationFormat>Widescreen</PresentationFormat>
  <Paragraphs>362</Paragraphs>
  <Slides>42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2377</cp:revision>
  <dcterms:created xsi:type="dcterms:W3CDTF">2020-02-17T11:18:32Z</dcterms:created>
  <dcterms:modified xsi:type="dcterms:W3CDTF">2024-04-19T20:32:06Z</dcterms:modified>
</cp:coreProperties>
</file>