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9" r:id="rId2"/>
    <p:sldId id="443" r:id="rId3"/>
    <p:sldId id="480" r:id="rId4"/>
    <p:sldId id="487" r:id="rId5"/>
    <p:sldId id="483" r:id="rId6"/>
    <p:sldId id="484" r:id="rId7"/>
    <p:sldId id="485" r:id="rId8"/>
    <p:sldId id="486" r:id="rId9"/>
    <p:sldId id="481" r:id="rId10"/>
    <p:sldId id="482" r:id="rId11"/>
    <p:sldId id="472" r:id="rId12"/>
    <p:sldId id="475" r:id="rId13"/>
    <p:sldId id="473" r:id="rId14"/>
    <p:sldId id="476" r:id="rId15"/>
    <p:sldId id="474" r:id="rId16"/>
    <p:sldId id="478" r:id="rId17"/>
    <p:sldId id="441" r:id="rId18"/>
    <p:sldId id="317" r:id="rId19"/>
    <p:sldId id="489" r:id="rId20"/>
    <p:sldId id="465" r:id="rId21"/>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076" autoAdjust="0"/>
  </p:normalViewPr>
  <p:slideViewPr>
    <p:cSldViewPr snapToGrid="0">
      <p:cViewPr varScale="1">
        <p:scale>
          <a:sx n="100" d="100"/>
          <a:sy n="100" d="100"/>
        </p:scale>
        <p:origin x="9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24/03/2023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Exemplo</a:t>
            </a:r>
            <a:r>
              <a:rPr lang="pt-BR" dirty="0" smtClean="0"/>
              <a:t>:</a:t>
            </a:r>
            <a:r>
              <a:rPr lang="pt-BR" baseline="0" dirty="0" smtClean="0"/>
              <a:t> </a:t>
            </a:r>
            <a:r>
              <a:rPr lang="pt-BR" dirty="0" smtClean="0"/>
              <a:t>https://mybinder.org/v2/gh/zz4fap/t319_aprendizado_de_maquina/main?filepath=notebooks%2Fregression%2Fgd_versions%2Fbatch_gradient_descent_with_figures.ipynb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Exemplo</a:t>
            </a:r>
            <a:r>
              <a:rPr lang="pt-BR" dirty="0" smtClean="0"/>
              <a:t>: https://colab.research.google.com/github/zz4fap/t319_aprendizado_de_maquina/blob/main/notebooks/regression/gd_versions/batch_gradient_descent_with_figures.ipynb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Não fica “</a:t>
            </a:r>
            <a:r>
              <a:rPr lang="pt-BR" i="1" dirty="0" smtClean="0"/>
              <a:t>oscilando</a:t>
            </a:r>
            <a:r>
              <a:rPr lang="pt-BR" dirty="0" smtClean="0"/>
              <a:t>”, “</a:t>
            </a:r>
            <a:r>
              <a:rPr lang="pt-BR" b="0" i="1" dirty="0" smtClean="0"/>
              <a:t>dançando</a:t>
            </a:r>
            <a:r>
              <a:rPr lang="pt-BR" dirty="0" smtClean="0"/>
              <a:t>” ou “</a:t>
            </a:r>
            <a:r>
              <a:rPr lang="pt-BR" i="1" dirty="0" smtClean="0"/>
              <a:t>ricocheteando</a:t>
            </a:r>
            <a:r>
              <a:rPr lang="pt-BR" dirty="0" smtClean="0"/>
              <a:t>” ou “</a:t>
            </a:r>
            <a:r>
              <a:rPr lang="pt-BR" i="1" dirty="0" smtClean="0"/>
              <a:t>zig-zagueando</a:t>
            </a:r>
            <a:r>
              <a:rPr lang="pt-BR" dirty="0" smtClean="0"/>
              <a:t>” em torno do mínimo após chegar próximo dele.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2946938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smtClean="0"/>
              <a:t>O insight por trás do gradiente descendente estocástico é que o gradiente é uma esperança, ou seja, uma média. Portanto,</a:t>
            </a:r>
            <a:r>
              <a:rPr lang="pt-BR" sz="1200" b="0" baseline="0" dirty="0" smtClean="0"/>
              <a:t> a</a:t>
            </a:r>
            <a:r>
              <a:rPr lang="pt-BR" sz="1200" b="0" dirty="0" smtClean="0"/>
              <a:t> esperança pode ser estimada aproximadamente usando um pequeno conjunto de exemplos.</a:t>
            </a:r>
            <a:endParaRPr lang="pt-BR" sz="1200" b="1" dirty="0" smtClean="0"/>
          </a:p>
          <a:p>
            <a:endParaRPr lang="pt-BR" sz="1200" b="1" dirty="0" smtClean="0"/>
          </a:p>
          <a:p>
            <a:r>
              <a:rPr lang="pt-BR" sz="1200" b="0" dirty="0" smtClean="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ruidosas, enquanto os minibatches tendem a amenizar</a:t>
            </a:r>
            <a:r>
              <a:rPr lang="pt-BR" sz="1200" b="0" baseline="0" dirty="0" smtClean="0"/>
              <a:t> o</a:t>
            </a:r>
            <a:r>
              <a:rPr lang="pt-BR" sz="1200" b="0" dirty="0" smtClean="0"/>
              <a:t> ruído de saída. Assim, a quantidade de solavanco é reduzida ao se usar minibatches. Um bom equilíbrio é alcançado quando o tamanho do minibatch é pequeno o suficiente para evitar alguns dos mínimos locais ruins, mas grande o suficiente para não evitar os mínimos globais ou mínimos locais de melhor desempenho.</a:t>
            </a:r>
            <a:endParaRPr lang="pt-BR" sz="1200" b="0"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1499533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u="none" dirty="0" smtClean="0"/>
              <a:t>Exemplo</a:t>
            </a:r>
            <a:r>
              <a:rPr lang="pt-BR" sz="1200" u="none" dirty="0" smtClean="0"/>
              <a:t>: </a:t>
            </a:r>
            <a:r>
              <a:rPr lang="pt-BR" u="none" dirty="0" smtClean="0"/>
              <a:t>https://mybinder.org/v2/gh/zz4fap/t319_aprendizado_de_maquina/main?filepath=notebooks%2Fregression%2Fgd_versions%2F</a:t>
            </a:r>
            <a:r>
              <a:rPr lang="pt-BR" u="none" dirty="0" smtClean="0">
                <a:solidFill>
                  <a:srgbClr val="00B0F0"/>
                </a:solidFill>
              </a:rPr>
              <a:t>stocastic_gradient_descent_with_figures.ipynb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u="none" dirty="0" smtClean="0">
              <a:solidFill>
                <a:srgbClr val="00B0F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u="none" dirty="0" smtClean="0">
                <a:solidFill>
                  <a:srgbClr val="00B0F0"/>
                </a:solidFill>
              </a:rPr>
              <a:t>Exemplo: </a:t>
            </a:r>
            <a:r>
              <a:rPr lang="pt-BR" dirty="0" smtClean="0"/>
              <a:t>https://colab.research.google.com/github/zz4fap/t319_aprendizado_de_maquina/blob/main/notebooks/regression/gd_versions/</a:t>
            </a:r>
            <a:r>
              <a:rPr lang="pt-BR" u="none" dirty="0" smtClean="0">
                <a:solidFill>
                  <a:srgbClr val="00B0F0"/>
                </a:solidFill>
              </a:rPr>
              <a:t>stocastic_gradient_descent_with_figures.ipynb</a:t>
            </a:r>
            <a:endParaRPr lang="pt-BR" sz="1200" u="none" dirty="0" smtClean="0"/>
          </a:p>
          <a:p>
            <a:endParaRPr lang="pt-BR" sz="1200" dirty="0" smtClean="0"/>
          </a:p>
          <a:p>
            <a:r>
              <a:rPr lang="pt-BR" sz="1200" dirty="0" smtClean="0"/>
              <a:t>Devido </a:t>
            </a:r>
            <a:r>
              <a:rPr lang="pt-BR" sz="1200" dirty="0"/>
              <a:t>à sua natureza estocástica (ou seja, aleatória), esse algoritmo é muito menos regular do que o</a:t>
            </a:r>
            <a:r>
              <a:rPr lang="pt-BR" sz="1200" baseline="0" dirty="0"/>
              <a:t> </a:t>
            </a:r>
            <a:r>
              <a:rPr lang="pt-BR" sz="1200" dirty="0"/>
              <a:t>gradiente descendente em batelada: em vez de diminuir suavemente até atingir o mínimo, </a:t>
            </a:r>
            <a:r>
              <a:rPr lang="pt-BR" sz="1200" dirty="0" smtClean="0"/>
              <a:t>o</a:t>
            </a:r>
            <a:r>
              <a:rPr lang="pt-BR" sz="1200" baseline="0" dirty="0" smtClean="0"/>
              <a:t> gradiente da</a:t>
            </a:r>
            <a:r>
              <a:rPr lang="pt-BR" sz="1200" dirty="0" smtClean="0"/>
              <a:t> </a:t>
            </a:r>
            <a:r>
              <a:rPr lang="pt-BR" sz="1200" dirty="0"/>
              <a:t>função de custo irá saltar para cima e para baixo, convergindo apenas na média. Com o passar do tempo, o algoritmo terminará muito próximo do mínimo, mas, quando chegar lá, continuará a ricochetear/oscilar, nunca</a:t>
            </a:r>
            <a:r>
              <a:rPr lang="pt-BR" sz="1200" baseline="0" dirty="0"/>
              <a:t> convergindo (o gradiente estocástico nunca zera definitivamente). Portanto, quando o algoritmo para, os valores finais dos parâmetros são bons, mas não são ótimos.</a:t>
            </a:r>
          </a:p>
          <a:p>
            <a:endParaRPr lang="pt-BR" sz="1200" baseline="0" dirty="0"/>
          </a:p>
          <a:p>
            <a:r>
              <a:rPr lang="pt-BR" sz="1200" baseline="0" dirty="0"/>
              <a:t>Quando a função de custo é muito irregular, essa aleatoriedade do algoritmo pode realmente ajuda-lo a escapar de mínimos </a:t>
            </a:r>
            <a:r>
              <a:rPr lang="pt-BR" sz="1200" baseline="0" dirty="0" smtClean="0"/>
              <a:t>locais quando temos funções de custo não-convexas, </a:t>
            </a:r>
            <a:r>
              <a:rPr lang="pt-BR" sz="1200" baseline="0" dirty="0"/>
              <a:t>de modo que o gradiente descendente estocástico tem uma chance maior de encontrar o mínimo global do que o gradiente descendente em batelada.</a:t>
            </a:r>
          </a:p>
          <a:p>
            <a:endParaRPr lang="pt-BR" sz="1200" baseline="0" dirty="0"/>
          </a:p>
          <a:p>
            <a:r>
              <a:rPr lang="pt-BR" sz="1200" baseline="0" dirty="0"/>
              <a:t>A aleatoriedade do algoritmo é uma faca de dois gumes, pois é boa para escapar de mínimos locais, mas é ruim pois significa que o algoritmo nunca irá se “acomodar” no mínimo global. Uma solução para esse dilema é reduzir gradualmente a taxa de aprendizagem. Os passos começam com grandes valores (o que ajuda a progredir/aprender rapidamente e a escapar de mínimos locais) e depois diminuem cada vez mais, permitindo que o algoritmo se estabilize no mínimo global.</a:t>
            </a:r>
          </a:p>
          <a:p>
            <a:endParaRPr lang="pt-BR" sz="1200" baseline="0" dirty="0"/>
          </a:p>
          <a:p>
            <a:r>
              <a:rPr lang="pt-BR" sz="1200" b="1" baseline="0" dirty="0"/>
              <a:t>Exemplo</a:t>
            </a:r>
            <a:r>
              <a:rPr lang="pt-BR" sz="1200" baseline="0" dirty="0"/>
              <a:t>: </a:t>
            </a:r>
            <a:r>
              <a:rPr lang="pt-BR" sz="1200" baseline="0" dirty="0" err="1"/>
              <a:t>stocastic_gradient_descent_with_figures.ipynb</a:t>
            </a:r>
            <a:endParaRPr lang="pt-BR" sz="1200" baseline="0" dirty="0"/>
          </a:p>
          <a:p>
            <a:endParaRPr lang="pt-BR" sz="1200" dirty="0"/>
          </a:p>
          <a:p>
            <a:endParaRPr lang="pt-BR" sz="1200" dirty="0"/>
          </a:p>
          <a:p>
            <a:endParaRPr lang="pt-BR" sz="1200" dirty="0"/>
          </a:p>
        </p:txBody>
      </p:sp>
      <p:sp>
        <p:nvSpPr>
          <p:cNvPr id="4" name="Slide Number Placeholder 3"/>
          <p:cNvSpPr>
            <a:spLocks noGrp="1"/>
          </p:cNvSpPr>
          <p:nvPr>
            <p:ph type="sldNum" sz="quarter" idx="10"/>
          </p:nvPr>
        </p:nvSpPr>
        <p:spPr/>
        <p:txBody>
          <a:bodyPr/>
          <a:lstStyle/>
          <a:p>
            <a:fld id="{DA8B99DF-01BC-492A-8CEF-4FD88D18DD9D}" type="slidenum">
              <a:rPr lang="nl-BE" smtClean="0"/>
              <a:t>14</a:t>
            </a:fld>
            <a:endParaRPr lang="nl-BE"/>
          </a:p>
        </p:txBody>
      </p:sp>
    </p:spTree>
    <p:extLst>
      <p:ext uri="{BB962C8B-B14F-4D97-AF65-F5344CB8AC3E}">
        <p14:creationId xmlns:p14="http://schemas.microsoft.com/office/powerpoint/2010/main" val="3802298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aleatória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mini-batches</a:t>
            </a:r>
            <a:r>
              <a:rPr lang="pt-BR" dirty="0" smtClean="0"/>
              <a:t>.</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smtClean="0"/>
              <a:t>O insight por trás do gradiente descendente estocástico é que o gradiente é uma esperança, ou seja, uma média. Portanto,</a:t>
            </a:r>
            <a:r>
              <a:rPr lang="pt-BR" b="0" baseline="0" dirty="0" smtClean="0"/>
              <a:t> a</a:t>
            </a:r>
            <a:r>
              <a:rPr lang="pt-BR" b="0" dirty="0" smtClean="0"/>
              <a:t> esperança pode ser estimada aproximadamente usando um pequeno conjunto de exemplos.</a:t>
            </a:r>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2921413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 </a:t>
            </a:r>
            <a:r>
              <a:rPr lang="pt-BR" u="none" dirty="0" smtClean="0"/>
              <a:t>https://mybinder.org/v2/gh/zz4fap/t319_aprendizado_de_maquina/main?filepath=notebooks%2Fregression%2Fgd_versions%2F</a:t>
            </a:r>
            <a:r>
              <a:rPr lang="pt-BR" dirty="0" smtClean="0"/>
              <a:t>mini_batch_gradient_descent_with_figures.ipynb</a:t>
            </a:r>
          </a:p>
          <a:p>
            <a:endParaRPr lang="pt-BR" dirty="0" smtClean="0"/>
          </a:p>
          <a:p>
            <a:r>
              <a:rPr lang="pt-BR" b="1" dirty="0" smtClean="0"/>
              <a:t>Exemplo: </a:t>
            </a:r>
            <a:r>
              <a:rPr lang="pt-BR" dirty="0" smtClean="0"/>
              <a:t>https://colab.research.google.com/github/zz4fap/t319_aprendizado_de_maquina/blob/main/notebooks/regression/gd_versions/mini_batch_gradient_descent_with_figures.ipynb</a:t>
            </a:r>
          </a:p>
          <a:p>
            <a:endParaRPr lang="pt-BR" dirty="0" smtClean="0"/>
          </a:p>
          <a:p>
            <a:r>
              <a:rPr lang="pt-BR" dirty="0" smtClean="0"/>
              <a:t>O</a:t>
            </a:r>
            <a:r>
              <a:rPr lang="pt-BR" baseline="0" dirty="0" smtClean="0"/>
              <a:t> </a:t>
            </a:r>
            <a:r>
              <a:rPr lang="pt-BR" baseline="0" dirty="0"/>
              <a:t>mini-batch é</a:t>
            </a:r>
            <a:r>
              <a:rPr lang="pt-BR" dirty="0"/>
              <a:t> bastante simples de entender quando você conhece o</a:t>
            </a:r>
            <a:r>
              <a:rPr lang="pt-BR" baseline="0" dirty="0"/>
              <a:t> </a:t>
            </a:r>
            <a:r>
              <a:rPr lang="pt-BR" dirty="0"/>
              <a:t>gradiente descendente em batelada e o gradiente descendente estocástico: a cada etapa, em vez de calcular os gradientes com base no conjunto de treinamento completo (como no GD em batelada) ou com base em apenas uma instância (como no GD estocástico), o</a:t>
            </a:r>
            <a:r>
              <a:rPr lang="pt-BR" baseline="0" dirty="0"/>
              <a:t> mini-batch </a:t>
            </a:r>
            <a:r>
              <a:rPr lang="pt-BR" dirty="0"/>
              <a:t>calcula os gradientes em subconjuntos aleatórios de instâncias chamados mini-lotes (do inglês mini-batch). </a:t>
            </a:r>
          </a:p>
          <a:p>
            <a:endParaRPr lang="pt-BR" dirty="0"/>
          </a:p>
          <a:p>
            <a:r>
              <a:rPr lang="pt-BR" dirty="0"/>
              <a:t>O progresso do algoritmo no espaço de parâmetros é menos irregular do que com o SGD, especialmente com mini lotes muito grandes. Como resultado, o </a:t>
            </a:r>
            <a:r>
              <a:rPr lang="pt-BR" dirty="0" err="1"/>
              <a:t>mini-batch</a:t>
            </a:r>
            <a:r>
              <a:rPr lang="pt-BR" baseline="0" dirty="0"/>
              <a:t> </a:t>
            </a:r>
            <a:r>
              <a:rPr lang="pt-BR" dirty="0"/>
              <a:t>acabará chegando um pouco mais perto do mínimo do que o GDS. Mas, por outro lado, pode ser mais difícil escapar dos mínimos locais (no caso de problemas que sofrem com mínimos locais, diferentemente da Regressão Linear, que como vimos anteriormente apresenta apenas um mínimo, que é o global).</a:t>
            </a:r>
          </a:p>
          <a:p>
            <a:endParaRPr lang="pt-BR" dirty="0"/>
          </a:p>
          <a:p>
            <a:r>
              <a:rPr lang="pt-BR" b="1" dirty="0"/>
              <a:t>Exemplo</a:t>
            </a:r>
            <a:r>
              <a:rPr lang="pt-BR" dirty="0"/>
              <a:t>: </a:t>
            </a:r>
            <a:r>
              <a:rPr lang="pt-BR" dirty="0" err="1"/>
              <a:t>mini_batch_gradient_descent_with_figures.ipynb</a:t>
            </a: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16</a:t>
            </a:fld>
            <a:endParaRPr lang="nl-BE"/>
          </a:p>
        </p:txBody>
      </p:sp>
    </p:spTree>
    <p:extLst>
      <p:ext uri="{BB962C8B-B14F-4D97-AF65-F5344CB8AC3E}">
        <p14:creationId xmlns:p14="http://schemas.microsoft.com/office/powerpoint/2010/main" val="1248176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Laboratório</a:t>
            </a:r>
            <a:r>
              <a:rPr lang="pt-BR" dirty="0" smtClean="0"/>
              <a:t>: https://colab.research.google.com/github/zz4fap/t319_aprendizado_de_maquina/blob/main/labs/Laboratorio3.ipynb</a:t>
            </a:r>
          </a:p>
          <a:p>
            <a:endParaRPr lang="pt-BR" dirty="0" smtClean="0"/>
          </a:p>
        </p:txBody>
      </p:sp>
      <p:sp>
        <p:nvSpPr>
          <p:cNvPr id="4" name="Slide Number Placeholder 3"/>
          <p:cNvSpPr>
            <a:spLocks noGrp="1"/>
          </p:cNvSpPr>
          <p:nvPr>
            <p:ph type="sldNum" sz="quarter" idx="10"/>
          </p:nvPr>
        </p:nvSpPr>
        <p:spPr/>
        <p:txBody>
          <a:bodyPr/>
          <a:lstStyle/>
          <a:p>
            <a:fld id="{DA8B99DF-01BC-492A-8CEF-4FD88D18DD9D}" type="slidenum">
              <a:rPr lang="nl-BE" smtClean="0"/>
              <a:t>17</a:t>
            </a:fld>
            <a:endParaRPr lang="nl-BE"/>
          </a:p>
        </p:txBody>
      </p:sp>
    </p:spTree>
    <p:extLst>
      <p:ext uri="{BB962C8B-B14F-4D97-AF65-F5344CB8AC3E}">
        <p14:creationId xmlns:p14="http://schemas.microsoft.com/office/powerpoint/2010/main" val="252890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noProof="0" dirty="0" smtClean="0"/>
                  <a:t>Exemplo:</a:t>
                </a:r>
                <a:r>
                  <a:rPr lang="pt-BR" baseline="0" noProof="0" dirty="0" smtClean="0"/>
                  <a:t> </a:t>
                </a:r>
                <a:r>
                  <a:rPr lang="pt-BR" dirty="0" smtClean="0"/>
                  <a:t>https://mybinder.org/v2/gh/zz4fap/t319_aprendizado_de_maquina/main?filepath=notebooks%2Fregression%2Fexemplo_regressao_linear_gradiente_descendente</a:t>
                </a:r>
                <a:r>
                  <a:rPr lang="pt-BR" noProof="0" dirty="0" smtClean="0"/>
                  <a:t>.ipynb</a:t>
                </a:r>
                <a:endParaRPr lang="pt-BR" u="none" dirty="0" smtClean="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p:txBody>
          </p:sp>
        </mc:Choice>
        <mc:Fallback xmlns="">
          <p:sp>
            <p:nvSpPr>
              <p:cNvPr id="3" name="Notes Placeholder 2"/>
              <p:cNvSpPr>
                <a:spLocks noGrp="1"/>
              </p:cNvSpPr>
              <p:nvPr>
                <p:ph type="body" idx="1"/>
              </p:nvPr>
            </p:nvSpPr>
            <p:spPr/>
            <p:txBody>
              <a:bodyPr/>
              <a:lstStyle/>
              <a:p>
                <a:r>
                  <a:rPr lang="pt-BR" noProof="0" dirty="0" smtClean="0"/>
                  <a:t>Nesse exemplo, o vetor </a:t>
                </a:r>
                <a:r>
                  <a:rPr lang="pt-BR" b="1" i="0" noProof="0" smtClean="0">
                    <a:latin typeface="Cambria Math" panose="02040503050406030204" pitchFamily="18" charset="0"/>
                  </a:rPr>
                  <a:t>𝒂^</a:t>
                </a:r>
                <a:r>
                  <a:rPr lang="pt-BR" b="0" i="0" noProof="0" smtClean="0">
                    <a:latin typeface="Cambria Math" panose="02040503050406030204" pitchFamily="18" charset="0"/>
                  </a:rPr>
                  <a:t>inicial</a:t>
                </a:r>
                <a:r>
                  <a:rPr lang="pt-BR" noProof="0" dirty="0" smtClean="0"/>
                  <a:t>, é inicializado com os valores [-20; -20]</a:t>
                </a:r>
                <a:r>
                  <a:rPr lang="pt-BR" baseline="0" noProof="0" dirty="0" smtClean="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smtClean="0"/>
              </a:p>
              <a:p>
                <a:r>
                  <a:rPr lang="pt-BR" baseline="0" noProof="0" dirty="0" smtClean="0"/>
                  <a:t>A figura do meio mostra a trajetória realizada pelo algoritmo até a convergência.</a:t>
                </a:r>
              </a:p>
              <a:p>
                <a:endParaRPr lang="pt-BR" baseline="0" noProof="0" dirty="0" smtClean="0"/>
              </a:p>
              <a:p>
                <a:r>
                  <a:rPr lang="pt-BR" baseline="0" noProof="0" dirty="0" smtClean="0"/>
                  <a:t>Vejam que o algoritmo converge lentamente e portanto, é possível aumentar o passo de aprendizagem.</a:t>
                </a:r>
              </a:p>
              <a:p>
                <a:endParaRPr lang="pt-BR"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passo de aprendizado,</a:t>
                </a:r>
                <a:r>
                  <a:rPr lang="pt-BR" baseline="0" dirty="0" smtClean="0"/>
                  <a:t> </a:t>
                </a:r>
                <a:r>
                  <a:rPr lang="pt-BR" i="0" baseline="0" smtClean="0">
                    <a:latin typeface="Cambria Math" panose="02040503050406030204" pitchFamily="18" charset="0"/>
                    <a:ea typeface="Cambria Math" panose="02040503050406030204" pitchFamily="18" charset="0"/>
                  </a:rPr>
                  <a:t>𝛼</a:t>
                </a:r>
                <a:r>
                  <a:rPr lang="nl-BE" dirty="0" smtClean="0"/>
                  <a:t>, </a:t>
                </a:r>
                <a:r>
                  <a:rPr lang="nl-BE" dirty="0" err="1" smtClean="0"/>
                  <a:t>pode</a:t>
                </a:r>
                <a:r>
                  <a:rPr lang="nl-BE" dirty="0" smtClean="0"/>
                  <a:t> </a:t>
                </a:r>
                <a:r>
                  <a:rPr lang="nl-BE" dirty="0" err="1" smtClean="0"/>
                  <a:t>ser</a:t>
                </a:r>
                <a:r>
                  <a:rPr lang="nl-BE" dirty="0" smtClean="0"/>
                  <a:t> </a:t>
                </a:r>
                <a:r>
                  <a:rPr lang="nl-BE" dirty="0" err="1" smtClean="0"/>
                  <a:t>um</a:t>
                </a:r>
                <a:r>
                  <a:rPr lang="nl-BE" dirty="0" smtClean="0"/>
                  <a:t> </a:t>
                </a:r>
                <a:r>
                  <a:rPr lang="nl-BE" dirty="0" err="1" smtClean="0"/>
                  <a:t>valor</a:t>
                </a:r>
                <a:r>
                  <a:rPr lang="nl-BE" dirty="0" smtClean="0"/>
                  <a:t> constante </a:t>
                </a:r>
                <a:r>
                  <a:rPr lang="nl-BE" dirty="0" err="1" smtClean="0"/>
                  <a:t>ou</a:t>
                </a:r>
                <a:r>
                  <a:rPr lang="nl-BE" dirty="0" smtClean="0"/>
                  <a:t> </a:t>
                </a:r>
                <a:r>
                  <a:rPr lang="nl-BE" dirty="0" err="1" smtClean="0"/>
                  <a:t>pode</a:t>
                </a:r>
                <a:r>
                  <a:rPr lang="nl-BE" dirty="0" smtClean="0"/>
                  <a:t> </a:t>
                </a:r>
                <a:r>
                  <a:rPr lang="nl-BE" dirty="0" err="1" smtClean="0"/>
                  <a:t>decair</a:t>
                </a:r>
                <a:r>
                  <a:rPr lang="nl-BE" dirty="0" smtClean="0"/>
                  <a:t> </a:t>
                </a:r>
                <a:r>
                  <a:rPr lang="pt-BR" dirty="0" smtClean="0"/>
                  <a:t>com o tempo à medida que o processo de aprendizado prossegue.</a:t>
                </a:r>
                <a:endParaRPr lang="nl-BE" dirty="0"/>
              </a:p>
              <a:p>
                <a:endParaRPr lang="pt-BR" noProof="0"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19</a:t>
            </a:fld>
            <a:endParaRPr lang="nl-BE"/>
          </a:p>
        </p:txBody>
      </p:sp>
    </p:spTree>
    <p:extLst>
      <p:ext uri="{BB962C8B-B14F-4D97-AF65-F5344CB8AC3E}">
        <p14:creationId xmlns:p14="http://schemas.microsoft.com/office/powerpoint/2010/main" val="2940081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smtClean="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smtClean="0">
                    <a:solidFill>
                      <a:schemeClr val="tx1"/>
                    </a:solidFill>
                    <a:effectLst/>
                    <a:latin typeface="+mn-lt"/>
                    <a:ea typeface="+mn-ea"/>
                    <a:cs typeface="+mn-cs"/>
                  </a:rPr>
                  <a:t>O vetor gradiente nos dá a direção em que a função </a:t>
                </a:r>
                <a:r>
                  <a:rPr lang="pt-BR" dirty="0" smtClean="0"/>
                  <a:t>f</a:t>
                </a:r>
                <a:r>
                  <a:rPr lang="pt-BR" sz="1200" b="0" i="0" kern="1200" dirty="0" smtClean="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smtClean="0"/>
                  <a:t>, dá a magnitude e a </a:t>
                </a:r>
                <a:r>
                  <a:rPr lang="pt-BR" sz="1200" dirty="0"/>
                  <a:t>direção d</a:t>
                </a:r>
                <a:r>
                  <a:rPr lang="pt-BR" sz="1200" dirty="0" smtClean="0"/>
                  <a:t>a </a:t>
                </a:r>
                <a:r>
                  <a:rPr lang="pt-BR" sz="1200" dirty="0"/>
                  <a:t>subida </a:t>
                </a:r>
                <a:r>
                  <a:rPr lang="pt-BR" sz="1200" dirty="0" smtClean="0"/>
                  <a:t>mais íngreme da função.</a:t>
                </a:r>
                <a:r>
                  <a:rPr lang="pt-BR" sz="1200" baseline="0" dirty="0" smtClean="0"/>
                  <a:t> A magnitude ou taxa de variação é dada pela norma do vetor gradiente.</a:t>
                </a: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Se o gradiente de uma função é diferente de zero em um ponto p, a direção do gradiente é a direção na qual a função aumenta mais rapidamente a</a:t>
                </a:r>
                <a:r>
                  <a:rPr lang="pt-BR" baseline="0" dirty="0" smtClean="0"/>
                  <a:t> partir de</a:t>
                </a:r>
                <a:r>
                  <a:rPr lang="pt-BR" dirty="0" smtClean="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vetor tangente aponta ao longo da superfície de uma função e pode representar um plano paralelo ao ponto dessa superfície (um plano, se a superfície for 3D). </a:t>
                </a:r>
                <a:r>
                  <a:rPr lang="pt-BR" b="1" i="1" dirty="0" smtClean="0"/>
                  <a:t>O vetor tangente é, portanto, perpendicular ao gradiente.</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plano tangente é o plano que melhor se aproxima da forma da função</a:t>
                </a:r>
                <a:r>
                  <a:rPr lang="pt-BR" baseline="0" dirty="0" smtClean="0"/>
                  <a:t> no ponto </a:t>
                </a:r>
                <a:r>
                  <a:rPr lang="pt-BR" dirty="0" smtClean="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a:t>
                </a:r>
                <a:r>
                  <a:rPr lang="pt-BR" b="0" i="0" dirty="0" smtClean="0"/>
                  <a:t>magnitude e a "direção em</a:t>
                </a:r>
                <a:r>
                  <a:rPr lang="pt-BR" b="0" i="0" baseline="0" dirty="0" smtClean="0"/>
                  <a:t> </a:t>
                </a:r>
                <a:r>
                  <a:rPr lang="pt-BR" b="0" i="0" baseline="0" dirty="0"/>
                  <a:t>que uma função tem</a:t>
                </a:r>
                <a:r>
                  <a:rPr lang="pt-BR" b="0" i="0" dirty="0"/>
                  <a:t> taxa de </a:t>
                </a:r>
                <a:r>
                  <a:rPr lang="pt-BR" b="0" i="0" dirty="0" smtClean="0"/>
                  <a:t>crescimento mais rápida".</a:t>
                </a:r>
                <a:endParaRPr lang="pt-BR" b="0" i="0" dirty="0"/>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a:t>
                </a:r>
                <a:r>
                  <a:rPr lang="pt-BR" b="0" i="0" dirty="0" smtClean="0"/>
                  <a:t>vetor gradiente </a:t>
                </a:r>
                <a:r>
                  <a:rPr lang="pt-BR" b="0" i="0" dirty="0"/>
                  <a:t>em um ponto é um vetor tangente ao ponto. Valores positivos indicam que o aumenta mais rápido esta à frente,</a:t>
                </a:r>
                <a:r>
                  <a:rPr lang="pt-BR" b="0" i="0" baseline="0" dirty="0"/>
                  <a:t> já valores negativos indicam que a taxa de aumento mais rápida está </a:t>
                </a:r>
                <a:r>
                  <a:rPr lang="pt-BR" b="0" i="0" baseline="0" dirty="0" smtClean="0"/>
                  <a:t>atrás</a:t>
                </a:r>
                <a:r>
                  <a:rPr lang="pt-BR" b="0" i="0" baseline="0" dirty="0"/>
                  <a:t>.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a:t>
                </a:r>
                <a:r>
                  <a:rPr lang="pt-BR" b="0" i="0" baseline="0" dirty="0" smtClean="0"/>
                  <a:t>àquele argumento.</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smtClean="0"/>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r>
                  <a:rPr lang="pt-BR" b="0" i="0" smtClean="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smtClean="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4082196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vetor </a:t>
                </a:r>
                <a:r>
                  <a:rPr lang="pt-BR" dirty="0"/>
                  <a:t>gradiente </a:t>
                </a:r>
                <a:r>
                  <a:rPr lang="pt-BR" dirty="0" smtClean="0"/>
                  <a:t>indica </a:t>
                </a:r>
                <a:r>
                  <a:rPr lang="pt-BR" dirty="0"/>
                  <a:t>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smtClean="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smtClean="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vetor </a:t>
                </a:r>
                <a:r>
                  <a:rPr lang="pt-BR" dirty="0"/>
                  <a:t>gradiente </a:t>
                </a:r>
                <a:r>
                  <a:rPr lang="pt-BR" dirty="0" smtClean="0"/>
                  <a:t>indica </a:t>
                </a:r>
                <a:r>
                  <a:rPr lang="pt-BR" dirty="0"/>
                  <a:t>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0" i="0" smtClean="0">
                    <a:latin typeface="Cambria Math" panose="02040503050406030204" pitchFamily="18" charset="0"/>
                  </a:rPr>
                  <a:t>(</a:t>
                </a:r>
                <a:r>
                  <a:rPr lang="pt-BR" b="1" i="0" smtClean="0">
                    <a:latin typeface="Cambria Math" panose="02040503050406030204" pitchFamily="18" charset="0"/>
                  </a:rPr>
                  <a:t>𝒙</a:t>
                </a:r>
                <a:r>
                  <a:rPr lang="pt-BR" b="0" i="0" smtClean="0">
                    <a:latin typeface="Cambria Math" panose="02040503050406030204" pitchFamily="18" charset="0"/>
                  </a:rPr>
                  <a:t>)</a:t>
                </a:r>
                <a:r>
                  <a:rPr lang="pt-BR" dirty="0" smtClean="0"/>
                  <a:t>.</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smtClean="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smtClean="0"/>
              </a:p>
              <a:p>
                <a:endParaRPr lang="pt-BR" dirty="0"/>
              </a:p>
            </p:txBody>
          </p:sp>
        </mc:Fallback>
      </mc:AlternateContent>
      <p:sp>
        <p:nvSpPr>
          <p:cNvPr id="4" name="Espaço Reservado para Número de Slide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1660007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0" i="0" dirty="0" smtClean="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smtClean="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Na maioria das aplicações práticas de gradiente descendente, como treinamento des redes neurais, subtrair o gradiente total do valor anterior do vetor de pesos será um</a:t>
                </a:r>
                <a:r>
                  <a:rPr lang="pt-BR" baseline="0" dirty="0" smtClean="0"/>
                  <a:t> passo </a:t>
                </a:r>
                <a:r>
                  <a:rPr lang="pt-BR" dirty="0" smtClean="0"/>
                  <a:t>muito grande. É muito provável que ultrapassemos o ponto de mínimo.</a:t>
                </a:r>
                <a:endParaRPr lang="pt-BR" b="0" i="0" dirty="0" smtClean="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à aquele argumento/parâmetro</a:t>
                </a:r>
                <a:r>
                  <a:rPr lang="pt-BR" b="0" i="0"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smtClean="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a:t>
                </a:r>
                <a:r>
                  <a:rPr lang="pt-BR" dirty="0" smtClean="0">
                    <a:hlinkClick r:id="rId4"/>
                  </a:rPr>
                  <a:t>towardsdatascience.com/understanding-the-mathematics-behind-gradient-descent-dde5dc9be06e</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smtClean="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smtClean="0"/>
                  <a:t>[1] https://eli.thegreenplace.net/2016/understanding-gradient-descent</a:t>
                </a:r>
                <a:endParaRPr lang="pt-BR" b="0" i="0" dirty="0"/>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p:txBody>
          </p:sp>
        </mc:Choice>
        <mc:Fallback xmlns="">
          <p:sp>
            <p:nvSpPr>
              <p:cNvPr id="3" name="Notes Placeholder 2"/>
              <p:cNvSpPr>
                <a:spLocks noGrp="1"/>
              </p:cNvSpPr>
              <p:nvPr>
                <p:ph type="body" idx="1"/>
              </p:nvPr>
            </p:nvSpPr>
            <p:spPr/>
            <p:txBody>
              <a:bodyPr/>
              <a:lstStyle/>
              <a:p>
                <a:r>
                  <a:rPr lang="pt-BR" i="0" smtClean="0">
                    <a:latin typeface="Cambria Math" panose="02040503050406030204" pitchFamily="18" charset="0"/>
                    <a:ea typeface="Cambria Math" panose="02040503050406030204" pitchFamily="18" charset="0"/>
                  </a:rPr>
                  <a:t>𝛻</a:t>
                </a:r>
                <a:r>
                  <a:rPr lang="pt-BR" b="0" i="0" smtClean="0">
                    <a:latin typeface="Cambria Math" panose="02040503050406030204" pitchFamily="18" charset="0"/>
                    <a:ea typeface="Cambria Math" panose="02040503050406030204" pitchFamily="18" charset="0"/>
                  </a:rPr>
                  <a:t>𝑓</a:t>
                </a:r>
                <a:r>
                  <a:rPr lang="pt-BR" dirty="0" smtClean="0"/>
                  <a:t> =&gt; Nabla f</a:t>
                </a:r>
                <a:endParaRPr lang="nl-BE" dirty="0" smtClean="0"/>
              </a:p>
              <a:p>
                <a:endParaRPr lang="pt-BR" dirty="0" smtClean="0"/>
              </a:p>
              <a:p>
                <a:r>
                  <a:rPr lang="pt-BR" dirty="0" smtClean="0"/>
                  <a:t>O gradiente pode ser interpretado como a "direção em</a:t>
                </a:r>
                <a:r>
                  <a:rPr lang="pt-BR" baseline="0" dirty="0" smtClean="0"/>
                  <a:t> que uma função tem</a:t>
                </a:r>
                <a:r>
                  <a:rPr lang="pt-BR" dirty="0" smtClean="0"/>
                  <a:t> taxa de aumento mais rápido".</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valor do gradiente em um ponto é um vetor tangente. Valores positivos indicam que o aumenta mais rápido esta à frente,</a:t>
                </a:r>
                <a:r>
                  <a:rPr lang="pt-BR" baseline="0" dirty="0" smtClean="0"/>
                  <a:t> já valores negativos indicam que a taxa de aumento mais rápida está para trás. O valor zero indica que estamos sobre o máximo.</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Imagine você parado no ponto </a:t>
                </a:r>
                <a:r>
                  <a:rPr lang="pt-BR" b="1" i="1" dirty="0" smtClean="0"/>
                  <a:t>x</a:t>
                </a:r>
                <a:r>
                  <a:rPr lang="pt-BR" dirty="0" smtClean="0"/>
                  <a:t> de uma função,</a:t>
                </a:r>
                <a:r>
                  <a:rPr lang="pt-BR" baseline="0" dirty="0" smtClean="0"/>
                  <a:t> </a:t>
                </a:r>
                <a:r>
                  <a:rPr lang="pt-BR" b="1" i="1" baseline="0" dirty="0" smtClean="0"/>
                  <a:t>f</a:t>
                </a:r>
                <a:r>
                  <a:rPr lang="pt-BR" dirty="0" smtClean="0"/>
                  <a:t>, o vetor </a:t>
                </a:r>
                <a:r>
                  <a:rPr lang="pt-BR" i="0" smtClean="0">
                    <a:latin typeface="Cambria Math" panose="02040503050406030204" pitchFamily="18" charset="0"/>
                    <a:ea typeface="Cambria Math" panose="02040503050406030204" pitchFamily="18" charset="0"/>
                  </a:rPr>
                  <a:t>𝛻</a:t>
                </a:r>
                <a:r>
                  <a:rPr lang="pt-BR" b="1" i="0" smtClean="0">
                    <a:latin typeface="Cambria Math" panose="02040503050406030204" pitchFamily="18" charset="0"/>
                    <a:ea typeface="Cambria Math" panose="02040503050406030204" pitchFamily="18" charset="0"/>
                  </a:rPr>
                  <a:t>𝒇</a:t>
                </a:r>
                <a:r>
                  <a:rPr lang="pt-BR" dirty="0" smtClean="0"/>
                  <a:t> diz em qual direção você deve caminhar para aumentar o valor da</a:t>
                </a:r>
                <a:r>
                  <a:rPr lang="pt-BR" baseline="0" dirty="0" smtClean="0"/>
                  <a:t> função </a:t>
                </a:r>
                <a:r>
                  <a:rPr lang="pt-BR" b="1" i="1" baseline="0" dirty="0" smtClean="0"/>
                  <a:t>f</a:t>
                </a:r>
                <a:r>
                  <a:rPr lang="pt-BR" dirty="0" smtClean="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Se você seguir</a:t>
                </a:r>
                <a:r>
                  <a:rPr lang="pt-BR" baseline="0" dirty="0" smtClean="0"/>
                  <a:t> na direção do gradiente, você chegará ao máximo da função.</a:t>
                </a:r>
                <a:endParaRPr lang="pt-BR" dirty="0" smtClean="0"/>
              </a:p>
              <a:p>
                <a:endParaRPr lang="nl-BE"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886466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a</a:t>
                </a:r>
                <a:r>
                  <a:rPr lang="pt-BR" baseline="0" dirty="0" smtClean="0"/>
                  <a:t> direção contrária do</a:t>
                </a:r>
                <a:r>
                  <a:rPr lang="pt-BR" dirty="0" smtClean="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t>
                </a:r>
                <a:r>
                  <a:rPr lang="pt-BR" b="1" i="1" dirty="0" smtClean="0"/>
                  <a:t>descendente</a:t>
                </a:r>
                <a:r>
                  <a:rPr lang="pt-BR" dirty="0" smtClean="0"/>
                  <a:t>.</a:t>
                </a:r>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a</a:t>
                </a:r>
                <a:r>
                  <a:rPr lang="pt-BR" baseline="0" dirty="0" smtClean="0"/>
                  <a:t> direção contrária do</a:t>
                </a:r>
                <a:r>
                  <a:rPr lang="pt-BR" dirty="0" smtClean="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a:t>
                </a:r>
                <a:r>
                  <a:rPr lang="pt-BR" b="1" i="1" dirty="0" smtClean="0"/>
                  <a:t>descendente</a:t>
                </a:r>
                <a:r>
                  <a:rPr lang="pt-BR" dirty="0" smtClean="0"/>
                  <a:t>.</a:t>
                </a:r>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422893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Gradiente Descendente (GD) é um algoritmo de otimização </a:t>
            </a:r>
            <a:r>
              <a:rPr lang="pt-BR" dirty="0" smtClean="0"/>
              <a:t>iterativo e genérico </a:t>
            </a:r>
            <a:r>
              <a:rPr lang="pt-BR" dirty="0"/>
              <a:t>capaz de encontrar soluções ideais para uma ampla gama de problemas. </a:t>
            </a:r>
            <a:endParaRPr lang="pt-BR" dirty="0" smtClean="0"/>
          </a:p>
          <a:p>
            <a:endParaRPr lang="pt-BR" dirty="0" smtClean="0"/>
          </a:p>
          <a:p>
            <a:r>
              <a:rPr lang="pt-BR" dirty="0" smtClean="0"/>
              <a:t>Métodos iterativos de otimização são usados toda a parte de Aprendizado de Máquina. </a:t>
            </a:r>
            <a:endParaRPr lang="pt-BR" dirty="0"/>
          </a:p>
          <a:p>
            <a:endParaRPr lang="pt-BR" dirty="0"/>
          </a:p>
          <a:p>
            <a:r>
              <a:rPr lang="pt-BR" dirty="0"/>
              <a:t>A ideia geral do GD</a:t>
            </a:r>
            <a:r>
              <a:rPr lang="pt-BR" baseline="0" dirty="0"/>
              <a:t> </a:t>
            </a:r>
            <a:r>
              <a:rPr lang="pt-BR" dirty="0"/>
              <a:t>é ajustar os parâmetros iterativamente, a fim de minimizar uma função de custo.</a:t>
            </a:r>
          </a:p>
          <a:p>
            <a:endParaRPr lang="pt-BR" dirty="0"/>
          </a:p>
          <a:p>
            <a:r>
              <a:rPr lang="pt-BR" dirty="0"/>
              <a:t>Para algoritmos que utilizam o Gradiente Descendente para otimizar os parâmetros do modelo, todas as funções devem ser diferenciáveis.</a:t>
            </a:r>
          </a:p>
          <a:p>
            <a:endParaRPr lang="pt-BR" dirty="0"/>
          </a:p>
          <a:p>
            <a:r>
              <a:rPr lang="pt-BR" dirty="0"/>
              <a:t>O Gradiente descendente é utilizado em vários problemas de aprendizado de máquina.</a:t>
            </a:r>
          </a:p>
          <a:p>
            <a:endParaRPr lang="en-US" dirty="0"/>
          </a:p>
          <a:p>
            <a:r>
              <a:rPr lang="en-US" dirty="0" err="1"/>
              <a:t>Não</a:t>
            </a:r>
            <a:r>
              <a:rPr lang="en-US" dirty="0"/>
              <a:t> </a:t>
            </a:r>
            <a:r>
              <a:rPr lang="en-US" dirty="0" err="1"/>
              <a:t>precisa</a:t>
            </a:r>
            <a:r>
              <a:rPr lang="en-US" baseline="0" dirty="0"/>
              <a:t> se </a:t>
            </a:r>
            <a:r>
              <a:rPr lang="en-US" baseline="0" dirty="0" err="1"/>
              <a:t>preocupar</a:t>
            </a:r>
            <a:r>
              <a:rPr lang="en-US" baseline="0" dirty="0"/>
              <a:t> com </a:t>
            </a:r>
            <a:r>
              <a:rPr lang="en-US" baseline="0" dirty="0" err="1"/>
              <a:t>matrizes</a:t>
            </a:r>
            <a:r>
              <a:rPr lang="en-US" baseline="0" dirty="0"/>
              <a:t> mal-</a:t>
            </a:r>
            <a:r>
              <a:rPr lang="en-US" baseline="0" dirty="0" err="1"/>
              <a:t>condicionadas</a:t>
            </a:r>
            <a:r>
              <a:rPr lang="en-US" baseline="0" dirty="0"/>
              <a:t>, </a:t>
            </a:r>
            <a:r>
              <a:rPr lang="en-US" baseline="0" dirty="0" err="1"/>
              <a:t>ou</a:t>
            </a:r>
            <a:r>
              <a:rPr lang="en-US" baseline="0" dirty="0"/>
              <a:t> </a:t>
            </a:r>
            <a:r>
              <a:rPr lang="en-US" baseline="0" dirty="0" err="1"/>
              <a:t>seja</a:t>
            </a:r>
            <a:r>
              <a:rPr lang="en-US" baseline="0" dirty="0"/>
              <a:t>, com </a:t>
            </a:r>
            <a:r>
              <a:rPr lang="en-US" baseline="0" dirty="0" err="1"/>
              <a:t>determinante</a:t>
            </a:r>
            <a:r>
              <a:rPr lang="en-US" baseline="0" dirty="0"/>
              <a:t> </a:t>
            </a:r>
            <a:r>
              <a:rPr lang="en-US" baseline="0" dirty="0" err="1"/>
              <a:t>próximo</a:t>
            </a:r>
            <a:r>
              <a:rPr lang="en-US" baseline="0" dirty="0"/>
              <a:t> de </a:t>
            </a:r>
            <a:r>
              <a:rPr lang="en-US" baseline="0" dirty="0" smtClean="0"/>
              <a:t>zero </a:t>
            </a:r>
            <a:r>
              <a:rPr lang="en-US" baseline="0" dirty="0" err="1" smtClean="0"/>
              <a:t>pois</a:t>
            </a:r>
            <a:r>
              <a:rPr lang="en-US" baseline="0" dirty="0" smtClean="0"/>
              <a:t> </a:t>
            </a:r>
            <a:r>
              <a:rPr lang="en-US" baseline="0" dirty="0" err="1" smtClean="0"/>
              <a:t>não</a:t>
            </a:r>
            <a:r>
              <a:rPr lang="en-US" baseline="0" dirty="0" smtClean="0"/>
              <a:t> </a:t>
            </a:r>
            <a:r>
              <a:rPr lang="en-US" baseline="0" dirty="0" err="1" smtClean="0"/>
              <a:t>precisamos</a:t>
            </a:r>
            <a:r>
              <a:rPr lang="en-US" baseline="0" dirty="0" smtClean="0"/>
              <a:t> inverter </a:t>
            </a:r>
            <a:r>
              <a:rPr lang="en-US" baseline="0" dirty="0" err="1" smtClean="0"/>
              <a:t>matrizes</a:t>
            </a:r>
            <a:r>
              <a:rPr lang="en-US" baseline="0" dirty="0" smtClean="0"/>
              <a:t>.</a:t>
            </a:r>
            <a:endParaRPr lang="en-US" baseline="0" dirty="0"/>
          </a:p>
          <a:p>
            <a:endParaRPr lang="en-US" baseline="0" dirty="0"/>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2889824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smtClean="0"/>
              <a:t>Inicializa as pesos</a:t>
            </a:r>
            <a:r>
              <a:rPr lang="pt-BR" baseline="0" noProof="0" dirty="0" smtClean="0"/>
              <a:t>, a, em um ponto aleatório do espaço de pesos e, então, os atualiza na direção oposta a do gradiente até que algum critério de convergência seja atingido, indicando que o mínimo global ou um mínimo local da função de erro/custo foi encontrado.</a:t>
            </a:r>
            <a:endParaRPr lang="pt-BR" noProof="0" dirty="0" smtClean="0"/>
          </a:p>
          <a:p>
            <a:endParaRPr lang="pt-BR" noProof="0" dirty="0" smtClean="0"/>
          </a:p>
          <a:p>
            <a:r>
              <a:rPr lang="pt-BR" noProof="0" dirty="0" smtClean="0"/>
              <a:t>Taxa de aprendizado</a:t>
            </a:r>
            <a:r>
              <a:rPr lang="pt-BR" baseline="0" noProof="0" dirty="0" smtClean="0"/>
              <a:t>: tamanho dos passos/deslocamento dado na direção oposta ao gradiente.</a:t>
            </a:r>
          </a:p>
          <a:p>
            <a:endParaRPr lang="pt-BR"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smtClean="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3"/>
              </a:rPr>
              <a:t>https://mccormickml.com/2014/03/04/gradient-descent-derivation/</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4"/>
              </a:rPr>
              <a:t>https://towardsdatascience.com/understanding-the-mathematics-behind-gradient-descent-dde5dc9be06e</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smtClean="0"/>
          </a:p>
        </p:txBody>
      </p:sp>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1415065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noProof="0" dirty="0" smtClean="0"/>
                  <a:t>Exemplo:</a:t>
                </a:r>
                <a:r>
                  <a:rPr lang="pt-BR" baseline="0" noProof="0" dirty="0" smtClean="0"/>
                  <a:t> </a:t>
                </a:r>
                <a:r>
                  <a:rPr lang="pt-BR" dirty="0" smtClean="0"/>
                  <a:t>https://mybinder.org/v2/gh/zz4fap/t319_aprendizado_de_maquina/main?filepath=notebooks%2Fregression%2Fexemplo_regressao_linear_gradiente_descendente</a:t>
                </a:r>
                <a:r>
                  <a:rPr lang="pt-BR" noProof="0" dirty="0" smtClean="0"/>
                  <a:t>.ipynb</a:t>
                </a:r>
                <a:endParaRPr lang="pt-BR" u="none" dirty="0" smtClean="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p:txBody>
          </p:sp>
        </mc:Choice>
        <mc:Fallback xmlns="">
          <p:sp>
            <p:nvSpPr>
              <p:cNvPr id="3" name="Notes Placeholder 2"/>
              <p:cNvSpPr>
                <a:spLocks noGrp="1"/>
              </p:cNvSpPr>
              <p:nvPr>
                <p:ph type="body" idx="1"/>
              </p:nvPr>
            </p:nvSpPr>
            <p:spPr/>
            <p:txBody>
              <a:bodyPr/>
              <a:lstStyle/>
              <a:p>
                <a:r>
                  <a:rPr lang="pt-BR" noProof="0" dirty="0" smtClean="0"/>
                  <a:t>Nesse exemplo, o vetor </a:t>
                </a:r>
                <a:r>
                  <a:rPr lang="pt-BR" b="1" i="0" noProof="0" smtClean="0">
                    <a:latin typeface="Cambria Math" panose="02040503050406030204" pitchFamily="18" charset="0"/>
                  </a:rPr>
                  <a:t>𝒂^</a:t>
                </a:r>
                <a:r>
                  <a:rPr lang="pt-BR" b="0" i="0" noProof="0" smtClean="0">
                    <a:latin typeface="Cambria Math" panose="02040503050406030204" pitchFamily="18" charset="0"/>
                  </a:rPr>
                  <a:t>inicial</a:t>
                </a:r>
                <a:r>
                  <a:rPr lang="pt-BR" noProof="0" dirty="0" smtClean="0"/>
                  <a:t>, é inicializado com os valores [-20; -20]</a:t>
                </a:r>
                <a:r>
                  <a:rPr lang="pt-BR" baseline="0" noProof="0" dirty="0" smtClean="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smtClean="0"/>
              </a:p>
              <a:p>
                <a:r>
                  <a:rPr lang="pt-BR" baseline="0" noProof="0" dirty="0" smtClean="0"/>
                  <a:t>A figura do meio mostra a trajetória realizada pelo algoritmo até a convergência.</a:t>
                </a:r>
              </a:p>
              <a:p>
                <a:endParaRPr lang="pt-BR" baseline="0" noProof="0" dirty="0" smtClean="0"/>
              </a:p>
              <a:p>
                <a:r>
                  <a:rPr lang="pt-BR" baseline="0" noProof="0" dirty="0" smtClean="0"/>
                  <a:t>Vejam que o algoritmo converge lentamente e portanto, é possível aumentar o passo de aprendizagem.</a:t>
                </a:r>
              </a:p>
              <a:p>
                <a:endParaRPr lang="pt-BR"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passo de aprendizado,</a:t>
                </a:r>
                <a:r>
                  <a:rPr lang="pt-BR" baseline="0" dirty="0" smtClean="0"/>
                  <a:t> </a:t>
                </a:r>
                <a:r>
                  <a:rPr lang="pt-BR" i="0" baseline="0" smtClean="0">
                    <a:latin typeface="Cambria Math" panose="02040503050406030204" pitchFamily="18" charset="0"/>
                    <a:ea typeface="Cambria Math" panose="02040503050406030204" pitchFamily="18" charset="0"/>
                  </a:rPr>
                  <a:t>𝛼</a:t>
                </a:r>
                <a:r>
                  <a:rPr lang="nl-BE" dirty="0" smtClean="0"/>
                  <a:t>, </a:t>
                </a:r>
                <a:r>
                  <a:rPr lang="nl-BE" dirty="0" err="1" smtClean="0"/>
                  <a:t>pode</a:t>
                </a:r>
                <a:r>
                  <a:rPr lang="nl-BE" dirty="0" smtClean="0"/>
                  <a:t> </a:t>
                </a:r>
                <a:r>
                  <a:rPr lang="nl-BE" dirty="0" err="1" smtClean="0"/>
                  <a:t>ser</a:t>
                </a:r>
                <a:r>
                  <a:rPr lang="nl-BE" dirty="0" smtClean="0"/>
                  <a:t> </a:t>
                </a:r>
                <a:r>
                  <a:rPr lang="nl-BE" dirty="0" err="1" smtClean="0"/>
                  <a:t>um</a:t>
                </a:r>
                <a:r>
                  <a:rPr lang="nl-BE" dirty="0" smtClean="0"/>
                  <a:t> </a:t>
                </a:r>
                <a:r>
                  <a:rPr lang="nl-BE" dirty="0" err="1" smtClean="0"/>
                  <a:t>valor</a:t>
                </a:r>
                <a:r>
                  <a:rPr lang="nl-BE" dirty="0" smtClean="0"/>
                  <a:t> constante </a:t>
                </a:r>
                <a:r>
                  <a:rPr lang="nl-BE" dirty="0" err="1" smtClean="0"/>
                  <a:t>ou</a:t>
                </a:r>
                <a:r>
                  <a:rPr lang="nl-BE" dirty="0" smtClean="0"/>
                  <a:t> </a:t>
                </a:r>
                <a:r>
                  <a:rPr lang="nl-BE" dirty="0" err="1" smtClean="0"/>
                  <a:t>pode</a:t>
                </a:r>
                <a:r>
                  <a:rPr lang="nl-BE" dirty="0" smtClean="0"/>
                  <a:t> </a:t>
                </a:r>
                <a:r>
                  <a:rPr lang="nl-BE" dirty="0" err="1" smtClean="0"/>
                  <a:t>decair</a:t>
                </a:r>
                <a:r>
                  <a:rPr lang="nl-BE" dirty="0" smtClean="0"/>
                  <a:t> </a:t>
                </a:r>
                <a:r>
                  <a:rPr lang="pt-BR" dirty="0" smtClean="0"/>
                  <a:t>com o tempo à medida que o processo de aprendizado prossegue.</a:t>
                </a:r>
                <a:endParaRPr lang="nl-BE" dirty="0"/>
              </a:p>
              <a:p>
                <a:endParaRPr lang="pt-BR" noProof="0"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3076326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t>
            </a:r>
            <a:r>
              <a:rPr lang="pt-BR" b="1" i="1" dirty="0"/>
              <a:t>aleatória</a:t>
            </a:r>
            <a:r>
              <a:rPr lang="pt-BR" dirty="0"/>
              <a:t>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err="1"/>
              <a:t>Mini-batch</a:t>
            </a:r>
            <a:r>
              <a:rPr lang="pt-BR" dirty="0"/>
              <a:t>: em cada iteração, em vez de calcular os gradientes com base no conjunto de treinamento completo (como no Batch) ou com base em apenas uma instância (como no GD estocástico), o </a:t>
            </a:r>
            <a:r>
              <a:rPr lang="pt-BR" dirty="0" err="1"/>
              <a:t>mini-batch</a:t>
            </a:r>
            <a:r>
              <a:rPr lang="pt-BR" dirty="0"/>
              <a:t> GD calcula os gradientes em pequenos conjuntos aleatórios de instâncias chamados </a:t>
            </a:r>
            <a:r>
              <a:rPr lang="pt-BR" dirty="0" err="1"/>
              <a:t>mini-batches</a:t>
            </a:r>
            <a:r>
              <a:rPr lang="pt-BR" dirty="0"/>
              <a:t>.</a:t>
            </a:r>
          </a:p>
          <a:p>
            <a:endParaRPr lang="pt-BR" dirty="0"/>
          </a:p>
          <a:p>
            <a:r>
              <a:rPr lang="pt-BR" b="1" dirty="0"/>
              <a:t>Época</a:t>
            </a:r>
          </a:p>
          <a:p>
            <a:r>
              <a:rPr lang="pt-BR" dirty="0"/>
              <a:t>Uma época é quando</a:t>
            </a:r>
            <a:r>
              <a:rPr lang="pt-BR" baseline="0" dirty="0"/>
              <a:t> todo o</a:t>
            </a:r>
            <a:r>
              <a:rPr lang="pt-BR" dirty="0"/>
              <a:t> conjunto de dados</a:t>
            </a:r>
            <a:r>
              <a:rPr lang="pt-BR" baseline="0" dirty="0"/>
              <a:t> (exemplos) de treinamento é utilizado no treinamento do </a:t>
            </a:r>
            <a:r>
              <a:rPr lang="pt-BR" baseline="0" dirty="0" smtClean="0"/>
              <a:t>modelo, ou seja, apresentado ao modelo.</a:t>
            </a:r>
            <a:endParaRPr lang="pt-BR" baseline="0" dirty="0"/>
          </a:p>
          <a:p>
            <a:endParaRPr lang="pt-BR" dirty="0"/>
          </a:p>
          <a:p>
            <a:r>
              <a:rPr lang="pt-BR" b="1" dirty="0"/>
              <a:t>Iterações</a:t>
            </a:r>
          </a:p>
          <a:p>
            <a:r>
              <a:rPr lang="pt-BR" dirty="0"/>
              <a:t>Iteração</a:t>
            </a:r>
            <a:r>
              <a:rPr lang="pt-BR" baseline="0" dirty="0"/>
              <a:t> corresponde a um batch </a:t>
            </a:r>
            <a:r>
              <a:rPr lang="pt-BR" baseline="0" dirty="0" smtClean="0"/>
              <a:t>(podendo ser de 1 ou MB amostras) apresentado </a:t>
            </a:r>
            <a:r>
              <a:rPr lang="pt-BR" baseline="0" dirty="0"/>
              <a:t>ao modelo.</a:t>
            </a:r>
            <a:endParaRPr lang="pt-BR" dirty="0"/>
          </a:p>
          <a:p>
            <a:r>
              <a:rPr lang="pt-BR" dirty="0"/>
              <a:t>Conta o número de batches necessários para concluir uma época, caso cada batch</a:t>
            </a:r>
            <a:r>
              <a:rPr lang="pt-BR" baseline="0" dirty="0"/>
              <a:t> seja menor do que o conjunto de treinamento</a:t>
            </a:r>
            <a:r>
              <a:rPr lang="pt-BR" dirty="0"/>
              <a:t>.</a:t>
            </a:r>
          </a:p>
          <a:p>
            <a:endParaRPr lang="pt-BR" dirty="0"/>
          </a:p>
          <a:p>
            <a:r>
              <a:rPr lang="pt-BR" b="1" dirty="0"/>
              <a:t>Tamanho do batch</a:t>
            </a:r>
          </a:p>
          <a:p>
            <a:r>
              <a:rPr lang="pt-BR" dirty="0"/>
              <a:t>Número total de exemplos de treinamento presentes em um único batch que será utilizado</a:t>
            </a:r>
            <a:r>
              <a:rPr lang="pt-BR" baseline="0" dirty="0"/>
              <a:t> durante uma iteração de treinamento</a:t>
            </a:r>
            <a:r>
              <a:rPr lang="pt-BR" dirty="0"/>
              <a:t>.</a:t>
            </a:r>
          </a:p>
          <a:p>
            <a:r>
              <a:rPr lang="pt-BR" dirty="0"/>
              <a:t>Se um batch conter</a:t>
            </a:r>
            <a:r>
              <a:rPr lang="pt-BR" baseline="0" dirty="0"/>
              <a:t> todos os exemplos de treinamento então cada iteração é igual a uma época.</a:t>
            </a:r>
            <a:endParaRPr lang="pt-BR" dirty="0"/>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3880563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24/03/2023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24/03/2023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24/03/2023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24/03/2023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24/03/2023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24/03/2023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24/03/2023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24/03/2023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24/03/2023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24/03/2023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24/03/2023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24/03/2023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s://colab.research.google.com/github/zz4fap/t319_aprendizado_de_maquina/blob/main/notebooks/regression/gd_versions/batch_gradient_descent_with_figures.ipynb"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stocastic_gradient_descent_with_figures.ipynb" TargetMode="External"/><Relationship Id="rId7"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https://colab.research.google.com/github/zz4fap/t319_aprendizado_de_maquina/blob/main/notebooks/regression/gd_versions/mini_batch_gradient_descent_with_figures.ipynb" TargetMode="External"/><Relationship Id="rId7"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41.png"/><Relationship Id="rId4" Type="http://schemas.openxmlformats.org/officeDocument/2006/relationships/image" Target="../media/image29.png"/><Relationship Id="rId9"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3.ipynb"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7" Type="http://schemas.openxmlformats.org/officeDocument/2006/relationships/image" Target="../media/image40.png"/><Relationship Id="rId2" Type="http://schemas.openxmlformats.org/officeDocument/2006/relationships/image" Target="../media/image35.jpe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jpeg"/><Relationship Id="rId4" Type="http://schemas.openxmlformats.org/officeDocument/2006/relationships/image" Target="../media/image37.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40.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colab.research.google.com/github/zz4fap/t319_aprendizado_de_maquina/blob/main/notebooks/regression/exemplo_regressao_linear_gradiente_descendente.ipyn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a:bodyPr>
          <a:lstStyle/>
          <a:p>
            <a:r>
              <a:rPr lang="pt-BR" sz="5400" dirty="0" smtClean="0"/>
              <a:t>T319 - Introdução </a:t>
            </a:r>
            <a:r>
              <a:rPr lang="pt-BR" sz="5400" dirty="0"/>
              <a:t>ao Aprendizado de </a:t>
            </a:r>
            <a:r>
              <a:rPr lang="pt-BR" sz="5400" dirty="0" smtClean="0"/>
              <a:t>Máquina:</a:t>
            </a:r>
            <a:r>
              <a:rPr lang="pt-BR" dirty="0"/>
              <a:t/>
            </a:r>
            <a:br>
              <a:rPr lang="pt-BR" dirty="0"/>
            </a:br>
            <a:r>
              <a:rPr lang="pt-BR" b="1" i="1" dirty="0"/>
              <a:t>Regressão </a:t>
            </a:r>
            <a:r>
              <a:rPr lang="pt-BR" b="1" i="1" dirty="0" smtClean="0"/>
              <a:t>Linear (Parte II)</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Versões do Gradiente Descendente</a:t>
            </a:r>
            <a:endParaRPr lang="en-US" dirty="0"/>
          </a:p>
        </p:txBody>
      </p:sp>
      <p:sp>
        <p:nvSpPr>
          <p:cNvPr id="3" name="Espaço Reservado para Conteúdo 2"/>
          <p:cNvSpPr>
            <a:spLocks noGrp="1"/>
          </p:cNvSpPr>
          <p:nvPr>
            <p:ph idx="1"/>
          </p:nvPr>
        </p:nvSpPr>
        <p:spPr>
          <a:xfrm>
            <a:off x="838200" y="1825625"/>
            <a:ext cx="11173178" cy="4812242"/>
          </a:xfrm>
        </p:spPr>
        <p:txBody>
          <a:bodyPr/>
          <a:lstStyle/>
          <a:p>
            <a:r>
              <a:rPr lang="pt-BR" dirty="0"/>
              <a:t>Existem </a:t>
            </a:r>
            <a:r>
              <a:rPr lang="pt-BR" dirty="0" smtClean="0"/>
              <a:t>três versões diferentes para </a:t>
            </a:r>
            <a:r>
              <a:rPr lang="pt-BR" dirty="0"/>
              <a:t>a implementação do algoritmo do </a:t>
            </a:r>
            <a:r>
              <a:rPr lang="pt-BR" dirty="0" smtClean="0"/>
              <a:t>gradiente </a:t>
            </a:r>
            <a:r>
              <a:rPr lang="pt-BR" dirty="0"/>
              <a:t>d</a:t>
            </a:r>
            <a:r>
              <a:rPr lang="pt-BR" dirty="0" smtClean="0"/>
              <a:t>escendente</a:t>
            </a:r>
            <a:r>
              <a:rPr lang="pt-BR" dirty="0"/>
              <a:t>: </a:t>
            </a:r>
            <a:endParaRPr lang="pt-BR" dirty="0" smtClean="0"/>
          </a:p>
          <a:p>
            <a:pPr lvl="1">
              <a:buFont typeface="Wingdings" panose="05000000000000000000" pitchFamily="2" charset="2"/>
              <a:buChar char="§"/>
            </a:pPr>
            <a:r>
              <a:rPr lang="pt-BR" b="1" dirty="0" smtClean="0"/>
              <a:t>Batelada</a:t>
            </a:r>
            <a:r>
              <a:rPr lang="pt-BR" dirty="0" smtClean="0"/>
              <a:t>: usa todas as amostras do conjunto de treinamento para calcular o vetor gradiente (versão que acabamos de ver).</a:t>
            </a:r>
            <a:endParaRPr lang="pt-BR" dirty="0" smtClean="0"/>
          </a:p>
          <a:p>
            <a:pPr lvl="1">
              <a:buFont typeface="Wingdings" panose="05000000000000000000" pitchFamily="2" charset="2"/>
              <a:buChar char="§"/>
            </a:pPr>
            <a:r>
              <a:rPr lang="pt-BR" b="1" dirty="0" smtClean="0"/>
              <a:t>Estocástico</a:t>
            </a:r>
            <a:r>
              <a:rPr lang="pt-BR" dirty="0" smtClean="0"/>
              <a:t>: usa apenas uma </a:t>
            </a:r>
            <a:r>
              <a:rPr lang="pt-BR" dirty="0"/>
              <a:t>amostra </a:t>
            </a:r>
            <a:r>
              <a:rPr lang="pt-BR" dirty="0" smtClean="0"/>
              <a:t>do conjunto </a:t>
            </a:r>
            <a:r>
              <a:rPr lang="pt-BR" dirty="0"/>
              <a:t>de treinamento para </a:t>
            </a:r>
            <a:r>
              <a:rPr lang="pt-BR" dirty="0" smtClean="0"/>
              <a:t>estimar o vetor gradiente.</a:t>
            </a:r>
            <a:endParaRPr lang="pt-BR" dirty="0" smtClean="0"/>
          </a:p>
          <a:p>
            <a:pPr lvl="1">
              <a:buFont typeface="Wingdings" panose="05000000000000000000" pitchFamily="2" charset="2"/>
              <a:buChar char="§"/>
            </a:pPr>
            <a:r>
              <a:rPr lang="pt-BR" b="1" dirty="0" err="1" smtClean="0"/>
              <a:t>Mini-Batch</a:t>
            </a:r>
            <a:r>
              <a:rPr lang="pt-BR" dirty="0" smtClean="0"/>
              <a:t>: usa um subconjunto de </a:t>
            </a:r>
            <a:r>
              <a:rPr lang="pt-BR" dirty="0"/>
              <a:t>amostras </a:t>
            </a:r>
            <a:r>
              <a:rPr lang="pt-BR" dirty="0" smtClean="0"/>
              <a:t>do conjunto </a:t>
            </a:r>
            <a:r>
              <a:rPr lang="pt-BR" dirty="0"/>
              <a:t>de treinamento </a:t>
            </a:r>
            <a:r>
              <a:rPr lang="pt-BR" dirty="0" smtClean="0"/>
              <a:t>para </a:t>
            </a:r>
            <a:r>
              <a:rPr lang="pt-BR" dirty="0"/>
              <a:t>estimar o vetor gradiente.</a:t>
            </a:r>
            <a:endParaRPr lang="pt-BR" dirty="0"/>
          </a:p>
        </p:txBody>
      </p:sp>
    </p:spTree>
    <p:extLst>
      <p:ext uri="{BB962C8B-B14F-4D97-AF65-F5344CB8AC3E}">
        <p14:creationId xmlns:p14="http://schemas.microsoft.com/office/powerpoint/2010/main" val="3674961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pt-BR" dirty="0"/>
              <a:t>Versões do 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22400"/>
                <a:ext cx="11179630" cy="5435600"/>
              </a:xfrm>
            </p:spPr>
            <p:txBody>
              <a:bodyPr>
                <a:normAutofit/>
              </a:bodyPr>
              <a:lstStyle/>
              <a:p>
                <a:pPr algn="just"/>
                <a:r>
                  <a:rPr lang="pt-BR" b="1" dirty="0" smtClean="0"/>
                  <a:t>Batelada </a:t>
                </a:r>
                <a:r>
                  <a:rPr lang="pt-BR" dirty="0"/>
                  <a:t>(do inglês </a:t>
                </a:r>
                <a:r>
                  <a:rPr lang="pt-BR" b="1" i="1" dirty="0"/>
                  <a:t>batch</a:t>
                </a:r>
                <a:r>
                  <a:rPr lang="pt-BR" dirty="0"/>
                  <a:t>): a cada </a:t>
                </a:r>
                <a:r>
                  <a:rPr lang="pt-BR" dirty="0" smtClean="0"/>
                  <a:t>época </a:t>
                </a:r>
                <a:r>
                  <a:rPr lang="pt-BR" dirty="0"/>
                  <a:t>do algoritmo, </a:t>
                </a:r>
                <a:r>
                  <a:rPr lang="pt-BR" b="1" i="1" dirty="0"/>
                  <a:t>todos</a:t>
                </a:r>
                <a:r>
                  <a:rPr lang="pt-BR" dirty="0"/>
                  <a:t> os exemplos de treinamento são considerados no processo de treinamento do modelo. Esta versão foi </a:t>
                </a:r>
                <a:r>
                  <a:rPr lang="pt-BR" dirty="0" smtClean="0"/>
                  <a:t>a utilizada no exemplo anterior. </a:t>
                </a:r>
                <a:endParaRPr lang="pt-BR" i="1" dirty="0">
                  <a:latin typeface="Cambria Math" panose="02040503050406030204" pitchFamily="18" charset="0"/>
                </a:endParaRP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dirty="0">
                                <a:latin typeface="Cambria Math" panose="02040503050406030204" pitchFamily="18" charset="0"/>
                              </a:rPr>
                              <m:t>−</m:t>
                            </m:r>
                            <m:r>
                              <a:rPr lang="en-US" i="1">
                                <a:latin typeface="Cambria Math" panose="02040503050406030204" pitchFamily="18" charset="0"/>
                              </a:rPr>
                              <m:t>h</m:t>
                            </m:r>
                            <m:d>
                              <m:dPr>
                                <m:ctrlPr>
                                  <a:rPr lang="en-US" i="1">
                                    <a:latin typeface="Cambria Math" panose="02040503050406030204" pitchFamily="18" charset="0"/>
                                  </a:rPr>
                                </m:ctrlPr>
                              </m:dPr>
                              <m:e>
                                <m:r>
                                  <a:rPr lang="pt-BR" b="1" i="1">
                                    <a:latin typeface="Cambria Math" panose="02040503050406030204" pitchFamily="18" charset="0"/>
                                  </a:rPr>
                                  <m:t>𝒙</m:t>
                                </m:r>
                                <m:d>
                                  <m:dPr>
                                    <m:ctrlPr>
                                      <a:rPr lang="en-US" i="1">
                                        <a:latin typeface="Cambria Math" panose="02040503050406030204" pitchFamily="18" charset="0"/>
                                      </a:rPr>
                                    </m:ctrlPr>
                                  </m:dPr>
                                  <m:e>
                                    <m:r>
                                      <a:rPr lang="pt-BR" i="1">
                                        <a:latin typeface="Cambria Math" panose="02040503050406030204" pitchFamily="18" charset="0"/>
                                      </a:rPr>
                                      <m:t>𝑛</m:t>
                                    </m:r>
                                  </m:e>
                                </m:d>
                              </m:e>
                            </m:d>
                          </m:e>
                        </m:d>
                      </m:e>
                    </m:nary>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b="0" i="1" smtClean="0">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b="0" i="1" smtClean="0">
                        <a:latin typeface="Cambria Math" panose="02040503050406030204" pitchFamily="18" charset="0"/>
                      </a:rPr>
                      <m:t>𝐾</m:t>
                    </m:r>
                  </m:oMath>
                </a14:m>
                <a:endParaRPr lang="pt-BR" dirty="0" smtClean="0"/>
              </a:p>
              <a:p>
                <a:r>
                  <a:rPr lang="pt-BR" b="1" dirty="0" smtClean="0"/>
                  <a:t>Características</a:t>
                </a:r>
                <a:r>
                  <a:rPr lang="pt-BR" dirty="0" smtClean="0"/>
                  <a:t>:</a:t>
                </a:r>
                <a:endParaRPr lang="pt-BR" dirty="0"/>
              </a:p>
              <a:p>
                <a:pPr lvl="1" algn="just">
                  <a:buFont typeface="Wingdings" panose="05000000000000000000" pitchFamily="2" charset="2"/>
                  <a:buChar char="§"/>
                </a:pPr>
                <a:r>
                  <a:rPr lang="pt-BR" dirty="0"/>
                  <a:t>Utilizado quando se possui previamente todos os </a:t>
                </a:r>
                <a:r>
                  <a:rPr lang="pt-BR" dirty="0" smtClean="0"/>
                  <a:t>atributos, </a:t>
                </a:r>
                <a14:m>
                  <m:oMath xmlns:m="http://schemas.openxmlformats.org/officeDocument/2006/math">
                    <m:r>
                      <a:rPr lang="pt-BR" b="1" i="1">
                        <a:latin typeface="Cambria Math" panose="02040503050406030204" pitchFamily="18" charset="0"/>
                      </a:rPr>
                      <m:t>𝒙</m:t>
                    </m:r>
                  </m:oMath>
                </a14:m>
                <a:r>
                  <a:rPr lang="pt-BR" dirty="0" smtClean="0"/>
                  <a:t>, </a:t>
                </a:r>
                <a:r>
                  <a:rPr lang="pt-BR" dirty="0"/>
                  <a:t>e </a:t>
                </a:r>
                <a:r>
                  <a:rPr lang="pt-BR" dirty="0" smtClean="0"/>
                  <a:t>rótulos, </a:t>
                </a:r>
                <a14:m>
                  <m:oMath xmlns:m="http://schemas.openxmlformats.org/officeDocument/2006/math">
                    <m:r>
                      <a:rPr lang="pt-BR" i="1">
                        <a:latin typeface="Cambria Math" panose="02040503050406030204" pitchFamily="18" charset="0"/>
                      </a:rPr>
                      <m:t>𝑦</m:t>
                    </m:r>
                  </m:oMath>
                </a14:m>
                <a:r>
                  <a:rPr lang="pt-BR" dirty="0" smtClean="0"/>
                  <a:t>, </a:t>
                </a:r>
                <a:r>
                  <a:rPr lang="pt-BR" dirty="0"/>
                  <a:t>de </a:t>
                </a:r>
                <a:r>
                  <a:rPr lang="pt-BR" dirty="0" smtClean="0"/>
                  <a:t>treinamento.</a:t>
                </a:r>
                <a:endParaRPr lang="pt-BR" dirty="0"/>
              </a:p>
              <a:p>
                <a:pPr lvl="1" algn="just">
                  <a:buFont typeface="Wingdings" panose="05000000000000000000" pitchFamily="2" charset="2"/>
                  <a:buChar char="§"/>
                </a:pPr>
                <a:r>
                  <a:rPr lang="pt-BR" b="1" dirty="0"/>
                  <a:t>Convergência garantida</a:t>
                </a:r>
                <a:r>
                  <a:rPr lang="pt-BR" dirty="0"/>
                  <a:t>,</a:t>
                </a:r>
                <a:r>
                  <a:rPr lang="pt-BR" b="1" dirty="0"/>
                  <a:t> </a:t>
                </a:r>
                <a:r>
                  <a:rPr lang="pt-BR" dirty="0"/>
                  <a:t>dado que o passo de aprendizagem </a:t>
                </a:r>
                <a:r>
                  <a:rPr lang="pt-BR" dirty="0" smtClean="0"/>
                  <a:t>tenha o tamanho apropriado e se espere tempo suficiente.</a:t>
                </a:r>
                <a:endParaRPr lang="pt-BR" dirty="0"/>
              </a:p>
              <a:p>
                <a:pPr lvl="1" algn="just">
                  <a:buFont typeface="Wingdings" panose="05000000000000000000" pitchFamily="2" charset="2"/>
                  <a:buChar char="§"/>
                </a:pPr>
                <a:r>
                  <a:rPr lang="pt-BR" b="1" dirty="0"/>
                  <a:t>Convergência pode ser bem lenta</a:t>
                </a:r>
                <a:r>
                  <a:rPr lang="pt-BR" dirty="0"/>
                  <a:t>, dado que o modelo é apresentado a todos os exemplos a cada </a:t>
                </a:r>
                <a:r>
                  <a:rPr lang="pt-BR" dirty="0" smtClean="0"/>
                  <a:t>época.</a:t>
                </a:r>
              </a:p>
              <a:p>
                <a:pPr lvl="1" algn="just">
                  <a:buFont typeface="Wingdings" panose="05000000000000000000" pitchFamily="2" charset="2"/>
                  <a:buChar char="§"/>
                </a:pPr>
                <a:r>
                  <a:rPr lang="pt-BR" dirty="0" smtClean="0"/>
                  <a:t>Se o conjunto </a:t>
                </a:r>
                <a:r>
                  <a:rPr lang="pt-BR" dirty="0"/>
                  <a:t>de treinamento for muito </a:t>
                </a:r>
                <a:r>
                  <a:rPr lang="pt-BR" dirty="0" smtClean="0"/>
                  <a:t>grande, </a:t>
                </a:r>
                <a:r>
                  <a:rPr lang="pt-BR" dirty="0"/>
                  <a:t>pode ser impossível </a:t>
                </a:r>
                <a:r>
                  <a:rPr lang="pt-BR" dirty="0" smtClean="0"/>
                  <a:t>treinar o modelo, pois ele consome muitos recursos computacionais (CPU e memória).</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22400"/>
                <a:ext cx="11179630" cy="5435600"/>
              </a:xfrm>
              <a:blipFill rotWithShape="0">
                <a:blip r:embed="rId3"/>
                <a:stretch>
                  <a:fillRect l="-927" t="-1794" r="-1145"/>
                </a:stretch>
              </a:blipFill>
            </p:spPr>
            <p:txBody>
              <a:bodyPr/>
              <a:lstStyle/>
              <a:p>
                <a:r>
                  <a:rPr lang="pt-BR">
                    <a:noFill/>
                  </a:rPr>
                  <a:t> </a:t>
                </a:r>
              </a:p>
            </p:txBody>
          </p:sp>
        </mc:Fallback>
      </mc:AlternateContent>
      <p:sp>
        <p:nvSpPr>
          <p:cNvPr id="4" name="Rectangle 3"/>
          <p:cNvSpPr/>
          <p:nvPr/>
        </p:nvSpPr>
        <p:spPr>
          <a:xfrm>
            <a:off x="4220388" y="2663922"/>
            <a:ext cx="809896" cy="5886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69073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386"/>
            <a:ext cx="10946892" cy="767388"/>
          </a:xfrm>
        </p:spPr>
        <p:txBody>
          <a:bodyPr/>
          <a:lstStyle/>
          <a:p>
            <a:r>
              <a:rPr lang="pt-BR" dirty="0" smtClean="0"/>
              <a:t>Características do GD em </a:t>
            </a:r>
            <a:r>
              <a:rPr lang="pt-BR" dirty="0"/>
              <a:t>Batelada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4377519"/>
                <a:ext cx="11173691" cy="1973925"/>
              </a:xfrm>
            </p:spPr>
            <p:txBody>
              <a:bodyPr>
                <a:normAutofit fontScale="85000" lnSpcReduction="20000"/>
              </a:bodyPr>
              <a:lstStyle/>
              <a:p>
                <a:pPr>
                  <a:spcBef>
                    <a:spcPts val="600"/>
                  </a:spcBef>
                </a:pPr>
                <a:r>
                  <a:rPr lang="pt-BR" dirty="0" smtClean="0"/>
                  <a:t>Segue </a:t>
                </a:r>
                <a:r>
                  <a:rPr lang="pt-BR" dirty="0" smtClean="0"/>
                  <a:t>diretamente, sem alterar a direção, para </a:t>
                </a:r>
                <a:r>
                  <a:rPr lang="pt-BR" dirty="0" smtClean="0"/>
                  <a:t>o mínimo global.</a:t>
                </a:r>
              </a:p>
              <a:p>
                <a:pPr>
                  <a:spcBef>
                    <a:spcPts val="600"/>
                  </a:spcBef>
                </a:pPr>
                <a:r>
                  <a:rPr lang="pt-BR" dirty="0" smtClean="0"/>
                  <a:t>Atinge o mínimo global em aproximadamente 3 épocas.</a:t>
                </a:r>
                <a:endParaRPr lang="pt-BR" dirty="0"/>
              </a:p>
              <a:p>
                <a:pPr>
                  <a:spcBef>
                    <a:spcPts val="600"/>
                  </a:spcBef>
                </a:pPr>
                <a:r>
                  <a:rPr lang="pt-BR" dirty="0" smtClean="0"/>
                  <a:t>Nesse </a:t>
                </a:r>
                <a:r>
                  <a:rPr lang="pt-BR" dirty="0"/>
                  <a:t>caso específico, segue </a:t>
                </a:r>
                <a:r>
                  <a:rPr lang="pt-BR" dirty="0" smtClean="0"/>
                  <a:t>uma linha </a:t>
                </a:r>
                <a:r>
                  <a:rPr lang="pt-BR" dirty="0"/>
                  <a:t>reta entre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smtClean="0"/>
                  <a:t> </a:t>
                </a:r>
                <a:r>
                  <a:rPr lang="pt-BR" dirty="0"/>
                  <a:t>pois a taxa de decrescimento da superfície de erro é igual para os dois </a:t>
                </a:r>
                <a:r>
                  <a:rPr lang="pt-BR" dirty="0" smtClean="0"/>
                  <a:t>pesos (contornos </a:t>
                </a:r>
                <a:r>
                  <a:rPr lang="pt-BR" dirty="0"/>
                  <a:t>são circulares).</a:t>
                </a:r>
              </a:p>
              <a:p>
                <a:pPr>
                  <a:spcBef>
                    <a:spcPts val="600"/>
                  </a:spcBef>
                </a:pPr>
                <a:r>
                  <a:rPr lang="pt-BR" dirty="0"/>
                  <a:t>Não fica “</a:t>
                </a:r>
                <a:r>
                  <a:rPr lang="pt-BR" i="1" dirty="0"/>
                  <a:t>oscilando</a:t>
                </a:r>
                <a:r>
                  <a:rPr lang="pt-BR" dirty="0"/>
                  <a:t>” em torno do </a:t>
                </a:r>
                <a:r>
                  <a:rPr lang="pt-BR" dirty="0" smtClean="0"/>
                  <a:t>mínimo </a:t>
                </a:r>
                <a:r>
                  <a:rPr lang="pt-BR" dirty="0"/>
                  <a:t>após </a:t>
                </a:r>
                <a:r>
                  <a:rPr lang="pt-BR" dirty="0" smtClean="0"/>
                  <a:t>alcançá-lo, </a:t>
                </a:r>
                <a:r>
                  <a:rPr lang="pt-BR" dirty="0"/>
                  <a:t>pois o vetor gradiente </a:t>
                </a:r>
                <a:r>
                  <a:rPr lang="pt-BR" dirty="0" smtClean="0"/>
                  <a:t>neste ponto é </a:t>
                </a:r>
                <a:r>
                  <a:rPr lang="pt-BR" dirty="0"/>
                  <a:t>praticamente nulo.</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4377519"/>
                <a:ext cx="11173691" cy="1973925"/>
              </a:xfrm>
              <a:blipFill rotWithShape="0">
                <a:blip r:embed="rId3"/>
                <a:stretch>
                  <a:fillRect l="-764" t="-7099" r="-1310" b="-1852"/>
                </a:stretch>
              </a:blipFill>
            </p:spPr>
            <p:txBody>
              <a:bodyPr/>
              <a:lstStyle/>
              <a:p>
                <a:r>
                  <a:rPr lang="pt-BR">
                    <a:noFill/>
                  </a:rPr>
                  <a:t> </a:t>
                </a:r>
              </a:p>
            </p:txBody>
          </p:sp>
        </mc:Fallback>
      </mc:AlternateContent>
      <p:sp>
        <p:nvSpPr>
          <p:cNvPr id="9" name="TextBox 8"/>
          <p:cNvSpPr txBox="1"/>
          <p:nvPr/>
        </p:nvSpPr>
        <p:spPr>
          <a:xfrm>
            <a:off x="8308006" y="6483408"/>
            <a:ext cx="3950669" cy="276999"/>
          </a:xfrm>
          <a:prstGeom prst="rect">
            <a:avLst/>
          </a:prstGeom>
          <a:noFill/>
        </p:spPr>
        <p:txBody>
          <a:bodyPr wrap="square" rtlCol="0">
            <a:spAutoFit/>
          </a:bodyPr>
          <a:lstStyle/>
          <a:p>
            <a:pPr algn="ctr"/>
            <a:r>
              <a:rPr lang="pt-BR" sz="1200" u="sng" dirty="0">
                <a:solidFill>
                  <a:srgbClr val="00B0F0"/>
                </a:solidFill>
                <a:hlinkClick r:id="rId4"/>
              </a:rPr>
              <a:t>Exemplo: </a:t>
            </a:r>
            <a:r>
              <a:rPr lang="pt-BR" sz="1200" u="sng" dirty="0" smtClean="0">
                <a:solidFill>
                  <a:srgbClr val="00B0F0"/>
                </a:solidFill>
                <a:hlinkClick r:id="rId4"/>
              </a:rPr>
              <a:t>batch_gradient_descent_with_figures.ipynb</a:t>
            </a:r>
            <a:endParaRPr lang="pt-BR" sz="1200" u="sng" dirty="0">
              <a:solidFill>
                <a:srgbClr val="00B0F0"/>
              </a:solidFill>
            </a:endParaRPr>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7972" t="17580" r="1383" b="9839"/>
          <a:stretch/>
        </p:blipFill>
        <p:spPr>
          <a:xfrm>
            <a:off x="838200" y="1349106"/>
            <a:ext cx="3064388" cy="2757949"/>
          </a:xfrm>
          <a:prstGeom prst="rect">
            <a:avLst/>
          </a:prstGeom>
        </p:spPr>
      </p:pic>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t="11451" r="9463" b="2262"/>
          <a:stretch/>
        </p:blipFill>
        <p:spPr>
          <a:xfrm>
            <a:off x="4848871" y="1327772"/>
            <a:ext cx="2916210" cy="2779283"/>
          </a:xfrm>
          <a:prstGeom prst="rect">
            <a:avLst/>
          </a:prstGeom>
        </p:spPr>
      </p:pic>
      <p:pic>
        <p:nvPicPr>
          <p:cNvPr id="4" name="Imagem 3"/>
          <p:cNvPicPr>
            <a:picLocks noChangeAspect="1"/>
          </p:cNvPicPr>
          <p:nvPr/>
        </p:nvPicPr>
        <p:blipFill rotWithShape="1">
          <a:blip r:embed="rId7">
            <a:extLst>
              <a:ext uri="{28A0092B-C50C-407E-A947-70E740481C1C}">
                <a14:useLocalDpi xmlns:a14="http://schemas.microsoft.com/office/drawing/2010/main" val="0"/>
              </a:ext>
            </a:extLst>
          </a:blip>
          <a:srcRect l="2324" r="1320" b="1794"/>
          <a:stretch/>
        </p:blipFill>
        <p:spPr>
          <a:xfrm>
            <a:off x="8711364" y="1250238"/>
            <a:ext cx="2861902" cy="2856817"/>
          </a:xfrm>
          <a:prstGeom prst="rect">
            <a:avLst/>
          </a:prstGeom>
        </p:spPr>
      </p:pic>
    </p:spTree>
    <p:extLst>
      <p:ext uri="{BB962C8B-B14F-4D97-AF65-F5344CB8AC3E}">
        <p14:creationId xmlns:p14="http://schemas.microsoft.com/office/powerpoint/2010/main" val="2129924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635"/>
            <a:ext cx="10515600" cy="737961"/>
          </a:xfrm>
        </p:spPr>
        <p:txBody>
          <a:bodyPr/>
          <a:lstStyle/>
          <a:p>
            <a:r>
              <a:rPr lang="pt-BR" dirty="0"/>
              <a:t>Versões </a:t>
            </a:r>
            <a:r>
              <a:rPr lang="pt-BR" dirty="0" smtClean="0"/>
              <a:t>do </a:t>
            </a:r>
            <a:r>
              <a:rPr lang="pt-BR" dirty="0"/>
              <a:t>Gradiente Descendente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7" y="1123950"/>
                <a:ext cx="11263187" cy="5734050"/>
              </a:xfrm>
            </p:spPr>
            <p:txBody>
              <a:bodyPr>
                <a:normAutofit fontScale="92500" lnSpcReduction="10000"/>
              </a:bodyPr>
              <a:lstStyle/>
              <a:p>
                <a:pPr algn="just"/>
                <a:r>
                  <a:rPr lang="pt-BR" b="1" dirty="0"/>
                  <a:t>Gradiente Descendente </a:t>
                </a:r>
                <a:r>
                  <a:rPr lang="pt-BR" b="1" dirty="0" smtClean="0"/>
                  <a:t>Estocástico (GDE)</a:t>
                </a:r>
                <a:r>
                  <a:rPr lang="pt-BR" dirty="0" smtClean="0"/>
                  <a:t>: </a:t>
                </a:r>
                <a:r>
                  <a:rPr lang="pt-BR" dirty="0"/>
                  <a:t>também conhecido como </a:t>
                </a:r>
                <a:r>
                  <a:rPr lang="pt-BR" b="1" i="1" dirty="0"/>
                  <a:t>online</a:t>
                </a:r>
                <a:r>
                  <a:rPr lang="pt-BR" dirty="0"/>
                  <a:t> ou </a:t>
                </a:r>
                <a:r>
                  <a:rPr lang="pt-BR" b="1" i="1" dirty="0"/>
                  <a:t>incremental</a:t>
                </a:r>
                <a:r>
                  <a:rPr lang="pt-BR" dirty="0"/>
                  <a:t> (exemplo-a-exemplo). </a:t>
                </a:r>
                <a:r>
                  <a:rPr lang="pt-BR" dirty="0" smtClean="0"/>
                  <a:t>Com esta versão, os </a:t>
                </a:r>
                <a:r>
                  <a:rPr lang="pt-BR" b="1" i="1" dirty="0">
                    <a:solidFill>
                      <a:srgbClr val="00B0F0"/>
                    </a:solidFill>
                  </a:rPr>
                  <a:t>pesos do modelo são atualizados a cada novo exemplo de treinamento</a:t>
                </a:r>
                <a:r>
                  <a:rPr lang="pt-BR" dirty="0"/>
                  <a:t>.</a:t>
                </a:r>
              </a:p>
              <a:p>
                <a:pPr marL="0" indent="0" algn="ctr">
                  <a:buNone/>
                </a:pPr>
                <a14:m>
                  <m:oMath xmlns:m="http://schemas.openxmlformats.org/officeDocument/2006/math">
                    <m:sSub>
                      <m:sSubPr>
                        <m:ctrlPr>
                          <a:rPr lang="nl-BE" sz="3000" i="1">
                            <a:latin typeface="Cambria Math" panose="02040503050406030204" pitchFamily="18" charset="0"/>
                          </a:rPr>
                        </m:ctrlPr>
                      </m:sSubPr>
                      <m:e>
                        <m:r>
                          <a:rPr lang="en-US" sz="3000" i="1">
                            <a:latin typeface="Cambria Math" panose="02040503050406030204" pitchFamily="18" charset="0"/>
                          </a:rPr>
                          <m:t>𝑎</m:t>
                        </m:r>
                      </m:e>
                      <m:sub>
                        <m:r>
                          <a:rPr lang="pt-BR" sz="3000" i="1">
                            <a:latin typeface="Cambria Math" panose="02040503050406030204" pitchFamily="18" charset="0"/>
                          </a:rPr>
                          <m:t>𝑘</m:t>
                        </m:r>
                      </m:sub>
                    </m:sSub>
                    <m:r>
                      <a:rPr lang="en-US" sz="3000">
                        <a:latin typeface="Cambria Math" panose="02040503050406030204" pitchFamily="18" charset="0"/>
                      </a:rPr>
                      <m:t>=</m:t>
                    </m:r>
                    <m:sSub>
                      <m:sSubPr>
                        <m:ctrlPr>
                          <a:rPr lang="nl-BE" sz="3000" i="1">
                            <a:latin typeface="Cambria Math" panose="02040503050406030204" pitchFamily="18" charset="0"/>
                          </a:rPr>
                        </m:ctrlPr>
                      </m:sSubPr>
                      <m:e>
                        <m:r>
                          <a:rPr lang="en-US" sz="3000" i="1">
                            <a:latin typeface="Cambria Math" panose="02040503050406030204" pitchFamily="18" charset="0"/>
                          </a:rPr>
                          <m:t>𝑎</m:t>
                        </m:r>
                      </m:e>
                      <m:sub>
                        <m:r>
                          <a:rPr lang="pt-BR" sz="3000" i="1">
                            <a:latin typeface="Cambria Math" panose="02040503050406030204" pitchFamily="18" charset="0"/>
                          </a:rPr>
                          <m:t>𝑘</m:t>
                        </m:r>
                      </m:sub>
                    </m:sSub>
                    <m:r>
                      <a:rPr lang="en-US" sz="3000" i="1">
                        <a:latin typeface="Cambria Math" panose="02040503050406030204" pitchFamily="18" charset="0"/>
                      </a:rPr>
                      <m:t>+</m:t>
                    </m:r>
                    <m:r>
                      <a:rPr lang="en-US" sz="3000" i="1">
                        <a:latin typeface="Cambria Math" panose="02040503050406030204" pitchFamily="18" charset="0"/>
                        <a:ea typeface="Cambria Math" panose="02040503050406030204" pitchFamily="18" charset="0"/>
                      </a:rPr>
                      <m:t>𝛼</m:t>
                    </m:r>
                    <m:d>
                      <m:dPr>
                        <m:begChr m:val="["/>
                        <m:endChr m:val="]"/>
                        <m:ctrlPr>
                          <a:rPr lang="pt-BR" sz="3000" i="1">
                            <a:latin typeface="Cambria Math" panose="02040503050406030204" pitchFamily="18" charset="0"/>
                          </a:rPr>
                        </m:ctrlPr>
                      </m:dPr>
                      <m:e>
                        <m:r>
                          <a:rPr lang="pt-BR" sz="3000" i="1">
                            <a:latin typeface="Cambria Math" panose="02040503050406030204" pitchFamily="18" charset="0"/>
                          </a:rPr>
                          <m:t>𝑦</m:t>
                        </m:r>
                        <m:d>
                          <m:dPr>
                            <m:ctrlPr>
                              <a:rPr lang="pt-BR" sz="3000" i="1">
                                <a:latin typeface="Cambria Math" panose="02040503050406030204" pitchFamily="18" charset="0"/>
                              </a:rPr>
                            </m:ctrlPr>
                          </m:dPr>
                          <m:e>
                            <m:r>
                              <a:rPr lang="pt-BR" sz="3000" i="1">
                                <a:latin typeface="Cambria Math" panose="02040503050406030204" pitchFamily="18" charset="0"/>
                              </a:rPr>
                              <m:t>𝑛</m:t>
                            </m:r>
                          </m:e>
                        </m:d>
                        <m:r>
                          <a:rPr lang="pt-BR" sz="3000" i="1" dirty="0">
                            <a:latin typeface="Cambria Math" panose="02040503050406030204" pitchFamily="18" charset="0"/>
                          </a:rPr>
                          <m:t> −</m:t>
                        </m:r>
                        <m:r>
                          <a:rPr lang="en-US" sz="3000" i="1">
                            <a:latin typeface="Cambria Math" panose="02040503050406030204" pitchFamily="18" charset="0"/>
                          </a:rPr>
                          <m:t>h</m:t>
                        </m:r>
                        <m:d>
                          <m:dPr>
                            <m:ctrlPr>
                              <a:rPr lang="en-US" sz="3000" i="1">
                                <a:latin typeface="Cambria Math" panose="02040503050406030204" pitchFamily="18" charset="0"/>
                              </a:rPr>
                            </m:ctrlPr>
                          </m:dPr>
                          <m:e>
                            <m:r>
                              <a:rPr lang="pt-BR" sz="3000" b="1" i="1">
                                <a:latin typeface="Cambria Math" panose="02040503050406030204" pitchFamily="18" charset="0"/>
                              </a:rPr>
                              <m:t>𝒙</m:t>
                            </m:r>
                            <m:d>
                              <m:dPr>
                                <m:ctrlPr>
                                  <a:rPr lang="en-US" sz="3000" i="1">
                                    <a:latin typeface="Cambria Math" panose="02040503050406030204" pitchFamily="18" charset="0"/>
                                  </a:rPr>
                                </m:ctrlPr>
                              </m:dPr>
                              <m:e>
                                <m:r>
                                  <a:rPr lang="pt-BR" sz="3000" i="1">
                                    <a:latin typeface="Cambria Math" panose="02040503050406030204" pitchFamily="18" charset="0"/>
                                  </a:rPr>
                                  <m:t>𝑛</m:t>
                                </m:r>
                              </m:e>
                            </m:d>
                          </m:e>
                        </m:d>
                      </m:e>
                    </m:d>
                    <m:sSub>
                      <m:sSubPr>
                        <m:ctrlPr>
                          <a:rPr lang="en-US" sz="3000" i="1">
                            <a:latin typeface="Cambria Math" panose="02040503050406030204" pitchFamily="18" charset="0"/>
                          </a:rPr>
                        </m:ctrlPr>
                      </m:sSubPr>
                      <m:e>
                        <m:r>
                          <a:rPr lang="pt-BR" sz="3000" i="1">
                            <a:latin typeface="Cambria Math" panose="02040503050406030204" pitchFamily="18" charset="0"/>
                          </a:rPr>
                          <m:t>𝑥</m:t>
                        </m:r>
                      </m:e>
                      <m:sub>
                        <m:r>
                          <a:rPr lang="pt-BR" sz="3000" i="1">
                            <a:latin typeface="Cambria Math" panose="02040503050406030204" pitchFamily="18" charset="0"/>
                          </a:rPr>
                          <m:t>𝑘</m:t>
                        </m:r>
                      </m:sub>
                    </m:sSub>
                    <m:r>
                      <a:rPr lang="pt-BR" sz="3000" i="1">
                        <a:latin typeface="Cambria Math" panose="02040503050406030204" pitchFamily="18" charset="0"/>
                      </a:rPr>
                      <m:t>(</m:t>
                    </m:r>
                    <m:r>
                      <a:rPr lang="pt-BR" sz="3000" i="1">
                        <a:latin typeface="Cambria Math" panose="02040503050406030204" pitchFamily="18" charset="0"/>
                      </a:rPr>
                      <m:t>𝑛</m:t>
                    </m:r>
                    <m:r>
                      <a:rPr lang="pt-BR" sz="3000" i="1">
                        <a:latin typeface="Cambria Math" panose="02040503050406030204" pitchFamily="18" charset="0"/>
                      </a:rPr>
                      <m:t>)</m:t>
                    </m:r>
                  </m:oMath>
                </a14:m>
                <a:r>
                  <a:rPr lang="nl-BE" sz="3000" dirty="0"/>
                  <a:t>,  </a:t>
                </a:r>
                <a14:m>
                  <m:oMath xmlns:m="http://schemas.openxmlformats.org/officeDocument/2006/math">
                    <m:r>
                      <a:rPr lang="pt-BR" sz="3000" i="1">
                        <a:latin typeface="Cambria Math" panose="02040503050406030204" pitchFamily="18" charset="0"/>
                      </a:rPr>
                      <m:t>𝑘</m:t>
                    </m:r>
                    <m:r>
                      <a:rPr lang="pt-BR" sz="3000" i="1">
                        <a:latin typeface="Cambria Math" panose="02040503050406030204" pitchFamily="18" charset="0"/>
                      </a:rPr>
                      <m:t>=1,…, </m:t>
                    </m:r>
                    <m:r>
                      <a:rPr lang="pt-BR" sz="3000" i="1">
                        <a:latin typeface="Cambria Math" panose="02040503050406030204" pitchFamily="18" charset="0"/>
                      </a:rPr>
                      <m:t>𝐾</m:t>
                    </m:r>
                  </m:oMath>
                </a14:m>
                <a:endParaRPr lang="pt-BR" sz="3000" dirty="0"/>
              </a:p>
              <a:p>
                <a:r>
                  <a:rPr lang="pt-BR" b="1" dirty="0" smtClean="0"/>
                  <a:t>Características:</a:t>
                </a:r>
                <a:endParaRPr lang="pt-BR" dirty="0"/>
              </a:p>
              <a:p>
                <a:pPr lvl="1">
                  <a:buFont typeface="Wingdings" panose="05000000000000000000" pitchFamily="2" charset="2"/>
                  <a:buChar char="§"/>
                </a:pPr>
                <a:r>
                  <a:rPr lang="pt-BR" b="1" i="1" dirty="0" smtClean="0"/>
                  <a:t>Aproxima </a:t>
                </a:r>
                <a:r>
                  <a:rPr lang="pt-BR" b="1" i="1" dirty="0"/>
                  <a:t>o </a:t>
                </a:r>
                <a:r>
                  <a:rPr lang="pt-BR" b="1" i="1" dirty="0" smtClean="0"/>
                  <a:t>vetor gradiente </a:t>
                </a:r>
                <a:r>
                  <a:rPr lang="pt-BR" dirty="0"/>
                  <a:t>através de uma </a:t>
                </a:r>
                <a:r>
                  <a:rPr lang="pt-BR" b="1" i="1" dirty="0"/>
                  <a:t>estimativa estocástica</a:t>
                </a:r>
                <a:r>
                  <a:rPr lang="pt-BR" dirty="0"/>
                  <a:t>, ou seja, gradiente é calculado </a:t>
                </a:r>
                <a:r>
                  <a:rPr lang="pt-BR" dirty="0" smtClean="0"/>
                  <a:t>com um </a:t>
                </a:r>
                <a:r>
                  <a:rPr lang="pt-BR" dirty="0"/>
                  <a:t>exemplo </a:t>
                </a:r>
                <a:r>
                  <a:rPr lang="pt-BR" b="1" i="1" dirty="0">
                    <a:solidFill>
                      <a:srgbClr val="00B050"/>
                    </a:solidFill>
                  </a:rPr>
                  <a:t>tomado aleatoriamente </a:t>
                </a:r>
                <a:r>
                  <a:rPr lang="pt-BR" b="1" i="1" dirty="0" smtClean="0">
                    <a:solidFill>
                      <a:srgbClr val="00B050"/>
                    </a:solidFill>
                  </a:rPr>
                  <a:t>do conjunto de </a:t>
                </a:r>
                <a:r>
                  <a:rPr lang="pt-BR" b="1" i="1" dirty="0">
                    <a:solidFill>
                      <a:srgbClr val="00B050"/>
                    </a:solidFill>
                  </a:rPr>
                  <a:t>treinamento</a:t>
                </a:r>
                <a:r>
                  <a:rPr lang="pt-BR" dirty="0"/>
                  <a:t>.</a:t>
                </a:r>
                <a:r>
                  <a:rPr lang="pt-BR" dirty="0"/>
                  <a:t> </a:t>
                </a:r>
                <a:endParaRPr lang="pt-BR" dirty="0" smtClean="0"/>
              </a:p>
              <a:p>
                <a:pPr lvl="1" algn="just">
                  <a:buFont typeface="Wingdings" panose="05000000000000000000" pitchFamily="2" charset="2"/>
                  <a:buChar char="§"/>
                </a:pPr>
                <a:r>
                  <a:rPr lang="pt-BR" dirty="0" smtClean="0"/>
                  <a:t>Essa</a:t>
                </a:r>
                <a:r>
                  <a:rPr lang="pt-BR" dirty="0" smtClean="0"/>
                  <a:t> </a:t>
                </a:r>
                <a:r>
                  <a:rPr lang="pt-BR" b="1" i="1" dirty="0" smtClean="0"/>
                  <a:t>aproximação estocástica</a:t>
                </a:r>
                <a:r>
                  <a:rPr lang="pt-BR" dirty="0" smtClean="0"/>
                  <a:t> faz </a:t>
                </a:r>
                <a:r>
                  <a:rPr lang="pt-BR" dirty="0" smtClean="0"/>
                  <a:t>com que as </a:t>
                </a:r>
                <a:r>
                  <a:rPr lang="pt-BR" b="1" i="1" dirty="0" smtClean="0">
                    <a:solidFill>
                      <a:srgbClr val="00B050"/>
                    </a:solidFill>
                  </a:rPr>
                  <a:t>atualizações dos pesos não sigam a direção de máxima declividade</a:t>
                </a:r>
                <a:r>
                  <a:rPr lang="pt-BR" dirty="0" smtClean="0"/>
                  <a:t>, </a:t>
                </a:r>
                <a:r>
                  <a:rPr lang="pt-BR" b="1" i="1" dirty="0" smtClean="0"/>
                  <a:t>podendo ter direções divergentes a cada iteração.</a:t>
                </a:r>
                <a:endParaRPr lang="pt-BR" dirty="0" smtClean="0"/>
              </a:p>
              <a:p>
                <a:pPr lvl="1" algn="just">
                  <a:buFont typeface="Wingdings" panose="05000000000000000000" pitchFamily="2" charset="2"/>
                  <a:buChar char="§"/>
                </a:pPr>
                <a:r>
                  <a:rPr lang="pt-BR" dirty="0" smtClean="0"/>
                  <a:t>Utilizado </a:t>
                </a:r>
                <a:r>
                  <a:rPr lang="pt-BR" dirty="0" smtClean="0"/>
                  <a:t>quando os </a:t>
                </a:r>
                <a:r>
                  <a:rPr lang="pt-BR" b="1" i="1" dirty="0" smtClean="0"/>
                  <a:t>atributos e rótulos </a:t>
                </a:r>
                <a:r>
                  <a:rPr lang="pt-BR" dirty="0" smtClean="0"/>
                  <a:t>são </a:t>
                </a:r>
                <a:r>
                  <a:rPr lang="pt-BR" b="1" i="1" dirty="0" smtClean="0"/>
                  <a:t>obtidos sequencialmente</a:t>
                </a:r>
                <a:r>
                  <a:rPr lang="pt-BR" dirty="0" smtClean="0"/>
                  <a:t> (e.g., sensores).</a:t>
                </a:r>
              </a:p>
              <a:p>
                <a:pPr lvl="1" algn="just">
                  <a:buFont typeface="Wingdings" panose="05000000000000000000" pitchFamily="2" charset="2"/>
                  <a:buChar char="§"/>
                </a:pPr>
                <a:r>
                  <a:rPr lang="pt-BR" dirty="0" smtClean="0"/>
                  <a:t>Ou </a:t>
                </a:r>
                <a:r>
                  <a:rPr lang="pt-BR" dirty="0"/>
                  <a:t>quando o </a:t>
                </a:r>
                <a:r>
                  <a:rPr lang="pt-BR" b="1" i="1" dirty="0"/>
                  <a:t>conjunto de treinamento é muito </a:t>
                </a:r>
                <a:r>
                  <a:rPr lang="pt-BR" b="1" i="1" dirty="0" smtClean="0"/>
                  <a:t>grande </a:t>
                </a:r>
                <a:r>
                  <a:rPr lang="pt-BR" dirty="0" smtClean="0"/>
                  <a:t>(toma-se amostras aleatoriamente). </a:t>
                </a:r>
              </a:p>
              <a:p>
                <a:pPr lvl="1" algn="just">
                  <a:buFont typeface="Wingdings" panose="05000000000000000000" pitchFamily="2" charset="2"/>
                  <a:buChar char="§"/>
                </a:pPr>
                <a:r>
                  <a:rPr lang="pt-BR" b="1" i="1" dirty="0" smtClean="0"/>
                  <a:t>Computacionalmente mais rápido</a:t>
                </a:r>
                <a:r>
                  <a:rPr lang="pt-BR" b="1" dirty="0" smtClean="0"/>
                  <a:t> </a:t>
                </a:r>
                <a:r>
                  <a:rPr lang="pt-BR" dirty="0" smtClean="0"/>
                  <a:t>e </a:t>
                </a:r>
                <a:r>
                  <a:rPr lang="pt-BR" b="1" i="1" dirty="0" smtClean="0"/>
                  <a:t>menos custoso em termos de CPU e memória </a:t>
                </a:r>
                <a:r>
                  <a:rPr lang="pt-BR" dirty="0" smtClean="0"/>
                  <a:t>que o GD em batelada.</a:t>
                </a:r>
                <a:endParaRPr lang="pt-BR" dirty="0"/>
              </a:p>
              <a:p>
                <a:pPr lvl="1" algn="just">
                  <a:buFont typeface="Wingdings" panose="05000000000000000000" pitchFamily="2" charset="2"/>
                  <a:buChar char="§"/>
                </a:pPr>
                <a:r>
                  <a:rPr lang="pt-BR" b="1" i="1" dirty="0"/>
                  <a:t>Se as amostras estiveram </a:t>
                </a:r>
                <a:r>
                  <a:rPr lang="pt-BR" b="1" i="1" dirty="0" smtClean="0"/>
                  <a:t>contaminadas </a:t>
                </a:r>
                <a:r>
                  <a:rPr lang="pt-BR" b="1" i="1" dirty="0"/>
                  <a:t>com ruído, </a:t>
                </a:r>
                <a:r>
                  <a:rPr lang="pt-BR" b="1" i="1" dirty="0" smtClean="0"/>
                  <a:t>a convergência </a:t>
                </a:r>
                <a:r>
                  <a:rPr lang="pt-BR" b="1" i="1" dirty="0" smtClean="0"/>
                  <a:t>não </a:t>
                </a:r>
                <a:r>
                  <a:rPr lang="pt-BR" b="1" i="1" dirty="0"/>
                  <a:t>é garantida</a:t>
                </a:r>
                <a:r>
                  <a:rPr lang="pt-BR" i="1" dirty="0"/>
                  <a:t> </a:t>
                </a:r>
                <a:r>
                  <a:rPr lang="pt-BR" dirty="0"/>
                  <a:t>com um passo de aprendizagem fixo. </a:t>
                </a:r>
                <a:endParaRPr lang="pt-BR" dirty="0" smtClean="0"/>
              </a:p>
              <a:p>
                <a:pPr lvl="2" algn="just">
                  <a:buFont typeface="Wingdings" panose="05000000000000000000" pitchFamily="2" charset="2"/>
                  <a:buChar char="ü"/>
                </a:pPr>
                <a:r>
                  <a:rPr lang="pt-BR" dirty="0" smtClean="0"/>
                  <a:t>O </a:t>
                </a:r>
                <a:r>
                  <a:rPr lang="pt-BR" dirty="0"/>
                  <a:t>algoritmo pode </a:t>
                </a:r>
                <a:r>
                  <a:rPr lang="pt-BR" b="1" i="1" dirty="0"/>
                  <a:t>oscilar</a:t>
                </a:r>
                <a:r>
                  <a:rPr lang="pt-BR" dirty="0"/>
                  <a:t> em torno do mínimo </a:t>
                </a:r>
                <a:r>
                  <a:rPr lang="pt-BR" b="1" i="1" dirty="0"/>
                  <a:t>sem nunca convergir </a:t>
                </a:r>
                <a:r>
                  <a:rPr lang="pt-BR" dirty="0"/>
                  <a:t>para o </a:t>
                </a:r>
                <a:r>
                  <a:rPr lang="pt-BR" dirty="0" smtClean="0"/>
                  <a:t>valor ótimo. </a:t>
                </a:r>
                <a:endParaRPr lang="pt-BR" dirty="0"/>
              </a:p>
              <a:p>
                <a:pPr lvl="1" algn="just">
                  <a:buFont typeface="Wingdings" panose="05000000000000000000" pitchFamily="2" charset="2"/>
                  <a:buChar char="§"/>
                </a:pPr>
                <a:r>
                  <a:rPr lang="pt-BR" dirty="0"/>
                  <a:t>E</a:t>
                </a:r>
                <a:r>
                  <a:rPr lang="pt-BR" dirty="0" smtClean="0"/>
                  <a:t>squemas de variação </a:t>
                </a:r>
                <a:r>
                  <a:rPr lang="pt-BR" dirty="0"/>
                  <a:t>do passo de </a:t>
                </a:r>
                <a:r>
                  <a:rPr lang="pt-BR" dirty="0" smtClean="0"/>
                  <a:t>aprendizagem </a:t>
                </a:r>
                <a:r>
                  <a:rPr lang="pt-BR" dirty="0" smtClean="0"/>
                  <a:t>ajudam </a:t>
                </a:r>
                <a:r>
                  <a:rPr lang="pt-BR" dirty="0" smtClean="0"/>
                  <a:t>a garantir </a:t>
                </a:r>
                <a:r>
                  <a:rPr lang="pt-BR" dirty="0"/>
                  <a:t>a convergência</a:t>
                </a:r>
                <a:r>
                  <a:rPr lang="pt-BR" dirty="0" smtClean="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7" y="1123950"/>
                <a:ext cx="11263187" cy="5734050"/>
              </a:xfrm>
              <a:blipFill rotWithShape="0">
                <a:blip r:embed="rId3"/>
                <a:stretch>
                  <a:fillRect l="-812" t="-2125" r="-920" b="-1488"/>
                </a:stretch>
              </a:blipFill>
            </p:spPr>
            <p:txBody>
              <a:bodyPr/>
              <a:lstStyle/>
              <a:p>
                <a:r>
                  <a:rPr lang="pt-BR">
                    <a:noFill/>
                  </a:rPr>
                  <a:t> </a:t>
                </a:r>
              </a:p>
            </p:txBody>
          </p:sp>
        </mc:Fallback>
      </mc:AlternateContent>
      <p:sp>
        <p:nvSpPr>
          <p:cNvPr id="4" name="CaixaDeTexto 3"/>
          <p:cNvSpPr txBox="1"/>
          <p:nvPr/>
        </p:nvSpPr>
        <p:spPr>
          <a:xfrm>
            <a:off x="5298215" y="2699653"/>
            <a:ext cx="2026509" cy="430887"/>
          </a:xfrm>
          <a:prstGeom prst="rect">
            <a:avLst/>
          </a:prstGeom>
          <a:noFill/>
        </p:spPr>
        <p:txBody>
          <a:bodyPr wrap="square" rtlCol="0">
            <a:spAutoFit/>
          </a:bodyPr>
          <a:lstStyle/>
          <a:p>
            <a:pPr algn="ctr"/>
            <a:r>
              <a:rPr lang="pt-BR" sz="1100" dirty="0" smtClean="0"/>
              <a:t>As amostras da função observável podem conter ruído.</a:t>
            </a:r>
            <a:endParaRPr lang="pt-BR" sz="1100" dirty="0"/>
          </a:p>
        </p:txBody>
      </p:sp>
      <p:cxnSp>
        <p:nvCxnSpPr>
          <p:cNvPr id="9" name="Conector angulado 8"/>
          <p:cNvCxnSpPr/>
          <p:nvPr/>
        </p:nvCxnSpPr>
        <p:spPr>
          <a:xfrm>
            <a:off x="5000625" y="2663367"/>
            <a:ext cx="423732" cy="215444"/>
          </a:xfrm>
          <a:prstGeom prst="bentConnector3">
            <a:avLst>
              <a:gd name="adj1" fmla="val -170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71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937"/>
            <a:ext cx="10883900" cy="852263"/>
          </a:xfrm>
        </p:spPr>
        <p:txBody>
          <a:bodyPr>
            <a:normAutofit/>
          </a:bodyPr>
          <a:lstStyle/>
          <a:p>
            <a:r>
              <a:rPr lang="pt-BR" dirty="0"/>
              <a:t>Características </a:t>
            </a:r>
            <a:r>
              <a:rPr lang="pt-BR" dirty="0" smtClean="0"/>
              <a:t>do GD Estocástico</a:t>
            </a:r>
            <a:endParaRPr lang="pt-BR" dirty="0"/>
          </a:p>
        </p:txBody>
      </p:sp>
      <p:sp>
        <p:nvSpPr>
          <p:cNvPr id="8" name="TextBox 7"/>
          <p:cNvSpPr txBox="1"/>
          <p:nvPr/>
        </p:nvSpPr>
        <p:spPr>
          <a:xfrm>
            <a:off x="7828514" y="6550223"/>
            <a:ext cx="4579647" cy="307777"/>
          </a:xfrm>
          <a:prstGeom prst="rect">
            <a:avLst/>
          </a:prstGeom>
          <a:noFill/>
        </p:spPr>
        <p:txBody>
          <a:bodyPr wrap="square" rtlCol="0">
            <a:spAutoFit/>
          </a:bodyPr>
          <a:lstStyle/>
          <a:p>
            <a:r>
              <a:rPr lang="pt-BR" sz="1400" u="sng" dirty="0" smtClean="0">
                <a:solidFill>
                  <a:srgbClr val="00B0F0"/>
                </a:solidFill>
                <a:hlinkClick r:id="rId3"/>
              </a:rPr>
              <a:t>Exemplo: stocastic_gradient_descent_with_figures.ipynb</a:t>
            </a:r>
            <a:endParaRPr lang="pt-BR" sz="1400" u="sng" dirty="0">
              <a:solidFill>
                <a:srgbClr val="00B0F0"/>
              </a:solidFill>
            </a:endParaRP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l="17972" t="17580" r="1383" b="9839"/>
          <a:stretch/>
        </p:blipFill>
        <p:spPr>
          <a:xfrm>
            <a:off x="838200" y="1065001"/>
            <a:ext cx="3064388" cy="2757949"/>
          </a:xfrm>
          <a:prstGeom prst="rect">
            <a:avLst/>
          </a:prstGeom>
        </p:spPr>
      </p:pic>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t="11913" r="9292" b="2280"/>
          <a:stretch/>
        </p:blipFill>
        <p:spPr>
          <a:xfrm>
            <a:off x="4801635" y="1065001"/>
            <a:ext cx="2915493" cy="2757949"/>
          </a:xfrm>
          <a:prstGeom prst="rect">
            <a:avLst/>
          </a:prstGeom>
        </p:spPr>
      </p:pic>
      <p:pic>
        <p:nvPicPr>
          <p:cNvPr id="6" name="Picture 5"/>
          <p:cNvPicPr>
            <a:picLocks noChangeAspect="1"/>
          </p:cNvPicPr>
          <p:nvPr/>
        </p:nvPicPr>
        <p:blipFill rotWithShape="1">
          <a:blip r:embed="rId6" cstate="print">
            <a:extLst>
              <a:ext uri="{28A0092B-C50C-407E-A947-70E740481C1C}">
                <a14:useLocalDpi xmlns:a14="http://schemas.microsoft.com/office/drawing/2010/main" val="0"/>
              </a:ext>
            </a:extLst>
          </a:blip>
          <a:srcRect l="1517" t="11837" r="5983" b="3248"/>
          <a:stretch/>
        </p:blipFill>
        <p:spPr>
          <a:xfrm>
            <a:off x="8616176" y="1065001"/>
            <a:ext cx="3004324" cy="2757949"/>
          </a:xfrm>
          <a:prstGeom prst="rect">
            <a:avLst/>
          </a:prstGeom>
        </p:spPr>
      </p:pic>
      <mc:AlternateContent xmlns:mc="http://schemas.openxmlformats.org/markup-compatibility/2006">
        <mc:Choice xmlns:a14="http://schemas.microsoft.com/office/drawing/2010/main" Requires="a14">
          <p:sp>
            <p:nvSpPr>
              <p:cNvPr id="12" name="Content Placeholder 2"/>
              <p:cNvSpPr>
                <a:spLocks noGrp="1"/>
              </p:cNvSpPr>
              <p:nvPr>
                <p:ph idx="1"/>
              </p:nvPr>
            </p:nvSpPr>
            <p:spPr>
              <a:xfrm>
                <a:off x="838200" y="3905250"/>
                <a:ext cx="11122742" cy="2705100"/>
              </a:xfrm>
            </p:spPr>
            <p:txBody>
              <a:bodyPr>
                <a:noAutofit/>
              </a:bodyPr>
              <a:lstStyle/>
              <a:p>
                <a:pPr>
                  <a:spcBef>
                    <a:spcPts val="600"/>
                  </a:spcBef>
                </a:pPr>
                <a:r>
                  <a:rPr lang="pt-BR" sz="2000" dirty="0"/>
                  <a:t>Por aproximar </a:t>
                </a:r>
                <a:r>
                  <a:rPr lang="pt-BR" sz="2000" dirty="0" smtClean="0"/>
                  <a:t>o vetor </a:t>
                </a:r>
                <a:r>
                  <a:rPr lang="pt-BR" sz="2000" dirty="0"/>
                  <a:t>gradiente com apenas um </a:t>
                </a:r>
                <a:r>
                  <a:rPr lang="pt-BR" sz="2000" b="1" i="1" dirty="0" smtClean="0"/>
                  <a:t>exemplo tomado de forma aleatória</a:t>
                </a:r>
                <a:r>
                  <a:rPr lang="pt-BR" sz="2000" dirty="0" smtClean="0"/>
                  <a:t>, </a:t>
                </a:r>
                <a:r>
                  <a:rPr lang="pt-BR" sz="2000" b="1" i="1" dirty="0"/>
                  <a:t>não apresenta um caminho </a:t>
                </a:r>
                <a:r>
                  <a:rPr lang="pt-BR" sz="2000" b="1" i="1" dirty="0" smtClean="0"/>
                  <a:t>regular </a:t>
                </a:r>
                <a:r>
                  <a:rPr lang="pt-BR" sz="2000" b="1" i="1" dirty="0"/>
                  <a:t>para o mínimo</a:t>
                </a:r>
                <a:r>
                  <a:rPr lang="pt-BR" sz="2000" dirty="0"/>
                  <a:t>, mudando de direção várias </a:t>
                </a:r>
                <a:r>
                  <a:rPr lang="pt-BR" sz="2000" dirty="0" smtClean="0"/>
                  <a:t>vezes. </a:t>
                </a:r>
                <a:endParaRPr lang="pt-BR" sz="2000" dirty="0"/>
              </a:p>
              <a:p>
                <a:pPr>
                  <a:spcBef>
                    <a:spcPts val="600"/>
                  </a:spcBef>
                </a:pPr>
                <a:r>
                  <a:rPr lang="pt-BR" sz="2000" dirty="0" smtClean="0"/>
                  <a:t>Se as </a:t>
                </a:r>
                <a:r>
                  <a:rPr lang="pt-BR" sz="2000" b="1" i="1" dirty="0" smtClean="0"/>
                  <a:t>amostras contiverem ruído</a:t>
                </a:r>
                <a:r>
                  <a:rPr lang="pt-BR" sz="2000" dirty="0" smtClean="0"/>
                  <a:t>, </a:t>
                </a:r>
                <a:r>
                  <a:rPr lang="pt-BR" sz="2000" dirty="0" smtClean="0"/>
                  <a:t>o </a:t>
                </a:r>
                <a:r>
                  <a:rPr lang="pt-BR" sz="2000" dirty="0"/>
                  <a:t>algoritmo </a:t>
                </a:r>
                <a:r>
                  <a:rPr lang="pt-BR" sz="2000" b="1" i="1" dirty="0"/>
                  <a:t>não converge </a:t>
                </a:r>
                <a:r>
                  <a:rPr lang="pt-BR" sz="2000" b="1" i="1" dirty="0" smtClean="0"/>
                  <a:t>para </a:t>
                </a:r>
                <a:r>
                  <a:rPr lang="pt-BR" sz="2000" b="1" i="1" dirty="0"/>
                  <a:t>o </a:t>
                </a:r>
                <a:r>
                  <a:rPr lang="pt-BR" sz="2000" b="1" i="1" dirty="0" smtClean="0"/>
                  <a:t>mínimo</a:t>
                </a:r>
                <a:r>
                  <a:rPr lang="pt-BR" sz="2000" dirty="0" smtClean="0"/>
                  <a:t>: “</a:t>
                </a:r>
                <a:r>
                  <a:rPr lang="pt-BR" sz="2000" i="1" dirty="0" smtClean="0"/>
                  <a:t>oscila</a:t>
                </a:r>
                <a:r>
                  <a:rPr lang="pt-BR" sz="2000" dirty="0" smtClean="0"/>
                  <a:t>” </a:t>
                </a:r>
                <a:r>
                  <a:rPr lang="pt-BR" sz="2000" dirty="0"/>
                  <a:t>em torno dele.</a:t>
                </a:r>
              </a:p>
              <a:p>
                <a:pPr>
                  <a:spcBef>
                    <a:spcPts val="600"/>
                  </a:spcBef>
                </a:pPr>
                <a:r>
                  <a:rPr lang="pt-BR" sz="2000" dirty="0" smtClean="0"/>
                  <a:t>Nesse caso, quando </a:t>
                </a:r>
                <a:r>
                  <a:rPr lang="pt-BR" sz="2000" dirty="0"/>
                  <a:t>o treinamento termina, </a:t>
                </a:r>
                <a:r>
                  <a:rPr lang="pt-BR" sz="2000" b="1" i="1" dirty="0"/>
                  <a:t>os valores finais dos pesos </a:t>
                </a:r>
                <a:r>
                  <a:rPr lang="pt-BR" sz="2000" b="1" i="1" dirty="0" smtClean="0"/>
                  <a:t>podem </a:t>
                </a:r>
                <a:r>
                  <a:rPr lang="pt-BR" sz="2000" b="1" i="1" dirty="0" smtClean="0"/>
                  <a:t>não ser </a:t>
                </a:r>
                <a:r>
                  <a:rPr lang="pt-BR" sz="2000" b="1" i="1" dirty="0"/>
                  <a:t>ótimos</a:t>
                </a:r>
                <a:r>
                  <a:rPr lang="pt-BR" sz="2000" dirty="0"/>
                  <a:t>.</a:t>
                </a:r>
              </a:p>
              <a:p>
                <a:pPr>
                  <a:spcBef>
                    <a:spcPts val="600"/>
                  </a:spcBef>
                </a:pPr>
                <a:r>
                  <a:rPr lang="pt-BR" sz="2000" dirty="0" smtClean="0"/>
                  <a:t>Além disso, a </a:t>
                </a:r>
                <a:r>
                  <a:rPr lang="pt-BR" sz="2000" b="1" i="1" dirty="0"/>
                  <a:t>convergência ocorre apenas na média</a:t>
                </a:r>
                <a:r>
                  <a:rPr lang="pt-BR" sz="2000" dirty="0"/>
                  <a:t>.</a:t>
                </a:r>
              </a:p>
              <a:p>
                <a:pPr>
                  <a:spcBef>
                    <a:spcPts val="600"/>
                  </a:spcBef>
                </a:pPr>
                <a:r>
                  <a:rPr lang="pt-BR" sz="2000" dirty="0" smtClean="0"/>
                  <a:t>Entretanto, </a:t>
                </a:r>
                <a:r>
                  <a:rPr lang="pt-BR" sz="2000" b="1" i="1" dirty="0" smtClean="0"/>
                  <a:t>consome menos recursos computacionais </a:t>
                </a:r>
                <a:r>
                  <a:rPr lang="pt-BR" sz="2000" dirty="0" smtClean="0"/>
                  <a:t>e o </a:t>
                </a:r>
                <a:r>
                  <a:rPr lang="pt-BR" sz="2000" b="1" i="1" dirty="0" smtClean="0"/>
                  <a:t>tempo </a:t>
                </a:r>
                <a:r>
                  <a:rPr lang="pt-BR" sz="2000" b="1" i="1" dirty="0"/>
                  <a:t>de treinamento é </a:t>
                </a:r>
                <a:r>
                  <a:rPr lang="pt-BR" sz="2000" b="1" i="1" dirty="0" smtClean="0"/>
                  <a:t>menor</a:t>
                </a:r>
                <a:r>
                  <a:rPr lang="pt-BR" sz="2000" dirty="0" smtClean="0"/>
                  <a:t>: </a:t>
                </a:r>
                <a:r>
                  <a:rPr lang="pt-BR" sz="2000" dirty="0"/>
                  <a:t>com apenas uma época o algoritmo já se aproxima do ponto ótimo.</a:t>
                </a:r>
              </a:p>
              <a:p>
                <a:pPr>
                  <a:spcBef>
                    <a:spcPts val="600"/>
                  </a:spcBef>
                </a:pPr>
                <a:r>
                  <a:rPr lang="pt-BR" sz="2000" dirty="0"/>
                  <a:t>Necessita de um esquema de ajuste do passo de aprendizagem, </a:t>
                </a:r>
                <a14:m>
                  <m:oMath xmlns:m="http://schemas.openxmlformats.org/officeDocument/2006/math">
                    <m:r>
                      <a:rPr lang="pt-BR" sz="2000" i="1">
                        <a:latin typeface="Cambria Math" panose="02040503050406030204" pitchFamily="18" charset="0"/>
                        <a:ea typeface="Cambria Math" panose="02040503050406030204" pitchFamily="18" charset="0"/>
                      </a:rPr>
                      <m:t>𝛼</m:t>
                    </m:r>
                  </m:oMath>
                </a14:m>
                <a:r>
                  <a:rPr lang="pt-BR" sz="2000" dirty="0"/>
                  <a:t>, para ficar mais “</a:t>
                </a:r>
                <a:r>
                  <a:rPr lang="pt-BR" sz="2000" i="1" dirty="0"/>
                  <a:t>comportado</a:t>
                </a:r>
                <a:r>
                  <a:rPr lang="pt-BR" sz="2000" i="1" dirty="0" smtClean="0"/>
                  <a:t>”</a:t>
                </a:r>
                <a:r>
                  <a:rPr lang="pt-BR" sz="2000" dirty="0" smtClean="0"/>
                  <a:t>.</a:t>
                </a:r>
                <a:endParaRPr lang="pt-BR" sz="2000" dirty="0"/>
              </a:p>
            </p:txBody>
          </p:sp>
        </mc:Choice>
        <mc:Fallback>
          <p:sp>
            <p:nvSpPr>
              <p:cNvPr id="12" name="Content Placeholder 2"/>
              <p:cNvSpPr>
                <a:spLocks noGrp="1" noRot="1" noChangeAspect="1" noMove="1" noResize="1" noEditPoints="1" noAdjustHandles="1" noChangeArrowheads="1" noChangeShapeType="1" noTextEdit="1"/>
              </p:cNvSpPr>
              <p:nvPr>
                <p:ph idx="1"/>
              </p:nvPr>
            </p:nvSpPr>
            <p:spPr>
              <a:xfrm>
                <a:off x="838200" y="3905250"/>
                <a:ext cx="11122742" cy="2705100"/>
              </a:xfrm>
              <a:blipFill rotWithShape="0">
                <a:blip r:embed="rId7"/>
                <a:stretch>
                  <a:fillRect l="-493" t="-2483" r="-439" b="-2935"/>
                </a:stretch>
              </a:blipFill>
            </p:spPr>
            <p:txBody>
              <a:bodyPr/>
              <a:lstStyle/>
              <a:p>
                <a:r>
                  <a:rPr lang="pt-BR">
                    <a:noFill/>
                  </a:rPr>
                  <a:t> </a:t>
                </a:r>
              </a:p>
            </p:txBody>
          </p:sp>
        </mc:Fallback>
      </mc:AlternateContent>
    </p:spTree>
    <p:extLst>
      <p:ext uri="{BB962C8B-B14F-4D97-AF65-F5344CB8AC3E}">
        <p14:creationId xmlns:p14="http://schemas.microsoft.com/office/powerpoint/2010/main" val="18046954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832"/>
          </a:xfrm>
        </p:spPr>
        <p:txBody>
          <a:bodyPr/>
          <a:lstStyle/>
          <a:p>
            <a:r>
              <a:rPr lang="pt-BR" dirty="0"/>
              <a:t>Versões </a:t>
            </a:r>
            <a:r>
              <a:rPr lang="pt-BR" dirty="0" smtClean="0"/>
              <a:t>do </a:t>
            </a:r>
            <a:r>
              <a:rPr lang="pt-BR" dirty="0"/>
              <a:t>Gradiente Descendente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590675"/>
                <a:ext cx="11106666" cy="5267325"/>
              </a:xfrm>
            </p:spPr>
            <p:txBody>
              <a:bodyPr>
                <a:normAutofit fontScale="92500" lnSpcReduction="10000"/>
              </a:bodyPr>
              <a:lstStyle/>
              <a:p>
                <a:pPr algn="just"/>
                <a:r>
                  <a:rPr lang="pt-BR" b="1" dirty="0"/>
                  <a:t>Mini-batch</a:t>
                </a:r>
                <a:r>
                  <a:rPr lang="pt-BR" dirty="0"/>
                  <a:t>: é um meio-termo entre as duas versões anteriores. O conjunto de treinamento é dividido em vários subconjuntos (</a:t>
                </a:r>
                <a:r>
                  <a:rPr lang="pt-BR" b="1" i="1" dirty="0"/>
                  <a:t>mini-batches</a:t>
                </a:r>
                <a:r>
                  <a:rPr lang="pt-BR" dirty="0"/>
                  <a:t>) com elementos aleatórios (i.e., par atributo/rótulo), onde os pesos do modelo são ajustados a cada mini-batch.</a:t>
                </a: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𝑀𝐵</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 −</m:t>
                            </m:r>
                            <m:r>
                              <a:rPr lang="en-US" i="1">
                                <a:latin typeface="Cambria Math" panose="02040503050406030204" pitchFamily="18" charset="0"/>
                              </a:rPr>
                              <m:t>h</m:t>
                            </m:r>
                            <m:d>
                              <m:dPr>
                                <m:ctrlPr>
                                  <a:rPr lang="en-US" i="1">
                                    <a:latin typeface="Cambria Math" panose="02040503050406030204" pitchFamily="18" charset="0"/>
                                  </a:rPr>
                                </m:ctrlPr>
                              </m:dPr>
                              <m:e>
                                <m:r>
                                  <a:rPr lang="pt-BR" b="1" i="1">
                                    <a:latin typeface="Cambria Math" panose="02040503050406030204" pitchFamily="18" charset="0"/>
                                  </a:rPr>
                                  <m:t>𝒙</m:t>
                                </m:r>
                                <m:d>
                                  <m:dPr>
                                    <m:ctrlPr>
                                      <a:rPr lang="en-US" i="1">
                                        <a:latin typeface="Cambria Math" panose="02040503050406030204" pitchFamily="18" charset="0"/>
                                      </a:rPr>
                                    </m:ctrlPr>
                                  </m:dPr>
                                  <m:e>
                                    <m:r>
                                      <a:rPr lang="pt-BR" i="1">
                                        <a:latin typeface="Cambria Math" panose="02040503050406030204" pitchFamily="18" charset="0"/>
                                      </a:rPr>
                                      <m:t>𝑛</m:t>
                                    </m:r>
                                  </m:e>
                                </m:d>
                              </m:e>
                            </m:d>
                          </m:e>
                        </m:d>
                      </m:e>
                    </m:nary>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i="1">
                        <a:latin typeface="Cambria Math" panose="02040503050406030204" pitchFamily="18" charset="0"/>
                      </a:rPr>
                      <m:t>𝐾</m:t>
                    </m:r>
                  </m:oMath>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𝑀𝐵</m:t>
                    </m:r>
                  </m:oMath>
                </a14:m>
                <a:r>
                  <a:rPr lang="pt-BR" dirty="0"/>
                  <a:t> é o tamanho do mini-batch</a:t>
                </a:r>
                <a:r>
                  <a:rPr lang="pt-BR" dirty="0" smtClean="0"/>
                  <a:t>.</a:t>
                </a:r>
              </a:p>
              <a:p>
                <a:pPr marL="0" indent="0">
                  <a:buNone/>
                </a:pPr>
                <a:r>
                  <a:rPr lang="pt-BR" b="1" dirty="0" smtClean="0"/>
                  <a:t>Características:</a:t>
                </a:r>
                <a:endParaRPr lang="pt-BR" dirty="0"/>
              </a:p>
              <a:p>
                <a:pPr lvl="1" algn="just">
                  <a:buFont typeface="Wingdings" panose="05000000000000000000" pitchFamily="2" charset="2"/>
                  <a:buChar char="§"/>
                </a:pPr>
                <a:r>
                  <a:rPr lang="pt-BR" dirty="0"/>
                  <a:t>Pode ser visto como uma </a:t>
                </a:r>
                <a:r>
                  <a:rPr lang="pt-BR" b="1" i="1" dirty="0"/>
                  <a:t>generalização</a:t>
                </a:r>
                <a:r>
                  <a:rPr lang="pt-BR" dirty="0"/>
                  <a:t> das 2 versões anteriores:</a:t>
                </a:r>
              </a:p>
              <a:p>
                <a:pPr lvl="2" algn="just">
                  <a:buFont typeface="Wingdings" panose="05000000000000000000" pitchFamily="2" charset="2"/>
                  <a:buChar char="§"/>
                </a:pPr>
                <a:r>
                  <a:rPr lang="pt-BR" dirty="0"/>
                  <a:t>Caso </a:t>
                </a:r>
                <a14:m>
                  <m:oMath xmlns:m="http://schemas.openxmlformats.org/officeDocument/2006/math">
                    <m:r>
                      <a:rPr lang="pt-BR" i="1">
                        <a:latin typeface="Cambria Math" panose="02040503050406030204" pitchFamily="18" charset="0"/>
                      </a:rPr>
                      <m:t>𝑀𝐵</m:t>
                    </m:r>
                    <m:r>
                      <a:rPr lang="pt-BR" b="0" i="0" smtClean="0">
                        <a:latin typeface="Cambria Math" panose="02040503050406030204" pitchFamily="18" charset="0"/>
                      </a:rPr>
                      <m:t>=</m:t>
                    </m:r>
                    <m:r>
                      <m:rPr>
                        <m:sty m:val="p"/>
                      </m:rPr>
                      <a:rPr lang="pt-BR" b="0" i="0" smtClean="0">
                        <a:latin typeface="Cambria Math" panose="02040503050406030204" pitchFamily="18" charset="0"/>
                      </a:rPr>
                      <m:t>N</m:t>
                    </m:r>
                  </m:oMath>
                </a14:m>
                <a:r>
                  <a:rPr lang="pt-BR" dirty="0"/>
                  <a:t>, então </a:t>
                </a:r>
                <a:r>
                  <a:rPr lang="pt-BR" dirty="0" smtClean="0"/>
                  <a:t>ele se </a:t>
                </a:r>
                <a:r>
                  <a:rPr lang="pt-BR" dirty="0"/>
                  <a:t>torna o GD em batelada.</a:t>
                </a:r>
              </a:p>
              <a:p>
                <a:pPr lvl="2" algn="just">
                  <a:buFont typeface="Wingdings" panose="05000000000000000000" pitchFamily="2" charset="2"/>
                  <a:buChar char="§"/>
                </a:pPr>
                <a:r>
                  <a:rPr lang="pt-BR" dirty="0"/>
                  <a:t>Caso </a:t>
                </a:r>
                <a14:m>
                  <m:oMath xmlns:m="http://schemas.openxmlformats.org/officeDocument/2006/math">
                    <m:r>
                      <a:rPr lang="pt-BR" i="1">
                        <a:latin typeface="Cambria Math" panose="02040503050406030204" pitchFamily="18" charset="0"/>
                      </a:rPr>
                      <m:t>𝑀𝐵</m:t>
                    </m:r>
                    <m:r>
                      <a:rPr lang="pt-BR" b="0" i="1" smtClean="0">
                        <a:latin typeface="Cambria Math" panose="02040503050406030204" pitchFamily="18" charset="0"/>
                      </a:rPr>
                      <m:t>=1</m:t>
                    </m:r>
                  </m:oMath>
                </a14:m>
                <a:r>
                  <a:rPr lang="pt-BR" dirty="0"/>
                  <a:t>, então </a:t>
                </a:r>
                <a:r>
                  <a:rPr lang="pt-BR" dirty="0" smtClean="0"/>
                  <a:t>ele se </a:t>
                </a:r>
                <a:r>
                  <a:rPr lang="pt-BR" dirty="0"/>
                  <a:t>torna o GD estocástico.</a:t>
                </a:r>
              </a:p>
              <a:p>
                <a:pPr lvl="1" algn="just">
                  <a:buFont typeface="Wingdings" panose="05000000000000000000" pitchFamily="2" charset="2"/>
                  <a:buChar char="§"/>
                </a:pPr>
                <a:r>
                  <a:rPr lang="pt-BR" dirty="0" smtClean="0"/>
                  <a:t>Computacionalmente mais rápido </a:t>
                </a:r>
                <a:r>
                  <a:rPr lang="pt-BR" dirty="0"/>
                  <a:t>do que o GD em </a:t>
                </a:r>
                <a:r>
                  <a:rPr lang="pt-BR" dirty="0" smtClean="0"/>
                  <a:t>batelada, </a:t>
                </a:r>
                <a:r>
                  <a:rPr lang="pt-BR" dirty="0"/>
                  <a:t>mas mais </a:t>
                </a:r>
                <a:r>
                  <a:rPr lang="pt-BR" dirty="0" smtClean="0"/>
                  <a:t>lento </a:t>
                </a:r>
                <a:r>
                  <a:rPr lang="pt-BR" dirty="0"/>
                  <a:t>do que o GD estocástico.</a:t>
                </a:r>
              </a:p>
              <a:p>
                <a:pPr lvl="1" algn="just">
                  <a:buFont typeface="Wingdings" panose="05000000000000000000" pitchFamily="2" charset="2"/>
                  <a:buChar char="§"/>
                </a:pPr>
                <a:r>
                  <a:rPr lang="pt-BR" dirty="0" smtClean="0"/>
                  <a:t>Em caso de amostras ruidosas, a convergência </a:t>
                </a:r>
                <a:r>
                  <a:rPr lang="pt-BR" dirty="0"/>
                  <a:t>depende do tamanho do mini-batch.</a:t>
                </a:r>
              </a:p>
              <a:p>
                <a:pPr lvl="1" algn="just">
                  <a:buFont typeface="Wingdings" panose="05000000000000000000" pitchFamily="2" charset="2"/>
                  <a:buChar char="§"/>
                </a:pPr>
                <a:r>
                  <a:rPr lang="pt-BR" dirty="0"/>
                  <a:t>Pode usar esquemas de variação do passo de aprendizagem para melhorar a </a:t>
                </a:r>
                <a:r>
                  <a:rPr lang="pt-BR" dirty="0" smtClean="0"/>
                  <a:t>convergência caso o </a:t>
                </a:r>
                <a:r>
                  <a:rPr lang="pt-BR" dirty="0" err="1" smtClean="0"/>
                  <a:t>mini-batch</a:t>
                </a:r>
                <a:r>
                  <a:rPr lang="pt-BR" dirty="0" smtClean="0"/>
                  <a:t> seja muito pequeno.</a:t>
                </a:r>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590675"/>
                <a:ext cx="11106666" cy="5267325"/>
              </a:xfrm>
              <a:blipFill rotWithShape="0">
                <a:blip r:embed="rId3"/>
                <a:stretch>
                  <a:fillRect l="-933" t="-2315" r="-988" b="-926"/>
                </a:stretch>
              </a:blipFill>
            </p:spPr>
            <p:txBody>
              <a:bodyPr/>
              <a:lstStyle/>
              <a:p>
                <a:r>
                  <a:rPr lang="pt-BR">
                    <a:noFill/>
                  </a:rPr>
                  <a:t> </a:t>
                </a:r>
              </a:p>
            </p:txBody>
          </p:sp>
        </mc:Fallback>
      </mc:AlternateContent>
      <p:sp>
        <p:nvSpPr>
          <p:cNvPr id="4" name="Rectangle 3"/>
          <p:cNvSpPr/>
          <p:nvPr/>
        </p:nvSpPr>
        <p:spPr>
          <a:xfrm>
            <a:off x="4200722" y="2923057"/>
            <a:ext cx="969817" cy="5397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t>
            </a:r>
            <a:endParaRPr lang="pt-BR" dirty="0"/>
          </a:p>
        </p:txBody>
      </p:sp>
    </p:spTree>
    <p:extLst>
      <p:ext uri="{BB962C8B-B14F-4D97-AF65-F5344CB8AC3E}">
        <p14:creationId xmlns:p14="http://schemas.microsoft.com/office/powerpoint/2010/main" val="3465032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164"/>
            <a:ext cx="10515600" cy="766989"/>
          </a:xfrm>
        </p:spPr>
        <p:txBody>
          <a:bodyPr/>
          <a:lstStyle/>
          <a:p>
            <a:r>
              <a:rPr lang="pt-BR" dirty="0" smtClean="0"/>
              <a:t>Características do GD com </a:t>
            </a:r>
            <a:r>
              <a:rPr lang="pt-BR" dirty="0"/>
              <a:t>Mini-Batch</a:t>
            </a:r>
          </a:p>
        </p:txBody>
      </p:sp>
      <p:sp>
        <p:nvSpPr>
          <p:cNvPr id="8" name="TextBox 7"/>
          <p:cNvSpPr txBox="1"/>
          <p:nvPr/>
        </p:nvSpPr>
        <p:spPr>
          <a:xfrm>
            <a:off x="9960476" y="1245984"/>
            <a:ext cx="2329073"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100</a:t>
            </a:r>
          </a:p>
        </p:txBody>
      </p:sp>
      <p:sp>
        <p:nvSpPr>
          <p:cNvPr id="15" name="TextBox 14"/>
          <p:cNvSpPr txBox="1"/>
          <p:nvPr/>
        </p:nvSpPr>
        <p:spPr>
          <a:xfrm>
            <a:off x="7799415" y="1245984"/>
            <a:ext cx="2175810"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50</a:t>
            </a:r>
          </a:p>
        </p:txBody>
      </p:sp>
      <p:sp>
        <p:nvSpPr>
          <p:cNvPr id="16" name="TextBox 15"/>
          <p:cNvSpPr txBox="1"/>
          <p:nvPr/>
        </p:nvSpPr>
        <p:spPr>
          <a:xfrm>
            <a:off x="5499838" y="1247264"/>
            <a:ext cx="2227299"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10</a:t>
            </a:r>
          </a:p>
        </p:txBody>
      </p:sp>
      <p:sp>
        <p:nvSpPr>
          <p:cNvPr id="5" name="TextBox 4"/>
          <p:cNvSpPr txBox="1"/>
          <p:nvPr/>
        </p:nvSpPr>
        <p:spPr>
          <a:xfrm>
            <a:off x="7686634" y="6550223"/>
            <a:ext cx="4505366" cy="307777"/>
          </a:xfrm>
          <a:prstGeom prst="rect">
            <a:avLst/>
          </a:prstGeom>
          <a:noFill/>
        </p:spPr>
        <p:txBody>
          <a:bodyPr wrap="square" rtlCol="0">
            <a:spAutoFit/>
          </a:bodyPr>
          <a:lstStyle/>
          <a:p>
            <a:r>
              <a:rPr lang="pt-BR" sz="1400" dirty="0" smtClean="0">
                <a:hlinkClick r:id="rId3"/>
              </a:rPr>
              <a:t>Exemplo: </a:t>
            </a:r>
            <a:r>
              <a:rPr lang="pt-BR" sz="1400" dirty="0">
                <a:hlinkClick r:id="rId3"/>
              </a:rPr>
              <a:t>mini_batch_gradient_descent_with_figures.ipynb</a:t>
            </a:r>
            <a:endParaRPr lang="pt-BR" sz="1400" dirty="0"/>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t="11647" r="9351" b="2321"/>
          <a:stretch/>
        </p:blipFill>
        <p:spPr>
          <a:xfrm>
            <a:off x="5499839" y="1546283"/>
            <a:ext cx="2046126" cy="1941896"/>
          </a:xfrm>
          <a:prstGeom prst="rect">
            <a:avLst/>
          </a:prstGeom>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l="1139" t="11841" r="7750" b="3714"/>
          <a:stretch/>
        </p:blipFill>
        <p:spPr>
          <a:xfrm>
            <a:off x="5499839" y="3532422"/>
            <a:ext cx="2046126" cy="1896409"/>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11" t="11510" r="9734" b="2776"/>
          <a:stretch/>
        </p:blipFill>
        <p:spPr>
          <a:xfrm>
            <a:off x="7773004" y="1548631"/>
            <a:ext cx="2047301" cy="1939548"/>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1429" t="11234" r="9365" b="3687"/>
          <a:stretch/>
        </p:blipFill>
        <p:spPr>
          <a:xfrm>
            <a:off x="7773004" y="3532423"/>
            <a:ext cx="2047301" cy="1952586"/>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6" t="11626" r="9233" b="2731"/>
          <a:stretch/>
        </p:blipFill>
        <p:spPr>
          <a:xfrm>
            <a:off x="10047344" y="1518794"/>
            <a:ext cx="2056168" cy="1939548"/>
          </a:xfrm>
          <a:prstGeom prst="rect">
            <a:avLst/>
          </a:prstGeom>
        </p:spPr>
      </p:pic>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l="1634" t="10953" r="9477" b="3968"/>
          <a:stretch/>
        </p:blipFill>
        <p:spPr>
          <a:xfrm>
            <a:off x="10047344" y="3493967"/>
            <a:ext cx="2056168" cy="1968047"/>
          </a:xfrm>
          <a:prstGeom prst="rect">
            <a:avLst/>
          </a:prstGeom>
        </p:spPr>
      </p:pic>
      <mc:AlternateContent xmlns:mc="http://schemas.openxmlformats.org/markup-compatibility/2006" xmlns:a14="http://schemas.microsoft.com/office/drawing/2010/main">
        <mc:Choice Requires="a14">
          <p:sp>
            <p:nvSpPr>
              <p:cNvPr id="18" name="Content Placeholder 2"/>
              <p:cNvSpPr>
                <a:spLocks noGrp="1"/>
              </p:cNvSpPr>
              <p:nvPr>
                <p:ph idx="1"/>
              </p:nvPr>
            </p:nvSpPr>
            <p:spPr>
              <a:xfrm>
                <a:off x="838200" y="1209082"/>
                <a:ext cx="4750126" cy="5648918"/>
              </a:xfrm>
            </p:spPr>
            <p:txBody>
              <a:bodyPr>
                <a:normAutofit fontScale="92500"/>
              </a:bodyPr>
              <a:lstStyle/>
              <a:p>
                <a:pPr>
                  <a:spcBef>
                    <a:spcPts val="0"/>
                  </a:spcBef>
                </a:pPr>
                <a:r>
                  <a:rPr lang="pt-BR" b="1" i="1" dirty="0"/>
                  <a:t>P</a:t>
                </a:r>
                <a:r>
                  <a:rPr lang="pt-BR" b="1" i="1" dirty="0" smtClean="0"/>
                  <a:t>rogresso menos </a:t>
                </a:r>
                <a:r>
                  <a:rPr lang="pt-BR" b="1" i="1" dirty="0"/>
                  <a:t>irregular </a:t>
                </a:r>
                <a:r>
                  <a:rPr lang="pt-BR" dirty="0"/>
                  <a:t>do que com o </a:t>
                </a:r>
                <a:r>
                  <a:rPr lang="pt-BR" dirty="0" smtClean="0"/>
                  <a:t>GDE, </a:t>
                </a:r>
                <a:r>
                  <a:rPr lang="pt-BR" dirty="0"/>
                  <a:t>especialmente com mini-batches </a:t>
                </a:r>
                <a:r>
                  <a:rPr lang="pt-BR" dirty="0" smtClean="0"/>
                  <a:t>maiores.</a:t>
                </a:r>
                <a:endParaRPr lang="pt-BR" dirty="0"/>
              </a:p>
              <a:p>
                <a:pPr>
                  <a:spcBef>
                    <a:spcPts val="0"/>
                  </a:spcBef>
                </a:pPr>
                <a:r>
                  <a:rPr lang="pt-BR" dirty="0"/>
                  <a:t>Como resultado, </a:t>
                </a:r>
                <a:r>
                  <a:rPr lang="pt-BR" dirty="0" smtClean="0"/>
                  <a:t>essa versão </a:t>
                </a:r>
                <a:r>
                  <a:rPr lang="pt-BR" b="1" i="1" dirty="0" smtClean="0"/>
                  <a:t>oscila </a:t>
                </a:r>
                <a:r>
                  <a:rPr lang="pt-BR" b="1" i="1" dirty="0"/>
                  <a:t>menos ao redor do mínimo global</a:t>
                </a:r>
                <a:r>
                  <a:rPr lang="pt-BR" dirty="0"/>
                  <a:t> do que o GDE.</a:t>
                </a:r>
              </a:p>
              <a:p>
                <a:pPr>
                  <a:spcBef>
                    <a:spcPts val="0"/>
                  </a:spcBef>
                </a:pPr>
                <a:r>
                  <a:rPr lang="pt-BR" dirty="0"/>
                  <a:t>Tem </a:t>
                </a:r>
                <a:r>
                  <a:rPr lang="pt-BR" b="1" i="1" dirty="0"/>
                  <a:t>comportamento mais próximo do GD em batelada</a:t>
                </a:r>
                <a:r>
                  <a:rPr lang="pt-BR" dirty="0"/>
                  <a:t> para </a:t>
                </a:r>
                <a:r>
                  <a:rPr lang="pt-BR" dirty="0" smtClean="0"/>
                  <a:t>mini-batches </a:t>
                </a:r>
                <a:r>
                  <a:rPr lang="pt-BR" dirty="0"/>
                  <a:t>maiores.</a:t>
                </a:r>
              </a:p>
              <a:p>
                <a:pPr>
                  <a:spcBef>
                    <a:spcPts val="0"/>
                  </a:spcBef>
                </a:pPr>
                <a:r>
                  <a:rPr lang="pt-BR" b="1" i="1" dirty="0"/>
                  <a:t>Oscilação</a:t>
                </a:r>
                <a:r>
                  <a:rPr lang="pt-BR" dirty="0"/>
                  <a:t> em torno do mínimo </a:t>
                </a:r>
                <a:r>
                  <a:rPr lang="pt-BR" b="1" i="1" dirty="0"/>
                  <a:t>diminui conforme o tamanho do mini-batch aumenta</a:t>
                </a:r>
                <a:r>
                  <a:rPr lang="pt-BR" dirty="0" smtClean="0"/>
                  <a:t>.</a:t>
                </a:r>
              </a:p>
              <a:p>
                <a:pPr>
                  <a:spcBef>
                    <a:spcPts val="0"/>
                  </a:spcBef>
                </a:pPr>
                <a:r>
                  <a:rPr lang="pt-BR" dirty="0"/>
                  <a:t>E</a:t>
                </a:r>
                <a:r>
                  <a:rPr lang="pt-BR" dirty="0" smtClean="0"/>
                  <a:t>squema </a:t>
                </a:r>
                <a:r>
                  <a:rPr lang="pt-BR" dirty="0"/>
                  <a:t>de </a:t>
                </a:r>
                <a:r>
                  <a:rPr lang="pt-BR" dirty="0" smtClean="0"/>
                  <a:t>redução de </a:t>
                </a:r>
                <a14:m>
                  <m:oMath xmlns:m="http://schemas.openxmlformats.org/officeDocument/2006/math">
                    <m:r>
                      <a:rPr lang="pt-BR" i="1" smtClean="0">
                        <a:latin typeface="Cambria Math" panose="02040503050406030204" pitchFamily="18" charset="0"/>
                        <a:ea typeface="Cambria Math" panose="02040503050406030204" pitchFamily="18" charset="0"/>
                      </a:rPr>
                      <m:t>𝛼</m:t>
                    </m:r>
                  </m:oMath>
                </a14:m>
                <a:r>
                  <a:rPr lang="pt-BR" dirty="0" smtClean="0"/>
                  <a:t> pode balancear </a:t>
                </a:r>
                <a:r>
                  <a:rPr lang="pt-BR" b="1" i="1" dirty="0"/>
                  <a:t>rapidez</a:t>
                </a:r>
                <a:r>
                  <a:rPr lang="pt-BR" dirty="0"/>
                  <a:t> </a:t>
                </a:r>
                <a:r>
                  <a:rPr lang="pt-BR" dirty="0" smtClean="0"/>
                  <a:t>e </a:t>
                </a:r>
                <a:r>
                  <a:rPr lang="pt-BR" b="1" i="1" dirty="0" smtClean="0"/>
                  <a:t>convergência</a:t>
                </a:r>
                <a:r>
                  <a:rPr lang="pt-BR" dirty="0" smtClean="0"/>
                  <a:t>.</a:t>
                </a:r>
              </a:p>
            </p:txBody>
          </p:sp>
        </mc:Choice>
        <mc:Fallback xmlns="">
          <p:sp>
            <p:nvSpPr>
              <p:cNvPr id="18" name="Content Placeholder 2"/>
              <p:cNvSpPr>
                <a:spLocks noGrp="1" noRot="1" noChangeAspect="1" noMove="1" noResize="1" noEditPoints="1" noAdjustHandles="1" noChangeArrowheads="1" noChangeShapeType="1" noTextEdit="1"/>
              </p:cNvSpPr>
              <p:nvPr>
                <p:ph idx="1"/>
              </p:nvPr>
            </p:nvSpPr>
            <p:spPr>
              <a:xfrm>
                <a:off x="838200" y="1209082"/>
                <a:ext cx="4750126" cy="5648918"/>
              </a:xfrm>
              <a:blipFill rotWithShape="0">
                <a:blip r:embed="rId10"/>
                <a:stretch>
                  <a:fillRect l="-2054" t="-1618" r="-2054"/>
                </a:stretch>
              </a:blipFill>
            </p:spPr>
            <p:txBody>
              <a:bodyPr/>
              <a:lstStyle/>
              <a:p>
                <a:r>
                  <a:rPr lang="pt-BR">
                    <a:noFill/>
                  </a:rPr>
                  <a:t> </a:t>
                </a:r>
              </a:p>
            </p:txBody>
          </p:sp>
        </mc:Fallback>
      </mc:AlternateContent>
    </p:spTree>
    <p:extLst>
      <p:ext uri="{BB962C8B-B14F-4D97-AF65-F5344CB8AC3E}">
        <p14:creationId xmlns:p14="http://schemas.microsoft.com/office/powerpoint/2010/main" val="1157980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a:xfrm>
            <a:off x="838199" y="1825624"/>
            <a:ext cx="11007811" cy="4590165"/>
          </a:xfrm>
        </p:spPr>
        <p:txBody>
          <a:bodyPr/>
          <a:lstStyle/>
          <a:p>
            <a:r>
              <a:rPr lang="pt-BR" b="1" dirty="0"/>
              <a:t>Quiz</a:t>
            </a:r>
            <a:r>
              <a:rPr lang="pt-BR" dirty="0"/>
              <a:t>: “</a:t>
            </a:r>
            <a:r>
              <a:rPr lang="pt-BR" i="1" dirty="0"/>
              <a:t>T319 - Quiz - Regressão: Parte </a:t>
            </a:r>
            <a:r>
              <a:rPr lang="pt-BR" i="1" dirty="0" smtClean="0"/>
              <a:t>II</a:t>
            </a:r>
            <a:r>
              <a:rPr lang="pt-BR" dirty="0" smtClean="0"/>
              <a:t>” </a:t>
            </a:r>
            <a:r>
              <a:rPr lang="pt-BR" dirty="0"/>
              <a:t>que se encontra no MS Teams.</a:t>
            </a:r>
          </a:p>
          <a:p>
            <a:r>
              <a:rPr lang="pt-BR" b="1" dirty="0"/>
              <a:t>Exercício Prático</a:t>
            </a:r>
            <a:r>
              <a:rPr lang="pt-BR" dirty="0"/>
              <a:t>: </a:t>
            </a:r>
            <a:r>
              <a:rPr lang="pt-BR" b="1" dirty="0">
                <a:hlinkClick r:id="rId3"/>
              </a:rPr>
              <a:t>Laboratório </a:t>
            </a:r>
            <a:r>
              <a:rPr lang="pt-BR" b="1" dirty="0" smtClean="0">
                <a:hlinkClick r:id="rId3"/>
              </a:rPr>
              <a:t>#</a:t>
            </a:r>
            <a:r>
              <a:rPr lang="pt-BR" b="1" dirty="0">
                <a:hlinkClick r:id="rId3"/>
              </a:rPr>
              <a:t>3</a:t>
            </a:r>
            <a:r>
              <a:rPr lang="pt-BR" dirty="0" smtClean="0"/>
              <a:t>.</a:t>
            </a:r>
            <a:endParaRPr lang="pt-BR" dirty="0"/>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Vídeo explicando o </a:t>
            </a:r>
            <a:r>
              <a:rPr lang="pt-BR" dirty="0" smtClean="0"/>
              <a:t>laboratório: </a:t>
            </a:r>
            <a:r>
              <a:rPr lang="pt-BR" dirty="0"/>
              <a:t>Arquivos -&gt; Material de Aula -&gt; Laboratório </a:t>
            </a:r>
            <a:r>
              <a:rPr lang="pt-BR" dirty="0" smtClean="0"/>
              <a:t>#3</a:t>
            </a:r>
            <a:endParaRPr lang="pt-BR" dirty="0"/>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a:p>
            <a:pPr lvl="1">
              <a:buFont typeface="Wingdings" panose="05000000000000000000" pitchFamily="2" charset="2"/>
              <a:buChar char="§"/>
            </a:pPr>
            <a:r>
              <a:rPr lang="pt-BR" b="1" dirty="0">
                <a:solidFill>
                  <a:srgbClr val="FF0000"/>
                </a:solidFill>
              </a:rPr>
              <a:t>Laboratórios podem ser resolvidos em grupo, mas as entregas devem ser individuais.</a:t>
            </a:r>
          </a:p>
        </p:txBody>
      </p:sp>
    </p:spTree>
    <p:extLst>
      <p:ext uri="{BB962C8B-B14F-4D97-AF65-F5344CB8AC3E}">
        <p14:creationId xmlns:p14="http://schemas.microsoft.com/office/powerpoint/2010/main" val="2507017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1349"/>
            <a:ext cx="10515600" cy="702519"/>
          </a:xfrm>
        </p:spPr>
        <p:txBody>
          <a:bodyPr>
            <a:normAutofit/>
          </a:bodyPr>
          <a:lstStyle/>
          <a:p>
            <a:r>
              <a:rPr lang="en-US" dirty="0" err="1" smtClean="0"/>
              <a:t>Encontrando</a:t>
            </a:r>
            <a:r>
              <a:rPr lang="en-US" dirty="0" smtClean="0"/>
              <a:t> o </a:t>
            </a:r>
            <a:r>
              <a:rPr lang="en-US" dirty="0" err="1" smtClean="0"/>
              <a:t>vetor</a:t>
            </a:r>
            <a:r>
              <a:rPr lang="en-US" dirty="0" smtClean="0"/>
              <a:t> </a:t>
            </a:r>
            <a:r>
              <a:rPr lang="en-US" dirty="0" err="1" smtClean="0"/>
              <a:t>gradiente</a:t>
            </a:r>
            <a:endParaRPr lang="nl-BE" dirty="0"/>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838199" y="995963"/>
                <a:ext cx="11275337" cy="5834741"/>
              </a:xfrm>
            </p:spPr>
            <p:txBody>
              <a:bodyPr>
                <a:normAutofit lnSpcReduction="10000"/>
              </a:bodyPr>
              <a:lstStyle/>
              <a:p>
                <a:pPr marL="0" indent="0">
                  <a:buNone/>
                </a:pPr>
                <a:r>
                  <a:rPr lang="en-US" b="1" i="1" dirty="0" smtClean="0"/>
                  <a:t>Função </a:t>
                </a:r>
                <a:r>
                  <a:rPr lang="en-US" b="1" i="1" dirty="0" err="1"/>
                  <a:t>hipótese</a:t>
                </a:r>
                <a:r>
                  <a:rPr lang="en-US" b="1" i="1" dirty="0"/>
                  <a:t> </a:t>
                </a:r>
                <a:r>
                  <a:rPr lang="en-US" dirty="0"/>
                  <a:t>com 2 </a:t>
                </a:r>
                <a:r>
                  <a:rPr lang="en-US" dirty="0" smtClean="0"/>
                  <a:t>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oMath>
                </a14:m>
                <a:r>
                  <a:rPr lang="en-US" dirty="0" smtClean="0"/>
                  <a:t> </a:t>
                </a:r>
                <a:r>
                  <a:rPr lang="en-US" dirty="0"/>
                  <a:t>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endParaRPr lang="en-US" dirty="0" smtClean="0"/>
              </a:p>
              <a:p>
                <a:pPr marL="0" indent="0" algn="ctr">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pt-BR" b="1" i="1" smtClean="0">
                            <a:latin typeface="Cambria Math" panose="02040503050406030204" pitchFamily="18" charset="0"/>
                          </a:rPr>
                          <m:t>𝒙</m:t>
                        </m:r>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oMath>
                </a14:m>
                <a:r>
                  <a:rPr lang="nl-BE" dirty="0"/>
                  <a:t>.</a:t>
                </a:r>
              </a:p>
              <a:p>
                <a:pPr marL="0" indent="0">
                  <a:buNone/>
                </a:pPr>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 xmlns:m="http://schemas.openxmlformats.org/officeDocument/2006/math">
                    <m:sSub>
                      <m:sSubPr>
                        <m:ctrlPr>
                          <a:rPr lang="nl-BE"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en-US"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oMath>
                </a14:m>
                <a:r>
                  <a:rPr lang="nl-BE" dirty="0" smtClean="0"/>
                  <a:t>.</a:t>
                </a:r>
              </a:p>
              <a:p>
                <a:pPr marL="0" indent="0">
                  <a:buNone/>
                </a:pPr>
                <a:r>
                  <a:rPr lang="nl-BE" dirty="0" smtClean="0"/>
                  <a:t>Cada elemento do vetor gradiente é dado por</a:t>
                </a:r>
                <a:endParaRPr lang="nl-BE" dirty="0"/>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den>
                      </m:f>
                      <m:r>
                        <a:rPr lang="pt-BR" b="0" i="1" smtClean="0">
                          <a:latin typeface="Cambria Math" panose="02040503050406030204" pitchFamily="18" charset="0"/>
                        </a:rPr>
                        <m:t>=</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e>
                          </m:nary>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oMath>
                  </m:oMathPara>
                </a14:m>
                <a:endParaRPr lang="pt-BR" b="0" i="1" dirty="0" smtClean="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smtClean="0">
                                  <a:latin typeface="Cambria Math" panose="02040503050406030204" pitchFamily="18" charset="0"/>
                                </a:rPr>
                              </m:ctrlPr>
                            </m:fPr>
                            <m:num>
                              <m:r>
                                <a:rPr lang="pt-BR" i="1" smtClean="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num>
                            <m:den>
                              <m:r>
                                <a:rPr lang="pt-BR" i="1"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e>
                      </m:nary>
                      <m:r>
                        <a:rPr lang="en-US" b="0" i="1" smtClean="0">
                          <a:latin typeface="Cambria Math" panose="02040503050406030204" pitchFamily="18" charset="0"/>
                        </a:rPr>
                        <m:t>=−</m:t>
                      </m:r>
                      <m:f>
                        <m:fPr>
                          <m:ctrlPr>
                            <a:rPr lang="pt-BR" i="1">
                              <a:latin typeface="Cambria Math" panose="02040503050406030204" pitchFamily="18" charset="0"/>
                            </a:rPr>
                          </m:ctrlPr>
                        </m:fPr>
                        <m:num>
                          <m:r>
                            <a:rPr lang="en-US"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𝑘</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 </m:t>
                      </m:r>
                      <m:r>
                        <a:rPr lang="pt-BR" b="0" i="1" smtClean="0">
                          <a:latin typeface="Cambria Math" panose="02040503050406030204" pitchFamily="18" charset="0"/>
                        </a:rPr>
                        <m:t>𝑘</m:t>
                      </m:r>
                      <m:r>
                        <a:rPr lang="pt-BR" b="0" i="1" smtClean="0">
                          <a:latin typeface="Cambria Math" panose="02040503050406030204" pitchFamily="18" charset="0"/>
                        </a:rPr>
                        <m:t>=1,2</m:t>
                      </m:r>
                    </m:oMath>
                  </m:oMathPara>
                </a14:m>
                <a:endParaRPr lang="en-US" i="1" dirty="0" smtClean="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838199" y="995963"/>
                <a:ext cx="11275337" cy="5834741"/>
              </a:xfrm>
              <a:blipFill rotWithShape="0">
                <a:blip r:embed="rId3"/>
                <a:stretch>
                  <a:fillRect l="-1081" t="-2296"/>
                </a:stretch>
              </a:blipFill>
            </p:spPr>
            <p:txBody>
              <a:bodyPr/>
              <a:lstStyle/>
              <a:p>
                <a:r>
                  <a:rPr lang="pt-BR">
                    <a:noFill/>
                  </a:rPr>
                  <a:t> </a:t>
                </a:r>
              </a:p>
            </p:txBody>
          </p:sp>
        </mc:Fallback>
      </mc:AlternateContent>
      <p:sp>
        <p:nvSpPr>
          <p:cNvPr id="11" name="TextBox 10"/>
          <p:cNvSpPr txBox="1"/>
          <p:nvPr/>
        </p:nvSpPr>
        <p:spPr>
          <a:xfrm>
            <a:off x="534347" y="5288314"/>
            <a:ext cx="1383594" cy="738664"/>
          </a:xfrm>
          <a:prstGeom prst="rect">
            <a:avLst/>
          </a:prstGeom>
          <a:noFill/>
        </p:spPr>
        <p:txBody>
          <a:bodyPr wrap="square" rtlCol="0">
            <a:spAutoFit/>
          </a:bodyPr>
          <a:lstStyle/>
          <a:p>
            <a:pPr algn="ctr"/>
            <a:r>
              <a:rPr lang="pt-BR" sz="1400" dirty="0" smtClean="0"/>
              <a:t>Operação da derivada parcial é distributiva.</a:t>
            </a:r>
            <a:endParaRPr lang="pt-BR" sz="1400" dirty="0"/>
          </a:p>
        </p:txBody>
      </p:sp>
      <p:cxnSp>
        <p:nvCxnSpPr>
          <p:cNvPr id="12" name="Straight Arrow Connector 11"/>
          <p:cNvCxnSpPr/>
          <p:nvPr/>
        </p:nvCxnSpPr>
        <p:spPr>
          <a:xfrm flipV="1">
            <a:off x="1917941" y="4835230"/>
            <a:ext cx="1730606" cy="82241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4405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Recapitulando</a:t>
            </a:r>
            <a:endParaRPr lang="pt-BR" dirty="0"/>
          </a:p>
        </p:txBody>
      </p:sp>
      <p:sp>
        <p:nvSpPr>
          <p:cNvPr id="3" name="Content Placeholder 2"/>
          <p:cNvSpPr>
            <a:spLocks noGrp="1"/>
          </p:cNvSpPr>
          <p:nvPr>
            <p:ph idx="1"/>
          </p:nvPr>
        </p:nvSpPr>
        <p:spPr>
          <a:xfrm>
            <a:off x="838200" y="1825624"/>
            <a:ext cx="11145982" cy="5032375"/>
          </a:xfrm>
        </p:spPr>
        <p:txBody>
          <a:bodyPr/>
          <a:lstStyle/>
          <a:p>
            <a:r>
              <a:rPr lang="pt-BR" dirty="0" smtClean="0"/>
              <a:t>Vimos a </a:t>
            </a:r>
            <a:r>
              <a:rPr lang="pt-BR" b="1" i="1" dirty="0" smtClean="0"/>
              <a:t>motivação</a:t>
            </a:r>
            <a:r>
              <a:rPr lang="pt-BR" dirty="0" smtClean="0"/>
              <a:t> por trás da </a:t>
            </a:r>
            <a:r>
              <a:rPr lang="pt-BR" b="1" i="1" dirty="0" smtClean="0"/>
              <a:t>regressão linear</a:t>
            </a:r>
            <a:r>
              <a:rPr lang="pt-BR" dirty="0" smtClean="0"/>
              <a:t>: encontrar funções que aproximem o fenômeno (ou modelo) gerador por trás das observações ruidosas.</a:t>
            </a:r>
          </a:p>
          <a:p>
            <a:r>
              <a:rPr lang="pt-BR" dirty="0" smtClean="0"/>
              <a:t>Definimos o </a:t>
            </a:r>
            <a:r>
              <a:rPr lang="pt-BR" b="1" i="1" dirty="0" smtClean="0"/>
              <a:t>problema matematicamente</a:t>
            </a:r>
            <a:r>
              <a:rPr lang="pt-BR" dirty="0" smtClean="0"/>
              <a:t>.</a:t>
            </a:r>
          </a:p>
          <a:p>
            <a:r>
              <a:rPr lang="pt-BR" dirty="0" smtClean="0"/>
              <a:t>Vimos como resolver o problema da regressão, i.e., </a:t>
            </a:r>
            <a:r>
              <a:rPr lang="pt-BR" b="1" i="1" dirty="0" smtClean="0"/>
              <a:t>encontrar os pesos do modelo, através da equação normal e visualmente</a:t>
            </a:r>
            <a:r>
              <a:rPr lang="pt-BR" dirty="0" smtClean="0"/>
              <a:t>.</a:t>
            </a:r>
          </a:p>
          <a:p>
            <a:r>
              <a:rPr lang="pt-BR" dirty="0" smtClean="0"/>
              <a:t>Aprendemos o que é uma </a:t>
            </a:r>
            <a:r>
              <a:rPr lang="pt-BR" b="1" i="1" dirty="0" smtClean="0"/>
              <a:t>superfície de erro</a:t>
            </a:r>
            <a:r>
              <a:rPr lang="pt-BR" dirty="0" smtClean="0"/>
              <a:t>.</a:t>
            </a:r>
          </a:p>
          <a:p>
            <a:r>
              <a:rPr lang="pt-BR" dirty="0" smtClean="0"/>
              <a:t>Discutimos algumas </a:t>
            </a:r>
            <a:r>
              <a:rPr lang="pt-BR" b="1" i="1" dirty="0" smtClean="0"/>
              <a:t>desvantagens</a:t>
            </a:r>
            <a:r>
              <a:rPr lang="pt-BR" dirty="0" smtClean="0"/>
              <a:t> (e.g. </a:t>
            </a:r>
            <a:r>
              <a:rPr lang="pt-BR" b="1" i="1" dirty="0" smtClean="0"/>
              <a:t>complexidade</a:t>
            </a:r>
            <a:r>
              <a:rPr lang="pt-BR" dirty="0" smtClean="0"/>
              <a:t>, </a:t>
            </a:r>
            <a:r>
              <a:rPr lang="pt-BR" b="1" i="1" dirty="0" smtClean="0"/>
              <a:t>regressão não-linear</a:t>
            </a:r>
            <a:r>
              <a:rPr lang="pt-BR" dirty="0" smtClean="0"/>
              <a:t>) da </a:t>
            </a:r>
            <a:r>
              <a:rPr lang="pt-BR" dirty="0"/>
              <a:t>equação </a:t>
            </a:r>
            <a:r>
              <a:rPr lang="pt-BR" dirty="0" smtClean="0"/>
              <a:t>normal e vislumbramos uma solução para essas desvantagens, a qual discutiremos a seguir.</a:t>
            </a:r>
          </a:p>
        </p:txBody>
      </p:sp>
    </p:spTree>
    <p:extLst>
      <p:ext uri="{BB962C8B-B14F-4D97-AF65-F5344CB8AC3E}">
        <p14:creationId xmlns:p14="http://schemas.microsoft.com/office/powerpoint/2010/main" val="2495786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eep learning kicking linear regression away | Funny relatable memes,  Stupid memes, Jok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091" y="279485"/>
            <a:ext cx="3661310" cy="3032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plete this course and you will be earning millions | Machine learning  course, Machine learning,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283" y="220887"/>
            <a:ext cx="3966574" cy="36194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en you advertise, it's artificial intelligence. When you hire, it's  machine learning. When you implement, it's linear regression. - The cycle  of AI | Make a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83" y="3840386"/>
            <a:ext cx="3437126" cy="27267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Understanding Machine Learning through Memes | by Harsh Aryan | Nybles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8443" y="3312112"/>
            <a:ext cx="3312795" cy="3331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DON'T YOU JUST USE NORMAL LINEAR REGRESSION Memegencomm Why Don't You  Just Use - Picard Wtf Meme on Memegen | Meme on ME.ME"/>
          <p:cNvPicPr>
            <a:picLocks noChangeAspect="1" noChangeArrowheads="1"/>
          </p:cNvPicPr>
          <p:nvPr/>
        </p:nvPicPr>
        <p:blipFill rotWithShape="1">
          <a:blip r:embed="rId6">
            <a:extLst>
              <a:ext uri="{28A0092B-C50C-407E-A947-70E740481C1C}">
                <a14:useLocalDpi xmlns:a14="http://schemas.microsoft.com/office/drawing/2010/main" val="0"/>
              </a:ext>
            </a:extLst>
          </a:blip>
          <a:srcRect b="23326"/>
          <a:stretch/>
        </p:blipFill>
        <p:spPr bwMode="auto">
          <a:xfrm>
            <a:off x="4379283" y="4014412"/>
            <a:ext cx="3743094"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gression (Lab)"/>
          <p:cNvPicPr>
            <a:picLocks noChangeAspect="1" noChangeArrowheads="1"/>
          </p:cNvPicPr>
          <p:nvPr/>
        </p:nvPicPr>
        <p:blipFill rotWithShape="1">
          <a:blip r:embed="rId7">
            <a:extLst>
              <a:ext uri="{28A0092B-C50C-407E-A947-70E740481C1C}">
                <a14:useLocalDpi xmlns:a14="http://schemas.microsoft.com/office/drawing/2010/main" val="0"/>
              </a:ext>
            </a:extLst>
          </a:blip>
          <a:srcRect b="14987"/>
          <a:stretch/>
        </p:blipFill>
        <p:spPr bwMode="auto">
          <a:xfrm>
            <a:off x="8606581" y="501984"/>
            <a:ext cx="3474657" cy="258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248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Vetor Gradiente</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2181966"/>
                <a:ext cx="11229976" cy="4676033"/>
              </a:xfrm>
            </p:spPr>
            <p:txBody>
              <a:bodyPr>
                <a:normAutofit fontScale="92500" lnSpcReduction="20000"/>
              </a:bodyPr>
              <a:lstStyle/>
              <a:p>
                <a:r>
                  <a:rPr lang="pt-BR" dirty="0" smtClean="0">
                    <a:ea typeface="Cambria Math" panose="02040503050406030204" pitchFamily="18" charset="0"/>
                  </a:rPr>
                  <a:t>Vocês se lembram das aulas de cálculo vetorial, </a:t>
                </a:r>
                <a:r>
                  <a:rPr lang="pt-BR" dirty="0">
                    <a:ea typeface="Cambria Math" panose="02040503050406030204" pitchFamily="18" charset="0"/>
                  </a:rPr>
                  <a:t>onde vocês aprenderam sobre o </a:t>
                </a:r>
                <a:r>
                  <a:rPr lang="pt-BR" b="1" i="1" dirty="0" smtClean="0">
                    <a:ea typeface="Cambria Math" panose="02040503050406030204" pitchFamily="18" charset="0"/>
                  </a:rPr>
                  <a:t>vetor gradiente</a:t>
                </a:r>
                <a:r>
                  <a:rPr lang="pt-BR" dirty="0" smtClean="0">
                    <a:ea typeface="Cambria Math" panose="02040503050406030204" pitchFamily="18" charset="0"/>
                  </a:rPr>
                  <a:t>?</a:t>
                </a:r>
              </a:p>
              <a:p>
                <a:pPr lvl="1">
                  <a:buFont typeface="Wingdings" panose="05000000000000000000" pitchFamily="2" charset="2"/>
                  <a:buChar char="§"/>
                </a:pPr>
                <a:r>
                  <a:rPr lang="pt-BR" b="1" i="1" dirty="0" smtClean="0"/>
                  <a:t>Vetor gradiente </a:t>
                </a:r>
                <a:r>
                  <a:rPr lang="pt-BR" dirty="0" smtClean="0"/>
                  <a:t>nos dá a </a:t>
                </a:r>
                <a:r>
                  <a:rPr lang="pt-BR" b="1" i="1" dirty="0" smtClean="0"/>
                  <a:t>direção </a:t>
                </a:r>
                <a:r>
                  <a:rPr lang="pt-BR" dirty="0" smtClean="0"/>
                  <a:t>e a </a:t>
                </a:r>
                <a:r>
                  <a:rPr lang="pt-BR" b="1" i="1" dirty="0" smtClean="0"/>
                  <a:t>magnitude</a:t>
                </a:r>
                <a:r>
                  <a:rPr lang="pt-BR" dirty="0" smtClean="0"/>
                  <a:t> da maior taxa de variação de uma função </a:t>
                </a:r>
                <a14:m>
                  <m:oMath xmlns:m="http://schemas.openxmlformats.org/officeDocument/2006/math">
                    <m:r>
                      <a:rPr lang="pt-BR" b="0" i="1" smtClean="0">
                        <a:latin typeface="Cambria Math" panose="02040503050406030204" pitchFamily="18" charset="0"/>
                      </a:rPr>
                      <m:t>𝑓</m:t>
                    </m:r>
                    <m:r>
                      <a:rPr lang="pt-BR" b="0" i="0" smtClean="0">
                        <a:latin typeface="Cambria Math" panose="02040503050406030204" pitchFamily="18" charset="0"/>
                      </a:rPr>
                      <m:t>(</m:t>
                    </m:r>
                    <m:r>
                      <a:rPr lang="pt-BR" b="1" i="1" smtClean="0">
                        <a:latin typeface="Cambria Math" panose="02040503050406030204" pitchFamily="18" charset="0"/>
                      </a:rPr>
                      <m:t>𝒙</m:t>
                    </m:r>
                    <m:r>
                      <a:rPr lang="pt-BR" b="0" i="0" smtClean="0">
                        <a:latin typeface="Cambria Math" panose="02040503050406030204" pitchFamily="18" charset="0"/>
                      </a:rPr>
                      <m:t>)</m:t>
                    </m:r>
                  </m:oMath>
                </a14:m>
                <a:r>
                  <a:rPr lang="pt-BR" dirty="0" smtClean="0"/>
                  <a:t> em um determinado ponto.</a:t>
                </a:r>
              </a:p>
              <a:p>
                <a:r>
                  <a:rPr lang="pt-BR" dirty="0"/>
                  <a:t>O </a:t>
                </a:r>
                <a:r>
                  <a:rPr lang="pt-BR" b="1" i="1" dirty="0"/>
                  <a:t>vetor</a:t>
                </a:r>
                <a:r>
                  <a:rPr lang="pt-BR" dirty="0"/>
                  <a:t> </a:t>
                </a:r>
                <a:r>
                  <a:rPr lang="pt-BR" b="1" i="1" dirty="0"/>
                  <a:t>gradiente</a:t>
                </a:r>
                <a:r>
                  <a:rPr lang="pt-BR" dirty="0"/>
                  <a:t> de uma </a:t>
                </a:r>
                <a:r>
                  <a:rPr lang="pt-BR" dirty="0" smtClean="0"/>
                  <a:t>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smtClean="0"/>
                  <a:t> com </a:t>
                </a:r>
                <a14:m>
                  <m:oMath xmlns:m="http://schemas.openxmlformats.org/officeDocument/2006/math">
                    <m:r>
                      <a:rPr lang="pt-BR" i="1">
                        <a:latin typeface="Cambria Math" panose="02040503050406030204" pitchFamily="18" charset="0"/>
                      </a:rPr>
                      <m:t>𝐾</m:t>
                    </m:r>
                  </m:oMath>
                </a14:m>
                <a:r>
                  <a:rPr lang="pt-BR" dirty="0" smtClean="0"/>
                  <a:t> argumentos é </a:t>
                </a:r>
                <a:r>
                  <a:rPr lang="pt-BR" dirty="0"/>
                  <a:t>definido pela derivada parcial em relação a cada </a:t>
                </a:r>
                <a:r>
                  <a:rPr lang="pt-BR" dirty="0" smtClean="0"/>
                  <a:t>um de </a:t>
                </a:r>
                <a:r>
                  <a:rPr lang="pt-BR" dirty="0"/>
                  <a:t>seus argumentos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=0,…,</m:t>
                    </m:r>
                    <m:r>
                      <a:rPr lang="pt-BR" i="1">
                        <a:latin typeface="Cambria Math" panose="02040503050406030204" pitchFamily="18" charset="0"/>
                      </a:rPr>
                      <m:t>𝐾</m:t>
                    </m:r>
                    <m:r>
                      <a:rPr lang="pt-BR" b="0" i="0" smtClean="0">
                        <a:latin typeface="Cambria Math" panose="02040503050406030204" pitchFamily="18" charset="0"/>
                      </a:rPr>
                      <m:t>:</m:t>
                    </m:r>
                  </m:oMath>
                </a14:m>
                <a:endParaRPr lang="pt-BR" i="1" dirty="0">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d>
                      <m:dPr>
                        <m:ctrlPr>
                          <a:rPr lang="pt-BR" sz="2600" i="1">
                            <a:latin typeface="Cambria Math" panose="02040503050406030204" pitchFamily="18" charset="0"/>
                            <a:ea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e>
                    </m:d>
                    <m:r>
                      <a:rPr lang="pt-BR" sz="2600" i="1">
                        <a:latin typeface="Cambria Math" panose="02040503050406030204" pitchFamily="18" charset="0"/>
                        <a:ea typeface="Cambria Math" panose="02040503050406030204" pitchFamily="18" charset="0"/>
                      </a:rPr>
                      <m:t>= </m:t>
                    </m:r>
                    <m:sSup>
                      <m:sSupPr>
                        <m:ctrlPr>
                          <a:rPr lang="pt-BR" sz="2600" i="1">
                            <a:latin typeface="Cambria Math" panose="02040503050406030204" pitchFamily="18" charset="0"/>
                            <a:ea typeface="Cambria Math" panose="02040503050406030204" pitchFamily="18" charset="0"/>
                          </a:rPr>
                        </m:ctrlPr>
                      </m:sSupPr>
                      <m:e>
                        <m:d>
                          <m:dPr>
                            <m:begChr m:val="["/>
                            <m:endChr m:val="]"/>
                            <m:ctrlPr>
                              <a:rPr lang="pt-BR" sz="2600" i="1">
                                <a:latin typeface="Cambria Math" panose="02040503050406030204" pitchFamily="18" charset="0"/>
                                <a:ea typeface="Cambria Math" panose="02040503050406030204" pitchFamily="18" charset="0"/>
                              </a:rPr>
                            </m:ctrlPr>
                          </m:dPr>
                          <m:e>
                            <m:m>
                              <m:mPr>
                                <m:mcs>
                                  <m:mc>
                                    <m:mcPr>
                                      <m:count m:val="3"/>
                                      <m:mcJc m:val="center"/>
                                    </m:mcPr>
                                  </m:mc>
                                </m:mcs>
                                <m:ctrlPr>
                                  <a:rPr lang="pt-BR" sz="2600" i="1">
                                    <a:latin typeface="Cambria Math" panose="02040503050406030204" pitchFamily="18" charset="0"/>
                                    <a:ea typeface="Cambria Math" panose="02040503050406030204" pitchFamily="18" charset="0"/>
                                  </a:rPr>
                                </m:ctrlPr>
                              </m:mPr>
                              <m:mr>
                                <m:e>
                                  <m:m>
                                    <m:mPr>
                                      <m:mcs>
                                        <m:mc>
                                          <m:mcPr>
                                            <m:count m:val="2"/>
                                            <m:mcJc m:val="center"/>
                                          </m:mcPr>
                                        </m:mc>
                                      </m:mcs>
                                      <m:ctrlPr>
                                        <a:rPr lang="pt-BR" sz="2600" i="1">
                                          <a:latin typeface="Cambria Math" panose="02040503050406030204" pitchFamily="18" charset="0"/>
                                          <a:ea typeface="Cambria Math" panose="02040503050406030204" pitchFamily="18" charset="0"/>
                                        </a:rPr>
                                      </m:ctrlPr>
                                    </m:mPr>
                                    <m:mr>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r>
                                              <a:rPr lang="pt-BR" sz="2600" b="0" i="1" smtClean="0">
                                                <a:latin typeface="Cambria Math" panose="02040503050406030204" pitchFamily="18" charset="0"/>
                                              </a:rPr>
                                              <m:t>  </m:t>
                                            </m:r>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0</m:t>
                                                </m:r>
                                              </m:sub>
                                            </m:sSub>
                                          </m:den>
                                        </m:f>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1</m:t>
                                                </m:r>
                                              </m:sub>
                                            </m:sSub>
                                          </m:den>
                                        </m:f>
                                      </m:e>
                                    </m:mr>
                                  </m:m>
                                </m:e>
                                <m:e>
                                  <m:r>
                                    <a:rPr lang="pt-BR" sz="2600" i="1">
                                      <a:latin typeface="Cambria Math" panose="02040503050406030204" pitchFamily="18" charset="0"/>
                                      <a:ea typeface="Cambria Math" panose="02040503050406030204" pitchFamily="18" charset="0"/>
                                    </a:rPr>
                                    <m:t>…</m:t>
                                  </m:r>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𝐾</m:t>
                                          </m:r>
                                        </m:sub>
                                      </m:sSub>
                                    </m:den>
                                  </m:f>
                                </m:e>
                              </m:mr>
                            </m:m>
                          </m:e>
                        </m:d>
                      </m:e>
                      <m:sup>
                        <m:r>
                          <a:rPr lang="pt-BR" sz="2600" i="1">
                            <a:latin typeface="Cambria Math" panose="02040503050406030204" pitchFamily="18" charset="0"/>
                            <a:ea typeface="Cambria Math" panose="02040503050406030204" pitchFamily="18" charset="0"/>
                          </a:rPr>
                          <m:t>𝑇</m:t>
                        </m:r>
                      </m:sup>
                    </m:sSup>
                    <m:r>
                      <a:rPr lang="pt-BR" sz="2600" b="0" i="0" smtClean="0">
                        <a:latin typeface="Cambria Math" panose="02040503050406030204" pitchFamily="18" charset="0"/>
                        <a:ea typeface="Cambria Math" panose="02040503050406030204" pitchFamily="18" charset="0"/>
                      </a:rPr>
                      <m:t>.</m:t>
                    </m:r>
                  </m:oMath>
                </a14:m>
                <a:r>
                  <a:rPr lang="pt-BR" dirty="0"/>
                  <a:t> </a:t>
                </a:r>
              </a:p>
              <a:p>
                <a:r>
                  <a:rPr lang="pt-BR" dirty="0" smtClean="0"/>
                  <a:t>Cada </a:t>
                </a:r>
                <a:r>
                  <a:rPr lang="pt-BR" b="1" i="1" dirty="0"/>
                  <a:t>elemento </a:t>
                </a:r>
                <a:r>
                  <a:rPr lang="pt-BR" dirty="0"/>
                  <a:t>do vetor gradiente nos dá a </a:t>
                </a:r>
                <a:r>
                  <a:rPr lang="pt-BR" b="1" i="1" dirty="0"/>
                  <a:t>taxa de variação da função em relação àquele argumento em um determinado </a:t>
                </a:r>
                <a:r>
                  <a:rPr lang="pt-BR" b="1" i="1" dirty="0" smtClean="0"/>
                  <a:t>ponto </a:t>
                </a:r>
                <a:r>
                  <a:rPr lang="pt-BR" dirty="0" smtClean="0"/>
                  <a:t>(pode ser interpretado como a inclinação de uma a reta tangente ao ponto).</a:t>
                </a:r>
              </a:p>
              <a:p>
                <a:r>
                  <a:rPr lang="pt-BR" dirty="0"/>
                  <a:t>Se o </a:t>
                </a:r>
                <a:r>
                  <a:rPr lang="pt-BR" b="1" i="1" dirty="0"/>
                  <a:t>vetor gradiente </a:t>
                </a:r>
                <a:r>
                  <a:rPr lang="pt-BR" dirty="0"/>
                  <a:t>de uma função </a:t>
                </a:r>
                <a:r>
                  <a:rPr lang="pt-BR" b="1" i="1" dirty="0"/>
                  <a:t>em um </a:t>
                </a:r>
                <a:r>
                  <a:rPr lang="pt-BR" b="1" i="1" dirty="0" smtClean="0"/>
                  <a:t>determinado ponto </a:t>
                </a:r>
                <a:r>
                  <a:rPr lang="pt-BR" b="1" i="1" dirty="0"/>
                  <a:t>é igual a zero</a:t>
                </a:r>
                <a:r>
                  <a:rPr lang="pt-BR" dirty="0"/>
                  <a:t>, significa que </a:t>
                </a:r>
                <a:r>
                  <a:rPr lang="pt-BR" b="1" i="1" dirty="0"/>
                  <a:t>a função não varia em nenhuma direção</a:t>
                </a:r>
                <a:r>
                  <a:rPr lang="pt-BR" dirty="0"/>
                  <a:t>. </a:t>
                </a:r>
                <a:r>
                  <a:rPr lang="pt-BR" dirty="0" smtClean="0"/>
                  <a:t>Isso </a:t>
                </a:r>
                <a:r>
                  <a:rPr lang="pt-BR" dirty="0"/>
                  <a:t>indica um extremo da função (máximo ou mínimo</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2181966"/>
                <a:ext cx="11229976" cy="4676033"/>
              </a:xfrm>
              <a:blipFill rotWithShape="0">
                <a:blip r:embed="rId3"/>
                <a:stretch>
                  <a:fillRect l="-814" t="-3259" r="-1248"/>
                </a:stretch>
              </a:blipFill>
            </p:spPr>
            <p:txBody>
              <a:bodyPr/>
              <a:lstStyle/>
              <a:p>
                <a:r>
                  <a:rPr lang="pt-BR">
                    <a:noFill/>
                  </a:rPr>
                  <a:t> </a:t>
                </a:r>
              </a:p>
            </p:txBody>
          </p:sp>
        </mc:Fallback>
      </mc:AlternateContent>
      <p:sp>
        <p:nvSpPr>
          <p:cNvPr id="4" name="Rectangle 3"/>
          <p:cNvSpPr/>
          <p:nvPr/>
        </p:nvSpPr>
        <p:spPr>
          <a:xfrm>
            <a:off x="8515350" y="173058"/>
            <a:ext cx="3676651" cy="1492716"/>
          </a:xfrm>
          <a:prstGeom prst="rect">
            <a:avLst/>
          </a:prstGeom>
        </p:spPr>
        <p:txBody>
          <a:bodyPr wrap="square">
            <a:spAutoFit/>
          </a:bodyPr>
          <a:lstStyle/>
          <a:p>
            <a:pPr marL="285750" lvl="0" indent="-285750">
              <a:buFont typeface="Arial" panose="020B0604020202020204" pitchFamily="34" charset="0"/>
              <a:buChar char="•"/>
              <a:defRPr/>
            </a:pPr>
            <a:r>
              <a:rPr lang="pt-BR" sz="1300" dirty="0" smtClean="0"/>
              <a:t>O </a:t>
            </a:r>
            <a:r>
              <a:rPr lang="pt-BR" sz="1300" dirty="0"/>
              <a:t>vetor gradiente em um ponto </a:t>
            </a:r>
            <a:r>
              <a:rPr lang="pt-BR" sz="1300" dirty="0" smtClean="0"/>
              <a:t>específico é </a:t>
            </a:r>
            <a:r>
              <a:rPr lang="pt-BR" sz="1300" dirty="0"/>
              <a:t>um </a:t>
            </a:r>
            <a:r>
              <a:rPr lang="pt-BR" sz="1300" b="1" i="1" dirty="0"/>
              <a:t>vetor </a:t>
            </a:r>
            <a:r>
              <a:rPr lang="pt-BR" sz="1300" b="1" i="1" dirty="0" smtClean="0"/>
              <a:t>ortogonal</a:t>
            </a:r>
            <a:r>
              <a:rPr lang="pt-BR" sz="1300" i="1" dirty="0" smtClean="0"/>
              <a:t> </a:t>
            </a:r>
            <a:r>
              <a:rPr lang="pt-BR" sz="1300" dirty="0" smtClean="0"/>
              <a:t>à reta tangente </a:t>
            </a:r>
            <a:r>
              <a:rPr lang="pt-BR" sz="1300" dirty="0"/>
              <a:t>àquele </a:t>
            </a:r>
            <a:r>
              <a:rPr lang="pt-BR" sz="1300" dirty="0" smtClean="0"/>
              <a:t>ponto.</a:t>
            </a:r>
          </a:p>
          <a:p>
            <a:pPr marL="285750" lvl="0" indent="-285750">
              <a:buFont typeface="Arial" panose="020B0604020202020204" pitchFamily="34" charset="0"/>
              <a:buChar char="•"/>
              <a:defRPr/>
            </a:pPr>
            <a:r>
              <a:rPr lang="pt-BR" sz="1300" dirty="0" smtClean="0"/>
              <a:t>Um </a:t>
            </a:r>
            <a:r>
              <a:rPr lang="pt-BR" sz="1300" dirty="0"/>
              <a:t>elemento do vetor gradiente dá a inclinação de uma reta tangente em relação a um argumento específico </a:t>
            </a:r>
            <a:r>
              <a:rPr lang="pt-BR" sz="1300" dirty="0" smtClean="0"/>
              <a:t>da função </a:t>
            </a:r>
            <a:r>
              <a:rPr lang="pt-BR" sz="1300" dirty="0"/>
              <a:t>em um determinado ponto. </a:t>
            </a:r>
          </a:p>
        </p:txBody>
      </p:sp>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1691" t="951" r="1650" b="49764"/>
          <a:stretch/>
        </p:blipFill>
        <p:spPr>
          <a:xfrm>
            <a:off x="4842057" y="94211"/>
            <a:ext cx="4475019" cy="2008909"/>
          </a:xfrm>
          <a:prstGeom prst="rect">
            <a:avLst/>
          </a:prstGeom>
        </p:spPr>
      </p:pic>
    </p:spTree>
    <p:extLst>
      <p:ext uri="{BB962C8B-B14F-4D97-AF65-F5344CB8AC3E}">
        <p14:creationId xmlns:p14="http://schemas.microsoft.com/office/powerpoint/2010/main" val="2261244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838199" y="1825625"/>
                <a:ext cx="11049001" cy="2394447"/>
              </a:xfrm>
            </p:spPr>
            <p:txBody>
              <a:bodyPr>
                <a:normAutofit fontScale="92500" lnSpcReduction="20000"/>
              </a:bodyPr>
              <a:lstStyle/>
              <a:p>
                <a:r>
                  <a:rPr lang="pt-BR" dirty="0" smtClean="0"/>
                  <a:t>O </a:t>
                </a:r>
                <a:r>
                  <a:rPr lang="pt-BR" dirty="0"/>
                  <a:t>vetor gradiente aponta para a </a:t>
                </a:r>
                <a:r>
                  <a:rPr lang="pt-BR" b="1" i="1" dirty="0">
                    <a:solidFill>
                      <a:srgbClr val="00B050"/>
                    </a:solidFill>
                  </a:rPr>
                  <a:t>direção</a:t>
                </a:r>
                <a:r>
                  <a:rPr lang="pt-BR" dirty="0">
                    <a:solidFill>
                      <a:srgbClr val="00B050"/>
                    </a:solidFill>
                  </a:rPr>
                  <a:t> </a:t>
                </a:r>
                <a:r>
                  <a:rPr lang="pt-BR" dirty="0"/>
                  <a:t>em que, ao se </a:t>
                </a:r>
                <a:r>
                  <a:rPr lang="pt-BR" b="1" i="1" dirty="0">
                    <a:solidFill>
                      <a:srgbClr val="00B050"/>
                    </a:solidFill>
                  </a:rPr>
                  <a:t>mover</a:t>
                </a:r>
                <a:r>
                  <a:rPr lang="pt-BR" dirty="0">
                    <a:solidFill>
                      <a:srgbClr val="00B050"/>
                    </a:solidFill>
                  </a:rPr>
                  <a:t> </a:t>
                </a:r>
                <a:r>
                  <a:rPr lang="pt-BR" dirty="0"/>
                  <a:t>a partir de um </a:t>
                </a:r>
                <a:r>
                  <a:rPr lang="pt-BR" b="1" i="1" dirty="0">
                    <a:solidFill>
                      <a:srgbClr val="00B050"/>
                    </a:solidFill>
                  </a:rPr>
                  <a:t>ponto específico</a:t>
                </a:r>
                <a:r>
                  <a:rPr lang="pt-BR" dirty="0"/>
                  <a:t>, a </a:t>
                </a:r>
                <a:r>
                  <a:rPr lang="pt-BR" b="1" i="1" dirty="0">
                    <a:solidFill>
                      <a:srgbClr val="00B050"/>
                    </a:solidFill>
                  </a:rPr>
                  <a:t>função</a:t>
                </a:r>
                <a:r>
                  <a:rPr lang="pt-BR" b="1" dirty="0">
                    <a:solidFill>
                      <a:srgbClr val="00B050"/>
                    </a:solidFill>
                  </a:rPr>
                  <a:t> 𝑓(𝒙) </a:t>
                </a:r>
                <a:r>
                  <a:rPr lang="pt-BR" b="1" i="1" dirty="0">
                    <a:solidFill>
                      <a:srgbClr val="00B050"/>
                    </a:solidFill>
                  </a:rPr>
                  <a:t>cresce mais rapidamente</a:t>
                </a:r>
                <a:r>
                  <a:rPr lang="pt-BR" dirty="0"/>
                  <a:t>.</a:t>
                </a:r>
                <a:endParaRPr lang="pt-BR" dirty="0" smtClean="0"/>
              </a:p>
              <a:p>
                <a:r>
                  <a:rPr lang="pt-BR" dirty="0"/>
                  <a:t>Se imaginem parados em um ponto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(0)</m:t>
                    </m:r>
                  </m:oMath>
                </a14:m>
                <a:r>
                  <a:rPr lang="pt-BR" dirty="0"/>
                  <a:t> no domínio de </a:t>
                </a:r>
                <a14:m>
                  <m:oMath xmlns:m="http://schemas.openxmlformats.org/officeDocument/2006/math">
                    <m:r>
                      <a:rPr lang="pt-BR" i="1">
                        <a:latin typeface="Cambria Math" panose="02040503050406030204" pitchFamily="18" charset="0"/>
                      </a:rPr>
                      <m:t>𝑓</m:t>
                    </m:r>
                  </m:oMath>
                </a14:m>
                <a:r>
                  <a:rPr lang="pt-BR" dirty="0"/>
                  <a:t>, o vetor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(0)</m:t>
                        </m:r>
                      </m:e>
                    </m:d>
                  </m:oMath>
                </a14:m>
                <a:r>
                  <a:rPr lang="pt-BR" dirty="0"/>
                  <a:t> diz em qual direção devemos caminhar para aumentar o valor 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 </m:t>
                    </m:r>
                  </m:oMath>
                </a14:m>
                <a:r>
                  <a:rPr lang="pt-BR" dirty="0"/>
                  <a:t>mais rapidamente, ou seja</a:t>
                </a:r>
              </a:p>
              <a:p>
                <a:pPr marL="0" indent="0" algn="ctr">
                  <a:buNone/>
                </a:pPr>
                <a14:m>
                  <m:oMath xmlns:m="http://schemas.openxmlformats.org/officeDocument/2006/math">
                    <m:r>
                      <a:rPr lang="pt-BR" sz="2600" i="1">
                        <a:latin typeface="Cambria Math" panose="02040503050406030204" pitchFamily="18" charset="0"/>
                      </a:rPr>
                      <m:t>𝑓</m:t>
                    </m:r>
                    <m:d>
                      <m:dPr>
                        <m:ctrlPr>
                          <a:rPr lang="pt-BR" sz="2600" i="1">
                            <a:latin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(0)+</m:t>
                        </m:r>
                        <m:r>
                          <a:rPr lang="pt-BR" sz="2600" i="1">
                            <a:latin typeface="Cambria Math" panose="02040503050406030204" pitchFamily="18" charset="0"/>
                            <a:ea typeface="Cambria Math" panose="02040503050406030204" pitchFamily="18" charset="0"/>
                          </a:rPr>
                          <m:t>𝛼</m:t>
                        </m:r>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d>
                              <m:dPr>
                                <m:ctrlPr>
                                  <a:rPr lang="pt-BR" sz="2600" i="1">
                                    <a:latin typeface="Cambria Math" panose="02040503050406030204" pitchFamily="18" charset="0"/>
                                    <a:ea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e>
                            </m:d>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0</m:t>
                                </m:r>
                              </m:sub>
                            </m:sSub>
                          </m:den>
                        </m:f>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rPr>
                          <m:t>(0)+</m:t>
                        </m:r>
                        <m:r>
                          <a:rPr lang="pt-BR" sz="2600" i="1">
                            <a:latin typeface="Cambria Math" panose="02040503050406030204" pitchFamily="18" charset="0"/>
                            <a:ea typeface="Cambria Math" panose="02040503050406030204" pitchFamily="18" charset="0"/>
                          </a:rPr>
                          <m:t>𝛼</m:t>
                        </m:r>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𝐾</m:t>
                                </m:r>
                              </m:sub>
                            </m:sSub>
                          </m:den>
                        </m:f>
                      </m:e>
                    </m:d>
                    <m:r>
                      <a:rPr lang="pt-BR" sz="2600" i="1">
                        <a:latin typeface="Cambria Math" panose="02040503050406030204" pitchFamily="18" charset="0"/>
                      </a:rPr>
                      <m:t>&gt;</m:t>
                    </m:r>
                    <m:r>
                      <a:rPr lang="pt-BR" sz="2600" i="1">
                        <a:latin typeface="Cambria Math" panose="02040503050406030204" pitchFamily="18" charset="0"/>
                      </a:rPr>
                      <m:t>𝑓</m:t>
                    </m:r>
                    <m:d>
                      <m:dPr>
                        <m:ctrlPr>
                          <a:rPr lang="pt-BR" sz="2600" i="1">
                            <a:latin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(0),…,</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rPr>
                          <m:t>(0)</m:t>
                        </m:r>
                      </m:e>
                    </m:d>
                  </m:oMath>
                </a14:m>
                <a:r>
                  <a:rPr lang="pt-BR" sz="2600" dirty="0"/>
                  <a:t>.</a:t>
                </a:r>
              </a:p>
              <a:p>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838199" y="1825625"/>
                <a:ext cx="11049001" cy="2394447"/>
              </a:xfrm>
              <a:blipFill rotWithShape="0">
                <a:blip r:embed="rId3"/>
                <a:stretch>
                  <a:fillRect l="-827" t="-6361" r="-441"/>
                </a:stretch>
              </a:blipFill>
            </p:spPr>
            <p:txBody>
              <a:bodyPr/>
              <a:lstStyle/>
              <a:p>
                <a:r>
                  <a:rPr lang="pt-BR">
                    <a:noFill/>
                  </a:rPr>
                  <a:t> </a:t>
                </a:r>
              </a:p>
            </p:txBody>
          </p:sp>
        </mc:Fallback>
      </mc:AlternateContent>
      <p:pic>
        <p:nvPicPr>
          <p:cNvPr id="5" name="Imagem 4"/>
          <p:cNvPicPr>
            <a:picLocks noChangeAspect="1"/>
          </p:cNvPicPr>
          <p:nvPr/>
        </p:nvPicPr>
        <p:blipFill rotWithShape="1">
          <a:blip r:embed="rId4">
            <a:extLst>
              <a:ext uri="{28A0092B-C50C-407E-A947-70E740481C1C}">
                <a14:useLocalDpi xmlns:a14="http://schemas.microsoft.com/office/drawing/2010/main" val="0"/>
              </a:ext>
            </a:extLst>
          </a:blip>
          <a:srcRect l="1330" t="934" r="1845" b="46040"/>
          <a:stretch/>
        </p:blipFill>
        <p:spPr>
          <a:xfrm>
            <a:off x="2585543" y="4220072"/>
            <a:ext cx="5938345" cy="2637928"/>
          </a:xfrm>
          <a:prstGeom prst="rect">
            <a:avLst/>
          </a:prstGeom>
        </p:spPr>
      </p:pic>
      <p:sp>
        <p:nvSpPr>
          <p:cNvPr id="6" name="CaixaDeTexto 5"/>
          <p:cNvSpPr txBox="1"/>
          <p:nvPr/>
        </p:nvSpPr>
        <p:spPr>
          <a:xfrm>
            <a:off x="8523889" y="4798637"/>
            <a:ext cx="3668111" cy="2031325"/>
          </a:xfrm>
          <a:prstGeom prst="rect">
            <a:avLst/>
          </a:prstGeom>
          <a:noFill/>
        </p:spPr>
        <p:txBody>
          <a:bodyPr wrap="square" rtlCol="0">
            <a:spAutoFit/>
          </a:bodyPr>
          <a:lstStyle/>
          <a:p>
            <a:r>
              <a:rPr lang="pt-BR" sz="1400" b="1" dirty="0" smtClean="0"/>
              <a:t>OBS</a:t>
            </a:r>
            <a:r>
              <a:rPr lang="pt-BR" sz="1400" dirty="0" smtClean="0"/>
              <a:t>.: </a:t>
            </a:r>
          </a:p>
          <a:p>
            <a:pPr marL="285750" indent="-285750">
              <a:buFont typeface="Arial" panose="020B0604020202020204" pitchFamily="34" charset="0"/>
              <a:buChar char="•"/>
            </a:pPr>
            <a:r>
              <a:rPr lang="pt-BR" sz="1400" dirty="0"/>
              <a:t>Se, a cada novo ponto, calcularmos o vetor gradiente e adicionarmos uma fração dele ao ponto atual, teremos um novo ponto que leva a um valor da função maior do que o valor anterior</a:t>
            </a:r>
            <a:r>
              <a:rPr lang="pt-BR" sz="1400" dirty="0" smtClean="0"/>
              <a:t>.</a:t>
            </a:r>
          </a:p>
          <a:p>
            <a:pPr marL="285750" indent="-285750">
              <a:buFont typeface="Arial" panose="020B0604020202020204" pitchFamily="34" charset="0"/>
              <a:buChar char="•"/>
            </a:pPr>
            <a:r>
              <a:rPr lang="pt-BR" sz="1400" dirty="0" smtClean="0"/>
              <a:t>Portanto, podemos criar um procedimento que vá iterativamente em direção ao máximo da função.</a:t>
            </a:r>
            <a:endParaRPr lang="pt-BR" sz="1400" dirty="0"/>
          </a:p>
        </p:txBody>
      </p:sp>
      <p:sp>
        <p:nvSpPr>
          <p:cNvPr id="4" name="CaixaDeTexto 3"/>
          <p:cNvSpPr txBox="1"/>
          <p:nvPr/>
        </p:nvSpPr>
        <p:spPr>
          <a:xfrm>
            <a:off x="2286000" y="4124176"/>
            <a:ext cx="847726" cy="461665"/>
          </a:xfrm>
          <a:prstGeom prst="rect">
            <a:avLst/>
          </a:prstGeom>
          <a:noFill/>
        </p:spPr>
        <p:txBody>
          <a:bodyPr wrap="square" rtlCol="0">
            <a:spAutoFit/>
          </a:bodyPr>
          <a:lstStyle/>
          <a:p>
            <a:pPr algn="ctr"/>
            <a:r>
              <a:rPr lang="pt-BR" sz="1200" dirty="0" smtClean="0"/>
              <a:t>Fração do gradiente</a:t>
            </a:r>
            <a:endParaRPr lang="pt-BR" sz="1200" dirty="0"/>
          </a:p>
        </p:txBody>
      </p:sp>
      <p:cxnSp>
        <p:nvCxnSpPr>
          <p:cNvPr id="8" name="Conector de seta reta 7"/>
          <p:cNvCxnSpPr>
            <a:stCxn id="4" idx="0"/>
          </p:cNvCxnSpPr>
          <p:nvPr/>
        </p:nvCxnSpPr>
        <p:spPr>
          <a:xfrm flipV="1">
            <a:off x="2709863" y="3781425"/>
            <a:ext cx="290512" cy="3427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9215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817"/>
            <a:ext cx="10515600" cy="1603101"/>
          </a:xfrm>
        </p:spPr>
        <p:txBody>
          <a:bodyPr/>
          <a:lstStyle/>
          <a:p>
            <a:r>
              <a:rPr lang="pt-BR" dirty="0"/>
              <a:t>Gradiente Ascendente</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2191654"/>
                <a:ext cx="11165114" cy="4659088"/>
              </a:xfrm>
            </p:spPr>
            <p:txBody>
              <a:bodyPr>
                <a:normAutofit fontScale="85000" lnSpcReduction="20000"/>
              </a:bodyPr>
              <a:lstStyle/>
              <a:p>
                <a:r>
                  <a:rPr lang="pt-BR" dirty="0" smtClean="0"/>
                  <a:t>A </a:t>
                </a:r>
                <a:r>
                  <a:rPr lang="pt-BR" b="1" i="1" dirty="0"/>
                  <a:t>derivada parcial </a:t>
                </a:r>
                <a:r>
                  <a:rPr lang="pt-BR" dirty="0"/>
                  <a:t>(i.e., elemento de 𝛻𝑓(𝒙)) dá a </a:t>
                </a:r>
                <a:r>
                  <a:rPr lang="pt-BR" b="1" i="1" dirty="0"/>
                  <a:t>inclinação </a:t>
                </a:r>
                <a:r>
                  <a:rPr lang="pt-BR" dirty="0"/>
                  <a:t>de uma </a:t>
                </a:r>
                <a:r>
                  <a:rPr lang="pt-BR" b="1" i="1" dirty="0"/>
                  <a:t>reta tangente </a:t>
                </a:r>
                <a:r>
                  <a:rPr lang="pt-BR" dirty="0" smtClean="0"/>
                  <a:t>em relação </a:t>
                </a:r>
                <a:r>
                  <a:rPr lang="pt-BR" dirty="0"/>
                  <a:t>a um argumento específico </a:t>
                </a:r>
                <a:r>
                  <a:rPr lang="pt-BR" dirty="0" smtClean="0"/>
                  <a:t>de </a:t>
                </a:r>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e>
                    </m:d>
                  </m:oMath>
                </a14:m>
                <a:r>
                  <a:rPr lang="pt-BR" dirty="0" smtClean="0"/>
                  <a:t>em </a:t>
                </a:r>
                <a:r>
                  <a:rPr lang="pt-BR" dirty="0"/>
                  <a:t>um determinado </a:t>
                </a:r>
                <a:r>
                  <a:rPr lang="pt-BR" b="1" i="1" dirty="0" smtClean="0"/>
                  <a:t>ponto</a:t>
                </a:r>
                <a:r>
                  <a:rPr lang="pt-BR" dirty="0" smtClean="0"/>
                  <a:t>.</a:t>
                </a:r>
              </a:p>
              <a:p>
                <a:r>
                  <a:rPr lang="pt-BR" dirty="0" smtClean="0"/>
                  <a:t>Assim, neste </a:t>
                </a:r>
                <a:r>
                  <a:rPr lang="pt-BR" b="1" i="1" dirty="0" smtClean="0"/>
                  <a:t>ponto</a:t>
                </a:r>
                <a:r>
                  <a:rPr lang="pt-BR" dirty="0" smtClean="0"/>
                  <a:t>, cada elemento do </a:t>
                </a:r>
                <a:r>
                  <a:rPr lang="pt-BR" b="1" i="1" dirty="0" smtClean="0"/>
                  <a:t>vetor gradiente </a:t>
                </a:r>
                <a:r>
                  <a:rPr lang="pt-BR" dirty="0" smtClean="0"/>
                  <a:t>com valor:</a:t>
                </a:r>
                <a:endParaRPr lang="pt-BR" dirty="0"/>
              </a:p>
              <a:p>
                <a:pPr lvl="1">
                  <a:buFont typeface="Wingdings" panose="05000000000000000000" pitchFamily="2" charset="2"/>
                  <a:buChar char="§"/>
                </a:pPr>
                <a:r>
                  <a:rPr lang="pt-BR" dirty="0" smtClean="0"/>
                  <a:t>+ (inclinação positiva) indica que o ponto de máximo esta à frente do ponto. </a:t>
                </a:r>
              </a:p>
              <a:p>
                <a:pPr lvl="1">
                  <a:buFont typeface="Wingdings" panose="05000000000000000000" pitchFamily="2" charset="2"/>
                  <a:buChar char="§"/>
                </a:pPr>
                <a:r>
                  <a:rPr lang="pt-BR" dirty="0"/>
                  <a:t>- (inclinação </a:t>
                </a:r>
                <a:r>
                  <a:rPr lang="pt-BR" dirty="0" smtClean="0"/>
                  <a:t>negativa) </a:t>
                </a:r>
                <a:r>
                  <a:rPr lang="pt-BR" dirty="0"/>
                  <a:t>indica que </a:t>
                </a:r>
                <a:r>
                  <a:rPr lang="pt-BR" dirty="0" smtClean="0"/>
                  <a:t>o ponto de máximo está atrás do ponto.</a:t>
                </a:r>
              </a:p>
              <a:p>
                <a:pPr lvl="1">
                  <a:buFont typeface="Wingdings" panose="05000000000000000000" pitchFamily="2" charset="2"/>
                  <a:buChar char="§"/>
                </a:pPr>
                <a:r>
                  <a:rPr lang="pt-BR" dirty="0"/>
                  <a:t>0 (inclinação </a:t>
                </a:r>
                <a:r>
                  <a:rPr lang="pt-BR" dirty="0" smtClean="0"/>
                  <a:t>nula) </a:t>
                </a:r>
                <a:r>
                  <a:rPr lang="pt-BR" dirty="0"/>
                  <a:t>indica que </a:t>
                </a:r>
                <a:r>
                  <a:rPr lang="pt-BR" dirty="0" smtClean="0"/>
                  <a:t>ponto </a:t>
                </a:r>
                <a:r>
                  <a:rPr lang="pt-BR" dirty="0"/>
                  <a:t>de </a:t>
                </a:r>
                <a:r>
                  <a:rPr lang="pt-BR" dirty="0" smtClean="0"/>
                  <a:t>máximo foi encontrado.</a:t>
                </a:r>
                <a:endParaRPr lang="pt-BR" dirty="0"/>
              </a:p>
              <a:p>
                <a:r>
                  <a:rPr lang="pt-BR" dirty="0" smtClean="0"/>
                  <a:t>Portanto, seguindo </a:t>
                </a:r>
                <a:r>
                  <a:rPr lang="pt-BR" dirty="0"/>
                  <a:t>na </a:t>
                </a:r>
                <a:r>
                  <a:rPr lang="pt-BR" dirty="0" smtClean="0"/>
                  <a:t>direção indicada pelo </a:t>
                </a:r>
                <a:r>
                  <a:rPr lang="pt-BR" b="1" i="1" dirty="0" smtClean="0"/>
                  <a:t>vetor </a:t>
                </a:r>
                <a:r>
                  <a:rPr lang="pt-BR" b="1" i="1" dirty="0"/>
                  <a:t>gradiente</a:t>
                </a:r>
                <a:r>
                  <a:rPr lang="pt-BR" dirty="0"/>
                  <a:t>, </a:t>
                </a:r>
                <a:r>
                  <a:rPr lang="pt-BR" dirty="0" smtClean="0"/>
                  <a:t>chegamos </a:t>
                </a:r>
                <a:r>
                  <a:rPr lang="pt-BR" dirty="0"/>
                  <a:t>ao </a:t>
                </a:r>
                <a:r>
                  <a:rPr lang="pt-BR" dirty="0" smtClean="0"/>
                  <a:t>ponto de máximo </a:t>
                </a:r>
                <a:r>
                  <a:rPr lang="pt-BR" dirty="0"/>
                  <a:t>da </a:t>
                </a:r>
                <a:r>
                  <a:rPr lang="pt-BR" dirty="0" smtClean="0"/>
                  <a:t>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smtClean="0"/>
                  <a:t>. </a:t>
                </a:r>
                <a:endParaRPr lang="pt-BR" dirty="0"/>
              </a:p>
              <a:p>
                <a:r>
                  <a:rPr lang="pt-BR" dirty="0"/>
                  <a:t>Assim, </a:t>
                </a:r>
                <a:r>
                  <a:rPr lang="pt-BR" dirty="0" smtClean="0"/>
                  <a:t>um </a:t>
                </a:r>
                <a:r>
                  <a:rPr lang="pt-BR" dirty="0"/>
                  <a:t>algoritmo de otimização </a:t>
                </a:r>
                <a:r>
                  <a:rPr lang="pt-BR" b="1" i="1" dirty="0"/>
                  <a:t>iterativo</a:t>
                </a:r>
                <a:r>
                  <a:rPr lang="pt-BR" dirty="0"/>
                  <a:t> </a:t>
                </a:r>
                <a:r>
                  <a:rPr lang="pt-BR" dirty="0" smtClean="0"/>
                  <a:t>que siga a direção indicada pelo </a:t>
                </a:r>
                <a:r>
                  <a:rPr lang="pt-BR" b="1" i="1" dirty="0" smtClean="0"/>
                  <a:t>vetor gradient</a:t>
                </a:r>
                <a:r>
                  <a:rPr lang="pt-BR" dirty="0" smtClean="0"/>
                  <a:t>e para encontrar o </a:t>
                </a:r>
                <a:r>
                  <a:rPr lang="pt-BR" b="1" i="1" dirty="0" smtClean="0"/>
                  <a:t>ponto de máximo </a:t>
                </a:r>
                <a:r>
                  <a:rPr lang="pt-BR" dirty="0" smtClean="0"/>
                  <a:t>de uma 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t>
                </a:r>
                <a:r>
                  <a:rPr lang="pt-BR" b="1" i="1" dirty="0" smtClean="0"/>
                  <a:t>ascendente</a:t>
                </a:r>
                <a:r>
                  <a:rPr lang="pt-BR" dirty="0" smtClean="0"/>
                  <a:t>.</a:t>
                </a:r>
              </a:p>
              <a:p>
                <a:r>
                  <a:rPr lang="pt-BR" dirty="0" smtClean="0"/>
                  <a:t>A cada </a:t>
                </a:r>
                <a:r>
                  <a:rPr lang="pt-BR" b="1" i="1" dirty="0" smtClean="0"/>
                  <a:t>iteração</a:t>
                </a:r>
                <a:r>
                  <a:rPr lang="pt-BR" dirty="0" smtClean="0"/>
                  <a:t>, </a:t>
                </a:r>
                <a14:m>
                  <m:oMath xmlns:m="http://schemas.openxmlformats.org/officeDocument/2006/math">
                    <m:r>
                      <a:rPr lang="pt-BR" i="1">
                        <a:latin typeface="Cambria Math" panose="02040503050406030204" pitchFamily="18" charset="0"/>
                      </a:rPr>
                      <m:t>𝑙</m:t>
                    </m:r>
                  </m:oMath>
                </a14:m>
                <a:r>
                  <a:rPr lang="pt-BR" dirty="0" smtClean="0"/>
                  <a:t>, calcula-se o </a:t>
                </a:r>
                <a:r>
                  <a:rPr lang="pt-BR" b="1" i="1" dirty="0" smtClean="0"/>
                  <a:t>vetor gradiente </a:t>
                </a:r>
                <a:r>
                  <a:rPr lang="pt-BR" dirty="0"/>
                  <a:t>da função</a:t>
                </a:r>
                <a:r>
                  <a:rPr lang="pt-BR" dirty="0" smtClean="0"/>
                  <a:t>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smtClean="0"/>
                  <a:t> num ponto específico, </a:t>
                </a:r>
                <a14:m>
                  <m:oMath xmlns:m="http://schemas.openxmlformats.org/officeDocument/2006/math">
                    <m:r>
                      <a:rPr lang="pt-BR" b="1" i="1">
                        <a:latin typeface="Cambria Math" panose="02040503050406030204" pitchFamily="18" charset="0"/>
                      </a:rPr>
                      <m:t>𝒙</m:t>
                    </m:r>
                    <m:r>
                      <a:rPr lang="pt-BR" b="0" i="0" smtClean="0">
                        <a:latin typeface="Cambria Math" panose="02040503050406030204" pitchFamily="18" charset="0"/>
                      </a:rPr>
                      <m:t>(</m:t>
                    </m:r>
                    <m:r>
                      <a:rPr lang="pt-BR" b="0" i="1" smtClean="0">
                        <a:latin typeface="Cambria Math" panose="02040503050406030204" pitchFamily="18" charset="0"/>
                      </a:rPr>
                      <m:t>𝑙</m:t>
                    </m:r>
                    <m:r>
                      <a:rPr lang="pt-BR" b="0" i="0" smtClean="0">
                        <a:latin typeface="Cambria Math" panose="02040503050406030204" pitchFamily="18" charset="0"/>
                      </a:rPr>
                      <m:t>)</m:t>
                    </m:r>
                  </m:oMath>
                </a14:m>
                <a:r>
                  <a:rPr lang="pt-BR" dirty="0" smtClean="0"/>
                  <a:t>, e atualiza-se os valores dos argumentos da função de tal forma, que a cada </a:t>
                </a:r>
                <a:r>
                  <a:rPr lang="pt-BR" b="1" i="1" dirty="0" smtClean="0"/>
                  <a:t>iteração</a:t>
                </a:r>
                <a:r>
                  <a:rPr lang="pt-BR" dirty="0" smtClean="0"/>
                  <a:t> se tenha:</a:t>
                </a:r>
              </a:p>
              <a:p>
                <a:pPr marL="457200" lvl="1"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b="0" i="1" smtClean="0">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𝑓</m:t>
                      </m:r>
                      <m:d>
                        <m:dPr>
                          <m:ctrlPr>
                            <a:rPr lang="pt-BR" i="1" smtClean="0">
                              <a:latin typeface="Cambria Math" panose="02040503050406030204" pitchFamily="18" charset="0"/>
                            </a:rPr>
                          </m:ctrlPr>
                        </m:dPr>
                        <m:e>
                          <m:r>
                            <a:rPr lang="pt-BR" b="1" i="1">
                              <a:latin typeface="Cambria Math" panose="02040503050406030204" pitchFamily="18" charset="0"/>
                            </a:rPr>
                            <m:t>𝒙</m:t>
                          </m:r>
                          <m:r>
                            <a:rPr lang="pt-BR" b="0" i="1" smtClean="0">
                              <a:latin typeface="Cambria Math" panose="02040503050406030204" pitchFamily="18" charset="0"/>
                            </a:rPr>
                            <m:t>(</m:t>
                          </m:r>
                          <m:r>
                            <a:rPr lang="pt-BR" b="0" i="1" smtClean="0">
                              <a:latin typeface="Cambria Math" panose="02040503050406030204" pitchFamily="18" charset="0"/>
                            </a:rPr>
                            <m:t>𝑙</m:t>
                          </m:r>
                          <m:r>
                            <a:rPr lang="pt-BR" b="0"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i="1">
                                  <a:latin typeface="Cambria Math" panose="02040503050406030204" pitchFamily="18" charset="0"/>
                                </a:rPr>
                                <m:t>)</m:t>
                              </m:r>
                            </m:e>
                          </m:d>
                        </m:e>
                      </m:d>
                      <m:r>
                        <a:rPr lang="pt-BR" b="0" i="1" smtClean="0">
                          <a:latin typeface="Cambria Math" panose="02040503050406030204" pitchFamily="18" charset="0"/>
                        </a:rPr>
                        <m:t>&gt;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𝑙</m:t>
                      </m:r>
                      <m:r>
                        <a:rPr lang="pt-BR" b="0" i="0" smtClean="0">
                          <a:latin typeface="Cambria Math" panose="02040503050406030204" pitchFamily="18" charset="0"/>
                        </a:rPr>
                        <m:t>≥0.</m:t>
                      </m:r>
                    </m:oMath>
                  </m:oMathPara>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2191654"/>
                <a:ext cx="11165114" cy="4659088"/>
              </a:xfrm>
              <a:blipFill rotWithShape="0">
                <a:blip r:embed="rId3"/>
                <a:stretch>
                  <a:fillRect l="-765" t="-3272" r="-164"/>
                </a:stretch>
              </a:blipFill>
            </p:spPr>
            <p:txBody>
              <a:bodyPr/>
              <a:lstStyle/>
              <a:p>
                <a:r>
                  <a:rPr lang="pt-BR">
                    <a:noFill/>
                  </a:rPr>
                  <a:t> </a:t>
                </a:r>
              </a:p>
            </p:txBody>
          </p:sp>
        </mc:Fallback>
      </mc:AlternateContent>
      <p:sp>
        <p:nvSpPr>
          <p:cNvPr id="29" name="Rectangle 28"/>
          <p:cNvSpPr/>
          <p:nvPr/>
        </p:nvSpPr>
        <p:spPr>
          <a:xfrm>
            <a:off x="9320626" y="234486"/>
            <a:ext cx="2423246" cy="362551"/>
          </a:xfrm>
          <a:prstGeom prst="rect">
            <a:avLst/>
          </a:prstGeom>
        </p:spPr>
        <p:txBody>
          <a:bodyPr wrap="square">
            <a:spAutoFit/>
          </a:bodyPr>
          <a:lstStyle/>
          <a:p>
            <a:r>
              <a:rPr lang="pt-BR" b="1" dirty="0">
                <a:solidFill>
                  <a:srgbClr val="00B0F0"/>
                </a:solidFill>
              </a:rPr>
              <a:t>Gradiente ascendente</a:t>
            </a:r>
            <a:endParaRPr lang="nl-BE" dirty="0">
              <a:solidFill>
                <a:srgbClr val="00B0F0"/>
              </a:solidFill>
            </a:endParaRPr>
          </a:p>
        </p:txBody>
      </p:sp>
      <p:sp>
        <p:nvSpPr>
          <p:cNvPr id="6" name="Right Brace 5"/>
          <p:cNvSpPr/>
          <p:nvPr/>
        </p:nvSpPr>
        <p:spPr>
          <a:xfrm>
            <a:off x="9430829" y="3176050"/>
            <a:ext cx="260221" cy="861939"/>
          </a:xfrm>
          <a:prstGeom prst="righ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 name="TextBox 6"/>
          <p:cNvSpPr txBox="1"/>
          <p:nvPr/>
        </p:nvSpPr>
        <p:spPr>
          <a:xfrm>
            <a:off x="9625479" y="3422659"/>
            <a:ext cx="1333500" cy="338554"/>
          </a:xfrm>
          <a:prstGeom prst="rect">
            <a:avLst/>
          </a:prstGeom>
          <a:noFill/>
        </p:spPr>
        <p:txBody>
          <a:bodyPr wrap="square" rtlCol="0">
            <a:spAutoFit/>
          </a:bodyPr>
          <a:lstStyle/>
          <a:p>
            <a:pPr algn="ctr"/>
            <a:r>
              <a:rPr lang="pt-BR" sz="1600" b="1" dirty="0" smtClean="0">
                <a:solidFill>
                  <a:srgbClr val="FF0000"/>
                </a:solidFill>
              </a:rPr>
              <a:t>Importante</a:t>
            </a:r>
            <a:endParaRPr lang="pt-BR" sz="1600" b="1" dirty="0">
              <a:solidFill>
                <a:srgbClr val="FF0000"/>
              </a:solidFill>
            </a:endParaRP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r="4020" b="48749"/>
          <a:stretch/>
        </p:blipFill>
        <p:spPr>
          <a:xfrm>
            <a:off x="7101114" y="21416"/>
            <a:ext cx="4122058" cy="2213780"/>
          </a:xfrm>
          <a:prstGeom prst="rect">
            <a:avLst/>
          </a:prstGeom>
        </p:spPr>
      </p:pic>
    </p:spTree>
    <p:extLst>
      <p:ext uri="{BB962C8B-B14F-4D97-AF65-F5344CB8AC3E}">
        <p14:creationId xmlns:p14="http://schemas.microsoft.com/office/powerpoint/2010/main" val="3703955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033142"/>
                <a:ext cx="11170920" cy="4824858"/>
              </a:xfrm>
            </p:spPr>
            <p:txBody>
              <a:bodyPr>
                <a:normAutofit fontScale="92500"/>
              </a:bodyPr>
              <a:lstStyle/>
              <a:p>
                <a:r>
                  <a:rPr lang="pt-BR" dirty="0" smtClean="0"/>
                  <a:t>Mas e se formos na direção contrária a </a:t>
                </a:r>
                <a:r>
                  <a:rPr lang="pt-BR" dirty="0"/>
                  <a:t>da </a:t>
                </a:r>
                <a:r>
                  <a:rPr lang="pt-BR" dirty="0" smtClean="0"/>
                  <a:t>máxima taxa </a:t>
                </a:r>
                <a:r>
                  <a:rPr lang="pt-BR" dirty="0"/>
                  <a:t>de crescimento, dada pelo </a:t>
                </a:r>
                <a:r>
                  <a:rPr lang="pt-BR" b="1" i="1" dirty="0"/>
                  <a:t>vetor gradiente</a:t>
                </a:r>
                <a:r>
                  <a:rPr lang="pt-BR" dirty="0"/>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oMath>
                </a14:m>
                <a:r>
                  <a:rPr lang="pt-BR" dirty="0"/>
                  <a:t>, ou seja </a:t>
                </a:r>
                <a14:m>
                  <m:oMath xmlns:m="http://schemas.openxmlformats.org/officeDocument/2006/math">
                    <m:r>
                      <a:rPr lang="pt-BR">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oMath>
                </a14:m>
                <a:r>
                  <a:rPr lang="pt-BR" dirty="0"/>
                  <a:t>?</a:t>
                </a:r>
              </a:p>
              <a:p>
                <a:pPr lvl="1">
                  <a:buFont typeface="Wingdings" panose="05000000000000000000" pitchFamily="2" charset="2"/>
                  <a:buChar char="§"/>
                </a:pPr>
                <a:r>
                  <a:rPr lang="pt-BR" dirty="0" smtClean="0"/>
                  <a:t>Neste </a:t>
                </a:r>
                <a:r>
                  <a:rPr lang="pt-BR" dirty="0"/>
                  <a:t>caso, iremos na direção de </a:t>
                </a:r>
                <a:r>
                  <a:rPr lang="pt-BR" b="1" i="1" dirty="0"/>
                  <a:t>decrescimento</a:t>
                </a:r>
                <a:r>
                  <a:rPr lang="pt-BR" dirty="0"/>
                  <a:t> mais rápido 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m:t>
                    </m:r>
                  </m:oMath>
                </a14:m>
                <a:r>
                  <a:rPr lang="pt-BR" dirty="0"/>
                  <a:t>.</a:t>
                </a:r>
              </a:p>
              <a:p>
                <a:r>
                  <a:rPr lang="pt-BR" dirty="0"/>
                  <a:t>Portanto, um algoritmo de otimização </a:t>
                </a:r>
                <a:r>
                  <a:rPr lang="pt-BR" b="1" i="1" dirty="0"/>
                  <a:t>iterativo</a:t>
                </a:r>
                <a:r>
                  <a:rPr lang="pt-BR" dirty="0"/>
                  <a:t> que siga a direção </a:t>
                </a:r>
                <a:r>
                  <a:rPr lang="pt-BR" dirty="0" smtClean="0"/>
                  <a:t>contrária </a:t>
                </a:r>
                <a:r>
                  <a:rPr lang="pt-BR" dirty="0"/>
                  <a:t>a</a:t>
                </a:r>
                <a:r>
                  <a:rPr lang="pt-BR" dirty="0" smtClean="0"/>
                  <a:t> indicada </a:t>
                </a:r>
                <a:r>
                  <a:rPr lang="pt-BR" dirty="0"/>
                  <a:t>pelo </a:t>
                </a:r>
                <a:r>
                  <a:rPr lang="pt-BR" b="1" i="1" dirty="0"/>
                  <a:t>vetor gradiente </a:t>
                </a:r>
                <a:r>
                  <a:rPr lang="pt-BR" dirty="0"/>
                  <a:t>para encontrar o </a:t>
                </a:r>
                <a:r>
                  <a:rPr lang="pt-BR" b="1" i="1" dirty="0"/>
                  <a:t>ponto de mínimo </a:t>
                </a:r>
                <a:r>
                  <a:rPr lang="pt-BR" dirty="0" smtClean="0"/>
                  <a:t>de uma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m:t>
                    </m:r>
                  </m:oMath>
                </a14:m>
                <a:r>
                  <a:rPr lang="pt-BR" dirty="0"/>
                  <a:t> é conhecido como </a:t>
                </a:r>
                <a:r>
                  <a:rPr lang="pt-BR" b="1" i="1" dirty="0"/>
                  <a:t>gradiente descendente</a:t>
                </a:r>
                <a:r>
                  <a:rPr lang="pt-BR" dirty="0" smtClean="0"/>
                  <a:t>.</a:t>
                </a:r>
              </a:p>
              <a:p>
                <a:r>
                  <a:rPr lang="pt-BR" dirty="0"/>
                  <a:t>A cada </a:t>
                </a:r>
                <a:r>
                  <a:rPr lang="pt-BR" b="1" i="1" dirty="0"/>
                  <a:t>iteração</a:t>
                </a:r>
                <a:r>
                  <a:rPr lang="pt-BR" dirty="0"/>
                  <a:t>, </a:t>
                </a:r>
                <a14:m>
                  <m:oMath xmlns:m="http://schemas.openxmlformats.org/officeDocument/2006/math">
                    <m:r>
                      <a:rPr lang="pt-BR" i="1">
                        <a:latin typeface="Cambria Math" panose="02040503050406030204" pitchFamily="18" charset="0"/>
                      </a:rPr>
                      <m:t>𝑙</m:t>
                    </m:r>
                  </m:oMath>
                </a14:m>
                <a:r>
                  <a:rPr lang="pt-BR" dirty="0" smtClean="0"/>
                  <a:t>, calcula-se </a:t>
                </a:r>
                <a:r>
                  <a:rPr lang="pt-BR" dirty="0"/>
                  <a:t>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 num ponto específico, </a:t>
                </a:r>
                <a14:m>
                  <m:oMath xmlns:m="http://schemas.openxmlformats.org/officeDocument/2006/math">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𝑙</m:t>
                    </m:r>
                    <m:r>
                      <a:rPr lang="pt-BR">
                        <a:latin typeface="Cambria Math" panose="02040503050406030204" pitchFamily="18" charset="0"/>
                      </a:rPr>
                      <m:t>)</m:t>
                    </m:r>
                  </m:oMath>
                </a14:m>
                <a:r>
                  <a:rPr lang="pt-BR" dirty="0"/>
                  <a:t>, e atualiza-se os valores dos argumentos da função de tal forma, que a cada </a:t>
                </a:r>
                <a:r>
                  <a:rPr lang="pt-BR" b="1" i="1" dirty="0" smtClean="0"/>
                  <a:t>iteração</a:t>
                </a:r>
                <a:r>
                  <a:rPr lang="pt-BR" dirty="0" smtClean="0"/>
                  <a:t>, </a:t>
                </a:r>
                <a:r>
                  <a:rPr lang="pt-BR" dirty="0"/>
                  <a:t>se </a:t>
                </a:r>
                <a:r>
                  <a:rPr lang="pt-BR" dirty="0" smtClean="0"/>
                  <a:t>tenha o valor 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smtClean="0"/>
                  <a:t> </a:t>
                </a:r>
                <a:r>
                  <a:rPr lang="pt-BR" b="1" i="1" dirty="0" smtClean="0">
                    <a:solidFill>
                      <a:srgbClr val="00B0F0"/>
                    </a:solidFill>
                  </a:rPr>
                  <a:t>menor</a:t>
                </a:r>
                <a:r>
                  <a:rPr lang="pt-BR" dirty="0" smtClean="0"/>
                  <a:t> do que o anterior:</a:t>
                </a:r>
                <a:endParaRPr lang="pt-BR" dirty="0"/>
              </a:p>
              <a:p>
                <a:pPr marL="457200" lvl="1"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𝑙</m:t>
                              </m:r>
                            </m:e>
                          </m:d>
                          <m:r>
                            <a:rPr lang="pt-BR" b="0"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m:t>
                              </m:r>
                            </m:e>
                          </m:d>
                        </m:e>
                      </m:d>
                      <m:r>
                        <a:rPr lang="pt-BR" b="0" i="1" smtClean="0">
                          <a:latin typeface="Cambria Math" panose="02040503050406030204" pitchFamily="18" charset="0"/>
                        </a:rPr>
                        <m:t>&lt;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m:t>
                          </m:r>
                        </m:e>
                      </m:d>
                      <m:r>
                        <a:rPr lang="pt-BR">
                          <a:latin typeface="Cambria Math" panose="02040503050406030204" pitchFamily="18" charset="0"/>
                        </a:rPr>
                        <m:t>, </m:t>
                      </m:r>
                      <m:r>
                        <a:rPr lang="pt-BR" i="1">
                          <a:latin typeface="Cambria Math" panose="02040503050406030204" pitchFamily="18" charset="0"/>
                        </a:rPr>
                        <m:t>𝑙</m:t>
                      </m:r>
                      <m:r>
                        <a:rPr lang="pt-BR">
                          <a:latin typeface="Cambria Math" panose="02040503050406030204" pitchFamily="18" charset="0"/>
                        </a:rPr>
                        <m:t>≥0.</m:t>
                      </m:r>
                    </m:oMath>
                  </m:oMathPara>
                </a14:m>
                <a:endParaRPr lang="pt-BR" dirty="0" smtClean="0"/>
              </a:p>
              <a:p>
                <a:r>
                  <a:rPr lang="pt-BR" dirty="0" smtClean="0"/>
                  <a:t>Nesta disciplina, como queremos minimizar o erro, iremos focar neste algoritmo.</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033142"/>
                <a:ext cx="11170920" cy="4824858"/>
              </a:xfrm>
              <a:blipFill rotWithShape="0">
                <a:blip r:embed="rId3"/>
                <a:stretch>
                  <a:fillRect l="-873" t="-2023" r="-1255" b="-1643"/>
                </a:stretch>
              </a:blipFill>
            </p:spPr>
            <p:txBody>
              <a:bodyPr/>
              <a:lstStyle/>
              <a:p>
                <a:r>
                  <a:rPr lang="pt-BR">
                    <a:noFill/>
                  </a:rPr>
                  <a:t> </a:t>
                </a:r>
              </a:p>
            </p:txBody>
          </p:sp>
        </mc:Fallback>
      </mc:AlternateContent>
      <p:pic>
        <p:nvPicPr>
          <p:cNvPr id="7" name="Imagem 6"/>
          <p:cNvPicPr>
            <a:picLocks noChangeAspect="1"/>
          </p:cNvPicPr>
          <p:nvPr/>
        </p:nvPicPr>
        <p:blipFill rotWithShape="1">
          <a:blip r:embed="rId4">
            <a:extLst>
              <a:ext uri="{28A0092B-C50C-407E-A947-70E740481C1C}">
                <a14:useLocalDpi xmlns:a14="http://schemas.microsoft.com/office/drawing/2010/main" val="0"/>
              </a:ext>
            </a:extLst>
          </a:blip>
          <a:srcRect t="47746"/>
          <a:stretch/>
        </p:blipFill>
        <p:spPr>
          <a:xfrm>
            <a:off x="6335641" y="111572"/>
            <a:ext cx="5673479" cy="2032538"/>
          </a:xfrm>
          <a:prstGeom prst="rect">
            <a:avLst/>
          </a:prstGeom>
        </p:spPr>
      </p:pic>
      <p:sp>
        <p:nvSpPr>
          <p:cNvPr id="5" name="Rectangle 4"/>
          <p:cNvSpPr/>
          <p:nvPr/>
        </p:nvSpPr>
        <p:spPr>
          <a:xfrm>
            <a:off x="9352586" y="180459"/>
            <a:ext cx="2402709" cy="369332"/>
          </a:xfrm>
          <a:prstGeom prst="rect">
            <a:avLst/>
          </a:prstGeom>
        </p:spPr>
        <p:txBody>
          <a:bodyPr wrap="none">
            <a:spAutoFit/>
          </a:bodyPr>
          <a:lstStyle/>
          <a:p>
            <a:r>
              <a:rPr lang="pt-BR" b="1" dirty="0">
                <a:solidFill>
                  <a:srgbClr val="00B0F0"/>
                </a:solidFill>
              </a:rPr>
              <a:t>Gradiente descendente</a:t>
            </a:r>
            <a:endParaRPr lang="nl-BE" dirty="0">
              <a:solidFill>
                <a:srgbClr val="00B0F0"/>
              </a:solidFill>
            </a:endParaRPr>
          </a:p>
        </p:txBody>
      </p:sp>
    </p:spTree>
    <p:extLst>
      <p:ext uri="{BB962C8B-B14F-4D97-AF65-F5344CB8AC3E}">
        <p14:creationId xmlns:p14="http://schemas.microsoft.com/office/powerpoint/2010/main" val="1316248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2635"/>
          </a:xfrm>
        </p:spPr>
        <p:txBody>
          <a:bodyPr/>
          <a:lstStyle/>
          <a:p>
            <a:r>
              <a:rPr lang="pt-BR" dirty="0" smtClean="0"/>
              <a:t>Características do Gradiente </a:t>
            </a:r>
            <a:r>
              <a:rPr lang="pt-BR" dirty="0"/>
              <a:t>Descendente</a:t>
            </a:r>
            <a:endParaRPr lang="nl-BE"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02920" y="1554480"/>
                <a:ext cx="8381773" cy="5303520"/>
              </a:xfrm>
            </p:spPr>
            <p:txBody>
              <a:bodyPr>
                <a:normAutofit fontScale="85000" lnSpcReduction="20000"/>
              </a:bodyPr>
              <a:lstStyle/>
              <a:p>
                <a:r>
                  <a:rPr lang="pt-BR" dirty="0"/>
                  <a:t>Algoritmo de </a:t>
                </a:r>
                <a:r>
                  <a:rPr lang="pt-BR" b="1" i="1" dirty="0"/>
                  <a:t>otimização</a:t>
                </a:r>
                <a:r>
                  <a:rPr lang="pt-BR" dirty="0"/>
                  <a:t> </a:t>
                </a:r>
                <a:r>
                  <a:rPr lang="pt-BR" b="1" i="1" dirty="0" smtClean="0"/>
                  <a:t>iterativo</a:t>
                </a:r>
                <a:r>
                  <a:rPr lang="pt-BR" dirty="0" smtClean="0"/>
                  <a:t> e </a:t>
                </a:r>
                <a:r>
                  <a:rPr lang="pt-BR" b="1" i="1" dirty="0" smtClean="0"/>
                  <a:t>genérico</a:t>
                </a:r>
                <a:r>
                  <a:rPr lang="pt-BR" dirty="0" smtClean="0"/>
                  <a:t>: encontra soluções </a:t>
                </a:r>
                <a:r>
                  <a:rPr lang="pt-BR" dirty="0"/>
                  <a:t>ótimas para uma ampla gama de problemas.</a:t>
                </a:r>
              </a:p>
              <a:p>
                <a:pPr lvl="1">
                  <a:buFont typeface="Wingdings" panose="05000000000000000000" pitchFamily="2" charset="2"/>
                  <a:buChar char="§"/>
                </a:pPr>
                <a:r>
                  <a:rPr lang="pt-BR" dirty="0" smtClean="0"/>
                  <a:t>Por exemplo, é utilizado </a:t>
                </a:r>
                <a:r>
                  <a:rPr lang="pt-BR" dirty="0"/>
                  <a:t>em vários problemas de aprendizado de </a:t>
                </a:r>
                <a:r>
                  <a:rPr lang="pt-BR" dirty="0" smtClean="0"/>
                  <a:t>máquina e otimização.</a:t>
                </a:r>
                <a:endParaRPr lang="pt-BR" dirty="0"/>
              </a:p>
              <a:p>
                <a:r>
                  <a:rPr lang="pt-BR" dirty="0"/>
                  <a:t>Escalona melhor do que o método </a:t>
                </a:r>
                <a:r>
                  <a:rPr lang="pt-BR" dirty="0" smtClean="0"/>
                  <a:t>da </a:t>
                </a:r>
                <a:r>
                  <a:rPr lang="pt-BR" b="1" i="1" dirty="0"/>
                  <a:t>equação normal </a:t>
                </a:r>
                <a:r>
                  <a:rPr lang="pt-BR" dirty="0"/>
                  <a:t>para grandes conjuntos de dados.</a:t>
                </a:r>
              </a:p>
              <a:p>
                <a:r>
                  <a:rPr lang="pt-BR" dirty="0" smtClean="0"/>
                  <a:t>É de fácil </a:t>
                </a:r>
                <a:r>
                  <a:rPr lang="pt-BR" dirty="0"/>
                  <a:t>implementação</a:t>
                </a:r>
                <a:r>
                  <a:rPr lang="pt-BR" dirty="0" smtClean="0"/>
                  <a:t>.</a:t>
                </a:r>
              </a:p>
              <a:p>
                <a:r>
                  <a:rPr lang="pt-BR" dirty="0"/>
                  <a:t>Não é necessário se preocupar com matrizes </a:t>
                </a:r>
                <a:r>
                  <a:rPr lang="pt-BR" dirty="0" smtClean="0"/>
                  <a:t>mal-condicionadas (determinante </a:t>
                </a:r>
                <a:r>
                  <a:rPr lang="pt-BR" dirty="0"/>
                  <a:t>próximo de 0, i.e., quase </a:t>
                </a:r>
                <a:r>
                  <a:rPr lang="pt-BR" b="1" i="1" dirty="0"/>
                  <a:t>singulares</a:t>
                </a:r>
                <a:r>
                  <a:rPr lang="pt-BR" dirty="0" smtClean="0"/>
                  <a:t>).</a:t>
                </a:r>
              </a:p>
              <a:p>
                <a:r>
                  <a:rPr lang="pt-BR" dirty="0" smtClean="0"/>
                  <a:t>Pode ser usado com modelos não-lineares.</a:t>
                </a:r>
              </a:p>
              <a:p>
                <a:r>
                  <a:rPr lang="pt-BR" dirty="0"/>
                  <a:t>O único requisito é que a </a:t>
                </a:r>
                <a:r>
                  <a:rPr lang="pt-BR" b="1" i="1" dirty="0"/>
                  <a:t>função de erro </a:t>
                </a:r>
                <a:r>
                  <a:rPr lang="pt-BR" dirty="0"/>
                  <a:t>seja </a:t>
                </a:r>
                <a:r>
                  <a:rPr lang="pt-BR" b="1" i="1" dirty="0"/>
                  <a:t>diferenciável</a:t>
                </a:r>
                <a:r>
                  <a:rPr lang="pt-BR" dirty="0" smtClean="0"/>
                  <a:t>.</a:t>
                </a:r>
                <a:endParaRPr lang="pt-BR" dirty="0"/>
              </a:p>
              <a:p>
                <a:r>
                  <a:rPr lang="pt-BR" dirty="0" smtClean="0"/>
                  <a:t>Quando aplicado a problemas de </a:t>
                </a:r>
                <a:r>
                  <a:rPr lang="pt-BR" b="1" i="1" dirty="0" smtClean="0"/>
                  <a:t>regressão</a:t>
                </a:r>
                <a:r>
                  <a:rPr lang="pt-BR" dirty="0" smtClean="0"/>
                  <a:t>, a </a:t>
                </a:r>
                <a:r>
                  <a:rPr lang="pt-BR" dirty="0"/>
                  <a:t>ideia geral é </a:t>
                </a:r>
                <a:r>
                  <a:rPr lang="pt-BR" dirty="0" smtClean="0"/>
                  <a:t>atualizar os </a:t>
                </a:r>
                <a:r>
                  <a:rPr lang="pt-BR" dirty="0"/>
                  <a:t>pesos, </a:t>
                </a:r>
                <a14:m>
                  <m:oMath xmlns:m="http://schemas.openxmlformats.org/officeDocument/2006/math">
                    <m:r>
                      <a:rPr lang="pt-BR" b="1" i="1">
                        <a:latin typeface="Cambria Math" panose="02040503050406030204" pitchFamily="18" charset="0"/>
                      </a:rPr>
                      <m:t>𝒂</m:t>
                    </m:r>
                  </m:oMath>
                </a14:m>
                <a:r>
                  <a:rPr lang="pt-BR" dirty="0"/>
                  <a:t>, </a:t>
                </a:r>
                <a:r>
                  <a:rPr lang="pt-BR" b="1" i="1" dirty="0"/>
                  <a:t>iterativamente</a:t>
                </a:r>
                <a:r>
                  <a:rPr lang="pt-BR" dirty="0"/>
                  <a:t>, a fim de </a:t>
                </a:r>
                <a:r>
                  <a:rPr lang="pt-BR" b="1" i="1" dirty="0"/>
                  <a:t>minimizar</a:t>
                </a:r>
                <a:r>
                  <a:rPr lang="pt-BR" dirty="0"/>
                  <a:t> a </a:t>
                </a:r>
                <a:r>
                  <a:rPr lang="pt-BR" b="1" i="1" dirty="0"/>
                  <a:t>função de </a:t>
                </a:r>
                <a:r>
                  <a:rPr lang="pt-BR" b="1" i="1" dirty="0" smtClean="0"/>
                  <a:t>erro</a:t>
                </a:r>
                <a:r>
                  <a:rPr lang="pt-BR" dirty="0" smtClean="0"/>
                  <a:t>,</a:t>
                </a:r>
                <a:r>
                  <a:rPr lang="pt-BR" b="1" i="1" dirty="0" smtClean="0"/>
                  <a:t> </a:t>
                </a:r>
                <a:r>
                  <a:rPr lang="pt-BR" dirty="0" smtClean="0"/>
                  <a:t>ou seja, encontrar seu </a:t>
                </a:r>
                <a:r>
                  <a:rPr lang="pt-BR" b="1" i="1" dirty="0" smtClean="0"/>
                  <a:t>ponto de mínimo</a:t>
                </a:r>
                <a:r>
                  <a:rPr lang="pt-BR" dirty="0" smtClean="0"/>
                  <a:t>.</a:t>
                </a:r>
              </a:p>
              <a:p>
                <a:r>
                  <a:rPr lang="pt-BR" dirty="0" smtClean="0"/>
                  <a:t>A seguir, veremos como aplicar o algoritmo do </a:t>
                </a:r>
                <a:r>
                  <a:rPr lang="pt-BR" b="1" i="1" dirty="0" smtClean="0"/>
                  <a:t>gradiente descendente </a:t>
                </a:r>
                <a:r>
                  <a:rPr lang="pt-BR" dirty="0" smtClean="0"/>
                  <a:t>ao problema da </a:t>
                </a:r>
                <a:r>
                  <a:rPr lang="pt-BR" b="1" i="1" dirty="0" smtClean="0"/>
                  <a:t>regressão linear</a:t>
                </a:r>
                <a:r>
                  <a:rPr lang="pt-BR" dirty="0" smtClean="0"/>
                  <a:t>.</a:t>
                </a:r>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02920" y="1554480"/>
                <a:ext cx="8381773" cy="5303520"/>
              </a:xfrm>
              <a:blipFill rotWithShape="0">
                <a:blip r:embed="rId3"/>
                <a:stretch>
                  <a:fillRect l="-1019" t="-2644" r="-1965"/>
                </a:stretch>
              </a:blipFill>
            </p:spPr>
            <p:txBody>
              <a:bodyPr/>
              <a:lstStyle/>
              <a:p>
                <a:r>
                  <a:rPr lang="pt-BR">
                    <a:noFill/>
                  </a:rPr>
                  <a:t> </a:t>
                </a:r>
              </a:p>
            </p:txBody>
          </p:sp>
        </mc:Fallback>
      </mc:AlternateContent>
      <p:cxnSp>
        <p:nvCxnSpPr>
          <p:cNvPr id="6" name="Straight Arrow Connector 5"/>
          <p:cNvCxnSpPr/>
          <p:nvPr/>
        </p:nvCxnSpPr>
        <p:spPr>
          <a:xfrm flipV="1">
            <a:off x="8264106" y="4399472"/>
            <a:ext cx="966158" cy="8971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371" t="49623" r="3317"/>
          <a:stretch/>
        </p:blipFill>
        <p:spPr>
          <a:xfrm>
            <a:off x="8733537" y="3017747"/>
            <a:ext cx="3444815" cy="2220878"/>
          </a:xfrm>
          <a:prstGeom prst="rect">
            <a:avLst/>
          </a:prstGeom>
        </p:spPr>
      </p:pic>
      <p:sp>
        <p:nvSpPr>
          <p:cNvPr id="5" name="CaixaDeTexto 4"/>
          <p:cNvSpPr txBox="1"/>
          <p:nvPr/>
        </p:nvSpPr>
        <p:spPr>
          <a:xfrm>
            <a:off x="8555421" y="5296619"/>
            <a:ext cx="3537262" cy="1077218"/>
          </a:xfrm>
          <a:prstGeom prst="rect">
            <a:avLst/>
          </a:prstGeom>
          <a:noFill/>
        </p:spPr>
        <p:txBody>
          <a:bodyPr wrap="square" rtlCol="0">
            <a:spAutoFit/>
          </a:bodyPr>
          <a:lstStyle/>
          <a:p>
            <a:pPr algn="ctr"/>
            <a:r>
              <a:rPr lang="pt-BR" sz="1600" dirty="0" smtClean="0"/>
              <a:t>A cada nova iteração de atualização (seta azul), o peso se aproxima de seu valor ótimo, consequentemente, minimizando o erro.</a:t>
            </a:r>
            <a:endParaRPr lang="en-US" sz="1600" dirty="0"/>
          </a:p>
        </p:txBody>
      </p:sp>
    </p:spTree>
    <p:extLst>
      <p:ext uri="{BB962C8B-B14F-4D97-AF65-F5344CB8AC3E}">
        <p14:creationId xmlns:p14="http://schemas.microsoft.com/office/powerpoint/2010/main" val="1791124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01188"/>
            <a:ext cx="11019972" cy="961550"/>
          </a:xfrm>
        </p:spPr>
        <p:txBody>
          <a:bodyPr>
            <a:normAutofit/>
          </a:bodyPr>
          <a:lstStyle/>
          <a:p>
            <a:r>
              <a:rPr lang="pt-BR" dirty="0"/>
              <a:t>O </a:t>
            </a:r>
            <a:r>
              <a:rPr lang="pt-BR" dirty="0" smtClean="0"/>
              <a:t>Algoritmo do </a:t>
            </a:r>
            <a:r>
              <a:rPr lang="pt-BR" dirty="0"/>
              <a:t>Gradiente do Descendente (GD)</a:t>
            </a:r>
          </a:p>
        </p:txBody>
      </p:sp>
      <mc:AlternateContent xmlns:mc="http://schemas.openxmlformats.org/markup-compatibility/2006">
        <mc:Choice xmlns:a14="http://schemas.microsoft.com/office/drawing/2010/main" Requires="a14">
          <p:sp>
            <p:nvSpPr>
              <p:cNvPr id="4" name="Rectangle 3"/>
              <p:cNvSpPr/>
              <p:nvPr/>
            </p:nvSpPr>
            <p:spPr>
              <a:xfrm>
                <a:off x="1171284" y="2705689"/>
                <a:ext cx="7072087" cy="1160446"/>
              </a:xfrm>
              <a:prstGeom prst="rect">
                <a:avLst/>
              </a:prstGeom>
              <a:ln>
                <a:solidFill>
                  <a:schemeClr val="tx1"/>
                </a:solidFill>
              </a:ln>
            </p:spPr>
            <p:txBody>
              <a:bodyPr wrap="square">
                <a:spAutoFit/>
              </a:bodyPr>
              <a:lstStyle/>
              <a:p>
                <a14:m>
                  <m:oMath xmlns:m="http://schemas.openxmlformats.org/officeDocument/2006/math">
                    <m:r>
                      <a:rPr lang="pt-BR" sz="2000" b="1" i="1" smtClean="0">
                        <a:latin typeface="Cambria Math" panose="02040503050406030204" pitchFamily="18" charset="0"/>
                      </a:rPr>
                      <m:t>𝒂</m:t>
                    </m:r>
                    <m:r>
                      <a:rPr lang="pt-BR" sz="2000" b="1" i="1" smtClean="0">
                        <a:latin typeface="Cambria Math" panose="02040503050406030204" pitchFamily="18" charset="0"/>
                      </a:rPr>
                      <m:t> </m:t>
                    </m:r>
                  </m:oMath>
                </a14:m>
                <a:r>
                  <a:rPr lang="en-US" sz="2000" b="1" dirty="0"/>
                  <a:t> </a:t>
                </a:r>
                <a14:m>
                  <m:oMath xmlns:m="http://schemas.openxmlformats.org/officeDocument/2006/math">
                    <m:r>
                      <a:rPr lang="en-US" sz="2000" b="1" i="1"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inicializa</m:t>
                    </m:r>
                    <m:r>
                      <a:rPr lang="en-US" sz="2000" dirty="0">
                        <a:latin typeface="Cambria Math" panose="02040503050406030204" pitchFamily="18" charset="0"/>
                        <a:ea typeface="Cambria Math" panose="02040503050406030204" pitchFamily="18" charset="0"/>
                      </a:rPr>
                      <m:t> </m:t>
                    </m:r>
                    <m:r>
                      <m:rPr>
                        <m:sty m:val="p"/>
                      </m:rPr>
                      <a:rPr lang="en-US" sz="2000" dirty="0">
                        <a:latin typeface="Cambria Math" panose="02040503050406030204" pitchFamily="18" charset="0"/>
                        <a:ea typeface="Cambria Math" panose="02040503050406030204" pitchFamily="18" charset="0"/>
                      </a:rPr>
                      <m:t>em</m:t>
                    </m:r>
                    <m:r>
                      <a:rPr lang="en-US"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um</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ponto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qualquer</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espa</m:t>
                    </m:r>
                    <m:r>
                      <a:rPr lang="pt-BR" sz="2000" dirty="0">
                        <a:latin typeface="Cambria Math" panose="02040503050406030204" pitchFamily="18" charset="0"/>
                        <a:ea typeface="Cambria Math" panose="02040503050406030204" pitchFamily="18" charset="0"/>
                      </a:rPr>
                      <m:t>ç</m:t>
                    </m:r>
                    <m:r>
                      <m:rPr>
                        <m:sty m:val="p"/>
                      </m:rPr>
                      <a:rPr lang="pt-BR" sz="2000" dirty="0">
                        <a:latin typeface="Cambria Math" panose="02040503050406030204" pitchFamily="18" charset="0"/>
                        <a:ea typeface="Cambria Math" panose="02040503050406030204" pitchFamily="18" charset="0"/>
                      </a:rPr>
                      <m: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de</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oMath>
                </a14:m>
                <a:endParaRPr lang="pt-BR" sz="2000" b="0" dirty="0" smtClean="0">
                  <a:ea typeface="Cambria Math" panose="02040503050406030204" pitchFamily="18" charset="0"/>
                </a:endParaRPr>
              </a:p>
              <a:p>
                <a:r>
                  <a:rPr lang="pt-BR" sz="2000" b="1" dirty="0">
                    <a:latin typeface="Cambria Math" panose="02040503050406030204" pitchFamily="18" charset="0"/>
                    <a:ea typeface="Cambria Math" panose="02040503050406030204" pitchFamily="18" charset="0"/>
                  </a:rPr>
                  <a:t>l</a:t>
                </a:r>
                <a:r>
                  <a:rPr lang="pt-BR" sz="2000" b="1" dirty="0" smtClean="0">
                    <a:latin typeface="Cambria Math" panose="02040503050406030204" pitchFamily="18" charset="0"/>
                    <a:ea typeface="Cambria Math" panose="02040503050406030204" pitchFamily="18" charset="0"/>
                  </a:rPr>
                  <a:t>oop até </a:t>
                </a:r>
                <a:r>
                  <a:rPr lang="pt-BR" sz="2000" dirty="0" smtClean="0">
                    <a:latin typeface="Cambria Math" panose="02040503050406030204" pitchFamily="18" charset="0"/>
                    <a:ea typeface="Cambria Math" panose="02040503050406030204" pitchFamily="18" charset="0"/>
                  </a:rPr>
                  <a:t>convergir </a:t>
                </a:r>
                <a:r>
                  <a:rPr lang="pt-BR" sz="2000" b="1" dirty="0" smtClean="0">
                    <a:latin typeface="Cambria Math" panose="02040503050406030204" pitchFamily="18" charset="0"/>
                    <a:ea typeface="Cambria Math" panose="02040503050406030204" pitchFamily="18" charset="0"/>
                  </a:rPr>
                  <a:t>ou </a:t>
                </a:r>
                <a:r>
                  <a:rPr lang="pt-BR" sz="2000" dirty="0" smtClean="0">
                    <a:latin typeface="Cambria Math" panose="02040503050406030204" pitchFamily="18" charset="0"/>
                    <a:ea typeface="Cambria Math" panose="02040503050406030204" pitchFamily="18" charset="0"/>
                  </a:rPr>
                  <a:t>atingir o número máximo de iterações </a:t>
                </a:r>
                <a:r>
                  <a:rPr lang="pt-BR" sz="2000" b="1" dirty="0" smtClean="0">
                    <a:latin typeface="Cambria Math" panose="02040503050406030204" pitchFamily="18" charset="0"/>
                    <a:ea typeface="Cambria Math" panose="02040503050406030204" pitchFamily="18" charset="0"/>
                  </a:rPr>
                  <a:t>do</a:t>
                </a:r>
                <a:endParaRPr lang="pt-BR" sz="2000" b="1" dirty="0">
                  <a:latin typeface="Cambria Math" panose="02040503050406030204" pitchFamily="18" charset="0"/>
                  <a:ea typeface="Cambria Math" panose="02040503050406030204" pitchFamily="18" charset="0"/>
                </a:endParaRPr>
              </a:p>
              <a:p>
                <a:r>
                  <a:rPr lang="en-US" sz="2000" dirty="0" smtClean="0"/>
                  <a:t>	</a:t>
                </a:r>
                <a14:m>
                  <m:oMath xmlns:m="http://schemas.openxmlformats.org/officeDocument/2006/math">
                    <m:r>
                      <a:rPr lang="pt-BR" sz="2000" b="1" i="1">
                        <a:latin typeface="Cambria Math" panose="02040503050406030204" pitchFamily="18" charset="0"/>
                      </a:rPr>
                      <m:t>𝒂</m:t>
                    </m:r>
                    <m:r>
                      <a:rPr lang="en-US" sz="2000" b="1"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𝛼</m:t>
                    </m:r>
                    <m:f>
                      <m:fPr>
                        <m:ctrlPr>
                          <a:rPr lang="pt-BR" sz="2000" i="1" smtClean="0">
                            <a:latin typeface="Cambria Math" panose="02040503050406030204" pitchFamily="18" charset="0"/>
                            <a:ea typeface="Cambria Math" panose="02040503050406030204" pitchFamily="18" charset="0"/>
                          </a:rPr>
                        </m:ctrlPr>
                      </m:fPr>
                      <m:num>
                        <m:r>
                          <a:rPr lang="pt-BR" sz="2000" i="1" smtClean="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num>
                      <m:den>
                        <m:r>
                          <a:rPr lang="pt-BR" sz="2000" i="1" smtClean="0">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den>
                    </m:f>
                  </m:oMath>
                </a14:m>
                <a:r>
                  <a:rPr lang="nl-BE" sz="2000" dirty="0" smtClean="0"/>
                  <a:t> </a:t>
                </a:r>
                <a:r>
                  <a:rPr lang="nl-BE" sz="1600" dirty="0" smtClean="0"/>
                  <a:t>(</a:t>
                </a:r>
                <a:r>
                  <a:rPr lang="nl-BE" sz="1600" b="1" i="1" dirty="0" smtClean="0">
                    <a:solidFill>
                      <a:srgbClr val="00B0F0"/>
                    </a:solidFill>
                  </a:rPr>
                  <a:t>regra de atualização dos pesos</a:t>
                </a:r>
                <a:r>
                  <a:rPr lang="nl-BE" sz="1600" dirty="0" smtClean="0"/>
                  <a:t>)</a:t>
                </a:r>
                <a:endParaRPr lang="nl-BE" sz="1600" dirty="0"/>
              </a:p>
            </p:txBody>
          </p:sp>
        </mc:Choice>
        <mc:Fallback>
          <p:sp>
            <p:nvSpPr>
              <p:cNvPr id="4" name="Rectangle 3"/>
              <p:cNvSpPr>
                <a:spLocks noRot="1" noChangeAspect="1" noMove="1" noResize="1" noEditPoints="1" noAdjustHandles="1" noChangeArrowheads="1" noChangeShapeType="1" noTextEdit="1"/>
              </p:cNvSpPr>
              <p:nvPr/>
            </p:nvSpPr>
            <p:spPr>
              <a:xfrm>
                <a:off x="1171284" y="2705689"/>
                <a:ext cx="7072087" cy="1160446"/>
              </a:xfrm>
              <a:prstGeom prst="rect">
                <a:avLst/>
              </a:prstGeom>
              <a:blipFill rotWithShape="0">
                <a:blip r:embed="rId3"/>
                <a:stretch>
                  <a:fillRect l="-775"/>
                </a:stretch>
              </a:blipFill>
              <a:ln>
                <a:solidFill>
                  <a:schemeClr val="tx1"/>
                </a:solidFill>
              </a:ln>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7" name="Content Placeholder 2"/>
              <p:cNvSpPr txBox="1">
                <a:spLocks/>
              </p:cNvSpPr>
              <p:nvPr/>
            </p:nvSpPr>
            <p:spPr>
              <a:xfrm>
                <a:off x="838199" y="4364259"/>
                <a:ext cx="11165115" cy="249374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dirty="0" smtClean="0"/>
                  <a:t>onde </a:t>
                </a:r>
                <a14:m>
                  <m:oMath xmlns:m="http://schemas.openxmlformats.org/officeDocument/2006/math">
                    <m:r>
                      <a:rPr lang="pt-BR" i="1">
                        <a:latin typeface="Cambria Math" panose="02040503050406030204" pitchFamily="18" charset="0"/>
                        <a:ea typeface="Cambria Math" panose="02040503050406030204" pitchFamily="18" charset="0"/>
                      </a:rPr>
                      <m:t>𝛼</m:t>
                    </m:r>
                    <m:r>
                      <a:rPr lang="pt-BR" b="0" i="1" smtClean="0">
                        <a:latin typeface="Cambria Math" panose="02040503050406030204" pitchFamily="18" charset="0"/>
                        <a:ea typeface="Cambria Math" panose="02040503050406030204" pitchFamily="18" charset="0"/>
                      </a:rPr>
                      <m:t>&gt;0</m:t>
                    </m:r>
                  </m:oMath>
                </a14:m>
                <a:r>
                  <a:rPr lang="pt-BR" dirty="0"/>
                  <a:t> é a </a:t>
                </a:r>
                <a:r>
                  <a:rPr lang="pt-BR" b="1" i="1" dirty="0" smtClean="0"/>
                  <a:t>passo </a:t>
                </a:r>
                <a:r>
                  <a:rPr lang="pt-BR" b="1" i="1" dirty="0"/>
                  <a:t>de aprendizagem </a:t>
                </a:r>
                <a:r>
                  <a:rPr lang="pt-BR" dirty="0" smtClean="0"/>
                  <a:t>e </a:t>
                </a:r>
                <a14:m>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𝒂</m:t>
                        </m:r>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rPr>
                          <m:t>𝒂</m:t>
                        </m:r>
                      </m:den>
                    </m:f>
                  </m:oMath>
                </a14:m>
                <a:r>
                  <a:rPr lang="pt-BR" dirty="0" smtClean="0"/>
                  <a:t> é </a:t>
                </a:r>
                <a:r>
                  <a:rPr lang="pt-BR" dirty="0"/>
                  <a:t>o </a:t>
                </a:r>
                <a:r>
                  <a:rPr lang="pt-BR" b="1" i="1" dirty="0" smtClean="0"/>
                  <a:t>vetor gradiente</a:t>
                </a:r>
                <a:r>
                  <a:rPr lang="pt-BR" dirty="0" smtClean="0"/>
                  <a:t>,</a:t>
                </a:r>
                <a:r>
                  <a:rPr lang="pt-BR" b="1" i="1" dirty="0" smtClean="0"/>
                  <a:t> </a:t>
                </a:r>
                <a14:m>
                  <m:oMath xmlns:m="http://schemas.openxmlformats.org/officeDocument/2006/math">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𝒂</m:t>
                    </m:r>
                    <m:r>
                      <a:rPr lang="pt-BR" i="1">
                        <a:latin typeface="Cambria Math" panose="02040503050406030204" pitchFamily="18" charset="0"/>
                        <a:ea typeface="Cambria Math" panose="02040503050406030204" pitchFamily="18" charset="0"/>
                      </a:rPr>
                      <m:t>)</m:t>
                    </m:r>
                  </m:oMath>
                </a14:m>
                <a:r>
                  <a:rPr lang="pt-BR" dirty="0" smtClean="0"/>
                  <a:t>,</a:t>
                </a:r>
                <a:r>
                  <a:rPr lang="pt-BR" b="1" i="1" dirty="0" smtClean="0"/>
                  <a:t> </a:t>
                </a:r>
                <a:r>
                  <a:rPr lang="pt-BR" dirty="0"/>
                  <a:t>da </a:t>
                </a:r>
                <a:r>
                  <a:rPr lang="pt-BR" b="1" i="1" dirty="0"/>
                  <a:t>função de </a:t>
                </a:r>
                <a:r>
                  <a:rPr lang="pt-BR" b="1" i="1" dirty="0" smtClean="0"/>
                  <a:t>erro</a:t>
                </a:r>
                <a:r>
                  <a:rPr lang="pt-BR" dirty="0" smtClean="0"/>
                  <a:t>,</a:t>
                </a:r>
                <a:r>
                  <a:rPr lang="pt-BR" b="1" i="1" dirty="0" smtClean="0"/>
                  <a:t> </a:t>
                </a:r>
                <a:r>
                  <a:rPr lang="pt-BR" dirty="0" smtClean="0"/>
                  <a:t>ou seja, a derivada parcial da função em </a:t>
                </a:r>
                <a:r>
                  <a:rPr lang="pt-BR" dirty="0"/>
                  <a:t>relação ao </a:t>
                </a:r>
                <a:r>
                  <a:rPr lang="pt-BR" dirty="0" smtClean="0"/>
                  <a:t>vetor de pesos, </a:t>
                </a:r>
                <a14:m>
                  <m:oMath xmlns:m="http://schemas.openxmlformats.org/officeDocument/2006/math">
                    <m:r>
                      <a:rPr lang="pt-BR" b="1" i="1">
                        <a:latin typeface="Cambria Math" panose="02040503050406030204" pitchFamily="18" charset="0"/>
                      </a:rPr>
                      <m:t>𝒂</m:t>
                    </m:r>
                  </m:oMath>
                </a14:m>
                <a:r>
                  <a:rPr lang="pt-BR" dirty="0" smtClean="0"/>
                  <a:t>.</a:t>
                </a:r>
              </a:p>
              <a:p>
                <a:r>
                  <a:rPr lang="pt-BR" dirty="0" smtClean="0"/>
                  <a:t>O </a:t>
                </a:r>
                <a:r>
                  <a:rPr lang="pt-BR" b="1" i="1" dirty="0" smtClean="0"/>
                  <a:t>passo de aprendizagem</a:t>
                </a:r>
                <a:r>
                  <a:rPr lang="pt-BR" dirty="0" smtClean="0"/>
                  <a:t> dita o tamanho </a:t>
                </a:r>
                <a:r>
                  <a:rPr lang="pt-BR" dirty="0"/>
                  <a:t>dos </a:t>
                </a:r>
                <a:r>
                  <a:rPr lang="pt-BR" dirty="0" smtClean="0"/>
                  <a:t>passos (i.e., </a:t>
                </a:r>
                <a:r>
                  <a:rPr lang="pt-BR" dirty="0" smtClean="0"/>
                  <a:t>deslocamentos) </a:t>
                </a:r>
                <a:r>
                  <a:rPr lang="pt-BR" dirty="0" smtClean="0"/>
                  <a:t>dados </a:t>
                </a:r>
                <a:r>
                  <a:rPr lang="pt-BR" dirty="0"/>
                  <a:t>na direção </a:t>
                </a:r>
                <a:r>
                  <a:rPr lang="pt-BR" dirty="0" smtClean="0"/>
                  <a:t>oposta a do </a:t>
                </a:r>
                <a:r>
                  <a:rPr lang="pt-BR" b="1" i="1" dirty="0" smtClean="0"/>
                  <a:t>gradiente</a:t>
                </a:r>
                <a:r>
                  <a:rPr lang="pt-BR" dirty="0" smtClean="0"/>
                  <a:t>.</a:t>
                </a:r>
              </a:p>
              <a:p>
                <a:r>
                  <a:rPr lang="pt-BR" dirty="0" smtClean="0"/>
                  <a:t>O </a:t>
                </a:r>
                <a:r>
                  <a:rPr lang="pt-BR" b="1" i="1" dirty="0"/>
                  <a:t>passo de </a:t>
                </a:r>
                <a:r>
                  <a:rPr lang="pt-BR" b="1" i="1" dirty="0" smtClean="0"/>
                  <a:t>aprendizagem</a:t>
                </a:r>
                <a:r>
                  <a:rPr lang="pt-BR" dirty="0" smtClean="0"/>
                  <a:t> </a:t>
                </a:r>
                <a:r>
                  <a:rPr lang="pt-BR" dirty="0"/>
                  <a:t>pode ser constante ou pode decair com o tempo à medida que o processo de aprendizado prossegue</a:t>
                </a:r>
                <a:r>
                  <a:rPr lang="pt-BR" dirty="0" smtClean="0"/>
                  <a:t>.</a:t>
                </a:r>
              </a:p>
              <a:p>
                <a:r>
                  <a:rPr lang="pt-BR" dirty="0"/>
                  <a:t>Na sequência, veremos como encontrar o </a:t>
                </a:r>
                <a:r>
                  <a:rPr lang="pt-BR" b="1" i="1" dirty="0"/>
                  <a:t>vetor gradiente</a:t>
                </a:r>
                <a:r>
                  <a:rPr lang="pt-BR" dirty="0"/>
                  <a:t> da </a:t>
                </a:r>
                <a:r>
                  <a:rPr lang="pt-BR" b="1" i="1" dirty="0"/>
                  <a:t>função de erro </a:t>
                </a:r>
                <a:r>
                  <a:rPr lang="pt-BR" dirty="0"/>
                  <a:t>e </a:t>
                </a:r>
                <a:r>
                  <a:rPr lang="pt-BR" dirty="0" smtClean="0"/>
                  <a:t>como implementar </a:t>
                </a:r>
                <a:r>
                  <a:rPr lang="pt-BR" dirty="0"/>
                  <a:t>o algoritmo do </a:t>
                </a:r>
                <a:r>
                  <a:rPr lang="pt-BR" b="1" i="1" dirty="0"/>
                  <a:t>gradiente descendente</a:t>
                </a:r>
                <a:r>
                  <a:rPr lang="pt-BR" dirty="0" smtClean="0"/>
                  <a:t>.</a:t>
                </a:r>
                <a:endParaRPr lang="pt-BR" dirty="0"/>
              </a:p>
            </p:txBody>
          </p:sp>
        </mc:Choice>
        <mc:Fallback>
          <p:sp>
            <p:nvSpPr>
              <p:cNvPr id="7" name="Content Placeholder 2"/>
              <p:cNvSpPr txBox="1">
                <a:spLocks noRot="1" noChangeAspect="1" noMove="1" noResize="1" noEditPoints="1" noAdjustHandles="1" noChangeArrowheads="1" noChangeShapeType="1" noTextEdit="1"/>
              </p:cNvSpPr>
              <p:nvPr/>
            </p:nvSpPr>
            <p:spPr>
              <a:xfrm>
                <a:off x="838199" y="4364259"/>
                <a:ext cx="11165115" cy="2493740"/>
              </a:xfrm>
              <a:prstGeom prst="rect">
                <a:avLst/>
              </a:prstGeom>
              <a:blipFill rotWithShape="0">
                <a:blip r:embed="rId4"/>
                <a:stretch>
                  <a:fillRect l="-655" t="-2689" b="-4156"/>
                </a:stretch>
              </a:blipFill>
            </p:spPr>
            <p:txBody>
              <a:bodyPr/>
              <a:lstStyle/>
              <a:p>
                <a:r>
                  <a:rPr lang="pt-BR">
                    <a:noFill/>
                  </a:rPr>
                  <a:t> </a:t>
                </a:r>
              </a:p>
            </p:txBody>
          </p:sp>
        </mc:Fallback>
      </mc:AlternateContent>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t="48368" r="2754" b="1527"/>
          <a:stretch/>
        </p:blipFill>
        <p:spPr>
          <a:xfrm>
            <a:off x="8631534" y="2291545"/>
            <a:ext cx="3226637" cy="2120496"/>
          </a:xfrm>
          <a:prstGeom prst="rect">
            <a:avLst/>
          </a:prstGeom>
        </p:spPr>
      </p:pic>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481172"/>
                <a:ext cx="11165115" cy="945164"/>
              </a:xfrm>
            </p:spPr>
            <p:txBody>
              <a:bodyPr>
                <a:normAutofit fontScale="77500" lnSpcReduction="20000"/>
              </a:bodyPr>
              <a:lstStyle/>
              <a:p>
                <a:r>
                  <a:rPr lang="pt-BR" dirty="0"/>
                  <a:t>O </a:t>
                </a:r>
                <a:r>
                  <a:rPr lang="pt-BR" dirty="0" smtClean="0"/>
                  <a:t>algoritmo inicializa </a:t>
                </a:r>
                <a:r>
                  <a:rPr lang="pt-BR" dirty="0"/>
                  <a:t>os pesos, </a:t>
                </a:r>
                <a14:m>
                  <m:oMath xmlns:m="http://schemas.openxmlformats.org/officeDocument/2006/math">
                    <m:r>
                      <a:rPr lang="en-US" b="1" i="1">
                        <a:latin typeface="Cambria Math" panose="02040503050406030204" pitchFamily="18" charset="0"/>
                      </a:rPr>
                      <m:t>𝒂</m:t>
                    </m:r>
                  </m:oMath>
                </a14:m>
                <a:r>
                  <a:rPr lang="pt-BR" dirty="0"/>
                  <a:t>, em um </a:t>
                </a:r>
                <a:r>
                  <a:rPr lang="pt-BR" b="1" i="1" dirty="0">
                    <a:solidFill>
                      <a:srgbClr val="00B050"/>
                    </a:solidFill>
                  </a:rPr>
                  <a:t>ponto aleatório </a:t>
                </a:r>
                <a:r>
                  <a:rPr lang="pt-BR" dirty="0"/>
                  <a:t>do </a:t>
                </a:r>
                <a:r>
                  <a:rPr lang="pt-BR" b="1" i="1" dirty="0"/>
                  <a:t>espaço de pesos</a:t>
                </a:r>
                <a:r>
                  <a:rPr lang="pt-BR" dirty="0"/>
                  <a:t> </a:t>
                </a:r>
                <a:r>
                  <a:rPr lang="pt-BR" dirty="0" smtClean="0"/>
                  <a:t>e, </a:t>
                </a:r>
                <a:r>
                  <a:rPr lang="pt-BR" dirty="0"/>
                  <a:t>então, </a:t>
                </a:r>
                <a:r>
                  <a:rPr lang="pt-BR" dirty="0" smtClean="0"/>
                  <a:t>aplica a </a:t>
                </a:r>
                <a:r>
                  <a:rPr lang="pt-BR" b="1" i="1" dirty="0" smtClean="0"/>
                  <a:t>regra de atualização dos pesos </a:t>
                </a:r>
                <a:r>
                  <a:rPr lang="pt-BR" dirty="0" smtClean="0"/>
                  <a:t>até </a:t>
                </a:r>
                <a:r>
                  <a:rPr lang="pt-BR" dirty="0"/>
                  <a:t>que </a:t>
                </a:r>
                <a:r>
                  <a:rPr lang="pt-BR" dirty="0" smtClean="0"/>
                  <a:t>o algoritmo convirja (e.g., erro pequeno entre duas iterações subsequentes) ou o </a:t>
                </a:r>
                <a:r>
                  <a:rPr lang="pt-BR" dirty="0"/>
                  <a:t>número máximo de iterações seja </a:t>
                </a:r>
                <a:r>
                  <a:rPr lang="pt-BR" dirty="0" smtClean="0"/>
                  <a:t>atingido.</a:t>
                </a:r>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481172"/>
                <a:ext cx="11165115" cy="945164"/>
              </a:xfrm>
              <a:blipFill rotWithShape="0">
                <a:blip r:embed="rId6"/>
                <a:stretch>
                  <a:fillRect l="-600" t="-13548"/>
                </a:stretch>
              </a:blipFill>
            </p:spPr>
            <p:txBody>
              <a:bodyPr/>
              <a:lstStyle/>
              <a:p>
                <a:r>
                  <a:rPr lang="pt-BR">
                    <a:noFill/>
                  </a:rPr>
                  <a:t> </a:t>
                </a:r>
              </a:p>
            </p:txBody>
          </p:sp>
        </mc:Fallback>
      </mc:AlternateContent>
      <p:sp>
        <p:nvSpPr>
          <p:cNvPr id="12" name="Retângulo 11"/>
          <p:cNvSpPr/>
          <p:nvPr/>
        </p:nvSpPr>
        <p:spPr>
          <a:xfrm>
            <a:off x="3306678" y="3976697"/>
            <a:ext cx="4216154" cy="276999"/>
          </a:xfrm>
          <a:prstGeom prst="rect">
            <a:avLst/>
          </a:prstGeom>
        </p:spPr>
        <p:txBody>
          <a:bodyPr wrap="none">
            <a:spAutoFit/>
          </a:bodyPr>
          <a:lstStyle/>
          <a:p>
            <a:r>
              <a:rPr lang="en-US" sz="1200" dirty="0" err="1" smtClean="0"/>
              <a:t>Os</a:t>
            </a:r>
            <a:r>
              <a:rPr lang="en-US" sz="1200" dirty="0" smtClean="0"/>
              <a:t> pesos </a:t>
            </a:r>
            <a:r>
              <a:rPr lang="en-US" sz="1200" dirty="0" err="1"/>
              <a:t>são</a:t>
            </a:r>
            <a:r>
              <a:rPr lang="en-US" sz="1200" dirty="0"/>
              <a:t> </a:t>
            </a:r>
            <a:r>
              <a:rPr lang="en-US" sz="1200" dirty="0" err="1"/>
              <a:t>atualizados</a:t>
            </a:r>
            <a:r>
              <a:rPr lang="en-US" sz="1200" dirty="0"/>
              <a:t> </a:t>
            </a:r>
            <a:r>
              <a:rPr lang="en-US" sz="1200" dirty="0" err="1"/>
              <a:t>na</a:t>
            </a:r>
            <a:r>
              <a:rPr lang="en-US" sz="1200" dirty="0"/>
              <a:t> </a:t>
            </a:r>
            <a:r>
              <a:rPr lang="en-US" sz="1200" dirty="0" err="1"/>
              <a:t>direção</a:t>
            </a:r>
            <a:r>
              <a:rPr lang="en-US" sz="1200" dirty="0"/>
              <a:t> </a:t>
            </a:r>
            <a:r>
              <a:rPr lang="en-US" sz="1200" dirty="0" err="1"/>
              <a:t>oposta</a:t>
            </a:r>
            <a:r>
              <a:rPr lang="en-US" sz="1200" dirty="0"/>
              <a:t> a do </a:t>
            </a:r>
            <a:r>
              <a:rPr lang="en-US" sz="1200" dirty="0" err="1"/>
              <a:t>vetor</a:t>
            </a:r>
            <a:r>
              <a:rPr lang="en-US" sz="1200" dirty="0"/>
              <a:t> </a:t>
            </a:r>
            <a:r>
              <a:rPr lang="en-US" sz="1200" dirty="0" err="1" smtClean="0"/>
              <a:t>gradiente</a:t>
            </a:r>
            <a:r>
              <a:rPr lang="en-US" sz="1200" dirty="0" smtClean="0"/>
              <a:t>. </a:t>
            </a:r>
            <a:endParaRPr lang="en-US" sz="1200" dirty="0"/>
          </a:p>
        </p:txBody>
      </p:sp>
      <p:cxnSp>
        <p:nvCxnSpPr>
          <p:cNvPr id="14" name="Conector angulado 13"/>
          <p:cNvCxnSpPr>
            <a:endCxn id="12" idx="1"/>
          </p:cNvCxnSpPr>
          <p:nvPr/>
        </p:nvCxnSpPr>
        <p:spPr>
          <a:xfrm rot="16200000" flipH="1">
            <a:off x="2921744" y="3730263"/>
            <a:ext cx="457598" cy="31227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669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1349"/>
            <a:ext cx="10515600" cy="702519"/>
          </a:xfrm>
        </p:spPr>
        <p:txBody>
          <a:bodyPr>
            <a:normAutofit/>
          </a:bodyPr>
          <a:lstStyle/>
          <a:p>
            <a:r>
              <a:rPr lang="en-US" dirty="0" err="1" smtClean="0"/>
              <a:t>Exemplo</a:t>
            </a:r>
            <a:endParaRPr lang="nl-BE" dirty="0"/>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838200" y="995963"/>
                <a:ext cx="9117568" cy="5834741"/>
              </a:xfrm>
            </p:spPr>
            <p:txBody>
              <a:bodyPr>
                <a:normAutofit fontScale="92500" lnSpcReduction="10000"/>
              </a:bodyPr>
              <a:lstStyle/>
              <a:p>
                <a:r>
                  <a:rPr lang="en-US" dirty="0" smtClean="0"/>
                  <a:t>Usaremos </a:t>
                </a:r>
                <a:r>
                  <a:rPr lang="en-US" dirty="0" err="1" smtClean="0"/>
                  <a:t>uma</a:t>
                </a:r>
                <a:r>
                  <a:rPr lang="en-US" dirty="0" smtClean="0"/>
                  <a:t> </a:t>
                </a:r>
                <a:r>
                  <a:rPr lang="en-US" b="1" i="1" dirty="0" err="1"/>
                  <a:t>função</a:t>
                </a:r>
                <a:r>
                  <a:rPr lang="en-US" b="1" i="1" dirty="0"/>
                  <a:t> </a:t>
                </a:r>
                <a:r>
                  <a:rPr lang="en-US" b="1" i="1" dirty="0" err="1"/>
                  <a:t>hipótese</a:t>
                </a:r>
                <a:r>
                  <a:rPr lang="en-US" b="1" i="1" dirty="0"/>
                  <a:t> </a:t>
                </a:r>
                <a:r>
                  <a:rPr lang="en-US" dirty="0"/>
                  <a:t>com 2 </a:t>
                </a:r>
                <a:r>
                  <a:rPr lang="en-US" dirty="0" smtClean="0"/>
                  <a:t>pesos, </a:t>
                </a:r>
                <a14:m>
                  <m:oMath xmlns:m="http://schemas.openxmlformats.org/officeDocument/2006/math">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i="1">
                            <a:latin typeface="Cambria Math" panose="02040503050406030204" pitchFamily="18" charset="0"/>
                          </a:rPr>
                          <m:t>1</m:t>
                        </m:r>
                      </m:sub>
                    </m:sSub>
                  </m:oMath>
                </a14:m>
                <a:r>
                  <a:rPr lang="en-US" dirty="0" smtClean="0"/>
                  <a:t> </a:t>
                </a:r>
                <a:r>
                  <a:rPr lang="en-US" dirty="0"/>
                  <a:t>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endParaRPr lang="en-US" dirty="0" smtClean="0"/>
              </a:p>
              <a:p>
                <a:pPr marL="0" indent="0" algn="ctr">
                  <a:buNone/>
                </a:pPr>
                <a14:m>
                  <m:oMath xmlns:m="http://schemas.openxmlformats.org/officeDocument/2006/math">
                    <m:acc>
                      <m:accPr>
                        <m:chr m:val="̂"/>
                        <m:ctrlPr>
                          <a:rPr lang="en-US" sz="2600" b="0" i="1" smtClean="0">
                            <a:latin typeface="Cambria Math" panose="02040503050406030204" pitchFamily="18" charset="0"/>
                          </a:rPr>
                        </m:ctrlPr>
                      </m:accPr>
                      <m:e>
                        <m:r>
                          <a:rPr lang="en-US" sz="2600" b="0" i="1" smtClean="0">
                            <a:latin typeface="Cambria Math" panose="02040503050406030204" pitchFamily="18" charset="0"/>
                          </a:rPr>
                          <m:t>𝑦</m:t>
                        </m:r>
                      </m:e>
                    </m:acc>
                    <m:d>
                      <m:dPr>
                        <m:ctrlPr>
                          <a:rPr lang="en-US" sz="2600" b="0" i="1" smtClean="0">
                            <a:latin typeface="Cambria Math" panose="02040503050406030204" pitchFamily="18" charset="0"/>
                          </a:rPr>
                        </m:ctrlPr>
                      </m:dPr>
                      <m:e>
                        <m:r>
                          <a:rPr lang="pt-BR" sz="2600" b="0" i="1" smtClean="0">
                            <a:latin typeface="Cambria Math" panose="02040503050406030204" pitchFamily="18" charset="0"/>
                          </a:rPr>
                          <m:t>𝑛</m:t>
                        </m:r>
                      </m:e>
                    </m:d>
                    <m:r>
                      <a:rPr lang="en-US" sz="2600" b="0" i="1" smtClean="0">
                        <a:latin typeface="Cambria Math" panose="02040503050406030204" pitchFamily="18" charset="0"/>
                      </a:rPr>
                      <m:t>= </m:t>
                    </m:r>
                    <m:r>
                      <a:rPr lang="en-US" sz="2600" b="0" i="1" smtClean="0">
                        <a:latin typeface="Cambria Math" panose="02040503050406030204" pitchFamily="18" charset="0"/>
                      </a:rPr>
                      <m:t>h</m:t>
                    </m:r>
                    <m:d>
                      <m:dPr>
                        <m:ctrlPr>
                          <a:rPr lang="en-US" sz="2600" b="0" i="1" smtClean="0">
                            <a:latin typeface="Cambria Math" panose="02040503050406030204" pitchFamily="18" charset="0"/>
                          </a:rPr>
                        </m:ctrlPr>
                      </m:dPr>
                      <m:e>
                        <m:r>
                          <a:rPr lang="pt-BR" sz="2600" b="1" i="1" smtClean="0">
                            <a:latin typeface="Cambria Math" panose="02040503050406030204" pitchFamily="18" charset="0"/>
                          </a:rPr>
                          <m:t>𝒙</m:t>
                        </m:r>
                        <m:d>
                          <m:dPr>
                            <m:ctrlPr>
                              <a:rPr lang="en-US" sz="2600" b="0" i="1" smtClean="0">
                                <a:latin typeface="Cambria Math" panose="02040503050406030204" pitchFamily="18" charset="0"/>
                              </a:rPr>
                            </m:ctrlPr>
                          </m:dPr>
                          <m:e>
                            <m:r>
                              <a:rPr lang="pt-BR" sz="2600" b="0" i="1" smtClean="0">
                                <a:latin typeface="Cambria Math" panose="02040503050406030204" pitchFamily="18" charset="0"/>
                              </a:rPr>
                              <m:t>𝑛</m:t>
                            </m:r>
                          </m:e>
                        </m:d>
                      </m:e>
                    </m:d>
                    <m:r>
                      <a:rPr lang="pt-BR"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𝑎</m:t>
                        </m:r>
                      </m:e>
                      <m:sub>
                        <m:r>
                          <a:rPr lang="pt-BR" sz="2600" b="0" i="1" smtClean="0">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pt-BR" sz="2600" b="0" i="1" smtClean="0">
                            <a:latin typeface="Cambria Math" panose="02040503050406030204" pitchFamily="18" charset="0"/>
                          </a:rPr>
                          <m:t>1</m:t>
                        </m:r>
                      </m:sub>
                    </m:sSub>
                    <m:d>
                      <m:dPr>
                        <m:ctrlPr>
                          <a:rPr lang="en-US" sz="2600" i="1">
                            <a:latin typeface="Cambria Math" panose="02040503050406030204" pitchFamily="18" charset="0"/>
                          </a:rPr>
                        </m:ctrlPr>
                      </m:dPr>
                      <m:e>
                        <m:r>
                          <a:rPr lang="pt-BR" sz="2600" b="0" i="1" smtClean="0">
                            <a:latin typeface="Cambria Math" panose="02040503050406030204" pitchFamily="18" charset="0"/>
                          </a:rPr>
                          <m:t>𝑛</m:t>
                        </m:r>
                      </m:e>
                    </m:d>
                    <m:r>
                      <a:rPr lang="pt-BR"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𝑎</m:t>
                        </m:r>
                      </m:e>
                      <m:sub>
                        <m:r>
                          <a:rPr lang="pt-BR" sz="2600" b="0" i="1" smtClean="0">
                            <a:latin typeface="Cambria Math" panose="02040503050406030204" pitchFamily="18" charset="0"/>
                          </a:rPr>
                          <m:t>2</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pt-BR" sz="2600" b="0" i="1" smtClean="0">
                            <a:latin typeface="Cambria Math" panose="02040503050406030204" pitchFamily="18" charset="0"/>
                          </a:rPr>
                          <m:t>2</m:t>
                        </m:r>
                      </m:sub>
                    </m:sSub>
                    <m:d>
                      <m:dPr>
                        <m:ctrlPr>
                          <a:rPr lang="en-US" sz="2600" i="1">
                            <a:latin typeface="Cambria Math" panose="02040503050406030204" pitchFamily="18" charset="0"/>
                          </a:rPr>
                        </m:ctrlPr>
                      </m:dPr>
                      <m:e>
                        <m:r>
                          <a:rPr lang="pt-BR" sz="2600" b="0" i="1" smtClean="0">
                            <a:latin typeface="Cambria Math" panose="02040503050406030204" pitchFamily="18" charset="0"/>
                          </a:rPr>
                          <m:t>𝑛</m:t>
                        </m:r>
                      </m:e>
                    </m:d>
                  </m:oMath>
                </a14:m>
                <a:r>
                  <a:rPr lang="nl-BE" sz="2600" dirty="0"/>
                  <a:t>.</a:t>
                </a:r>
              </a:p>
              <a:p>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 xmlns:m="http://schemas.openxmlformats.org/officeDocument/2006/math">
                    <m:sSub>
                      <m:sSubPr>
                        <m:ctrlPr>
                          <a:rPr lang="nl-BE" sz="2600" i="1" smtClean="0">
                            <a:latin typeface="Cambria Math" panose="02040503050406030204" pitchFamily="18" charset="0"/>
                          </a:rPr>
                        </m:ctrlPr>
                      </m:sSubPr>
                      <m:e>
                        <m:r>
                          <a:rPr lang="en-US" sz="2600" b="0" i="1" smtClean="0">
                            <a:latin typeface="Cambria Math" panose="02040503050406030204" pitchFamily="18" charset="0"/>
                          </a:rPr>
                          <m:t>𝐽</m:t>
                        </m:r>
                      </m:e>
                      <m:sub>
                        <m:r>
                          <a:rPr lang="en-US" sz="2600" b="0" i="1" smtClean="0">
                            <a:latin typeface="Cambria Math" panose="02040503050406030204" pitchFamily="18" charset="0"/>
                          </a:rPr>
                          <m:t>𝑒</m:t>
                        </m:r>
                      </m:sub>
                    </m:sSub>
                    <m:d>
                      <m:dPr>
                        <m:ctrlPr>
                          <a:rPr lang="en-US" sz="2600" b="0" i="1" smtClean="0">
                            <a:latin typeface="Cambria Math" panose="02040503050406030204" pitchFamily="18" charset="0"/>
                          </a:rPr>
                        </m:ctrlPr>
                      </m:dPr>
                      <m:e>
                        <m:r>
                          <a:rPr lang="pt-BR" sz="2600" b="1" i="1">
                            <a:latin typeface="Cambria Math" panose="02040503050406030204" pitchFamily="18" charset="0"/>
                            <a:ea typeface="Cambria Math" panose="02040503050406030204" pitchFamily="18" charset="0"/>
                          </a:rPr>
                          <m:t>𝒂</m:t>
                        </m:r>
                      </m:e>
                    </m:d>
                    <m:r>
                      <a:rPr lang="en-US" sz="2600" b="0" i="1" smtClean="0">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rPr>
                          <m:t>1</m:t>
                        </m:r>
                      </m:num>
                      <m:den>
                        <m:r>
                          <a:rPr lang="pt-BR" sz="2600" i="1">
                            <a:latin typeface="Cambria Math" panose="02040503050406030204" pitchFamily="18" charset="0"/>
                          </a:rPr>
                          <m:t>𝑁</m:t>
                        </m:r>
                      </m:den>
                    </m:f>
                    <m:nary>
                      <m:naryPr>
                        <m:chr m:val="∑"/>
                        <m:ctrlPr>
                          <a:rPr lang="pt-BR" sz="2600" i="1" smtClean="0">
                            <a:latin typeface="Cambria Math" panose="02040503050406030204" pitchFamily="18" charset="0"/>
                          </a:rPr>
                        </m:ctrlPr>
                      </m:naryPr>
                      <m:sub>
                        <m:r>
                          <a:rPr lang="pt-BR" sz="2600" b="0" i="1" smtClean="0">
                            <a:latin typeface="Cambria Math" panose="02040503050406030204" pitchFamily="18" charset="0"/>
                          </a:rPr>
                          <m:t>𝑛</m:t>
                        </m:r>
                        <m:r>
                          <a:rPr lang="pt-BR" sz="2600" i="1">
                            <a:latin typeface="Cambria Math" panose="02040503050406030204" pitchFamily="18" charset="0"/>
                          </a:rPr>
                          <m:t>=0</m:t>
                        </m:r>
                      </m:sub>
                      <m:sup>
                        <m:r>
                          <a:rPr lang="pt-BR" sz="2600" i="1">
                            <a:latin typeface="Cambria Math" panose="02040503050406030204" pitchFamily="18" charset="0"/>
                          </a:rPr>
                          <m:t>𝑁</m:t>
                        </m:r>
                        <m:r>
                          <a:rPr lang="pt-BR" sz="2600" i="1">
                            <a:latin typeface="Cambria Math" panose="02040503050406030204" pitchFamily="18" charset="0"/>
                          </a:rPr>
                          <m:t>−1</m:t>
                        </m:r>
                      </m:sup>
                      <m:e>
                        <m:sSup>
                          <m:sSupPr>
                            <m:ctrlPr>
                              <a:rPr lang="pt-BR" sz="2600" i="1" smtClean="0">
                                <a:latin typeface="Cambria Math" panose="02040503050406030204" pitchFamily="18" charset="0"/>
                              </a:rPr>
                            </m:ctrlPr>
                          </m:sSupPr>
                          <m:e>
                            <m:d>
                              <m:dPr>
                                <m:begChr m:val="["/>
                                <m:endChr m:val="]"/>
                                <m:ctrlPr>
                                  <a:rPr lang="pt-BR" sz="2600" i="1" smtClean="0">
                                    <a:latin typeface="Cambria Math" panose="02040503050406030204" pitchFamily="18" charset="0"/>
                                  </a:rPr>
                                </m:ctrlPr>
                              </m:dPr>
                              <m:e>
                                <m:r>
                                  <a:rPr lang="pt-BR" sz="2600" i="1">
                                    <a:latin typeface="Cambria Math" panose="02040503050406030204" pitchFamily="18" charset="0"/>
                                  </a:rPr>
                                  <m:t>𝑦</m:t>
                                </m:r>
                                <m:d>
                                  <m:dPr>
                                    <m:ctrlPr>
                                      <a:rPr lang="en-US" sz="2600" i="1">
                                        <a:latin typeface="Cambria Math" panose="02040503050406030204" pitchFamily="18" charset="0"/>
                                      </a:rPr>
                                    </m:ctrlPr>
                                  </m:dPr>
                                  <m:e>
                                    <m:r>
                                      <a:rPr lang="pt-BR" sz="2600" i="1">
                                        <a:latin typeface="Cambria Math" panose="02040503050406030204" pitchFamily="18" charset="0"/>
                                      </a:rPr>
                                      <m:t>𝑛</m:t>
                                    </m:r>
                                  </m:e>
                                </m:d>
                                <m:r>
                                  <a:rPr lang="pt-BR" sz="2600" i="1" dirty="0">
                                    <a:latin typeface="Cambria Math" panose="02040503050406030204" pitchFamily="18" charset="0"/>
                                  </a:rPr>
                                  <m:t>−</m:t>
                                </m:r>
                                <m:d>
                                  <m:dPr>
                                    <m:ctrlPr>
                                      <a:rPr lang="pt-BR" sz="2600" i="1" dirty="0" smtClean="0">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𝑎</m:t>
                                        </m:r>
                                      </m:e>
                                      <m:sub>
                                        <m:r>
                                          <a:rPr lang="pt-BR"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pt-BR" sz="2600" i="1">
                                            <a:latin typeface="Cambria Math" panose="02040503050406030204" pitchFamily="18" charset="0"/>
                                          </a:rPr>
                                          <m:t>1</m:t>
                                        </m:r>
                                      </m:sub>
                                    </m:sSub>
                                    <m:d>
                                      <m:dPr>
                                        <m:ctrlPr>
                                          <a:rPr lang="en-US" sz="2600" i="1">
                                            <a:latin typeface="Cambria Math" panose="02040503050406030204" pitchFamily="18" charset="0"/>
                                          </a:rPr>
                                        </m:ctrlPr>
                                      </m:dPr>
                                      <m:e>
                                        <m:r>
                                          <a:rPr lang="pt-BR" sz="2600" b="0" i="1" smtClean="0">
                                            <a:latin typeface="Cambria Math" panose="02040503050406030204" pitchFamily="18" charset="0"/>
                                          </a:rPr>
                                          <m:t>𝑛</m:t>
                                        </m:r>
                                      </m:e>
                                    </m:d>
                                    <m:r>
                                      <a:rPr lang="pt-BR"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𝑎</m:t>
                                        </m:r>
                                      </m:e>
                                      <m:sub>
                                        <m:r>
                                          <a:rPr lang="pt-BR" sz="2600" i="1">
                                            <a:latin typeface="Cambria Math" panose="02040503050406030204" pitchFamily="18" charset="0"/>
                                          </a:rPr>
                                          <m:t>2</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pt-BR" sz="2600" i="1">
                                            <a:latin typeface="Cambria Math" panose="02040503050406030204" pitchFamily="18" charset="0"/>
                                          </a:rPr>
                                          <m:t>2</m:t>
                                        </m:r>
                                      </m:sub>
                                    </m:sSub>
                                    <m:d>
                                      <m:dPr>
                                        <m:ctrlPr>
                                          <a:rPr lang="en-US" sz="2600" i="1">
                                            <a:latin typeface="Cambria Math" panose="02040503050406030204" pitchFamily="18" charset="0"/>
                                          </a:rPr>
                                        </m:ctrlPr>
                                      </m:dPr>
                                      <m:e>
                                        <m:r>
                                          <a:rPr lang="pt-BR" sz="2600" b="0" i="1" smtClean="0">
                                            <a:latin typeface="Cambria Math" panose="02040503050406030204" pitchFamily="18" charset="0"/>
                                          </a:rPr>
                                          <m:t>𝑛</m:t>
                                        </m:r>
                                      </m:e>
                                    </m:d>
                                  </m:e>
                                </m:d>
                              </m:e>
                            </m:d>
                          </m:e>
                          <m:sup>
                            <m:r>
                              <a:rPr lang="pt-BR" sz="2600" b="0" i="1" smtClean="0">
                                <a:latin typeface="Cambria Math" panose="02040503050406030204" pitchFamily="18" charset="0"/>
                              </a:rPr>
                              <m:t>2</m:t>
                            </m:r>
                          </m:sup>
                        </m:sSup>
                      </m:e>
                    </m:nary>
                  </m:oMath>
                </a14:m>
                <a:r>
                  <a:rPr lang="nl-BE" sz="2600" dirty="0" smtClean="0"/>
                  <a:t>.</a:t>
                </a:r>
              </a:p>
              <a:p>
                <a:r>
                  <a:rPr lang="nl-BE" dirty="0" smtClean="0"/>
                  <a:t>Cada elemento do vetor gradiente é dado por</a:t>
                </a:r>
                <a:endParaRPr lang="nl-BE" dirty="0"/>
              </a:p>
              <a:p>
                <a:pPr marL="0" indent="0" algn="ctr">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ea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𝐽</m:t>
                              </m:r>
                            </m:e>
                            <m:sub>
                              <m:r>
                                <a:rPr lang="pt-BR" sz="2400" i="1">
                                  <a:latin typeface="Cambria Math" panose="02040503050406030204" pitchFamily="18" charset="0"/>
                                  <a:ea typeface="Cambria Math" panose="02040503050406030204" pitchFamily="18" charset="0"/>
                                </a:rPr>
                                <m:t>𝑒</m:t>
                              </m:r>
                            </m:sub>
                          </m:sSub>
                          <m:d>
                            <m:dPr>
                              <m:ctrlPr>
                                <a:rPr lang="pt-BR" sz="2400" i="1">
                                  <a:latin typeface="Cambria Math" panose="02040503050406030204" pitchFamily="18" charset="0"/>
                                  <a:ea typeface="Cambria Math" panose="02040503050406030204" pitchFamily="18" charset="0"/>
                                </a:rPr>
                              </m:ctrlPr>
                            </m:dPr>
                            <m:e>
                              <m:r>
                                <a:rPr lang="pt-BR" sz="2400" b="1" i="1">
                                  <a:latin typeface="Cambria Math" panose="02040503050406030204" pitchFamily="18" charset="0"/>
                                  <a:ea typeface="Cambria Math" panose="02040503050406030204" pitchFamily="18" charset="0"/>
                                </a:rPr>
                                <m:t>𝒂</m:t>
                              </m:r>
                            </m:e>
                          </m:d>
                        </m:num>
                        <m:den>
                          <m:r>
                            <a:rPr lang="pt-BR" sz="2400" i="1">
                              <a:latin typeface="Cambria Math" panose="02040503050406030204" pitchFamily="18" charset="0"/>
                              <a:ea typeface="Cambria Math" panose="02040503050406030204" pitchFamily="18" charset="0"/>
                            </a:rPr>
                            <m:t>𝜕</m:t>
                          </m:r>
                          <m:sSub>
                            <m:sSubPr>
                              <m:ctrlPr>
                                <a:rPr lang="nl-BE" sz="2400" i="1">
                                  <a:latin typeface="Cambria Math" panose="02040503050406030204" pitchFamily="18" charset="0"/>
                                </a:rPr>
                              </m:ctrlPr>
                            </m:sSubPr>
                            <m:e>
                              <m:r>
                                <a:rPr lang="en-US" sz="2400" i="1">
                                  <a:latin typeface="Cambria Math" panose="02040503050406030204" pitchFamily="18" charset="0"/>
                                </a:rPr>
                                <m:t>𝑎</m:t>
                              </m:r>
                            </m:e>
                            <m:sub>
                              <m:r>
                                <a:rPr lang="pt-BR" sz="2400" b="0" i="1" smtClean="0">
                                  <a:latin typeface="Cambria Math" panose="02040503050406030204" pitchFamily="18" charset="0"/>
                                </a:rPr>
                                <m:t>𝑘</m:t>
                              </m:r>
                            </m:sub>
                          </m:sSub>
                        </m:den>
                      </m:f>
                      <m:r>
                        <a:rPr lang="en-US" sz="2400" b="0" i="1" smtClean="0">
                          <a:latin typeface="Cambria Math" panose="02040503050406030204" pitchFamily="18" charset="0"/>
                        </a:rPr>
                        <m:t>=−</m:t>
                      </m:r>
                      <m:f>
                        <m:fPr>
                          <m:ctrlPr>
                            <a:rPr lang="pt-BR" sz="2400" i="1">
                              <a:latin typeface="Cambria Math" panose="02040503050406030204" pitchFamily="18" charset="0"/>
                            </a:rPr>
                          </m:ctrlPr>
                        </m:fPr>
                        <m:num>
                          <m:r>
                            <a:rPr lang="en-US" sz="2400" b="0" i="1" smtClean="0">
                              <a:latin typeface="Cambria Math" panose="02040503050406030204" pitchFamily="18" charset="0"/>
                            </a:rPr>
                            <m:t>2</m:t>
                          </m:r>
                        </m:num>
                        <m:den>
                          <m:r>
                            <a:rPr lang="pt-BR" sz="2400" i="1">
                              <a:latin typeface="Cambria Math" panose="02040503050406030204" pitchFamily="18" charset="0"/>
                            </a:rPr>
                            <m:t>𝑁</m:t>
                          </m:r>
                        </m:den>
                      </m:f>
                      <m:nary>
                        <m:naryPr>
                          <m:chr m:val="∑"/>
                          <m:ctrlPr>
                            <a:rPr lang="pt-BR" sz="2400" i="1">
                              <a:latin typeface="Cambria Math" panose="02040503050406030204" pitchFamily="18" charset="0"/>
                            </a:rPr>
                          </m:ctrlPr>
                        </m:naryPr>
                        <m:sub>
                          <m:r>
                            <a:rPr lang="pt-BR" sz="2400" b="0" i="1" smtClean="0">
                              <a:latin typeface="Cambria Math" panose="02040503050406030204" pitchFamily="18" charset="0"/>
                            </a:rPr>
                            <m:t>𝑛</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en-US" sz="2400" i="1">
                                      <a:latin typeface="Cambria Math" panose="02040503050406030204" pitchFamily="18" charset="0"/>
                                    </a:rPr>
                                  </m:ctrlPr>
                                </m:dPr>
                                <m:e>
                                  <m:r>
                                    <a:rPr lang="pt-BR" sz="2400" i="1">
                                      <a:latin typeface="Cambria Math" panose="02040503050406030204" pitchFamily="18" charset="0"/>
                                    </a:rPr>
                                    <m:t>𝑛</m:t>
                                  </m:r>
                                </m:e>
                              </m:d>
                              <m:r>
                                <a:rPr lang="pt-BR" sz="2400" i="1" dirty="0">
                                  <a:latin typeface="Cambria Math" panose="02040503050406030204" pitchFamily="18" charset="0"/>
                                </a:rPr>
                                <m:t>−</m:t>
                              </m:r>
                              <m:d>
                                <m:dPr>
                                  <m:ctrlPr>
                                    <a:rPr lang="pt-BR" sz="2400" i="1" dirty="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pt-BR" sz="2400" i="1">
                                          <a:latin typeface="Cambria Math" panose="02040503050406030204" pitchFamily="18" charset="0"/>
                                        </a:rPr>
                                        <m:t>1</m:t>
                                      </m:r>
                                    </m:sub>
                                  </m:sSub>
                                  <m:d>
                                    <m:dPr>
                                      <m:ctrlPr>
                                        <a:rPr lang="en-US" sz="2400" i="1">
                                          <a:latin typeface="Cambria Math" panose="02040503050406030204" pitchFamily="18" charset="0"/>
                                        </a:rPr>
                                      </m:ctrlPr>
                                    </m:dPr>
                                    <m:e>
                                      <m:r>
                                        <a:rPr lang="pt-BR" sz="2400" b="0" i="1" smtClean="0">
                                          <a:latin typeface="Cambria Math" panose="02040503050406030204" pitchFamily="18" charset="0"/>
                                        </a:rPr>
                                        <m:t>𝑛</m:t>
                                      </m:r>
                                    </m:e>
                                  </m:d>
                                  <m:r>
                                    <a:rPr lang="pt-BR" sz="2400" i="1">
                                      <a:latin typeface="Cambria Math" panose="02040503050406030204" pitchFamily="18" charset="0"/>
                                    </a:rPr>
                                    <m:t>+</m:t>
                                  </m:r>
                                  <m:sSub>
                                    <m:sSubPr>
                                      <m:ctrlPr>
                                        <a:rPr lang="en-US" sz="2400" i="1" smtClean="0">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pt-BR" sz="2400" i="1">
                                          <a:latin typeface="Cambria Math" panose="02040503050406030204" pitchFamily="18" charset="0"/>
                                        </a:rPr>
                                        <m:t>2</m:t>
                                      </m:r>
                                    </m:sub>
                                  </m:sSub>
                                  <m:d>
                                    <m:dPr>
                                      <m:ctrlPr>
                                        <a:rPr lang="en-US" sz="2400" i="1">
                                          <a:latin typeface="Cambria Math" panose="02040503050406030204" pitchFamily="18" charset="0"/>
                                        </a:rPr>
                                      </m:ctrlPr>
                                    </m:dPr>
                                    <m:e>
                                      <m:r>
                                        <a:rPr lang="pt-BR" sz="2400" b="0" i="1" smtClean="0">
                                          <a:latin typeface="Cambria Math" panose="02040503050406030204" pitchFamily="18" charset="0"/>
                                        </a:rPr>
                                        <m:t>𝑛</m:t>
                                      </m:r>
                                    </m:e>
                                  </m:d>
                                </m:e>
                              </m:d>
                            </m:e>
                          </m:d>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pt-BR" sz="2400" b="0" i="1" smtClean="0">
                                  <a:latin typeface="Cambria Math" panose="02040503050406030204" pitchFamily="18" charset="0"/>
                                </a:rPr>
                                <m:t>𝑘</m:t>
                              </m:r>
                            </m:sub>
                          </m:sSub>
                          <m:d>
                            <m:dPr>
                              <m:ctrlPr>
                                <a:rPr lang="en-US" sz="2400" i="1">
                                  <a:latin typeface="Cambria Math" panose="02040503050406030204" pitchFamily="18" charset="0"/>
                                </a:rPr>
                              </m:ctrlPr>
                            </m:dPr>
                            <m:e>
                              <m:r>
                                <a:rPr lang="pt-BR" sz="2400" b="0" i="1" smtClean="0">
                                  <a:latin typeface="Cambria Math" panose="02040503050406030204" pitchFamily="18" charset="0"/>
                                </a:rPr>
                                <m:t>𝑛</m:t>
                              </m:r>
                            </m:e>
                          </m:d>
                        </m:e>
                      </m:nary>
                      <m:r>
                        <a:rPr lang="pt-BR" sz="2400" b="0" i="1" smtClean="0">
                          <a:latin typeface="Cambria Math" panose="02040503050406030204" pitchFamily="18" charset="0"/>
                        </a:rPr>
                        <m:t>, </m:t>
                      </m:r>
                      <m:r>
                        <a:rPr lang="pt-BR" sz="2400" b="0" i="1" smtClean="0">
                          <a:latin typeface="Cambria Math" panose="02040503050406030204" pitchFamily="18" charset="0"/>
                        </a:rPr>
                        <m:t>𝑘</m:t>
                      </m:r>
                      <m:r>
                        <a:rPr lang="pt-BR" sz="2400" b="0" i="1" smtClean="0">
                          <a:latin typeface="Cambria Math" panose="02040503050406030204" pitchFamily="18" charset="0"/>
                        </a:rPr>
                        <m:t>=1,2</m:t>
                      </m:r>
                    </m:oMath>
                  </m:oMathPara>
                </a14:m>
                <a:endParaRPr lang="en-US" sz="2400" i="1" dirty="0" smtClean="0"/>
              </a:p>
              <a:p>
                <a:r>
                  <a:rPr lang="en-US" dirty="0" smtClean="0"/>
                  <a:t>A </a:t>
                </a:r>
                <a:r>
                  <a:rPr lang="en-US" b="1" i="1" dirty="0" err="1" smtClean="0"/>
                  <a:t>equação</a:t>
                </a:r>
                <a:r>
                  <a:rPr lang="en-US" b="1" i="1" dirty="0" smtClean="0"/>
                  <a:t> de </a:t>
                </a:r>
                <a:r>
                  <a:rPr lang="en-US" b="1" i="1" dirty="0" err="1"/>
                  <a:t>atualização</a:t>
                </a:r>
                <a:r>
                  <a:rPr lang="en-US" b="1" i="1" dirty="0"/>
                  <a:t> </a:t>
                </a:r>
                <a:r>
                  <a:rPr lang="en-US" dirty="0"/>
                  <a:t>dos 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=1 </m:t>
                    </m:r>
                    <m:r>
                      <m:rPr>
                        <m:sty m:val="p"/>
                      </m:rPr>
                      <a:rPr lang="pt-BR">
                        <a:latin typeface="Cambria Math" panose="02040503050406030204" pitchFamily="18" charset="0"/>
                      </a:rPr>
                      <m:t>e</m:t>
                    </m:r>
                    <m:r>
                      <a:rPr lang="pt-BR" i="1">
                        <a:latin typeface="Cambria Math" panose="02040503050406030204" pitchFamily="18" charset="0"/>
                      </a:rPr>
                      <m:t> 2</m:t>
                    </m:r>
                  </m:oMath>
                </a14:m>
                <a:r>
                  <a:rPr lang="nl-BE" dirty="0"/>
                  <a:t> é dada </a:t>
                </a:r>
                <a:r>
                  <a:rPr lang="nl-BE" dirty="0" smtClean="0"/>
                  <a:t>por</a:t>
                </a:r>
                <a:endParaRPr lang="en-US" i="1" dirty="0"/>
              </a:p>
              <a:p>
                <a:pPr marL="0" indent="0" algn="ctr">
                  <a:buNone/>
                </a:pPr>
                <a14:m>
                  <m:oMathPara xmlns:m="http://schemas.openxmlformats.org/officeDocument/2006/math">
                    <m:oMathParaPr>
                      <m:jc m:val="centerGroup"/>
                    </m:oMathParaPr>
                    <m:oMath xmlns:m="http://schemas.openxmlformats.org/officeDocument/2006/math">
                      <m:sSub>
                        <m:sSubPr>
                          <m:ctrlPr>
                            <a:rPr lang="nl-BE"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𝑘</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f>
                        <m:fPr>
                          <m:ctrlPr>
                            <a:rPr lang="pt-BR" sz="2400" i="1">
                              <a:latin typeface="Cambria Math" panose="02040503050406030204" pitchFamily="18" charset="0"/>
                              <a:ea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𝐽</m:t>
                              </m:r>
                            </m:e>
                            <m:sub>
                              <m:r>
                                <a:rPr lang="pt-BR" sz="2400" i="1">
                                  <a:latin typeface="Cambria Math" panose="02040503050406030204" pitchFamily="18" charset="0"/>
                                  <a:ea typeface="Cambria Math" panose="02040503050406030204" pitchFamily="18" charset="0"/>
                                </a:rPr>
                                <m:t>𝑒</m:t>
                              </m:r>
                            </m:sub>
                          </m:sSub>
                          <m:d>
                            <m:dPr>
                              <m:ctrlPr>
                                <a:rPr lang="pt-BR" sz="2400" i="1">
                                  <a:latin typeface="Cambria Math" panose="02040503050406030204" pitchFamily="18" charset="0"/>
                                  <a:ea typeface="Cambria Math" panose="02040503050406030204" pitchFamily="18" charset="0"/>
                                </a:rPr>
                              </m:ctrlPr>
                            </m:dPr>
                            <m:e>
                              <m:r>
                                <a:rPr lang="pt-BR" sz="2400" b="1" i="1">
                                  <a:latin typeface="Cambria Math" panose="02040503050406030204" pitchFamily="18" charset="0"/>
                                  <a:ea typeface="Cambria Math" panose="02040503050406030204" pitchFamily="18" charset="0"/>
                                </a:rPr>
                                <m:t>𝒂</m:t>
                              </m:r>
                            </m:e>
                          </m:d>
                        </m:num>
                        <m:den>
                          <m:r>
                            <a:rPr lang="pt-BR" sz="2400" i="1">
                              <a:latin typeface="Cambria Math" panose="02040503050406030204" pitchFamily="18" charset="0"/>
                              <a:ea typeface="Cambria Math" panose="02040503050406030204" pitchFamily="18" charset="0"/>
                            </a:rPr>
                            <m:t>𝜕</m:t>
                          </m:r>
                          <m:sSub>
                            <m:sSubPr>
                              <m:ctrlPr>
                                <a:rPr lang="nl-BE"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𝑘</m:t>
                              </m:r>
                            </m:sub>
                          </m:sSub>
                        </m:den>
                      </m:f>
                    </m:oMath>
                  </m:oMathPara>
                </a14:m>
                <a:endParaRPr lang="nl-BE" sz="2400" dirty="0"/>
              </a:p>
              <a:p>
                <a:pPr marL="0" indent="0" algn="ctr">
                  <a:buNone/>
                </a:pPr>
                <a14:m>
                  <m:oMath xmlns:m="http://schemas.openxmlformats.org/officeDocument/2006/math">
                    <m:sSub>
                      <m:sSubPr>
                        <m:ctrlPr>
                          <a:rPr lang="nl-BE"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𝑘</m:t>
                        </m:r>
                      </m:sub>
                    </m:sSub>
                    <m:r>
                      <a:rPr lang="en-US" sz="2400">
                        <a:latin typeface="Cambria Math" panose="02040503050406030204" pitchFamily="18" charset="0"/>
                      </a:rPr>
                      <m:t>=</m:t>
                    </m:r>
                    <m:sSub>
                      <m:sSubPr>
                        <m:ctrlPr>
                          <a:rPr lang="nl-BE"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nary>
                      <m:naryPr>
                        <m:chr m:val="∑"/>
                        <m:ctrlPr>
                          <a:rPr lang="pt-BR" sz="2400" i="1">
                            <a:latin typeface="Cambria Math" panose="02040503050406030204" pitchFamily="18" charset="0"/>
                          </a:rPr>
                        </m:ctrlPr>
                      </m:naryPr>
                      <m:sub>
                        <m:r>
                          <a:rPr lang="pt-BR" sz="2400" i="1">
                            <a:latin typeface="Cambria Math" panose="02040503050406030204" pitchFamily="18" charset="0"/>
                          </a:rPr>
                          <m:t>𝑛</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en-US" sz="2400" i="1">
                                    <a:latin typeface="Cambria Math" panose="02040503050406030204" pitchFamily="18" charset="0"/>
                                  </a:rPr>
                                </m:ctrlPr>
                              </m:dPr>
                              <m:e>
                                <m:r>
                                  <a:rPr lang="pt-BR" sz="2400" i="1">
                                    <a:latin typeface="Cambria Math" panose="02040503050406030204" pitchFamily="18" charset="0"/>
                                  </a:rPr>
                                  <m:t>𝑛</m:t>
                                </m:r>
                              </m:e>
                            </m:d>
                            <m:r>
                              <a:rPr lang="pt-BR" sz="2400" i="1" dirty="0">
                                <a:latin typeface="Cambria Math" panose="02040503050406030204" pitchFamily="18" charset="0"/>
                              </a:rPr>
                              <m:t>−</m:t>
                            </m:r>
                            <m:d>
                              <m:dPr>
                                <m:ctrlPr>
                                  <a:rPr lang="pt-BR" sz="2400" i="1" dirty="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pt-BR" sz="2400" i="1">
                                        <a:latin typeface="Cambria Math" panose="02040503050406030204" pitchFamily="18" charset="0"/>
                                      </a:rPr>
                                      <m:t>1</m:t>
                                    </m:r>
                                  </m:sub>
                                </m:sSub>
                                <m:d>
                                  <m:dPr>
                                    <m:ctrlPr>
                                      <a:rPr lang="en-US" sz="2400" i="1">
                                        <a:latin typeface="Cambria Math" panose="02040503050406030204" pitchFamily="18" charset="0"/>
                                      </a:rPr>
                                    </m:ctrlPr>
                                  </m:dPr>
                                  <m:e>
                                    <m:r>
                                      <a:rPr lang="pt-BR" sz="2400" i="1">
                                        <a:latin typeface="Cambria Math" panose="02040503050406030204" pitchFamily="18" charset="0"/>
                                      </a:rPr>
                                      <m:t>𝑛</m:t>
                                    </m:r>
                                  </m:e>
                                </m:d>
                                <m:r>
                                  <a:rPr lang="pt-BR"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pt-BR" sz="2400" i="1">
                                        <a:latin typeface="Cambria Math" panose="02040503050406030204" pitchFamily="18" charset="0"/>
                                      </a:rPr>
                                      <m:t>2</m:t>
                                    </m:r>
                                  </m:sub>
                                </m:sSub>
                                <m:d>
                                  <m:dPr>
                                    <m:ctrlPr>
                                      <a:rPr lang="en-US" sz="2400" i="1">
                                        <a:latin typeface="Cambria Math" panose="02040503050406030204" pitchFamily="18" charset="0"/>
                                      </a:rPr>
                                    </m:ctrlPr>
                                  </m:dPr>
                                  <m:e>
                                    <m:r>
                                      <a:rPr lang="pt-BR" sz="2400" i="1">
                                        <a:latin typeface="Cambria Math" panose="02040503050406030204" pitchFamily="18" charset="0"/>
                                      </a:rPr>
                                      <m:t>𝑛</m:t>
                                    </m:r>
                                  </m:e>
                                </m:d>
                              </m:e>
                            </m:d>
                          </m:e>
                        </m:d>
                      </m:e>
                    </m:nary>
                    <m:sSub>
                      <m:sSubPr>
                        <m:ctrlPr>
                          <a:rPr lang="en-US" sz="2400" i="1">
                            <a:latin typeface="Cambria Math" panose="02040503050406030204" pitchFamily="18" charset="0"/>
                          </a:rPr>
                        </m:ctrlPr>
                      </m:sSubPr>
                      <m:e>
                        <m:r>
                          <a:rPr lang="pt-BR" sz="2400" i="1">
                            <a:latin typeface="Cambria Math" panose="02040503050406030204" pitchFamily="18" charset="0"/>
                          </a:rPr>
                          <m:t>𝑥</m:t>
                        </m:r>
                      </m:e>
                      <m:sub>
                        <m:r>
                          <a:rPr lang="pt-BR" sz="2400" i="1">
                            <a:latin typeface="Cambria Math" panose="02040503050406030204" pitchFamily="18" charset="0"/>
                          </a:rPr>
                          <m:t>𝑘</m:t>
                        </m:r>
                      </m:sub>
                    </m:sSub>
                    <m:r>
                      <a:rPr lang="pt-BR" sz="2400" i="1">
                        <a:latin typeface="Cambria Math" panose="02040503050406030204" pitchFamily="18" charset="0"/>
                      </a:rPr>
                      <m:t>(</m:t>
                    </m:r>
                    <m:r>
                      <a:rPr lang="pt-BR" sz="2400" i="1">
                        <a:latin typeface="Cambria Math" panose="02040503050406030204" pitchFamily="18" charset="0"/>
                      </a:rPr>
                      <m:t>𝑛</m:t>
                    </m:r>
                    <m:r>
                      <a:rPr lang="pt-BR" sz="2400" i="1">
                        <a:latin typeface="Cambria Math" panose="02040503050406030204" pitchFamily="18" charset="0"/>
                      </a:rPr>
                      <m:t>)</m:t>
                    </m:r>
                  </m:oMath>
                </a14:m>
                <a:r>
                  <a:rPr lang="nl-BE" sz="2400" dirty="0"/>
                  <a:t>,  </a:t>
                </a:r>
                <a14:m>
                  <m:oMath xmlns:m="http://schemas.openxmlformats.org/officeDocument/2006/math">
                    <m:r>
                      <a:rPr lang="pt-BR" sz="2400" i="1">
                        <a:latin typeface="Cambria Math" panose="02040503050406030204" pitchFamily="18" charset="0"/>
                      </a:rPr>
                      <m:t>𝑘</m:t>
                    </m:r>
                    <m:r>
                      <a:rPr lang="pt-BR" sz="2400" i="1">
                        <a:latin typeface="Cambria Math" panose="02040503050406030204" pitchFamily="18" charset="0"/>
                      </a:rPr>
                      <m:t>=1,2</m:t>
                    </m:r>
                    <m:r>
                      <a:rPr lang="pt-BR" sz="2400">
                        <a:latin typeface="Cambria Math" panose="02040503050406030204" pitchFamily="18" charset="0"/>
                      </a:rPr>
                      <m:t>.</m:t>
                    </m:r>
                  </m:oMath>
                </a14:m>
                <a:endParaRPr lang="en-US" sz="2400" dirty="0" smtClean="0"/>
              </a:p>
              <a:p>
                <a:r>
                  <a:rPr lang="en-US" dirty="0" err="1" smtClean="0"/>
                  <a:t>Por</a:t>
                </a:r>
                <a:r>
                  <a:rPr lang="en-US" dirty="0" smtClean="0"/>
                  <a:t> </a:t>
                </a:r>
                <a:r>
                  <a:rPr lang="en-US" dirty="0" err="1" smtClean="0"/>
                  <a:t>ser</a:t>
                </a:r>
                <a:r>
                  <a:rPr lang="en-US" dirty="0" smtClean="0"/>
                  <a:t> </a:t>
                </a:r>
                <a:r>
                  <a:rPr lang="en-US" dirty="0" err="1" smtClean="0"/>
                  <a:t>constante</a:t>
                </a:r>
                <a:r>
                  <a:rPr lang="en-US" dirty="0" smtClean="0"/>
                  <a:t>, o </a:t>
                </a:r>
                <a:r>
                  <a:rPr lang="en-US" dirty="0" err="1"/>
                  <a:t>termo</a:t>
                </a:r>
                <a:r>
                  <a:rPr lang="en-US" dirty="0"/>
                  <a:t> </a:t>
                </a:r>
                <a14:m>
                  <m:oMath xmlns:m="http://schemas.openxmlformats.org/officeDocument/2006/math">
                    <m:f>
                      <m:fPr>
                        <m:type m:val="lin"/>
                        <m:ctrlPr>
                          <a:rPr lang="en-US" sz="2200" i="1" smtClean="0">
                            <a:latin typeface="Cambria Math" panose="02040503050406030204" pitchFamily="18" charset="0"/>
                          </a:rPr>
                        </m:ctrlPr>
                      </m:fPr>
                      <m:num>
                        <m:r>
                          <a:rPr lang="pt-BR" sz="2200" b="0" i="1" smtClean="0">
                            <a:latin typeface="Cambria Math" panose="02040503050406030204" pitchFamily="18" charset="0"/>
                          </a:rPr>
                          <m:t>2</m:t>
                        </m:r>
                      </m:num>
                      <m:den>
                        <m:r>
                          <a:rPr lang="pt-BR" sz="2200" b="0" i="1" smtClean="0">
                            <a:latin typeface="Cambria Math" panose="02040503050406030204" pitchFamily="18" charset="0"/>
                          </a:rPr>
                          <m:t>𝑁</m:t>
                        </m:r>
                      </m:den>
                    </m:f>
                  </m:oMath>
                </a14:m>
                <a:r>
                  <a:rPr lang="en-US" dirty="0" smtClean="0"/>
                  <a:t> pode </a:t>
                </a:r>
                <a:r>
                  <a:rPr lang="en-US" dirty="0" err="1" smtClean="0"/>
                  <a:t>ser</a:t>
                </a:r>
                <a:r>
                  <a:rPr lang="en-US" dirty="0" smtClean="0"/>
                  <a:t> </a:t>
                </a:r>
                <a:r>
                  <a:rPr lang="en-US" dirty="0" err="1" smtClean="0"/>
                  <a:t>absorvido</a:t>
                </a:r>
                <a:r>
                  <a:rPr lang="en-US" dirty="0" smtClean="0"/>
                  <a:t> </a:t>
                </a:r>
                <a:r>
                  <a:rPr lang="en-US" dirty="0" err="1" smtClean="0"/>
                  <a:t>por</a:t>
                </a:r>
                <a:r>
                  <a:rPr lang="en-US" dirty="0" smtClean="0"/>
                  <a:t>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smtClean="0"/>
                  <a:t>.</a:t>
                </a:r>
              </a:p>
              <a:p>
                <a:r>
                  <a:rPr lang="pt-BR" dirty="0" smtClean="0"/>
                  <a:t>Forma matricial da equação de atualização: </a:t>
                </a:r>
                <a14:m>
                  <m:oMath xmlns:m="http://schemas.openxmlformats.org/officeDocument/2006/math">
                    <m:r>
                      <a:rPr lang="pt-BR" sz="2400" b="1" i="1">
                        <a:latin typeface="Cambria Math" panose="02040503050406030204" pitchFamily="18" charset="0"/>
                      </a:rPr>
                      <m:t>𝒂</m:t>
                    </m:r>
                    <m:r>
                      <a:rPr lang="pt-BR" sz="2400" i="1">
                        <a:latin typeface="Cambria Math" panose="02040503050406030204" pitchFamily="18" charset="0"/>
                      </a:rPr>
                      <m:t>=</m:t>
                    </m:r>
                    <m:r>
                      <a:rPr lang="pt-BR" sz="2400" b="1" i="1">
                        <a:latin typeface="Cambria Math" panose="02040503050406030204" pitchFamily="18" charset="0"/>
                      </a:rPr>
                      <m:t>𝒂</m:t>
                    </m:r>
                    <m:r>
                      <a:rPr lang="pt-BR" sz="2400" i="1">
                        <a:latin typeface="Cambria Math" panose="02040503050406030204" pitchFamily="18" charset="0"/>
                      </a:rPr>
                      <m:t>−</m:t>
                    </m:r>
                    <m:r>
                      <a:rPr lang="pt-BR" sz="2400" i="1">
                        <a:latin typeface="Cambria Math" panose="02040503050406030204" pitchFamily="18" charset="0"/>
                        <a:ea typeface="Cambria Math" panose="02040503050406030204" pitchFamily="18" charset="0"/>
                      </a:rPr>
                      <m:t>𝛼</m:t>
                    </m:r>
                    <m:sSup>
                      <m:sSupPr>
                        <m:ctrlPr>
                          <a:rPr lang="pt-BR" sz="2400" i="1">
                            <a:latin typeface="Cambria Math" panose="02040503050406030204" pitchFamily="18" charset="0"/>
                            <a:ea typeface="Cambria Math" panose="02040503050406030204" pitchFamily="18" charset="0"/>
                          </a:rPr>
                        </m:ctrlPr>
                      </m:sSupPr>
                      <m:e>
                        <m:r>
                          <a:rPr lang="pt-BR" sz="2400" b="1" i="1">
                            <a:latin typeface="Cambria Math" panose="02040503050406030204" pitchFamily="18" charset="0"/>
                            <a:ea typeface="Cambria Math" panose="02040503050406030204" pitchFamily="18" charset="0"/>
                          </a:rPr>
                          <m:t>𝑿</m:t>
                        </m:r>
                      </m:e>
                      <m:sup>
                        <m:r>
                          <a:rPr lang="pt-BR" sz="2400" i="1">
                            <a:latin typeface="Cambria Math" panose="02040503050406030204" pitchFamily="18" charset="0"/>
                            <a:ea typeface="Cambria Math" panose="02040503050406030204" pitchFamily="18" charset="0"/>
                          </a:rPr>
                          <m:t>𝑇</m:t>
                        </m:r>
                      </m:sup>
                    </m:sSup>
                    <m:r>
                      <a:rPr lang="pt-BR" sz="2400" i="1">
                        <a:latin typeface="Cambria Math" panose="02040503050406030204" pitchFamily="18" charset="0"/>
                        <a:ea typeface="Cambria Math" panose="02040503050406030204" pitchFamily="18" charset="0"/>
                      </a:rPr>
                      <m:t>(</m:t>
                    </m:r>
                    <m:r>
                      <a:rPr lang="pt-BR" sz="2400" b="1" i="1">
                        <a:latin typeface="Cambria Math" panose="02040503050406030204" pitchFamily="18" charset="0"/>
                        <a:ea typeface="Cambria Math" panose="02040503050406030204" pitchFamily="18" charset="0"/>
                      </a:rPr>
                      <m:t>𝒚</m:t>
                    </m:r>
                    <m:r>
                      <a:rPr lang="pt-BR" sz="2400" i="1">
                        <a:latin typeface="Cambria Math" panose="02040503050406030204" pitchFamily="18" charset="0"/>
                        <a:ea typeface="Cambria Math" panose="02040503050406030204" pitchFamily="18" charset="0"/>
                      </a:rPr>
                      <m:t>−</m:t>
                    </m:r>
                    <m:acc>
                      <m:accPr>
                        <m:chr m:val="̂"/>
                        <m:ctrlPr>
                          <a:rPr lang="pt-BR" sz="2400" i="1">
                            <a:latin typeface="Cambria Math" panose="02040503050406030204" pitchFamily="18" charset="0"/>
                            <a:ea typeface="Cambria Math" panose="02040503050406030204" pitchFamily="18" charset="0"/>
                          </a:rPr>
                        </m:ctrlPr>
                      </m:accPr>
                      <m:e>
                        <m:r>
                          <a:rPr lang="pt-BR" sz="2400" b="1" i="1">
                            <a:latin typeface="Cambria Math" panose="02040503050406030204" pitchFamily="18" charset="0"/>
                            <a:ea typeface="Cambria Math" panose="02040503050406030204" pitchFamily="18" charset="0"/>
                          </a:rPr>
                          <m:t>𝒚</m:t>
                        </m:r>
                      </m:e>
                    </m:acc>
                    <m:r>
                      <a:rPr lang="pt-BR" sz="2400" i="1">
                        <a:latin typeface="Cambria Math" panose="02040503050406030204" pitchFamily="18" charset="0"/>
                        <a:ea typeface="Cambria Math" panose="02040503050406030204" pitchFamily="18" charset="0"/>
                      </a:rPr>
                      <m:t>)</m:t>
                    </m:r>
                  </m:oMath>
                </a14:m>
                <a:endParaRPr lang="en-US" sz="2400" dirty="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838200" y="995963"/>
                <a:ext cx="9117568" cy="5834741"/>
              </a:xfrm>
              <a:blipFill rotWithShape="0">
                <a:blip r:embed="rId3"/>
                <a:stretch>
                  <a:fillRect l="-1070" t="-2088"/>
                </a:stretch>
              </a:blipFill>
            </p:spPr>
            <p:txBody>
              <a:bodyPr/>
              <a:lstStyle/>
              <a:p>
                <a:r>
                  <a:rPr lang="pt-BR">
                    <a:noFill/>
                  </a:rPr>
                  <a:t> </a:t>
                </a:r>
              </a:p>
            </p:txBody>
          </p:sp>
        </mc:Fallback>
      </mc:AlternateContent>
      <p:sp>
        <p:nvSpPr>
          <p:cNvPr id="5" name="TextBox 4"/>
          <p:cNvSpPr txBox="1"/>
          <p:nvPr/>
        </p:nvSpPr>
        <p:spPr>
          <a:xfrm>
            <a:off x="3791823" y="320741"/>
            <a:ext cx="5303841" cy="307777"/>
          </a:xfrm>
          <a:prstGeom prst="rect">
            <a:avLst/>
          </a:prstGeom>
          <a:noFill/>
        </p:spPr>
        <p:txBody>
          <a:bodyPr wrap="square" rtlCol="0">
            <a:spAutoFit/>
          </a:bodyPr>
          <a:lstStyle/>
          <a:p>
            <a:r>
              <a:rPr lang="pt-BR" sz="1400" u="sng" dirty="0" smtClean="0">
                <a:solidFill>
                  <a:srgbClr val="00B0F0"/>
                </a:solidFill>
                <a:hlinkClick r:id="rId4"/>
              </a:rPr>
              <a:t>Exemplo</a:t>
            </a:r>
            <a:r>
              <a:rPr lang="pt-BR" sz="1400" u="sng" dirty="0">
                <a:solidFill>
                  <a:srgbClr val="00B0F0"/>
                </a:solidFill>
                <a:hlinkClick r:id="rId4"/>
              </a:rPr>
              <a:t>: </a:t>
            </a:r>
            <a:r>
              <a:rPr lang="pt-BR" sz="1400" u="sng" dirty="0" smtClean="0">
                <a:solidFill>
                  <a:srgbClr val="00B0F0"/>
                </a:solidFill>
                <a:hlinkClick r:id="rId4"/>
              </a:rPr>
              <a:t>exemplo_regressao_linear_gradiente_descendente.ipynb</a:t>
            </a:r>
            <a:endParaRPr lang="pt-BR" sz="1400" u="sng" dirty="0">
              <a:solidFill>
                <a:srgbClr val="00B0F0"/>
              </a:solidFill>
            </a:endParaRPr>
          </a:p>
        </p:txBody>
      </p:sp>
      <p:sp>
        <p:nvSpPr>
          <p:cNvPr id="3" name="Rectangle 2"/>
          <p:cNvSpPr/>
          <p:nvPr/>
        </p:nvSpPr>
        <p:spPr>
          <a:xfrm>
            <a:off x="8592065" y="2303607"/>
            <a:ext cx="1363703" cy="1015663"/>
          </a:xfrm>
          <a:prstGeom prst="rect">
            <a:avLst/>
          </a:prstGeom>
          <a:noFill/>
        </p:spPr>
        <p:txBody>
          <a:bodyPr wrap="square" rtlCol="0">
            <a:spAutoFit/>
          </a:bodyPr>
          <a:lstStyle/>
          <a:p>
            <a:pPr algn="ctr"/>
            <a:r>
              <a:rPr lang="pt-BR" sz="1200" dirty="0" smtClean="0"/>
              <a:t>Superfície de contorno com o caminho feito pelo </a:t>
            </a:r>
            <a:r>
              <a:rPr lang="pt-BR" sz="1200" dirty="0"/>
              <a:t>algoritmo até </a:t>
            </a:r>
            <a:r>
              <a:rPr lang="pt-BR" sz="1200" dirty="0" smtClean="0"/>
              <a:t>a convergência.</a:t>
            </a:r>
            <a:endParaRPr lang="pt-BR" sz="1200" dirty="0"/>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5843" t="25952" r="25493" b="22204"/>
          <a:stretch/>
        </p:blipFill>
        <p:spPr>
          <a:xfrm>
            <a:off x="9284199" y="28267"/>
            <a:ext cx="2857170" cy="2157259"/>
          </a:xfrm>
          <a:prstGeom prst="rect">
            <a:avLst/>
          </a:prstGeom>
        </p:spPr>
      </p:pic>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l="867" t="11756" r="9456" b="3405"/>
          <a:stretch/>
        </p:blipFill>
        <p:spPr>
          <a:xfrm>
            <a:off x="9801020" y="2290763"/>
            <a:ext cx="2340349" cy="2214069"/>
          </a:xfrm>
          <a:prstGeom prst="rect">
            <a:avLst/>
          </a:prstGeom>
        </p:spPr>
      </p:pic>
      <p:cxnSp>
        <p:nvCxnSpPr>
          <p:cNvPr id="7" name="Straight Arrow Connector 6"/>
          <p:cNvCxnSpPr>
            <a:stCxn id="3" idx="2"/>
          </p:cNvCxnSpPr>
          <p:nvPr/>
        </p:nvCxnSpPr>
        <p:spPr>
          <a:xfrm>
            <a:off x="9273917" y="3319270"/>
            <a:ext cx="1164311" cy="5367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rotWithShape="1">
          <a:blip r:embed="rId7" cstate="print">
            <a:extLst>
              <a:ext uri="{28A0092B-C50C-407E-A947-70E740481C1C}">
                <a14:useLocalDpi xmlns:a14="http://schemas.microsoft.com/office/drawing/2010/main" val="0"/>
              </a:ext>
            </a:extLst>
          </a:blip>
          <a:srcRect l="1974" t="11775" r="8994" b="3675"/>
          <a:stretch/>
        </p:blipFill>
        <p:spPr>
          <a:xfrm>
            <a:off x="9801020" y="4609362"/>
            <a:ext cx="2356208" cy="2237618"/>
          </a:xfrm>
          <a:prstGeom prst="rect">
            <a:avLst/>
          </a:prstGeom>
        </p:spPr>
      </p:pic>
      <p:cxnSp>
        <p:nvCxnSpPr>
          <p:cNvPr id="14" name="Straight Arrow Connector 13"/>
          <p:cNvCxnSpPr>
            <a:stCxn id="13" idx="2"/>
          </p:cNvCxnSpPr>
          <p:nvPr/>
        </p:nvCxnSpPr>
        <p:spPr>
          <a:xfrm flipH="1">
            <a:off x="10731434" y="5566325"/>
            <a:ext cx="622366" cy="5708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0731434" y="4735328"/>
            <a:ext cx="1244731" cy="830997"/>
          </a:xfrm>
          <a:prstGeom prst="rect">
            <a:avLst/>
          </a:prstGeom>
          <a:noFill/>
        </p:spPr>
        <p:txBody>
          <a:bodyPr wrap="square" rtlCol="0">
            <a:spAutoFit/>
          </a:bodyPr>
          <a:lstStyle/>
          <a:p>
            <a:pPr algn="ctr"/>
            <a:r>
              <a:rPr lang="pt-BR" sz="1200" dirty="0" smtClean="0"/>
              <a:t>Curva do EQM em função do número de iterações.</a:t>
            </a:r>
            <a:endParaRPr lang="pt-BR" sz="1200" dirty="0"/>
          </a:p>
        </p:txBody>
      </p:sp>
    </p:spTree>
    <p:extLst>
      <p:ext uri="{BB962C8B-B14F-4D97-AF65-F5344CB8AC3E}">
        <p14:creationId xmlns:p14="http://schemas.microsoft.com/office/powerpoint/2010/main" val="306982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20458</TotalTime>
  <Words>3508</Words>
  <Application>Microsoft Office PowerPoint</Application>
  <PresentationFormat>Widescreen</PresentationFormat>
  <Paragraphs>349</Paragraphs>
  <Slides>20</Slides>
  <Notes>16</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20</vt:i4>
      </vt:variant>
    </vt:vector>
  </HeadingPairs>
  <TitlesOfParts>
    <vt:vector size="26" baseType="lpstr">
      <vt:lpstr>Arial</vt:lpstr>
      <vt:lpstr>Calibri</vt:lpstr>
      <vt:lpstr>Calibri Light</vt:lpstr>
      <vt:lpstr>Cambria Math</vt:lpstr>
      <vt:lpstr>Wingdings</vt:lpstr>
      <vt:lpstr>Office Theme</vt:lpstr>
      <vt:lpstr>T319 - Introdução ao Aprendizado de Máquina: Regressão Linear (Parte II)</vt:lpstr>
      <vt:lpstr>Recapitulando</vt:lpstr>
      <vt:lpstr>Vetor Gradiente</vt:lpstr>
      <vt:lpstr>Vetor Gradiente</vt:lpstr>
      <vt:lpstr>Gradiente Ascendente</vt:lpstr>
      <vt:lpstr>Gradiente Descendente</vt:lpstr>
      <vt:lpstr>Características do Gradiente Descendente</vt:lpstr>
      <vt:lpstr>O Algoritmo do Gradiente do Descendente (GD)</vt:lpstr>
      <vt:lpstr>Exemplo</vt:lpstr>
      <vt:lpstr>Versões do Gradiente Descendente</vt:lpstr>
      <vt:lpstr>Versões do Gradiente Descendente</vt:lpstr>
      <vt:lpstr>Características do GD em Batelada</vt:lpstr>
      <vt:lpstr>Versões do Gradiente Descendente</vt:lpstr>
      <vt:lpstr>Características do GD Estocástico</vt:lpstr>
      <vt:lpstr>Versões do Gradiente Descendente</vt:lpstr>
      <vt:lpstr>Características do GD com Mini-Batch</vt:lpstr>
      <vt:lpstr>Tarefas</vt:lpstr>
      <vt:lpstr>Apresentação do PowerPoint</vt:lpstr>
      <vt:lpstr>Encontrando o vetor gradiente</vt:lpstr>
      <vt:lpstr>Apresentação do PowerPoint</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2293</cp:revision>
  <dcterms:created xsi:type="dcterms:W3CDTF">2020-02-17T11:18:32Z</dcterms:created>
  <dcterms:modified xsi:type="dcterms:W3CDTF">2023-03-24T20:23:18Z</dcterms:modified>
</cp:coreProperties>
</file>