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501" r:id="rId11"/>
    <p:sldId id="494" r:id="rId12"/>
    <p:sldId id="490" r:id="rId13"/>
    <p:sldId id="497" r:id="rId14"/>
    <p:sldId id="499" r:id="rId15"/>
    <p:sldId id="500" r:id="rId16"/>
    <p:sldId id="502" r:id="rId17"/>
    <p:sldId id="495" r:id="rId18"/>
    <p:sldId id="496" r:id="rId19"/>
    <p:sldId id="504" r:id="rId20"/>
    <p:sldId id="505" r:id="rId21"/>
    <p:sldId id="506" r:id="rId22"/>
    <p:sldId id="503" r:id="rId23"/>
    <p:sldId id="480" r:id="rId24"/>
    <p:sldId id="482" r:id="rId25"/>
    <p:sldId id="317" r:id="rId26"/>
    <p:sldId id="332" r:id="rId27"/>
    <p:sldId id="299" r:id="rId28"/>
    <p:sldId id="285" r:id="rId29"/>
    <p:sldId id="415" r:id="rId30"/>
    <p:sldId id="283" r:id="rId31"/>
    <p:sldId id="274" r:id="rId32"/>
    <p:sldId id="278" r:id="rId33"/>
    <p:sldId id="292" r:id="rId34"/>
    <p:sldId id="498" r:id="rId35"/>
    <p:sldId id="295" r:id="rId36"/>
    <p:sldId id="396" r:id="rId37"/>
    <p:sldId id="484" r:id="rId38"/>
    <p:sldId id="421" r:id="rId39"/>
    <p:sldId id="423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0145" autoAdjust="0"/>
  </p:normalViewPr>
  <p:slideViewPr>
    <p:cSldViewPr snapToGrid="0">
      <p:cViewPr varScale="1">
        <p:scale>
          <a:sx n="88" d="100"/>
          <a:sy n="88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https://colab.research.google.com/github/zz4fap/t319_aprendizado_de_maquina/blob/main/notebooks/regression/gd_versions/stocastic_gradient_descent_with_learning_schedule_and_with_figures.ipynb</a:t>
            </a:r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29/09/2023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hyperlink" Target="https://colab.research.google.com/github/zz4fap/t319_aprendizado_de_maquina/blob/main/notebooks/regression/gd_versions/stocastic_gradient_descent_with_learning_schedule_and_with_figures.ipynb" TargetMode="External"/><Relationship Id="rId10" Type="http://schemas.openxmlformats.org/officeDocument/2006/relationships/image" Target="../media/image50.png"/><Relationship Id="rId4" Type="http://schemas.openxmlformats.org/officeDocument/2006/relationships/image" Target="../media/image403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 ocorre quando uma variável não pode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limiar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7441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pt-B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Essa é a técnica mais simples, porém, precisamos encontrar a taxa ideal de redução do passo.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7441" cy="5032375"/>
              </a:xfrm>
              <a:blipFill>
                <a:blip r:embed="rId2"/>
                <a:stretch>
                  <a:fillRect l="-978" t="-1937" r="-1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67499" y="4295274"/>
            <a:ext cx="692151" cy="589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é a aproximação do vetor gradiente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 determina a quantidade de gradientes anteriores que são considerados no cálculo da média.</a:t>
                </a:r>
              </a:p>
              <a:p>
                <a:r>
                  <a:rPr lang="pt-BR" dirty="0"/>
                  <a:t>A desvantagem é que precisamos encontrar as valores ideais dos hiperparâmetros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1937" r="-10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dos pesos e do termo de atualização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aprendizado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de acordo com a inclinação da superfície </a:t>
                </a:r>
                <a:r>
                  <a:rPr lang="pt-BR" dirty="0"/>
                  <a:t>de erro, além disso,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 passos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</a:t>
                </a:r>
                <a:r>
                  <a:rPr lang="pt-BR"/>
                  <a:t>momentum.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 r="-1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55A38-76C0-7175-916E-69A9F0C0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DD716-F1C7-FC10-D293-679A9711A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806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B62AC-2EA5-D087-1B78-194E859E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BC8142-9B3A-86FE-79CB-3484304104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214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Os três tipos mais comuns para 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gradual</a:t>
                </a:r>
                <a:r>
                  <a:rPr lang="pt-BR" dirty="0"/>
                  <a:t>: também conhecido como </a:t>
                </a:r>
                <a:r>
                  <a:rPr lang="pt-BR" b="1" i="1" dirty="0"/>
                  <a:t>decaimento por etapas </a:t>
                </a:r>
                <a:r>
                  <a:rPr lang="pt-BR" dirty="0"/>
                  <a:t>ou </a:t>
                </a:r>
                <a:r>
                  <a:rPr lang="pt-BR" b="1" i="1" dirty="0"/>
                  <a:t>por degraus</a:t>
                </a:r>
                <a:r>
                  <a:rPr lang="pt-BR" dirty="0"/>
                  <a:t>. Reduz a taxa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é o número da iteração corrente.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é o número da iteração corrente.</a:t>
                </a:r>
              </a:p>
              <a:p>
                <a:r>
                  <a:rPr lang="pt-BR" dirty="0"/>
                  <a:t>Na prática, o </a:t>
                </a:r>
                <a:r>
                  <a:rPr lang="pt-BR" b="1" i="1" dirty="0"/>
                  <a:t>decaimento gradual </a:t>
                </a:r>
                <a:r>
                  <a:rPr lang="pt-BR" dirty="0"/>
                  <a:t>é o mais utilizado entre os 3, pois seus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(a taxa de decaimento,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e o intervalo para redução,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) 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que dita a taxa de decaimento do passo de aprendizagem.</a:t>
                </a:r>
              </a:p>
              <a:p>
                <a:r>
                  <a:rPr lang="pt-BR" dirty="0"/>
                  <a:t>Mas percebam que ainda temos que encontrar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EBC8142-9B3A-86FE-79CB-3484304104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214" cy="5032375"/>
              </a:xfrm>
              <a:blipFill>
                <a:blip r:embed="rId2"/>
                <a:stretch>
                  <a:fillRect l="-880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81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GDE com Redução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usando GDE com </a:t>
                </a:r>
                <a:r>
                  <a:rPr lang="pt-BR" sz="1800" b="1" i="1" dirty="0"/>
                  <a:t>decaimento gradual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caminho com </a:t>
                </a:r>
                <a:r>
                  <a:rPr lang="pt-BR" sz="1800" b="1" i="1" dirty="0"/>
                  <a:t>decaimento gradudal </a:t>
                </a:r>
                <a:r>
                  <a:rPr lang="pt-BR" sz="1800" dirty="0"/>
                  <a:t>também não é regular para o ponto de mínimo.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</a:t>
                </a:r>
                <a:r>
                  <a:rPr lang="pt-BR" sz="1800" b="1" i="1" dirty="0"/>
                  <a:t>algumas mudanças de direção</a:t>
                </a:r>
                <a:r>
                  <a:rPr lang="pt-BR" sz="1800" dirty="0"/>
                  <a:t> ao 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Porém, a </a:t>
                </a:r>
                <a:r>
                  <a:rPr lang="pt-BR" sz="1800" b="1" i="1" dirty="0"/>
                  <a:t>oscilação em torno do mínimo é bastante reduzida </a:t>
                </a:r>
                <a:r>
                  <a:rPr lang="pt-BR" sz="1800" dirty="0"/>
                  <a:t>devido à </a:t>
                </a:r>
                <a:r>
                  <a:rPr lang="pt-BR" sz="1800" b="1" i="1" dirty="0"/>
                  <a:t>diminuição gradual </a:t>
                </a:r>
                <a:r>
                  <a:rPr lang="pt-BR" sz="1800" dirty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/>
                  <a:t> nas figuras que mostram o gradiente.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b="1" dirty="0"/>
                  <a:t>Conclusão</a:t>
                </a:r>
                <a:r>
                  <a:rPr lang="pt-BR" sz="1800" dirty="0"/>
                  <a:t>: um passo de aprendizagem que diminui ao longo das iterações permite que o algoritmo se estabilize próximo ao ponto de mínimo global.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4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93804" y="6494815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rgbClr val="00B0F0"/>
                </a:solidFill>
                <a:hlinkClick r:id="rId5"/>
              </a:rPr>
              <a:t>Exemplo: 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GDE sem redução programada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GDE com redução programada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programada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31686" y="4632487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8.0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 r="-16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=1.3×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anterior, e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19171</TotalTime>
  <Words>4120</Words>
  <Application>Microsoft Office PowerPoint</Application>
  <PresentationFormat>Widescreen</PresentationFormat>
  <Paragraphs>312</Paragraphs>
  <Slides>39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Ajuste do termo de atualização dos pesos</vt:lpstr>
      <vt:lpstr>Ajuste dos pesos e do termo de atualização dos pesos</vt:lpstr>
      <vt:lpstr>Apresentação do PowerPoint</vt:lpstr>
      <vt:lpstr>Redução gradual do passo de aprendizagem</vt:lpstr>
      <vt:lpstr>Exemplo: GDE com Redução Programada de α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2333</cp:revision>
  <dcterms:created xsi:type="dcterms:W3CDTF">2020-02-17T11:18:32Z</dcterms:created>
  <dcterms:modified xsi:type="dcterms:W3CDTF">2023-09-29T16:52:33Z</dcterms:modified>
</cp:coreProperties>
</file>