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463" r:id="rId3"/>
    <p:sldId id="465" r:id="rId4"/>
    <p:sldId id="466" r:id="rId5"/>
    <p:sldId id="467" r:id="rId6"/>
    <p:sldId id="291" r:id="rId7"/>
    <p:sldId id="412" r:id="rId8"/>
    <p:sldId id="472" r:id="rId9"/>
    <p:sldId id="479" r:id="rId10"/>
    <p:sldId id="480" r:id="rId11"/>
    <p:sldId id="482" r:id="rId12"/>
    <p:sldId id="317" r:id="rId13"/>
    <p:sldId id="332" r:id="rId14"/>
    <p:sldId id="299" r:id="rId15"/>
    <p:sldId id="285" r:id="rId16"/>
    <p:sldId id="415" r:id="rId17"/>
    <p:sldId id="283" r:id="rId18"/>
    <p:sldId id="274" r:id="rId19"/>
    <p:sldId id="278" r:id="rId20"/>
    <p:sldId id="292" r:id="rId21"/>
    <p:sldId id="295" r:id="rId22"/>
    <p:sldId id="396" r:id="rId23"/>
    <p:sldId id="484" r:id="rId24"/>
    <p:sldId id="421" r:id="rId25"/>
    <p:sldId id="423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4" autoAdjust="0"/>
    <p:restoredTop sz="71692" autoAdjust="0"/>
  </p:normalViewPr>
  <p:slideViewPr>
    <p:cSldViewPr snapToGrid="0">
      <p:cViewPr varScale="1">
        <p:scale>
          <a:sx n="83" d="100"/>
          <a:sy n="83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https://mybinder.org/v2/gh/zz4fap/t319_aprendizado_de_maquina/main?filepath=notebooks%2Fregression%2Flinear_regression_selecting_the_learning_rate.ipynb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https://colab.research.google.com/github/zz4fap/t319_aprendizado_de_maquina/blob/main/notebooks/regression/linear_regression_selecting_the_learning_rate.ipynb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Hiperparâmetro: parâmetro que influencia no aprendizado do algoritmo,</a:t>
            </a:r>
            <a:r>
              <a:rPr lang="pt-BR" baseline="0" dirty="0" smtClean="0"/>
              <a:t> ou seja, dita seu aprendizado. Não é um parâmetro aprendido pelo modelo como no caso dos pesos de um modelo de regressão linear.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00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 smtClean="0"/>
              <a:t>a </a:t>
            </a:r>
            <a:r>
              <a:rPr lang="pt-BR" dirty="0" smtClean="0"/>
              <a:t>direção é determinada pelo</a:t>
            </a:r>
            <a:r>
              <a:rPr lang="pt-BR" baseline="0" dirty="0" smtClean="0"/>
              <a:t> vetor</a:t>
            </a:r>
            <a:r>
              <a:rPr lang="pt-BR" dirty="0" smtClean="0"/>
              <a:t> </a:t>
            </a:r>
            <a:r>
              <a:rPr lang="pt-BR" dirty="0"/>
              <a:t>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</a:t>
            </a:r>
            <a:r>
              <a:rPr lang="pt-BR" dirty="0" smtClean="0"/>
              <a:t>até convergir</a:t>
            </a:r>
            <a:r>
              <a:rPr lang="pt-BR" dirty="0"/>
              <a:t>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 smtClean="0"/>
              <a:t> ponto de mínimo </a:t>
            </a:r>
            <a:r>
              <a:rPr lang="pt-BR" dirty="0" smtClean="0"/>
              <a:t>até que ocorra o estouro da precisão numérica.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56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  <a:p>
            <a:r>
              <a:rPr lang="pt-BR" sz="1200" dirty="0" smtClean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 smtClean="0"/>
              <a:t> </a:t>
            </a:r>
            <a:r>
              <a:rPr lang="pt-BR" sz="1200" dirty="0" smtClean="0"/>
              <a:t>Por outro lado, quando o gradiente continua mudando de direção, o momentum suaviza as variações, ou seja, as atualizações.</a:t>
            </a:r>
          </a:p>
          <a:p>
            <a:endParaRPr lang="pt-BR" sz="1200" dirty="0" smtClean="0"/>
          </a:p>
          <a:p>
            <a:r>
              <a:rPr lang="pt-BR" sz="1200" b="1" dirty="0" smtClean="0"/>
              <a:t>OBS</a:t>
            </a:r>
            <a:r>
              <a:rPr lang="pt-BR" sz="1200" dirty="0" smtClean="0"/>
              <a:t>.: Passos largos durante as iterações iniciais e curtos conforme o algoritmo se aproxima do mínimo podem acelerar a convergência.</a:t>
            </a:r>
            <a:r>
              <a:rPr lang="pt-BR" sz="1200" baseline="0" dirty="0" smtClean="0"/>
              <a:t> </a:t>
            </a:r>
            <a:r>
              <a:rPr lang="pt-BR" sz="1200" dirty="0" smtClean="0"/>
              <a:t>Este tipo de abordagem é implementada por </a:t>
            </a:r>
            <a:r>
              <a:rPr lang="pt-BR" sz="1200" b="1" i="1" dirty="0" smtClean="0"/>
              <a:t>esquemas de variação programada</a:t>
            </a:r>
            <a:r>
              <a:rPr lang="pt-BR" sz="1200" dirty="0" smtClean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Por exemplo: momentum, anelamento, algoritmos de otimização com ajuste adaptativo do passo de aprendizagem (RMSProp, AdaGrad, Adam, etc.).</a:t>
            </a:r>
            <a:endParaRPr lang="nl-B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83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sabemos se o gradiente</a:t>
            </a:r>
            <a:r>
              <a:rPr lang="pt-BR" baseline="0" dirty="0" smtClean="0"/>
              <a:t> descendente está funcionando corretamente em relação ao aprendizado?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Como</a:t>
            </a:r>
            <a:r>
              <a:rPr lang="pt-BR" baseline="0" dirty="0" smtClean="0"/>
              <a:t> </a:t>
            </a:r>
            <a:r>
              <a:rPr lang="pt-BR" baseline="0" dirty="0"/>
              <a:t>você consegue debugar/depurar o algoritmo do gradiente descendente quando não é possível se plotar o gráfico de contorno e verificar o caminho seguido pelo algoritmo?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34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72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pequeno pode resultar em um longo processo de treinamento que pode ficar preso.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alto pode resultar na aprendizagem de um conjunto subótimo de pesos rápido demais ou em um processo de treinamento instável.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maneira pela qual a taxa de aprendizado muda com o tempo (iteração/época) é chamada de cronograma/programa da taxa de aprendizado ou decaimento da taxa de aprendizado.</a:t>
            </a:r>
          </a:p>
          <a:p>
            <a:endParaRPr lang="pt-BR" dirty="0" smtClean="0"/>
          </a:p>
          <a:p>
            <a:r>
              <a:rPr lang="pt-BR" b="1" dirty="0" smtClean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por etapas ou degraus</a:t>
            </a:r>
            <a:r>
              <a:rPr lang="pt-BR" dirty="0" smtClean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exponencial</a:t>
            </a:r>
            <a:r>
              <a:rPr lang="pt-BR" dirty="0" smtClean="0"/>
              <a:t>: tem a forma matemática α = α0 e^(-kt),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temporal</a:t>
            </a:r>
            <a:r>
              <a:rPr lang="pt-BR" dirty="0" smtClean="0"/>
              <a:t>: tem a forma matemática α = α0 / (1 + kt),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As abordagens anteriores manipulam a taxa de aprendizado global e igualmente para todos os parâmetros. Ajustar a taxa de aprendizado é um processo caro, muito trabalho foi desenvolvido para a criação de métodos que possam ajustar adaptativamente as taxas de aprendizado, e até fazê-lo por parâmetro. Muitos desses métodos ainda podem exigir outras configurações de hiperparâmetro, mas o argumento é que eles são bem-comportados para uma faixa mais ampla de valores de hiperparâmetro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nl-BE" b="1" u="none" dirty="0" smtClean="0"/>
              <a:t>Referências:</a:t>
            </a:r>
          </a:p>
          <a:p>
            <a:r>
              <a:rPr lang="nl-BE" u="sng" dirty="0" smtClean="0"/>
              <a:t>[1] https://machinelearningmastery.com/learning-rate-for-deep-learning-neural-networks/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1858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https://mybinder.org/v2/gh/zz4fap/t319_aprendizado_de_maquina/main?filepath=notebooks%2Fregression%2Fgd_versions%2Fstocastic_gradient_descent_with_learning_schedule_and_with_figures.ipynb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https://colab.research.google.com/github/zz4fap/t319_aprendizado_de_maquina/blob/main/notebooks/regression/gd_versions/stocastic_gradient_descent_with_learning_schedule_and_with_figures.ipynb</a:t>
            </a:r>
          </a:p>
          <a:p>
            <a:endParaRPr lang="pt-BR" sz="1200" baseline="0" dirty="0" smtClean="0"/>
          </a:p>
          <a:p>
            <a:r>
              <a:rPr lang="pt-BR" sz="1200" baseline="0" dirty="0" smtClean="0"/>
              <a:t>Os </a:t>
            </a:r>
            <a:r>
              <a:rPr lang="pt-BR" sz="1200" baseline="0" dirty="0"/>
              <a:t>passos começam com grandes valores (o que ajuda a progredir rapidamente e a escapar de mínimos </a:t>
            </a:r>
            <a:r>
              <a:rPr lang="pt-BR" sz="1200" baseline="0" dirty="0" smtClean="0"/>
              <a:t>locais, casos em que a superfície de erro seja bastante irregular) </a:t>
            </a:r>
            <a:r>
              <a:rPr lang="pt-BR" sz="1200" baseline="0" dirty="0"/>
              <a:t>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40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colab.research.google.com/github/zz4fap/t319_aprendizado_de_maquina/blob/main/notebooks/regression/gd_versions/stocastic_gradient_descent_with_learning_schedule_and_with_figures.ipynb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colab.research.google.com/github/zz4fap/t319_aprendizado_de_maquina/blob/main/notebooks/regression/linear_regression_selecting_the_learning_rate.ipyn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0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GDE com </a:t>
                </a:r>
                <a:r>
                  <a:rPr lang="pt-BR" dirty="0"/>
                  <a:t>R</a:t>
                </a:r>
                <a:r>
                  <a:rPr lang="pt-BR" dirty="0" smtClean="0"/>
                  <a:t>edução Programada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  <a:blipFill rotWithShape="0">
                <a:blip r:embed="rId3"/>
                <a:stretch>
                  <a:fillRect l="-2211" t="-8553" b="-190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Exemplo </a:t>
                </a:r>
                <a:r>
                  <a:rPr lang="pt-BR" sz="1800" dirty="0" smtClean="0"/>
                  <a:t>usando GDE com </a:t>
                </a:r>
                <a:r>
                  <a:rPr lang="pt-BR" sz="1800" b="1" i="1" dirty="0" smtClean="0"/>
                  <a:t>decaimento gradual</a:t>
                </a:r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O </a:t>
                </a:r>
                <a:r>
                  <a:rPr lang="pt-BR" sz="1800" dirty="0" smtClean="0"/>
                  <a:t>caminho com </a:t>
                </a:r>
                <a:r>
                  <a:rPr lang="pt-BR" sz="1800" b="1" i="1" dirty="0" smtClean="0"/>
                  <a:t>decaimento gradudal </a:t>
                </a:r>
                <a:r>
                  <a:rPr lang="pt-BR" sz="1800" dirty="0"/>
                  <a:t>também não é </a:t>
                </a:r>
                <a:r>
                  <a:rPr lang="pt-BR" sz="1800" dirty="0" smtClean="0"/>
                  <a:t>regular </a:t>
                </a:r>
                <a:r>
                  <a:rPr lang="pt-BR" sz="1800" dirty="0"/>
                  <a:t>para o </a:t>
                </a:r>
                <a:r>
                  <a:rPr lang="pt-BR" sz="1800" dirty="0" smtClean="0"/>
                  <a:t>ponto de mínimo</a:t>
                </a:r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Apresenta </a:t>
                </a:r>
                <a:r>
                  <a:rPr lang="pt-BR" sz="1800" b="1" i="1" dirty="0"/>
                  <a:t>algumas mudanças de </a:t>
                </a:r>
                <a:r>
                  <a:rPr lang="pt-BR" sz="1800" b="1" i="1" dirty="0" smtClean="0"/>
                  <a:t>direção</a:t>
                </a:r>
                <a:r>
                  <a:rPr lang="pt-BR" sz="1800" dirty="0" smtClean="0"/>
                  <a:t> ao </a:t>
                </a:r>
                <a:r>
                  <a:rPr lang="pt-BR" sz="1800" dirty="0"/>
                  <a:t>longo do caminho.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Porém, a </a:t>
                </a:r>
                <a:r>
                  <a:rPr lang="pt-BR" sz="1800" b="1" i="1" dirty="0" smtClean="0"/>
                  <a:t>oscilação </a:t>
                </a:r>
                <a:r>
                  <a:rPr lang="pt-BR" sz="1800" b="1" i="1" dirty="0"/>
                  <a:t>em torno do mínimo é bastante </a:t>
                </a:r>
                <a:r>
                  <a:rPr lang="pt-BR" sz="1800" b="1" i="1" dirty="0" smtClean="0"/>
                  <a:t>reduzida </a:t>
                </a:r>
                <a:r>
                  <a:rPr lang="pt-BR" sz="1800" dirty="0" smtClean="0"/>
                  <a:t>devido à </a:t>
                </a:r>
                <a:r>
                  <a:rPr lang="pt-BR" sz="1800" b="1" i="1" dirty="0" smtClean="0"/>
                  <a:t>diminuição gradual </a:t>
                </a:r>
                <a:r>
                  <a:rPr lang="pt-BR" sz="1800" dirty="0" smtClean="0"/>
                  <a:t>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 nas figuras que mostram o gradiente.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b="1" dirty="0" smtClean="0"/>
                  <a:t>Conclusão</a:t>
                </a:r>
                <a:r>
                  <a:rPr lang="pt-BR" sz="1800" dirty="0" smtClean="0"/>
                  <a:t>: um passo de aprendizagem que </a:t>
                </a:r>
                <a:r>
                  <a:rPr lang="pt-BR" sz="1800" dirty="0"/>
                  <a:t>diminui ao longo das </a:t>
                </a:r>
                <a:r>
                  <a:rPr lang="pt-BR" sz="1800" dirty="0" smtClean="0"/>
                  <a:t>iterações permite </a:t>
                </a:r>
                <a:r>
                  <a:rPr lang="pt-BR" sz="1800" dirty="0"/>
                  <a:t>que o algoritmo se estabilize próximo ao ponto de mínimo global</a:t>
                </a:r>
                <a:r>
                  <a:rPr lang="pt-BR" sz="1800" dirty="0" smtClean="0"/>
                  <a:t>.</a:t>
                </a:r>
                <a:endParaRPr lang="pt-B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  <a:blipFill rotWithShape="0">
                <a:blip r:embed="rId4"/>
                <a:stretch>
                  <a:fillRect l="-1019" t="-584" r="-14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93804" y="6494815"/>
            <a:ext cx="751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Exemplo</a:t>
            </a:r>
            <a:r>
              <a:rPr lang="pt-BR" sz="1600" u="sng" dirty="0">
                <a:solidFill>
                  <a:srgbClr val="00B0F0"/>
                </a:solidFill>
                <a:hlinkClick r:id="rId5"/>
              </a:rPr>
              <a:t>: </a:t>
            </a:r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stocastic_gradient_descent_with_learning_schedule_and_with_figures.ipynb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05107" y="1378281"/>
            <a:ext cx="2426907" cy="2419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46959" y="1375067"/>
            <a:ext cx="2501738" cy="2414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55672" y="1357114"/>
            <a:ext cx="2447809" cy="24404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16413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>
            <a:off x="5261629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83876" y="1008609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sem redução programada</a:t>
            </a:r>
            <a:endParaRPr lang="pt-BR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32104" y="1049318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com redução programada</a:t>
            </a:r>
            <a:endParaRPr lang="pt-BR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29092" y="1010377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Redução programada</a:t>
            </a:r>
            <a:endParaRPr lang="pt-BR" sz="1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495069" y="3881776"/>
            <a:ext cx="2436946" cy="245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55671" y="3898235"/>
            <a:ext cx="2447810" cy="242101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631686" y="4632487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8.0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4039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63805" cy="4818243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III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#4</a:t>
            </a:r>
            <a:r>
              <a:rPr lang="pt-BR" dirty="0" smtClean="0"/>
              <a:t>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</a:t>
            </a:r>
            <a:r>
              <a:rPr lang="pt-BR" dirty="0" smtClean="0"/>
              <a:t>#4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02701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Discutimos sobre o vetor gradiente.</a:t>
                </a:r>
              </a:p>
              <a:p>
                <a:r>
                  <a:rPr lang="pt-BR" dirty="0" smtClean="0"/>
                  <a:t>Aprendemos dois algoritmos que usam o vetor </a:t>
                </a:r>
                <a:r>
                  <a:rPr lang="pt-BR" dirty="0"/>
                  <a:t>gradiente </a:t>
                </a:r>
                <a:r>
                  <a:rPr lang="pt-BR" dirty="0" smtClean="0"/>
                  <a:t>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Gradiente Ascendente para problemas de maximização.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Gradiente Descendente para problemas de minimização.</a:t>
                </a:r>
              </a:p>
              <a:p>
                <a:r>
                  <a:rPr lang="pt-BR" dirty="0" smtClean="0"/>
                  <a:t>Vimos as três versões do gradiente descendente e as comparamos.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err="1" smtClean="0"/>
                  <a:t>Mini-Batch</a:t>
                </a:r>
                <a:endParaRPr lang="pt-BR" dirty="0" smtClean="0"/>
              </a:p>
              <a:p>
                <a:r>
                  <a:rPr lang="pt-BR" dirty="0" smtClean="0"/>
                  <a:t>Nesta parte,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02701" cy="5032376"/>
              </a:xfrm>
              <a:blipFill rotWithShape="0">
                <a:blip r:embed="rId2"/>
                <a:stretch>
                  <a:fillRect l="-942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Gradiente Descendente Estocástico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momentum</a:t>
            </a:r>
            <a:endParaRPr lang="pt-B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gradiente</a:t>
            </a:r>
            <a:endParaRPr lang="pt-B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 corrente</a:t>
            </a:r>
            <a:endParaRPr lang="pt-BR" sz="1200" dirty="0"/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76"/>
            <a:ext cx="10515600" cy="948286"/>
          </a:xfrm>
        </p:spPr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3164"/>
                <a:ext cx="8472056" cy="54448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Conforme nós vimos, enquanto a </a:t>
                </a:r>
                <a:r>
                  <a:rPr lang="pt-BR" b="1" i="1" dirty="0" smtClean="0"/>
                  <a:t>taxa</a:t>
                </a:r>
                <a:r>
                  <a:rPr lang="pt-BR" dirty="0" smtClean="0"/>
                  <a:t> e a </a:t>
                </a:r>
                <a:r>
                  <a:rPr lang="pt-BR" b="1" i="1" dirty="0" smtClean="0"/>
                  <a:t>direção</a:t>
                </a:r>
                <a:r>
                  <a:rPr lang="pt-BR" dirty="0" smtClean="0"/>
                  <a:t> de </a:t>
                </a:r>
                <a:r>
                  <a:rPr lang="pt-BR" b="1" i="1" dirty="0" smtClean="0"/>
                  <a:t>máximo declive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função de erro </a:t>
                </a:r>
                <a:r>
                  <a:rPr lang="pt-BR" dirty="0" smtClean="0"/>
                  <a:t>são determinadas </a:t>
                </a:r>
                <a:r>
                  <a:rPr lang="pt-BR" dirty="0"/>
                  <a:t>pelo </a:t>
                </a:r>
                <a:r>
                  <a:rPr lang="pt-BR" dirty="0" smtClean="0"/>
                  <a:t>valor negativo do </a:t>
                </a:r>
                <a:r>
                  <a:rPr lang="pt-BR" b="1" i="1" dirty="0" smtClean="0"/>
                  <a:t>vetor </a:t>
                </a:r>
                <a:r>
                  <a:rPr lang="pt-BR" b="1" i="1" dirty="0"/>
                  <a:t>gradiente</a:t>
                </a:r>
                <a:r>
                  <a:rPr lang="pt-BR" dirty="0"/>
                  <a:t> da </a:t>
                </a:r>
                <a:r>
                  <a:rPr lang="pt-BR" dirty="0" smtClean="0"/>
                  <a:t>função, </a:t>
                </a:r>
                <a:r>
                  <a:rPr lang="pt-BR" dirty="0"/>
                  <a:t>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determina o quão grande </a:t>
                </a:r>
                <a:r>
                  <a:rPr lang="pt-BR" dirty="0" smtClean="0"/>
                  <a:t>a atualização dos pesos é feita naquela direção.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a </a:t>
                </a:r>
                <a:r>
                  <a:rPr lang="pt-BR" b="1" dirty="0">
                    <a:solidFill>
                      <a:srgbClr val="FF0000"/>
                    </a:solidFill>
                  </a:rPr>
                  <a:t>escolha do passo de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aprendizagem (hiperparâmetro) </a:t>
                </a:r>
                <a:r>
                  <a:rPr lang="pt-BR" b="1" dirty="0">
                    <a:solidFill>
                      <a:srgbClr val="FF0000"/>
                    </a:solidFill>
                  </a:rPr>
                  <a:t>é muito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importante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Caso </a:t>
                </a:r>
                <a:r>
                  <a:rPr lang="pt-BR" dirty="0" smtClean="0"/>
                  <a:t>ele seja </a:t>
                </a:r>
                <a:r>
                  <a:rPr lang="pt-BR" dirty="0"/>
                  <a:t>muito pequeno, a convergência do algoritmo </a:t>
                </a:r>
                <a:r>
                  <a:rPr lang="pt-BR" dirty="0" smtClean="0"/>
                  <a:t>será lenta.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pt-BR" dirty="0"/>
                  <a:t>, o algoritmo atinge o valor ótimo após mais de </a:t>
                </a:r>
                <a:r>
                  <a:rPr lang="pt-BR" dirty="0" smtClean="0"/>
                  <a:t>250 épocas.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Passos muito curtos, fazem com que o algoritmo caminhe vagarosamente em direção ao </a:t>
                </a:r>
                <a:r>
                  <a:rPr lang="pt-BR" b="1" i="1" dirty="0" smtClean="0"/>
                  <a:t>mínimo global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3164"/>
                <a:ext cx="8472056" cy="5444836"/>
              </a:xfrm>
              <a:blipFill rotWithShape="0">
                <a:blip r:embed="rId3"/>
                <a:stretch>
                  <a:fillRect l="-1223" t="-2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642764" y="132375"/>
            <a:ext cx="2461767" cy="1967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9642764" y="2249174"/>
            <a:ext cx="2461767" cy="2230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8" r="9000" b="2847"/>
          <a:stretch/>
        </p:blipFill>
        <p:spPr>
          <a:xfrm>
            <a:off x="9601768" y="4546565"/>
            <a:ext cx="2506368" cy="225275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642764" y="4289367"/>
            <a:ext cx="282632" cy="25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/>
          <p:cNvSpPr/>
          <p:nvPr/>
        </p:nvSpPr>
        <p:spPr>
          <a:xfrm>
            <a:off x="5074227" y="6558042"/>
            <a:ext cx="48413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u="sng" dirty="0" smtClean="0">
                <a:solidFill>
                  <a:srgbClr val="00B0F0"/>
                </a:solidFill>
                <a:hlinkClick r:id="rId9"/>
              </a:rPr>
              <a:t>Exemplo: </a:t>
            </a:r>
            <a:r>
              <a:rPr lang="pt-BR" sz="1400" u="sng" dirty="0" smtClean="0">
                <a:solidFill>
                  <a:srgbClr val="00B0F0"/>
                </a:solidFill>
                <a:hlinkClick r:id="rId9"/>
              </a:rPr>
              <a:t>linear_regression_selecting_the_learning_rate.ipynb</a:t>
            </a:r>
            <a:endParaRPr lang="pt-BR" sz="140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895"/>
            <a:ext cx="10515600" cy="1325563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Caso o </a:t>
                </a:r>
                <a:r>
                  <a:rPr lang="pt-BR" b="1" i="1" dirty="0"/>
                  <a:t>passo de  aprendizagem </a:t>
                </a:r>
                <a:r>
                  <a:rPr lang="pt-BR" dirty="0"/>
                  <a:t>seja muito grande, o algoritmo pode nunca convergir.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for grande, mas não tão grande assim, o </a:t>
                </a:r>
                <a:r>
                  <a:rPr lang="pt-BR" dirty="0"/>
                  <a:t>algoritmo fica “pulando” </a:t>
                </a:r>
                <a:r>
                  <a:rPr lang="pt-BR" dirty="0" smtClean="0"/>
                  <a:t>ou “oscilando” de </a:t>
                </a:r>
                <a:r>
                  <a:rPr lang="pt-BR" dirty="0"/>
                  <a:t>um lado para o outro </a:t>
                </a:r>
                <a:r>
                  <a:rPr lang="pt-BR" dirty="0" smtClean="0"/>
                  <a:t>da superfície de erro até que ele </a:t>
                </a:r>
                <a:r>
                  <a:rPr lang="pt-BR" dirty="0"/>
                  <a:t>converge, por sorte (veja exemplo </a:t>
                </a:r>
                <a:r>
                  <a:rPr lang="pt-BR" dirty="0" smtClean="0"/>
                  <a:t>#1).</a:t>
                </a:r>
                <a:endParaRPr lang="pt-BR" dirty="0"/>
              </a:p>
              <a:p>
                <a:r>
                  <a:rPr lang="pt-BR" dirty="0"/>
                  <a:t>Em </a:t>
                </a:r>
                <a:r>
                  <a:rPr lang="pt-BR" dirty="0" smtClean="0"/>
                  <a:t>outros casos</a:t>
                </a:r>
                <a:r>
                  <a:rPr lang="pt-BR" dirty="0"/>
                  <a:t>, </a:t>
                </a:r>
                <a:r>
                  <a:rPr lang="pt-BR" dirty="0" smtClean="0"/>
                  <a:t>quado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muito grande, a </a:t>
                </a:r>
                <a:r>
                  <a:rPr lang="pt-BR" dirty="0"/>
                  <a:t>cada iteração o algoritmo “pula” para um valor mais alto que antes, </a:t>
                </a:r>
                <a:r>
                  <a:rPr lang="pt-BR" dirty="0" smtClean="0"/>
                  <a:t>e assim, divergindo (veja exemplo #2).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  <a:blipFill rotWithShape="0">
                <a:blip r:embed="rId3"/>
                <a:stretch>
                  <a:fillRect l="-879" t="-6527" r="-1208" b="-54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3" r="2828" b="2316"/>
          <a:stretch/>
        </p:blipFill>
        <p:spPr>
          <a:xfrm>
            <a:off x="8579666" y="4062929"/>
            <a:ext cx="3548545" cy="2311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2637" y="3878723"/>
            <a:ext cx="3041715" cy="269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3104407" y="3876281"/>
            <a:ext cx="2691942" cy="2695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r="7811" b="2910"/>
          <a:stretch/>
        </p:blipFill>
        <p:spPr>
          <a:xfrm>
            <a:off x="5816383" y="3876281"/>
            <a:ext cx="2763283" cy="2693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51200" y="6271260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#2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feedback </a:t>
                </a:r>
                <a:r>
                  <a:rPr lang="pt-BR" sz="1400" dirty="0" smtClean="0"/>
                  <a:t>positivo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400" dirty="0"/>
                  <a:t>estouro da precisão </a:t>
                </a:r>
                <a:r>
                  <a:rPr lang="pt-BR" sz="1400" dirty="0" smtClean="0"/>
                  <a:t>numérica.</a:t>
                </a:r>
                <a:endParaRPr lang="pt-BR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3" r="-1374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ta para a direita 6"/>
          <p:cNvSpPr/>
          <p:nvPr/>
        </p:nvSpPr>
        <p:spPr>
          <a:xfrm>
            <a:off x="2752388" y="4575291"/>
            <a:ext cx="381964" cy="335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166"/>
            <a:ext cx="10515600" cy="1081314"/>
          </a:xfrm>
        </p:spPr>
        <p:txBody>
          <a:bodyPr/>
          <a:lstStyle/>
          <a:p>
            <a:r>
              <a:rPr lang="pt-BR" dirty="0" smtClean="0"/>
              <a:t>Escolha do Passo de Aprendizagem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o valor do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deve </a:t>
                </a:r>
                <a:r>
                  <a:rPr lang="pt-BR" dirty="0" smtClean="0"/>
                  <a:t>ser </a:t>
                </a:r>
                <a:r>
                  <a:rPr lang="pt-BR" b="1" i="1" dirty="0" smtClean="0"/>
                  <a:t>explorado</a:t>
                </a:r>
                <a:r>
                  <a:rPr lang="pt-BR" dirty="0" smtClean="0"/>
                  <a:t> </a:t>
                </a:r>
                <a:r>
                  <a:rPr lang="pt-BR" dirty="0"/>
                  <a:t>para se encontrar </a:t>
                </a:r>
                <a:r>
                  <a:rPr lang="pt-BR" dirty="0" smtClean="0"/>
                  <a:t>um </a:t>
                </a:r>
                <a:r>
                  <a:rPr lang="pt-BR" b="1" i="1" dirty="0"/>
                  <a:t>valor </a:t>
                </a:r>
                <a:r>
                  <a:rPr lang="pt-BR" b="1" i="1" dirty="0" smtClean="0"/>
                  <a:t>ideal </a:t>
                </a:r>
                <a:r>
                  <a:rPr lang="pt-BR" dirty="0" smtClean="0"/>
                  <a:t>que </a:t>
                </a:r>
                <a:r>
                  <a:rPr lang="pt-BR" dirty="0"/>
                  <a:t>acelere a </a:t>
                </a:r>
                <a:r>
                  <a:rPr lang="pt-BR" b="1" i="1" dirty="0"/>
                  <a:t>descida do gradiente </a:t>
                </a:r>
                <a:r>
                  <a:rPr lang="pt-BR" dirty="0"/>
                  <a:t>de forma </a:t>
                </a:r>
                <a:r>
                  <a:rPr lang="pt-BR" b="1" i="1" dirty="0"/>
                  <a:t>estável</a:t>
                </a:r>
                <a:r>
                  <a:rPr lang="pt-BR" dirty="0"/>
                  <a:t> (ou seja, acelere a convergência).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exemplo ao lado, converge </a:t>
                </a:r>
                <a:r>
                  <a:rPr lang="pt-BR" dirty="0"/>
                  <a:t>para o </a:t>
                </a:r>
                <a:r>
                  <a:rPr lang="pt-BR" b="1" i="1" dirty="0"/>
                  <a:t>mínimo </a:t>
                </a:r>
                <a:r>
                  <a:rPr lang="pt-BR" b="1" i="1" dirty="0" smtClean="0"/>
                  <a:t>global </a:t>
                </a:r>
                <a:r>
                  <a:rPr lang="pt-BR" dirty="0" smtClean="0"/>
                  <a:t>em </a:t>
                </a:r>
                <a:r>
                  <a:rPr lang="pt-BR" dirty="0"/>
                  <a:t>apenas </a:t>
                </a:r>
                <a:r>
                  <a:rPr lang="pt-BR" dirty="0" smtClean="0"/>
                  <a:t>2 </a:t>
                </a:r>
                <a:r>
                  <a:rPr lang="pt-BR" dirty="0"/>
                  <a:t>iterações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a escolha do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pode ser bastante demorada.</a:t>
                </a:r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regra </a:t>
                </a:r>
                <a:r>
                  <a:rPr lang="pt-BR" dirty="0" smtClean="0"/>
                  <a:t>empírica para </a:t>
                </a:r>
                <a:r>
                  <a:rPr lang="pt-BR" b="1" i="1" dirty="0" smtClean="0"/>
                  <a:t>exploração</a:t>
                </a:r>
                <a:r>
                  <a:rPr lang="pt-BR" dirty="0" smtClean="0"/>
                  <a:t> do passo de aprendizagem é usar a seguinte sequência (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):</a:t>
                </a:r>
              </a:p>
              <a:p>
                <a:pPr marL="0" indent="0">
                  <a:buNone/>
                </a:pPr>
                <a:endParaRPr lang="pt-B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  <a:blipFill rotWithShape="0">
                <a:blip r:embed="rId3"/>
                <a:stretch>
                  <a:fillRect l="-1268" t="-2588" r="-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472518" y="169946"/>
            <a:ext cx="2673762" cy="203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9492344" y="2338444"/>
            <a:ext cx="2532017" cy="2183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5" r="6334" b="2682"/>
          <a:stretch/>
        </p:blipFill>
        <p:spPr>
          <a:xfrm>
            <a:off x="9477712" y="4655628"/>
            <a:ext cx="2636627" cy="2187131"/>
          </a:xfrm>
          <a:prstGeom prst="rect">
            <a:avLst/>
          </a:prstGeom>
        </p:spPr>
      </p:pic>
      <p:sp>
        <p:nvSpPr>
          <p:cNvPr id="17" name="Arc 16"/>
          <p:cNvSpPr/>
          <p:nvPr/>
        </p:nvSpPr>
        <p:spPr>
          <a:xfrm rot="7589185">
            <a:off x="2965808" y="513797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 rot="7589185">
            <a:off x="3942337" y="516434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 rot="7381844">
            <a:off x="4907718" y="5373166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 rot="7285154">
            <a:off x="5711297" y="5436294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442261" y="4392622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 rot="7043539">
            <a:off x="6427954" y="5590098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 26"/>
          <p:cNvSpPr/>
          <p:nvPr/>
        </p:nvSpPr>
        <p:spPr>
          <a:xfrm rot="7439932">
            <a:off x="7023781" y="5669136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5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1"/>
            <a:ext cx="10515600" cy="1325563"/>
          </a:xfrm>
        </p:spPr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Uma </a:t>
                </a:r>
                <a:r>
                  <a:rPr lang="pt-BR" dirty="0" smtClean="0"/>
                  <a:t>maneira </a:t>
                </a:r>
                <a:r>
                  <a:rPr lang="pt-BR" dirty="0"/>
                  <a:t>de se </a:t>
                </a:r>
                <a:r>
                  <a:rPr lang="pt-BR" b="1" i="1" dirty="0"/>
                  <a:t>depurar</a:t>
                </a:r>
                <a:r>
                  <a:rPr lang="pt-BR" dirty="0"/>
                  <a:t> o algoritmo do </a:t>
                </a:r>
                <a:r>
                  <a:rPr lang="pt-BR" b="1" i="1" dirty="0"/>
                  <a:t>gradiente </a:t>
                </a:r>
                <a:r>
                  <a:rPr lang="pt-BR" b="1" i="1" dirty="0" smtClean="0"/>
                  <a:t>descendente</a:t>
                </a:r>
                <a:r>
                  <a:rPr lang="pt-BR" i="1" dirty="0" smtClean="0"/>
                  <a:t>, </a:t>
                </a:r>
                <a:r>
                  <a:rPr lang="pt-BR" dirty="0" smtClean="0"/>
                  <a:t>principalmente </a:t>
                </a:r>
                <a:r>
                  <a:rPr lang="pt-BR" dirty="0"/>
                  <a:t>quando não é possível se plotar o gráfico </a:t>
                </a:r>
                <a:r>
                  <a:rPr lang="pt-BR" dirty="0" smtClean="0"/>
                  <a:t>da superfície de contorno, é </a:t>
                </a:r>
                <a:r>
                  <a:rPr lang="pt-BR" dirty="0"/>
                  <a:t>plotar o gráfico </a:t>
                </a:r>
                <a:r>
                  <a:rPr lang="pt-BR" dirty="0" smtClean="0"/>
                  <a:t>do erro (EQM) em </a:t>
                </a:r>
                <a:r>
                  <a:rPr lang="pt-BR" dirty="0"/>
                  <a:t>função do número de </a:t>
                </a:r>
                <a:r>
                  <a:rPr lang="pt-BR" dirty="0" smtClean="0"/>
                  <a:t>iterações. 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Passo </a:t>
                </a:r>
                <a:r>
                  <a:rPr lang="pt-BR" dirty="0" smtClean="0"/>
                  <a:t>ideal: convegência rápida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b="1" i="1" dirty="0"/>
                  <a:t>Erro diminui rapidamente nas primeiras épocas </a:t>
                </a:r>
                <a:r>
                  <a:rPr lang="pt-BR" dirty="0"/>
                  <a:t>e depois diminui quase que a uma </a:t>
                </a:r>
                <a:r>
                  <a:rPr lang="pt-BR" b="1" i="1" dirty="0"/>
                  <a:t>taxa </a:t>
                </a:r>
                <a:r>
                  <a:rPr lang="pt-BR" b="1" i="1" dirty="0" smtClean="0"/>
                  <a:t>constante</a:t>
                </a:r>
                <a:r>
                  <a:rPr lang="pt-BR" dirty="0" smtClean="0"/>
                  <a:t>, pois os pesos não são mais praticamente atualizados (mínimo da função foi atingido).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Convergência pode ser </a:t>
                </a:r>
                <a:r>
                  <a:rPr lang="pt-BR" dirty="0" smtClean="0"/>
                  <a:t>declarada, por exemplo, </a:t>
                </a:r>
                <a:r>
                  <a:rPr lang="pt-BR" dirty="0"/>
                  <a:t>quando o erro entre duas </a:t>
                </a:r>
                <a:r>
                  <a:rPr lang="pt-BR" dirty="0" smtClean="0"/>
                  <a:t>iterações subsequentes </a:t>
                </a:r>
                <a:r>
                  <a:rPr lang="pt-BR" dirty="0"/>
                  <a:t>for menor do que um limiar pré-definido (e.g., 1e-3).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 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pequeno demais: convergência lenta.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Figuras C e 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grande demais: </a:t>
                </a:r>
                <a:r>
                  <a:rPr lang="pt-BR" dirty="0" smtClean="0"/>
                  <a:t>divergência (C) e oscilação (D).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  <a:blipFill rotWithShape="0">
                <a:blip r:embed="rId3"/>
                <a:stretch>
                  <a:fillRect l="-872" t="-2595" b="-8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04800" y="4857883"/>
            <a:ext cx="2811351" cy="172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257841" y="4866730"/>
            <a:ext cx="2811309" cy="172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188627" y="4855271"/>
            <a:ext cx="2854230" cy="1727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550" y="6472468"/>
            <a:ext cx="29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150" y="6488696"/>
            <a:ext cx="2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9148" y="6479041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162531" y="4801212"/>
            <a:ext cx="2858937" cy="17931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5308" y="6469386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0456" y="5170232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Comportamento esperado</a:t>
            </a:r>
            <a:endParaRPr lang="pt-BR" sz="1200" b="1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1016000" y="5401065"/>
            <a:ext cx="464456" cy="433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57650" y="2178841"/>
            <a:ext cx="2929033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310693" y="2187688"/>
            <a:ext cx="2928989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239682" y="2176229"/>
            <a:ext cx="2973707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213389" y="2119427"/>
            <a:ext cx="2978611" cy="18682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353761" y="4692316"/>
            <a:ext cx="2932922" cy="174457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3316957" y="4740445"/>
            <a:ext cx="2922725" cy="1708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6204288" y="4720273"/>
            <a:ext cx="3009101" cy="19345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9213389" y="4826016"/>
            <a:ext cx="2829823" cy="1828797"/>
          </a:xfrm>
          <a:prstGeom prst="rect">
            <a:avLst/>
          </a:prstGeom>
        </p:spPr>
      </p:pic>
      <p:sp>
        <p:nvSpPr>
          <p:cNvPr id="50" name="Right Arrow 49"/>
          <p:cNvSpPr/>
          <p:nvPr/>
        </p:nvSpPr>
        <p:spPr>
          <a:xfrm rot="5400000">
            <a:off x="4575461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ight Arrow 50"/>
          <p:cNvSpPr/>
          <p:nvPr/>
        </p:nvSpPr>
        <p:spPr>
          <a:xfrm rot="5400000">
            <a:off x="1716951" y="427742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ight Arrow 51"/>
          <p:cNvSpPr/>
          <p:nvPr/>
        </p:nvSpPr>
        <p:spPr>
          <a:xfrm rot="5400000">
            <a:off x="7493066" y="427413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ight Arrow 52"/>
          <p:cNvSpPr/>
          <p:nvPr/>
        </p:nvSpPr>
        <p:spPr>
          <a:xfrm rot="5400000">
            <a:off x="10410670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pt-BR" dirty="0"/>
              <a:t>Como configurar o passo de aprendizagem</a:t>
            </a:r>
            <a:r>
              <a:rPr lang="pt-BR" dirty="0" smtClean="0"/>
              <a:t>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8128"/>
                <a:ext cx="11211047" cy="502987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Além do 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 (escolha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por </a:t>
                </a:r>
                <a:r>
                  <a:rPr lang="pt-BR" dirty="0"/>
                  <a:t>tentativa e </a:t>
                </a:r>
                <a:r>
                  <a:rPr lang="pt-BR" dirty="0" smtClean="0"/>
                  <a:t>erro), podemos também usar as seguintes abordagens para configurar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:</a:t>
                </a:r>
              </a:p>
              <a:p>
                <a:r>
                  <a:rPr lang="pt-BR" b="1" dirty="0" smtClean="0"/>
                  <a:t>Redução </a:t>
                </a:r>
                <a:r>
                  <a:rPr lang="pt-BR" b="1" dirty="0"/>
                  <a:t>programada</a:t>
                </a:r>
                <a:r>
                  <a:rPr lang="pt-BR" dirty="0"/>
                  <a:t>: </a:t>
                </a:r>
                <a:r>
                  <a:rPr lang="pt-BR" dirty="0" smtClean="0"/>
                  <a:t>redução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ao </a:t>
                </a:r>
                <a:r>
                  <a:rPr lang="pt-BR" dirty="0"/>
                  <a:t>longo do processo de </a:t>
                </a:r>
                <a:r>
                  <a:rPr lang="pt-BR" dirty="0" smtClean="0"/>
                  <a:t>treinamento, ou seja, ao longo das iterações, de forma a garantir a convergência. </a:t>
                </a:r>
              </a:p>
              <a:p>
                <a:r>
                  <a:rPr lang="pt-BR" b="1" dirty="0" smtClean="0"/>
                  <a:t>Termo momentum</a:t>
                </a:r>
                <a:r>
                  <a:rPr lang="pt-BR" dirty="0" smtClean="0"/>
                  <a:t>: </a:t>
                </a:r>
                <a:r>
                  <a:rPr lang="pt-BR" dirty="0"/>
                  <a:t>adiciona a </a:t>
                </a:r>
                <a:r>
                  <a:rPr lang="pt-BR" b="1" i="1" dirty="0"/>
                  <a:t>média do histórico de atualizações </a:t>
                </a:r>
                <a:r>
                  <a:rPr lang="pt-BR" dirty="0" smtClean="0"/>
                  <a:t>à equação de atualização </a:t>
                </a:r>
                <a:r>
                  <a:rPr lang="pt-BR" dirty="0"/>
                  <a:t>dos </a:t>
                </a:r>
                <a:r>
                  <a:rPr lang="pt-BR" dirty="0" smtClean="0"/>
                  <a:t>pesos, tornando </a:t>
                </a:r>
                <a:r>
                  <a:rPr lang="pt-BR" dirty="0"/>
                  <a:t>as atualizações menos ruidosas, e, consequentemente, acelerando a convergência do </a:t>
                </a:r>
                <a:r>
                  <a:rPr lang="pt-BR" dirty="0" smtClean="0"/>
                  <a:t>algoritmo.</a:t>
                </a:r>
              </a:p>
              <a:p>
                <a:r>
                  <a:rPr lang="pt-BR" dirty="0" smtClean="0"/>
                  <a:t>As duas últimas abordagens são usadas </a:t>
                </a:r>
                <a:r>
                  <a:rPr lang="pt-BR" dirty="0"/>
                  <a:t>com GDE e </a:t>
                </a:r>
                <a:r>
                  <a:rPr lang="pt-BR" dirty="0" err="1"/>
                  <a:t>mini-batch</a:t>
                </a:r>
                <a:r>
                  <a:rPr lang="pt-BR" dirty="0"/>
                  <a:t> para garantir a convergência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 smtClean="0"/>
                  <a:t>Variação </a:t>
                </a:r>
                <a:r>
                  <a:rPr lang="pt-BR" b="1" dirty="0"/>
                  <a:t>adaptativa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adaptativamente ajustado de acordo com a </a:t>
                </a:r>
                <a:r>
                  <a:rPr lang="pt-BR" dirty="0" smtClean="0"/>
                  <a:t>inclinação da superfície, </a:t>
                </a:r>
                <a:r>
                  <a:rPr lang="pt-BR" dirty="0"/>
                  <a:t>além disso, </a:t>
                </a:r>
                <a:r>
                  <a:rPr lang="pt-BR" dirty="0" smtClean="0"/>
                  <a:t>usa passos </a:t>
                </a:r>
                <a:r>
                  <a:rPr lang="pt-BR" dirty="0"/>
                  <a:t>diferentes para cada peso do </a:t>
                </a:r>
                <a:r>
                  <a:rPr lang="pt-BR" dirty="0" smtClean="0"/>
                  <a:t>modelo, os atualizando de forma independente de acordo com a inclinação </a:t>
                </a:r>
                <a:r>
                  <a:rPr lang="pt-BR" dirty="0"/>
                  <a:t>na direção destes </a:t>
                </a:r>
                <a:r>
                  <a:rPr lang="pt-BR" dirty="0" smtClean="0"/>
                  <a:t>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Vantagem</a:t>
                </a:r>
                <a:r>
                  <a:rPr lang="pt-BR" dirty="0" smtClean="0"/>
                  <a:t>: na </a:t>
                </a:r>
                <a:r>
                  <a:rPr lang="pt-BR" dirty="0"/>
                  <a:t>maioria dos casos, não é necessário se ajustar manualmente nenhum </a:t>
                </a:r>
                <a:r>
                  <a:rPr lang="pt-BR" b="1" i="1" dirty="0"/>
                  <a:t>hiperparâmetro</a:t>
                </a:r>
                <a:r>
                  <a:rPr lang="pt-BR" dirty="0"/>
                  <a:t> como no caso dos esquemas de redução programada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8128"/>
                <a:ext cx="11211047" cy="5029872"/>
              </a:xfrm>
              <a:blipFill rotWithShape="0">
                <a:blip r:embed="rId3"/>
                <a:stretch>
                  <a:fillRect l="-924" t="-3030" r="-1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1137900" cy="1118770"/>
          </a:xfrm>
        </p:spPr>
        <p:txBody>
          <a:bodyPr>
            <a:normAutofit/>
          </a:bodyPr>
          <a:lstStyle/>
          <a:p>
            <a:r>
              <a:rPr lang="pt-BR" dirty="0" smtClean="0"/>
              <a:t>Redução Programada do Passo de Aprendizagem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456"/>
                <a:ext cx="11137900" cy="52375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Os três </a:t>
                </a:r>
                <a:r>
                  <a:rPr lang="pt-BR" dirty="0"/>
                  <a:t>tipos </a:t>
                </a:r>
                <a:r>
                  <a:rPr lang="pt-BR" dirty="0" smtClean="0"/>
                  <a:t>mais comuns para a </a:t>
                </a:r>
                <a:r>
                  <a:rPr lang="pt-BR" b="1" i="1" dirty="0"/>
                  <a:t>redução programada</a:t>
                </a:r>
                <a:r>
                  <a:rPr lang="pt-BR" dirty="0"/>
                  <a:t>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gradual</a:t>
                </a:r>
                <a:r>
                  <a:rPr lang="pt-BR" dirty="0" smtClean="0"/>
                  <a:t>: também conhecido como </a:t>
                </a:r>
                <a:r>
                  <a:rPr lang="pt-BR" b="1" i="1" dirty="0" smtClean="0"/>
                  <a:t>decaimento </a:t>
                </a:r>
                <a:r>
                  <a:rPr lang="pt-BR" b="1" i="1" dirty="0"/>
                  <a:t>por etapas </a:t>
                </a:r>
                <a:r>
                  <a:rPr lang="pt-BR" dirty="0"/>
                  <a:t>ou </a:t>
                </a:r>
                <a:r>
                  <a:rPr lang="pt-BR" b="1" i="1" dirty="0" smtClean="0"/>
                  <a:t>por degraus</a:t>
                </a:r>
                <a:r>
                  <a:rPr lang="pt-BR" dirty="0" smtClean="0"/>
                  <a:t>. </a:t>
                </a:r>
                <a:r>
                  <a:rPr lang="pt-BR" dirty="0"/>
                  <a:t>R</a:t>
                </a:r>
                <a:r>
                  <a:rPr lang="pt-BR" dirty="0" smtClean="0"/>
                  <a:t>eduz </a:t>
                </a:r>
                <a:r>
                  <a:rPr lang="pt-BR" dirty="0"/>
                  <a:t>a taxa de </a:t>
                </a:r>
                <a:r>
                  <a:rPr lang="pt-BR" dirty="0" smtClean="0"/>
                  <a:t>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</a:t>
                </a:r>
                <a:r>
                  <a:rPr lang="pt-BR" dirty="0" smtClean="0"/>
                  <a:t>um fator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 smtClean="0"/>
                  <a:t>a </a:t>
                </a:r>
                <a:r>
                  <a:rPr lang="pt-BR" dirty="0"/>
                  <a:t>cada número pré-definido de </a:t>
                </a:r>
                <a:r>
                  <a:rPr lang="pt-BR" dirty="0" smtClean="0"/>
                  <a:t>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/>
                  <a:t>. Um valor típico para </a:t>
                </a:r>
                <a:r>
                  <a:rPr lang="pt-BR" dirty="0"/>
                  <a:t>reduzir a taxa de aprendizado </a:t>
                </a:r>
                <a:r>
                  <a:rPr lang="pt-BR" dirty="0" smtClean="0"/>
                  <a:t>é de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</a:t>
                </a:r>
                <a:r>
                  <a:rPr lang="pt-BR" dirty="0" smtClean="0"/>
                  <a:t>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exponencial</a:t>
                </a:r>
                <a:r>
                  <a:rPr lang="pt-BR" dirty="0" smtClean="0"/>
                  <a:t>: é expresso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</a:t>
                </a:r>
                <a:r>
                  <a:rPr lang="pt-BR" dirty="0" smtClean="0"/>
                  <a:t>iteração corrente.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</a:t>
                </a:r>
                <a:r>
                  <a:rPr lang="pt-BR" b="1" dirty="0" smtClean="0"/>
                  <a:t>ecaimento temporal</a:t>
                </a:r>
                <a:r>
                  <a:rPr lang="pt-BR" dirty="0" smtClean="0"/>
                  <a:t>: </a:t>
                </a:r>
                <a:r>
                  <a:rPr lang="pt-BR" dirty="0"/>
                  <a:t>é expresso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são hiperparâmetros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</a:t>
                </a:r>
                <a:r>
                  <a:rPr lang="pt-BR" dirty="0" smtClean="0"/>
                  <a:t>iteração corrente.</a:t>
                </a:r>
                <a:endParaRPr lang="pt-BR" dirty="0"/>
              </a:p>
              <a:p>
                <a:r>
                  <a:rPr lang="pt-BR" dirty="0"/>
                  <a:t>Na prática,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decaimento gradual </a:t>
                </a:r>
                <a:r>
                  <a:rPr lang="pt-BR" dirty="0" smtClean="0"/>
                  <a:t>é o mais utilizado entre os 3, pois seus </a:t>
                </a:r>
                <a:r>
                  <a:rPr lang="pt-BR" b="1" i="1" dirty="0" smtClean="0"/>
                  <a:t>hiperparâmetros</a:t>
                </a:r>
                <a:r>
                  <a:rPr lang="pt-BR" dirty="0" smtClean="0"/>
                  <a:t> (</a:t>
                </a:r>
                <a:r>
                  <a:rPr lang="pt-BR" dirty="0"/>
                  <a:t>a </a:t>
                </a:r>
                <a:r>
                  <a:rPr lang="pt-BR" dirty="0" smtClean="0"/>
                  <a:t>taxa de decaimento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 </a:t>
                </a:r>
                <a:r>
                  <a:rPr lang="pt-BR" dirty="0" smtClean="0"/>
                  <a:t>o intervalo para redução,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/>
                  <a:t>) </a:t>
                </a:r>
                <a:r>
                  <a:rPr lang="pt-BR" dirty="0"/>
                  <a:t>são mais interpretáveis do que o hiperparâmetro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, que dita a taxa de decaimento do passo de aprendizagem.</a:t>
                </a:r>
              </a:p>
              <a:p>
                <a:r>
                  <a:rPr lang="pt-BR" dirty="0" smtClean="0"/>
                  <a:t>Mas percebam que ainda temos que encontrar os </a:t>
                </a:r>
                <a:r>
                  <a:rPr lang="pt-BR" b="1" i="1" dirty="0" err="1" smtClean="0"/>
                  <a:t>hiperparâmetros</a:t>
                </a:r>
                <a:r>
                  <a:rPr lang="pt-BR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456"/>
                <a:ext cx="11137900" cy="5237544"/>
              </a:xfrm>
              <a:blipFill rotWithShape="0">
                <a:blip r:embed="rId2"/>
                <a:stretch>
                  <a:fillRect l="-985" t="-2678" r="-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18736</TotalTime>
  <Words>2291</Words>
  <Application>Microsoft Office PowerPoint</Application>
  <PresentationFormat>Widescreen</PresentationFormat>
  <Paragraphs>239</Paragraphs>
  <Slides>25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Escolha do Passo de Aprendizagem</vt:lpstr>
      <vt:lpstr>Como depurar o algoritmo do GD?</vt:lpstr>
      <vt:lpstr>Como depurar o algoritmo do GD?</vt:lpstr>
      <vt:lpstr>Como configurar o passo de aprendizagem?</vt:lpstr>
      <vt:lpstr>Redução Programada do Passo de Aprendizagem</vt:lpstr>
      <vt:lpstr>Exemplo: GDE com Redução Programada de α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2251</cp:revision>
  <dcterms:created xsi:type="dcterms:W3CDTF">2020-02-17T11:18:32Z</dcterms:created>
  <dcterms:modified xsi:type="dcterms:W3CDTF">2022-10-14T13:03:21Z</dcterms:modified>
</cp:coreProperties>
</file>