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9" r:id="rId2"/>
    <p:sldId id="443" r:id="rId3"/>
    <p:sldId id="480" r:id="rId4"/>
    <p:sldId id="467" r:id="rId5"/>
    <p:sldId id="479" r:id="rId6"/>
    <p:sldId id="469" r:id="rId7"/>
    <p:sldId id="470" r:id="rId8"/>
    <p:sldId id="481" r:id="rId9"/>
    <p:sldId id="472" r:id="rId10"/>
    <p:sldId id="475" r:id="rId11"/>
    <p:sldId id="473" r:id="rId12"/>
    <p:sldId id="476" r:id="rId13"/>
    <p:sldId id="474" r:id="rId14"/>
    <p:sldId id="478" r:id="rId15"/>
    <p:sldId id="441" r:id="rId16"/>
    <p:sldId id="317" r:id="rId17"/>
    <p:sldId id="465" r:id="rId18"/>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02" autoAdjust="0"/>
    <p:restoredTop sz="73188" autoAdjust="0"/>
  </p:normalViewPr>
  <p:slideViewPr>
    <p:cSldViewPr snapToGrid="0">
      <p:cViewPr varScale="1">
        <p:scale>
          <a:sx n="85" d="100"/>
          <a:sy n="85" d="100"/>
        </p:scale>
        <p:origin x="135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29/04/2022</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smtClean="0"/>
              <a:t>O insight por trás do gradiente descendente estocástico é que o gradiente é uma esperança, ou seja, uma média. Portanto,</a:t>
            </a:r>
            <a:r>
              <a:rPr lang="pt-BR" sz="1200" b="0" baseline="0" dirty="0" smtClean="0"/>
              <a:t> a</a:t>
            </a:r>
            <a:r>
              <a:rPr lang="pt-BR" sz="1200" b="0" dirty="0" smtClean="0"/>
              <a:t> esperança pode ser estimada aproximadamente usando um pequeno conjunto de exemplos.</a:t>
            </a:r>
            <a:endParaRPr lang="pt-BR" sz="1200" b="1" dirty="0" smtClean="0"/>
          </a:p>
          <a:p>
            <a:endParaRPr lang="pt-BR" sz="1200" b="1" dirty="0" smtClean="0"/>
          </a:p>
          <a:p>
            <a:r>
              <a:rPr lang="pt-BR" sz="1200" b="0" dirty="0" smtClean="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a:t>
            </a:r>
            <a:r>
              <a:rPr lang="pt-BR" sz="1200" b="0" dirty="0" smtClean="0"/>
              <a:t>ruidosas, </a:t>
            </a:r>
            <a:r>
              <a:rPr lang="pt-BR" sz="1200" b="0" dirty="0" smtClean="0"/>
              <a:t>enquanto os minibatches tendem a amenizar</a:t>
            </a:r>
            <a:r>
              <a:rPr lang="pt-BR" sz="1200" b="0" baseline="0" dirty="0" smtClean="0"/>
              <a:t> o</a:t>
            </a:r>
            <a:r>
              <a:rPr lang="pt-BR" sz="1200" b="0" dirty="0" smtClean="0"/>
              <a:t> ruído de saída. Assim, a quantidade de solavanco é reduzida ao se usar minibatches. Um bom equilíbrio é alcançado quando o tamanho do minibatch é pequeno o suficiente para evitar alguns dos mínimos locais ruins, mas grande o suficiente para não evitar os mínimos globais ou mínimos locais de melhor desempenho.</a:t>
            </a:r>
            <a:endParaRPr lang="pt-BR" sz="1200" b="0"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1499533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u="none" dirty="0" smtClean="0"/>
              <a:t>Exemplo</a:t>
            </a:r>
            <a:r>
              <a:rPr lang="pt-BR" sz="1200" u="none" dirty="0" smtClean="0"/>
              <a:t>: </a:t>
            </a:r>
            <a:r>
              <a:rPr lang="pt-BR" u="none" dirty="0" smtClean="0"/>
              <a:t>https://</a:t>
            </a:r>
            <a:r>
              <a:rPr lang="pt-BR" u="none" dirty="0" smtClean="0"/>
              <a:t>mybinder.org/v2/gh/zz4fap/t319_aprendizado_de_maquina/main?filepath=notebooks%2Fregression%2Fgd_versions%2F</a:t>
            </a:r>
            <a:r>
              <a:rPr lang="pt-BR" u="none" dirty="0" smtClean="0">
                <a:solidFill>
                  <a:srgbClr val="00B0F0"/>
                </a:solidFill>
              </a:rPr>
              <a:t>stocastic_gradient_descent_with_figures.ipynb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u="none" dirty="0" smtClean="0">
              <a:solidFill>
                <a:srgbClr val="00B0F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u="none" dirty="0" smtClean="0">
                <a:solidFill>
                  <a:srgbClr val="00B0F0"/>
                </a:solidFill>
              </a:rPr>
              <a:t>Exemplo: </a:t>
            </a:r>
            <a:r>
              <a:rPr lang="pt-BR" dirty="0" smtClean="0"/>
              <a:t>https://colab.research.google.com/github/zz4fap/t319_aprendizado_de_maquina/blob/main/notebooks/regression/gd_versions/</a:t>
            </a:r>
            <a:r>
              <a:rPr lang="pt-BR" u="none" dirty="0" smtClean="0">
                <a:solidFill>
                  <a:srgbClr val="00B0F0"/>
                </a:solidFill>
              </a:rPr>
              <a:t>stocastic_gradient_descent_with_figures.ipynb</a:t>
            </a:r>
            <a:endParaRPr lang="pt-BR" sz="1200" u="none" dirty="0" smtClean="0"/>
          </a:p>
          <a:p>
            <a:endParaRPr lang="pt-BR" sz="1200" dirty="0" smtClean="0"/>
          </a:p>
          <a:p>
            <a:r>
              <a:rPr lang="pt-BR" sz="1200" dirty="0" smtClean="0"/>
              <a:t>Devido </a:t>
            </a:r>
            <a:r>
              <a:rPr lang="pt-BR" sz="1200" dirty="0"/>
              <a:t>à sua natureza estocástica (ou seja, aleatória), esse algoritmo é muito menos regular do que o</a:t>
            </a:r>
            <a:r>
              <a:rPr lang="pt-BR" sz="1200" baseline="0" dirty="0"/>
              <a:t> </a:t>
            </a:r>
            <a:r>
              <a:rPr lang="pt-BR" sz="1200" dirty="0"/>
              <a:t>gradiente descendente em batelada: em vez de diminuir suavemente até atingir o mínimo, </a:t>
            </a:r>
            <a:r>
              <a:rPr lang="pt-BR" sz="1200" dirty="0" smtClean="0"/>
              <a:t>o</a:t>
            </a:r>
            <a:r>
              <a:rPr lang="pt-BR" sz="1200" baseline="0" dirty="0" smtClean="0"/>
              <a:t> gradiente da</a:t>
            </a:r>
            <a:r>
              <a:rPr lang="pt-BR" sz="1200" dirty="0" smtClean="0"/>
              <a:t> </a:t>
            </a:r>
            <a:r>
              <a:rPr lang="pt-BR" sz="1200" dirty="0"/>
              <a:t>função de custo irá saltar para cima e para baixo, convergindo apenas na média. Com o passar do tempo, o algoritmo terminará muito próximo do mínimo, mas, quando chegar lá, continuará a ricochetear/oscilar, nunca</a:t>
            </a:r>
            <a:r>
              <a:rPr lang="pt-BR" sz="1200" baseline="0" dirty="0"/>
              <a:t> convergindo (o gradiente estocástico nunca zera definitivamente). Portanto, quando o algoritmo para, os valores finais dos parâmetros são bons, mas não são ótimos.</a:t>
            </a:r>
          </a:p>
          <a:p>
            <a:endParaRPr lang="pt-BR" sz="1200" baseline="0" dirty="0"/>
          </a:p>
          <a:p>
            <a:r>
              <a:rPr lang="pt-BR" sz="1200" baseline="0" dirty="0"/>
              <a:t>Quando a função de custo é muito irregular, essa aleatoriedade do algoritmo pode realmente ajuda-lo a escapar de mínimos </a:t>
            </a:r>
            <a:r>
              <a:rPr lang="pt-BR" sz="1200" baseline="0" dirty="0" smtClean="0"/>
              <a:t>locais quando temos funções de custo não-convexas, </a:t>
            </a:r>
            <a:r>
              <a:rPr lang="pt-BR" sz="1200" baseline="0" dirty="0"/>
              <a:t>de modo que o gradiente descendente estocástico tem uma chance maior de encontrar o mínimo global do que o gradiente descendente em batelada.</a:t>
            </a:r>
          </a:p>
          <a:p>
            <a:endParaRPr lang="pt-BR" sz="1200" baseline="0" dirty="0"/>
          </a:p>
          <a:p>
            <a:r>
              <a:rPr lang="pt-BR" sz="1200" baseline="0" dirty="0"/>
              <a:t>A aleatoriedade do algoritmo é uma faca de dois gumes, pois é boa para escapar de mínimos locais, mas é ruim pois significa que o algoritmo nunca irá se “acomodar” no mínimo global. Uma solução para esse dilema é reduzir gradualmente a taxa de aprendizagem. Os passos começam com grandes valores (o que ajuda a progredir/aprender rapidamente e a escapar de mínimos locais) e depois diminuem cada vez mais, permitindo que o algoritmo se estabilize no mínimo global.</a:t>
            </a:r>
          </a:p>
          <a:p>
            <a:endParaRPr lang="pt-BR" sz="1200" baseline="0" dirty="0"/>
          </a:p>
          <a:p>
            <a:r>
              <a:rPr lang="pt-BR" sz="1200" b="1" baseline="0" dirty="0"/>
              <a:t>Exemplo</a:t>
            </a:r>
            <a:r>
              <a:rPr lang="pt-BR" sz="1200" baseline="0" dirty="0"/>
              <a:t>: </a:t>
            </a:r>
            <a:r>
              <a:rPr lang="pt-BR" sz="1200" baseline="0" dirty="0" err="1"/>
              <a:t>stocastic_gradient_descent_with_figures.ipynb</a:t>
            </a:r>
            <a:endParaRPr lang="pt-BR" sz="1200" baseline="0" dirty="0"/>
          </a:p>
          <a:p>
            <a:endParaRPr lang="pt-BR" sz="1200" dirty="0"/>
          </a:p>
          <a:p>
            <a:endParaRPr lang="pt-BR" sz="1200" dirty="0"/>
          </a:p>
          <a:p>
            <a:endParaRPr lang="pt-BR" sz="1200"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3802298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mini-batches</a:t>
            </a:r>
            <a:r>
              <a:rPr lang="pt-BR" dirty="0" smtClean="0"/>
              <a:t>.</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smtClean="0"/>
              <a:t>O insight por trás do gradiente descendente estocástico é que o gradiente é uma esperança, ou seja, uma média. Portanto,</a:t>
            </a:r>
            <a:r>
              <a:rPr lang="pt-BR" b="0" baseline="0" dirty="0" smtClean="0"/>
              <a:t> a</a:t>
            </a:r>
            <a:r>
              <a:rPr lang="pt-BR" b="0" dirty="0" smtClean="0"/>
              <a:t> esperança pode ser estimada aproximadamente usando um pequeno conjunto de exemplos.</a:t>
            </a:r>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2921413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 </a:t>
            </a:r>
            <a:r>
              <a:rPr lang="pt-BR" u="none" dirty="0" smtClean="0"/>
              <a:t>https://</a:t>
            </a:r>
            <a:r>
              <a:rPr lang="pt-BR" u="none" dirty="0" smtClean="0"/>
              <a:t>mybinder.org/v2/gh/zz4fap/t319_aprendizado_de_maquina/main?filepath=notebooks%2Fregression%2Fgd_versions%2F</a:t>
            </a:r>
            <a:r>
              <a:rPr lang="pt-BR" dirty="0" smtClean="0"/>
              <a:t>mini_batch_gradient_descent_with_figures.ipynb</a:t>
            </a:r>
          </a:p>
          <a:p>
            <a:endParaRPr lang="pt-BR" dirty="0" smtClean="0"/>
          </a:p>
          <a:p>
            <a:r>
              <a:rPr lang="pt-BR" b="1" dirty="0" smtClean="0"/>
              <a:t>Exemplo: </a:t>
            </a:r>
            <a:r>
              <a:rPr lang="pt-BR" dirty="0" smtClean="0"/>
              <a:t>https://colab.research.google.com/github/zz4fap/t319_aprendizado_de_maquina/blob/main/notebooks/regression/gd_versions/mini_batch_gradient_descent_with_figures.ipynb</a:t>
            </a:r>
            <a:endParaRPr lang="pt-BR" dirty="0" smtClean="0"/>
          </a:p>
          <a:p>
            <a:endParaRPr lang="pt-BR" dirty="0" smtClean="0"/>
          </a:p>
          <a:p>
            <a:r>
              <a:rPr lang="pt-BR" dirty="0" smtClean="0"/>
              <a:t>O</a:t>
            </a:r>
            <a:r>
              <a:rPr lang="pt-BR" baseline="0" dirty="0" smtClean="0"/>
              <a:t> </a:t>
            </a:r>
            <a:r>
              <a:rPr lang="pt-BR" baseline="0" dirty="0"/>
              <a:t>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a:t>
            </a:r>
            <a:r>
              <a:rPr lang="pt-BR" dirty="0" err="1"/>
              <a:t>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a:p>
            <a:r>
              <a:rPr lang="pt-BR" b="1" dirty="0"/>
              <a:t>Exemplo</a:t>
            </a:r>
            <a:r>
              <a:rPr lang="pt-BR" dirty="0"/>
              <a:t>: </a:t>
            </a:r>
            <a:r>
              <a:rPr lang="pt-BR" dirty="0" err="1"/>
              <a:t>mini_batch_gradient_descent_with_figures.ipynb</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1248176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Laboratório</a:t>
            </a:r>
            <a:r>
              <a:rPr lang="pt-BR" dirty="0" smtClean="0"/>
              <a:t>: https://colab.research.google.com/github/zz4fap/t319_aprendizado_de_maquina/blob/main/labs/Laboratorio3.ipynb</a:t>
            </a:r>
          </a:p>
          <a:p>
            <a:endParaRPr lang="pt-BR" dirty="0" smtClean="0"/>
          </a:p>
        </p:txBody>
      </p:sp>
      <p:sp>
        <p:nvSpPr>
          <p:cNvPr id="4" name="Slide Number Placeholder 3"/>
          <p:cNvSpPr>
            <a:spLocks noGrp="1"/>
          </p:cNvSpPr>
          <p:nvPr>
            <p:ph type="sldNum" sz="quarter" idx="10"/>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smtClean="0"/>
                  <a:t>, dá a magnitude e a </a:t>
                </a:r>
                <a:r>
                  <a:rPr lang="pt-BR" sz="1200" dirty="0"/>
                  <a:t>direção d</a:t>
                </a:r>
                <a:r>
                  <a:rPr lang="pt-BR" sz="1200" dirty="0" smtClean="0"/>
                  <a:t>a </a:t>
                </a:r>
                <a:r>
                  <a:rPr lang="pt-BR" sz="1200" dirty="0"/>
                  <a:t>subida </a:t>
                </a:r>
                <a:r>
                  <a:rPr lang="pt-BR" sz="1200" dirty="0" smtClean="0"/>
                  <a:t>mais íngreme da função.</a:t>
                </a:r>
                <a:r>
                  <a:rPr lang="pt-BR" sz="1200" baseline="0" dirty="0" smtClean="0"/>
                  <a:t> A magnitude ou taxa de variação é dada pela norma do vetor gradiente.</a:t>
                </a: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Se o gradiente de uma função é diferente de zero em um ponto p, a direção do gradiente é a direção na qual a função aumenta mais rapidamente a</a:t>
                </a:r>
                <a:r>
                  <a:rPr lang="pt-BR" baseline="0" dirty="0" smtClean="0"/>
                  <a:t> partir de</a:t>
                </a:r>
                <a:r>
                  <a:rPr lang="pt-BR" dirty="0" smtClean="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vetor tangente aponta ao longo da superfície de uma função e pode representar um plano paralelo ao ponto dessa superfície (um plano, se a superfície for 3D). </a:t>
                </a:r>
                <a:r>
                  <a:rPr lang="pt-BR" b="1" i="1" dirty="0" smtClean="0"/>
                  <a:t>O vetor tangente é, portanto, perpendicular ao gradiente.</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plano tangente é o plano que melhor se aproxima da forma da função</a:t>
                </a:r>
                <a:r>
                  <a:rPr lang="pt-BR" baseline="0" dirty="0" smtClean="0"/>
                  <a:t> no ponto </a:t>
                </a:r>
                <a:r>
                  <a:rPr lang="pt-BR" dirty="0" smtClean="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a:t>
                </a:r>
                <a:r>
                  <a:rPr lang="pt-BR" b="0" i="0" dirty="0" smtClean="0"/>
                  <a:t>magnitude e a "direção em</a:t>
                </a:r>
                <a:r>
                  <a:rPr lang="pt-BR" b="0" i="0" baseline="0" dirty="0" smtClean="0"/>
                  <a:t> </a:t>
                </a:r>
                <a:r>
                  <a:rPr lang="pt-BR" b="0" i="0" baseline="0" dirty="0"/>
                  <a:t>que uma função tem</a:t>
                </a:r>
                <a:r>
                  <a:rPr lang="pt-BR" b="0" i="0" dirty="0"/>
                  <a:t> taxa de </a:t>
                </a:r>
                <a:r>
                  <a:rPr lang="pt-BR" b="0" i="0" dirty="0" smtClean="0"/>
                  <a:t>crescimento mais rápida".</a:t>
                </a:r>
                <a:endParaRPr lang="pt-BR" b="0" i="0" dirty="0"/>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a:t>
                </a:r>
                <a:r>
                  <a:rPr lang="pt-BR" b="0" i="0" dirty="0" smtClean="0"/>
                  <a:t>vetor gradiente </a:t>
                </a:r>
                <a:r>
                  <a:rPr lang="pt-BR" b="0" i="0" dirty="0"/>
                  <a:t>em um ponto é um vetor tangente ao ponto. Valores positivos indicam que o aumenta mais rápido esta à frente,</a:t>
                </a:r>
                <a:r>
                  <a:rPr lang="pt-BR" b="0" i="0" baseline="0" dirty="0"/>
                  <a:t> já valores negativos indicam que a taxa de aumento mais rápida está </a:t>
                </a:r>
                <a:r>
                  <a:rPr lang="pt-BR" b="0" i="0" baseline="0" dirty="0" smtClean="0"/>
                  <a:t>atrás</a:t>
                </a:r>
                <a:r>
                  <a:rPr lang="pt-BR" b="0" i="0" baseline="0" dirty="0"/>
                  <a:t>.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a:t>
                </a:r>
                <a:r>
                  <a:rPr lang="pt-BR" b="0" i="0" baseline="0" dirty="0" smtClean="0"/>
                  <a:t>àquele argumento.</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smtClean="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r>
                  <a:rPr lang="pt-BR" b="0" i="0" smtClean="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smtClean="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08219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0" i="0" dirty="0" smtClean="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à aquele argumento/parâmetro</a:t>
                </a:r>
                <a:r>
                  <a:rPr lang="pt-BR" b="0" i="0"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smtClean="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p:txBody>
          </p:sp>
        </mc:Choice>
        <mc:Fallback xmlns="">
          <p:sp>
            <p:nvSpPr>
              <p:cNvPr id="3" name="Notes Placeholder 2"/>
              <p:cNvSpPr>
                <a:spLocks noGrp="1"/>
              </p:cNvSpPr>
              <p:nvPr>
                <p:ph type="body" idx="1"/>
              </p:nvPr>
            </p:nvSpPr>
            <p:spPr/>
            <p:txBody>
              <a:bodyPr/>
              <a:lstStyle/>
              <a:p>
                <a:r>
                  <a:rPr lang="pt-BR" i="0" smtClean="0">
                    <a:latin typeface="Cambria Math" panose="02040503050406030204" pitchFamily="18" charset="0"/>
                    <a:ea typeface="Cambria Math" panose="02040503050406030204" pitchFamily="18" charset="0"/>
                  </a:rPr>
                  <a:t>𝛻</a:t>
                </a:r>
                <a:r>
                  <a:rPr lang="pt-BR" b="0" i="0" smtClean="0">
                    <a:latin typeface="Cambria Math" panose="02040503050406030204" pitchFamily="18" charset="0"/>
                    <a:ea typeface="Cambria Math" panose="02040503050406030204" pitchFamily="18" charset="0"/>
                  </a:rPr>
                  <a:t>𝑓</a:t>
                </a:r>
                <a:r>
                  <a:rPr lang="pt-BR" dirty="0" smtClean="0"/>
                  <a:t> =&gt; Nabla f</a:t>
                </a:r>
                <a:endParaRPr lang="nl-BE" dirty="0" smtClean="0"/>
              </a:p>
              <a:p>
                <a:endParaRPr lang="pt-BR" dirty="0" smtClean="0"/>
              </a:p>
              <a:p>
                <a:r>
                  <a:rPr lang="pt-BR" dirty="0" smtClean="0"/>
                  <a:t>O gradiente pode ser interpretado como a "direção em</a:t>
                </a:r>
                <a:r>
                  <a:rPr lang="pt-BR" baseline="0" dirty="0" smtClean="0"/>
                  <a:t> que uma função tem</a:t>
                </a:r>
                <a:r>
                  <a:rPr lang="pt-BR" dirty="0" smtClean="0"/>
                  <a:t> taxa de aumento mais rápido".</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valor do gradiente em um ponto é um vetor tangente. Valores positivos indicam que o aumenta mais rápido esta à frente,</a:t>
                </a:r>
                <a:r>
                  <a:rPr lang="pt-BR" baseline="0" dirty="0" smtClean="0"/>
                  <a:t> já valores negativos indicam que a taxa de aumento mais rápida está para trás. O valor zero indica que estamos sobre o máximo.</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Imagine você parado no ponto </a:t>
                </a:r>
                <a:r>
                  <a:rPr lang="pt-BR" b="1" i="1" dirty="0" smtClean="0"/>
                  <a:t>x</a:t>
                </a:r>
                <a:r>
                  <a:rPr lang="pt-BR" dirty="0" smtClean="0"/>
                  <a:t> de uma função,</a:t>
                </a:r>
                <a:r>
                  <a:rPr lang="pt-BR" baseline="0" dirty="0" smtClean="0"/>
                  <a:t> </a:t>
                </a:r>
                <a:r>
                  <a:rPr lang="pt-BR" b="1" i="1" baseline="0" dirty="0" smtClean="0"/>
                  <a:t>f</a:t>
                </a:r>
                <a:r>
                  <a:rPr lang="pt-BR" dirty="0" smtClean="0"/>
                  <a:t>, o vetor </a:t>
                </a:r>
                <a:r>
                  <a:rPr lang="pt-BR" i="0" smtClean="0">
                    <a:latin typeface="Cambria Math" panose="02040503050406030204" pitchFamily="18" charset="0"/>
                    <a:ea typeface="Cambria Math" panose="02040503050406030204" pitchFamily="18" charset="0"/>
                  </a:rPr>
                  <a:t>𝛻</a:t>
                </a:r>
                <a:r>
                  <a:rPr lang="pt-BR" b="1" i="0" smtClean="0">
                    <a:latin typeface="Cambria Math" panose="02040503050406030204" pitchFamily="18" charset="0"/>
                    <a:ea typeface="Cambria Math" panose="02040503050406030204" pitchFamily="18" charset="0"/>
                  </a:rPr>
                  <a:t>𝒇</a:t>
                </a:r>
                <a:r>
                  <a:rPr lang="pt-BR" dirty="0" smtClean="0"/>
                  <a:t> diz em qual direção você deve caminhar para aumentar o valor da</a:t>
                </a:r>
                <a:r>
                  <a:rPr lang="pt-BR" baseline="0" dirty="0" smtClean="0"/>
                  <a:t> função </a:t>
                </a:r>
                <a:r>
                  <a:rPr lang="pt-BR" b="1" i="1" baseline="0" dirty="0" smtClean="0"/>
                  <a:t>f</a:t>
                </a:r>
                <a:r>
                  <a:rPr lang="pt-BR" dirty="0" smtClean="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Se você seguir</a:t>
                </a:r>
                <a:r>
                  <a:rPr lang="pt-BR" baseline="0" dirty="0" smtClean="0"/>
                  <a:t> na direção do gradiente, você chegará ao máximo da função.</a:t>
                </a:r>
                <a:endParaRPr lang="pt-BR" dirty="0" smtClean="0"/>
              </a:p>
              <a:p>
                <a:endParaRPr lang="nl-BE"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250701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a</a:t>
                </a:r>
                <a:r>
                  <a:rPr lang="pt-BR" baseline="0" dirty="0" smtClean="0"/>
                  <a:t> direção contrária do</a:t>
                </a:r>
                <a:r>
                  <a:rPr lang="pt-BR" dirty="0" smtClean="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t>
                </a:r>
                <a:r>
                  <a:rPr lang="pt-BR" b="1" i="1" dirty="0" smtClean="0"/>
                  <a:t>descendente</a:t>
                </a:r>
                <a:r>
                  <a:rPr lang="pt-BR" dirty="0" smtClean="0"/>
                  <a:t>.</a:t>
                </a:r>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a</a:t>
                </a:r>
                <a:r>
                  <a:rPr lang="pt-BR" baseline="0" dirty="0" smtClean="0"/>
                  <a:t> direção contrária do</a:t>
                </a:r>
                <a:r>
                  <a:rPr lang="pt-BR" dirty="0" smtClean="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a:t>
                </a:r>
                <a:r>
                  <a:rPr lang="pt-BR" b="1" i="1" dirty="0" smtClean="0"/>
                  <a:t>descendente</a:t>
                </a:r>
                <a:r>
                  <a:rPr lang="pt-BR" dirty="0" smtClean="0"/>
                  <a:t>.</a:t>
                </a:r>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376156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Gradiente Descendente (GD) é um algoritmo de otimização </a:t>
            </a:r>
            <a:r>
              <a:rPr lang="pt-BR" dirty="0" smtClean="0"/>
              <a:t>iterativo e genérico </a:t>
            </a:r>
            <a:r>
              <a:rPr lang="pt-BR" dirty="0"/>
              <a:t>capaz de encontrar soluções ideais para uma ampla gama de problemas. </a:t>
            </a:r>
            <a:endParaRPr lang="pt-BR" dirty="0" smtClean="0"/>
          </a:p>
          <a:p>
            <a:endParaRPr lang="pt-BR" dirty="0" smtClean="0"/>
          </a:p>
          <a:p>
            <a:r>
              <a:rPr lang="pt-BR" dirty="0" smtClean="0"/>
              <a:t>Métodos iterativos de otimização são usados toda a parte de Aprendizado de Máquina. </a:t>
            </a:r>
            <a:endParaRPr lang="pt-BR" dirty="0"/>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a:t>
            </a:r>
            <a:r>
              <a:rPr lang="en-US" baseline="0" dirty="0" smtClean="0"/>
              <a:t>zero </a:t>
            </a:r>
            <a:r>
              <a:rPr lang="en-US" baseline="0" dirty="0" err="1" smtClean="0"/>
              <a:t>pois</a:t>
            </a:r>
            <a:r>
              <a:rPr lang="en-US" baseline="0" dirty="0" smtClean="0"/>
              <a:t> </a:t>
            </a:r>
            <a:r>
              <a:rPr lang="en-US" baseline="0" dirty="0" err="1" smtClean="0"/>
              <a:t>não</a:t>
            </a:r>
            <a:r>
              <a:rPr lang="en-US" baseline="0" dirty="0" smtClean="0"/>
              <a:t> </a:t>
            </a:r>
            <a:r>
              <a:rPr lang="en-US" baseline="0" dirty="0" err="1" smtClean="0"/>
              <a:t>precisamos</a:t>
            </a:r>
            <a:r>
              <a:rPr lang="en-US" baseline="0" dirty="0" smtClean="0"/>
              <a:t> inverter </a:t>
            </a:r>
            <a:r>
              <a:rPr lang="en-US" baseline="0" dirty="0" err="1" smtClean="0"/>
              <a:t>matrizes</a:t>
            </a:r>
            <a:r>
              <a:rPr lang="en-US" baseline="0" dirty="0" smtClean="0"/>
              <a:t>.</a:t>
            </a:r>
            <a:endParaRPr lang="en-US" baseline="0" dirty="0"/>
          </a:p>
          <a:p>
            <a:endParaRPr lang="en-US" baseline="0"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253979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smtClean="0"/>
              <a:t>Inicializa as pesos</a:t>
            </a:r>
            <a:r>
              <a:rPr lang="pt-BR" baseline="0" noProof="0" dirty="0" smtClean="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smtClean="0"/>
          </a:p>
          <a:p>
            <a:endParaRPr lang="pt-BR" noProof="0" dirty="0" smtClean="0"/>
          </a:p>
          <a:p>
            <a:r>
              <a:rPr lang="pt-BR" noProof="0" dirty="0" smtClean="0"/>
              <a:t>Taxa de aprendizado</a:t>
            </a:r>
            <a:r>
              <a:rPr lang="pt-BR" baseline="0" noProof="0" dirty="0" smtClean="0"/>
              <a:t>: tamanho dos passos/deslocamento dado na direção oposta ao gradiente.</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smtClean="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3"/>
              </a:rPr>
              <a:t>https://mccormickml.com/2014/03/04/gradient-descent-derivation/</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4"/>
              </a:rPr>
              <a:t>https://towardsdatascience.com/understanding-the-mathematics-behind-gradient-descent-dde5dc9be06e</a:t>
            </a:r>
            <a:endParaRPr lang="pt-BR" b="0" i="0" dirty="0" smtClean="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379244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noProof="0" dirty="0" smtClean="0"/>
                  <a:t>Exemplo:</a:t>
                </a:r>
                <a:r>
                  <a:rPr lang="pt-BR" baseline="0" noProof="0" dirty="0" smtClean="0"/>
                  <a:t> </a:t>
                </a:r>
                <a:r>
                  <a:rPr lang="pt-BR" dirty="0" smtClean="0"/>
                  <a:t>https://mybinder.org/v2/gh/zz4fap/t319_aprendizado_de_maquina/main?filepath=notebooks%2Fregression%2Fexemplo_regressao_linear_gradiente_descendente</a:t>
                </a:r>
                <a:r>
                  <a:rPr lang="pt-BR" noProof="0" dirty="0" smtClean="0"/>
                  <a:t>.ipynb</a:t>
                </a:r>
                <a:endParaRPr lang="pt-BR" u="none" dirty="0" smtClean="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p:txBody>
          </p:sp>
        </mc:Choice>
        <mc:Fallback xmlns="">
          <p:sp>
            <p:nvSpPr>
              <p:cNvPr id="3" name="Notes Placeholder 2"/>
              <p:cNvSpPr>
                <a:spLocks noGrp="1"/>
              </p:cNvSpPr>
              <p:nvPr>
                <p:ph type="body" idx="1"/>
              </p:nvPr>
            </p:nvSpPr>
            <p:spPr/>
            <p:txBody>
              <a:bodyPr/>
              <a:lstStyle/>
              <a:p>
                <a:r>
                  <a:rPr lang="pt-BR" noProof="0" dirty="0" smtClean="0"/>
                  <a:t>Nesse exemplo, o vetor </a:t>
                </a:r>
                <a:r>
                  <a:rPr lang="pt-BR" b="1" i="0" noProof="0" smtClean="0">
                    <a:latin typeface="Cambria Math" panose="02040503050406030204" pitchFamily="18" charset="0"/>
                  </a:rPr>
                  <a:t>𝒂^</a:t>
                </a:r>
                <a:r>
                  <a:rPr lang="pt-BR" b="0" i="0" noProof="0" smtClean="0">
                    <a:latin typeface="Cambria Math" panose="02040503050406030204" pitchFamily="18" charset="0"/>
                  </a:rPr>
                  <a:t>inicial</a:t>
                </a:r>
                <a:r>
                  <a:rPr lang="pt-BR" noProof="0" dirty="0" smtClean="0"/>
                  <a:t>, é inicializado com os valores [-20; -20]</a:t>
                </a:r>
                <a:r>
                  <a:rPr lang="pt-BR" baseline="0" noProof="0" dirty="0" smtClean="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smtClean="0"/>
              </a:p>
              <a:p>
                <a:r>
                  <a:rPr lang="pt-BR" baseline="0" noProof="0" dirty="0" smtClean="0"/>
                  <a:t>A figura do meio mostra a trajetória realizada pelo algoritmo até a convergência.</a:t>
                </a:r>
              </a:p>
              <a:p>
                <a:endParaRPr lang="pt-BR" baseline="0" noProof="0" dirty="0" smtClean="0"/>
              </a:p>
              <a:p>
                <a:r>
                  <a:rPr lang="pt-BR" baseline="0" noProof="0" dirty="0" smtClean="0"/>
                  <a:t>Vejam que o algoritmo converge lentamente e portanto, é possível aumentar o passo de aprendizagem.</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passo de aprendizado,</a:t>
                </a:r>
                <a:r>
                  <a:rPr lang="pt-BR" baseline="0" dirty="0" smtClean="0"/>
                  <a:t> </a:t>
                </a:r>
                <a:r>
                  <a:rPr lang="pt-BR" i="0" baseline="0" smtClean="0">
                    <a:latin typeface="Cambria Math" panose="02040503050406030204" pitchFamily="18" charset="0"/>
                    <a:ea typeface="Cambria Math" panose="02040503050406030204" pitchFamily="18" charset="0"/>
                  </a:rPr>
                  <a:t>𝛼</a:t>
                </a:r>
                <a:r>
                  <a:rPr lang="nl-BE" dirty="0" smtClean="0"/>
                  <a:t>, </a:t>
                </a:r>
                <a:r>
                  <a:rPr lang="nl-BE" dirty="0" err="1" smtClean="0"/>
                  <a:t>pode</a:t>
                </a:r>
                <a:r>
                  <a:rPr lang="nl-BE" dirty="0" smtClean="0"/>
                  <a:t> </a:t>
                </a:r>
                <a:r>
                  <a:rPr lang="nl-BE" dirty="0" err="1" smtClean="0"/>
                  <a:t>ser</a:t>
                </a:r>
                <a:r>
                  <a:rPr lang="nl-BE" dirty="0" smtClean="0"/>
                  <a:t> </a:t>
                </a:r>
                <a:r>
                  <a:rPr lang="nl-BE" dirty="0" err="1" smtClean="0"/>
                  <a:t>um</a:t>
                </a:r>
                <a:r>
                  <a:rPr lang="nl-BE" dirty="0" smtClean="0"/>
                  <a:t> </a:t>
                </a:r>
                <a:r>
                  <a:rPr lang="nl-BE" dirty="0" err="1" smtClean="0"/>
                  <a:t>valor</a:t>
                </a:r>
                <a:r>
                  <a:rPr lang="nl-BE" dirty="0" smtClean="0"/>
                  <a:t> constante </a:t>
                </a:r>
                <a:r>
                  <a:rPr lang="nl-BE" dirty="0" err="1" smtClean="0"/>
                  <a:t>ou</a:t>
                </a:r>
                <a:r>
                  <a:rPr lang="nl-BE" dirty="0" smtClean="0"/>
                  <a:t> </a:t>
                </a:r>
                <a:r>
                  <a:rPr lang="nl-BE" dirty="0" err="1" smtClean="0"/>
                  <a:t>pode</a:t>
                </a:r>
                <a:r>
                  <a:rPr lang="nl-BE" dirty="0" smtClean="0"/>
                  <a:t> </a:t>
                </a:r>
                <a:r>
                  <a:rPr lang="nl-BE" dirty="0" err="1" smtClean="0"/>
                  <a:t>decair</a:t>
                </a:r>
                <a:r>
                  <a:rPr lang="nl-BE" dirty="0" smtClean="0"/>
                  <a:t> </a:t>
                </a:r>
                <a:r>
                  <a:rPr lang="pt-BR" dirty="0" smtClean="0"/>
                  <a:t>com o tempo à medida que o processo de aprendizado prossegue.</a:t>
                </a:r>
                <a:endParaRPr lang="nl-BE" dirty="0"/>
              </a:p>
              <a:p>
                <a:endParaRPr lang="pt-BR" noProof="0"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3076326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err="1"/>
              <a:t>Mini-batch</a:t>
            </a:r>
            <a:r>
              <a:rPr lang="pt-BR" dirty="0"/>
              <a:t>: em cada iteração, em vez de calcular os gradientes com base no conjunto de treinamento completo (como no Batch) ou com base em apenas uma instância (como no GD estocástico), o </a:t>
            </a:r>
            <a:r>
              <a:rPr lang="pt-BR" dirty="0" err="1"/>
              <a:t>mini-batch</a:t>
            </a:r>
            <a:r>
              <a:rPr lang="pt-BR" dirty="0"/>
              <a:t>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a:t>
            </a:r>
            <a:r>
              <a:rPr lang="pt-BR" baseline="0" dirty="0" smtClean="0"/>
              <a:t>modelo, ou seja, apresentado ao modelo.</a:t>
            </a:r>
            <a:endParaRPr lang="pt-BR" baseline="0" dirty="0"/>
          </a:p>
          <a:p>
            <a:endParaRPr lang="pt-BR" dirty="0"/>
          </a:p>
          <a:p>
            <a:r>
              <a:rPr lang="pt-BR" b="1" dirty="0"/>
              <a:t>Iterações</a:t>
            </a:r>
          </a:p>
          <a:p>
            <a:r>
              <a:rPr lang="pt-BR" dirty="0"/>
              <a:t>Iteração</a:t>
            </a:r>
            <a:r>
              <a:rPr lang="pt-BR" baseline="0" dirty="0"/>
              <a:t> corresponde a um batch </a:t>
            </a:r>
            <a:r>
              <a:rPr lang="pt-BR" baseline="0" dirty="0" smtClean="0"/>
              <a:t>(podendo ser de 1 ou MB amostras) apresentado </a:t>
            </a:r>
            <a:r>
              <a:rPr lang="pt-BR" baseline="0" dirty="0"/>
              <a:t>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3880563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a:t>
            </a:r>
            <a:r>
              <a:rPr lang="pt-BR" baseline="0" dirty="0" smtClean="0"/>
              <a:t> </a:t>
            </a:r>
            <a:r>
              <a:rPr lang="pt-BR" dirty="0" smtClean="0"/>
              <a:t>https://</a:t>
            </a:r>
            <a:r>
              <a:rPr lang="pt-BR" dirty="0" smtClean="0"/>
              <a:t>mybinder.org/v2/gh/zz4fap/t319_aprendizado_de_maquina/main?filepath=notebooks%2Fregression%2Fgd_versions%2Fbatch_gradient_descent_with_figures.ipynb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 https://colab.research.google.com/github/zz4fap/t319_aprendizado_de_maquina/blob/main/notebooks/regression/gd_versions/batch_gradient_descent_with_figures.ipynb</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Não fica “</a:t>
            </a:r>
            <a:r>
              <a:rPr lang="pt-BR" i="1" dirty="0" smtClean="0"/>
              <a:t>oscilando</a:t>
            </a:r>
            <a:r>
              <a:rPr lang="pt-BR" dirty="0" smtClean="0"/>
              <a:t>”, “</a:t>
            </a:r>
            <a:r>
              <a:rPr lang="pt-BR" b="0" i="1" dirty="0" smtClean="0"/>
              <a:t>dançando</a:t>
            </a:r>
            <a:r>
              <a:rPr lang="pt-BR" dirty="0" smtClean="0"/>
              <a:t>” ou “</a:t>
            </a:r>
            <a:r>
              <a:rPr lang="pt-BR" i="1" dirty="0" smtClean="0"/>
              <a:t>ricocheteando</a:t>
            </a:r>
            <a:r>
              <a:rPr lang="pt-BR" dirty="0" smtClean="0"/>
              <a:t>” ou “</a:t>
            </a:r>
            <a:r>
              <a:rPr lang="pt-BR" i="1" dirty="0" smtClean="0"/>
              <a:t>zig-zagueando</a:t>
            </a:r>
            <a:r>
              <a:rPr lang="pt-BR" dirty="0" smtClean="0"/>
              <a:t>” em torno do mínimo após chegar próximo dele.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2946938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29/04/2022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29/04/2022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29/04/2022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29/04/2022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29/04/2022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29/04/2022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29/04/2022</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29/04/2022</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29/04/2022</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29/04/2022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29/04/2022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29/04/2022</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hyperlink" Target="https://colab.research.google.com/github/zz4fap/t319_aprendizado_de_maquina/blob/main/notebooks/regression/gd_versions/batch_gradient_descent_with_figures.ipynb"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hyperlink" Target="https://colab.research.google.com/github/zz4fap/t319_aprendizado_de_maquina/blob/main/notebooks/regression/gd_versions/mini_batch_gradient_descent_with_figures.ipynb" TargetMode="External"/><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15.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7.jpeg"/><Relationship Id="rId7" Type="http://schemas.openxmlformats.org/officeDocument/2006/relationships/image" Target="../media/image41.png"/><Relationship Id="rId2" Type="http://schemas.openxmlformats.org/officeDocument/2006/relationships/image" Target="../media/image36.jpe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jpeg"/><Relationship Id="rId4" Type="http://schemas.openxmlformats.org/officeDocument/2006/relationships/image" Target="../media/image3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hyperlink" Target="https://mybinder.org/v2/gh/zz4fap/t319_aprendizado_de_maquina/main?filepath=notebooks/regression/exemplo_regressao_linear_gradiente_descendente.ipynb"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t>
            </a:r>
            <a:r>
              <a:rPr lang="pt-BR" sz="5400" dirty="0"/>
              <a:t>ao Aprendizado de </a:t>
            </a:r>
            <a:r>
              <a:rPr lang="pt-BR" sz="5400" dirty="0" smtClean="0"/>
              <a:t>Máquina:</a:t>
            </a:r>
            <a:r>
              <a:rPr lang="pt-BR" dirty="0"/>
              <a:t/>
            </a:r>
            <a:br>
              <a:rPr lang="pt-BR" dirty="0"/>
            </a:br>
            <a:r>
              <a:rPr lang="pt-BR" b="1" i="1" dirty="0"/>
              <a:t>Regressão </a:t>
            </a:r>
            <a:r>
              <a:rPr lang="pt-BR" b="1" i="1" dirty="0" smtClean="0"/>
              <a:t>Linear (Parte II)</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386"/>
            <a:ext cx="10946892" cy="767388"/>
          </a:xfrm>
        </p:spPr>
        <p:txBody>
          <a:bodyPr/>
          <a:lstStyle/>
          <a:p>
            <a:r>
              <a:rPr lang="pt-BR" dirty="0" smtClean="0"/>
              <a:t>Características do GD em </a:t>
            </a:r>
            <a:r>
              <a:rPr lang="pt-BR" dirty="0"/>
              <a:t>Batelada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377519"/>
                <a:ext cx="11173691" cy="1973925"/>
              </a:xfrm>
            </p:spPr>
            <p:txBody>
              <a:bodyPr>
                <a:normAutofit fontScale="85000" lnSpcReduction="20000"/>
              </a:bodyPr>
              <a:lstStyle/>
              <a:p>
                <a:pPr>
                  <a:spcBef>
                    <a:spcPts val="600"/>
                  </a:spcBef>
                </a:pPr>
                <a:r>
                  <a:rPr lang="pt-BR" dirty="0" smtClean="0"/>
                  <a:t>Segue diretamente para o mínimo global.</a:t>
                </a:r>
              </a:p>
              <a:p>
                <a:pPr>
                  <a:spcBef>
                    <a:spcPts val="600"/>
                  </a:spcBef>
                </a:pPr>
                <a:r>
                  <a:rPr lang="pt-BR" dirty="0" smtClean="0"/>
                  <a:t>Atinge o mínimo global em aproximadamente 3 épocas.</a:t>
                </a:r>
                <a:endParaRPr lang="pt-BR" dirty="0"/>
              </a:p>
              <a:p>
                <a:pPr>
                  <a:spcBef>
                    <a:spcPts val="600"/>
                  </a:spcBef>
                </a:pPr>
                <a:r>
                  <a:rPr lang="pt-BR" dirty="0" smtClean="0"/>
                  <a:t>Nesse </a:t>
                </a:r>
                <a:r>
                  <a:rPr lang="pt-BR" dirty="0"/>
                  <a:t>caso específico, segue </a:t>
                </a:r>
                <a:r>
                  <a:rPr lang="pt-BR" dirty="0" smtClean="0"/>
                  <a:t>uma linha </a:t>
                </a:r>
                <a:r>
                  <a:rPr lang="pt-BR" dirty="0"/>
                  <a:t>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smtClean="0"/>
                  <a:t> </a:t>
                </a:r>
                <a:r>
                  <a:rPr lang="pt-BR" dirty="0"/>
                  <a:t>pois a taxa de decrescimento da superfície de erro é igual para os dois </a:t>
                </a:r>
                <a:r>
                  <a:rPr lang="pt-BR" dirty="0" smtClean="0"/>
                  <a:t>pesos (contornos </a:t>
                </a:r>
                <a:r>
                  <a:rPr lang="pt-BR" dirty="0"/>
                  <a:t>são circulares).</a:t>
                </a:r>
              </a:p>
              <a:p>
                <a:pPr>
                  <a:spcBef>
                    <a:spcPts val="600"/>
                  </a:spcBef>
                </a:pPr>
                <a:r>
                  <a:rPr lang="pt-BR" dirty="0"/>
                  <a:t>Não fica “</a:t>
                </a:r>
                <a:r>
                  <a:rPr lang="pt-BR" i="1" dirty="0"/>
                  <a:t>oscilando</a:t>
                </a:r>
                <a:r>
                  <a:rPr lang="pt-BR" dirty="0"/>
                  <a:t>” em torno do mínimo após </a:t>
                </a:r>
                <a:r>
                  <a:rPr lang="pt-BR" dirty="0" smtClean="0"/>
                  <a:t>alcançá-lo, </a:t>
                </a:r>
                <a:r>
                  <a:rPr lang="pt-BR" dirty="0"/>
                  <a:t>pois o vetor gradiente </a:t>
                </a:r>
                <a:r>
                  <a:rPr lang="pt-BR" dirty="0" smtClean="0"/>
                  <a:t>neste ponto é </a:t>
                </a:r>
                <a:r>
                  <a:rPr lang="pt-BR" dirty="0"/>
                  <a:t>praticamente nulo.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377519"/>
                <a:ext cx="11173691" cy="1973925"/>
              </a:xfrm>
              <a:blipFill rotWithShape="0">
                <a:blip r:embed="rId3"/>
                <a:stretch>
                  <a:fillRect l="-764" t="-7099" r="-1310" b="-1852"/>
                </a:stretch>
              </a:blipFill>
            </p:spPr>
            <p:txBody>
              <a:bodyPr/>
              <a:lstStyle/>
              <a:p>
                <a:r>
                  <a:rPr lang="pt-BR">
                    <a:noFill/>
                  </a:rPr>
                  <a:t> </a:t>
                </a:r>
              </a:p>
            </p:txBody>
          </p:sp>
        </mc:Fallback>
      </mc:AlternateContent>
      <p:sp>
        <p:nvSpPr>
          <p:cNvPr id="9" name="TextBox 8"/>
          <p:cNvSpPr txBox="1"/>
          <p:nvPr/>
        </p:nvSpPr>
        <p:spPr>
          <a:xfrm>
            <a:off x="6927766" y="6351444"/>
            <a:ext cx="5221120" cy="369332"/>
          </a:xfrm>
          <a:prstGeom prst="rect">
            <a:avLst/>
          </a:prstGeom>
          <a:noFill/>
        </p:spPr>
        <p:txBody>
          <a:bodyPr wrap="square" rtlCol="0">
            <a:spAutoFit/>
          </a:bodyPr>
          <a:lstStyle/>
          <a:p>
            <a:pPr algn="ctr"/>
            <a:r>
              <a:rPr lang="pt-BR" u="sng" dirty="0">
                <a:solidFill>
                  <a:srgbClr val="00B0F0"/>
                </a:solidFill>
                <a:hlinkClick r:id="rId4"/>
              </a:rPr>
              <a:t>Exemplo: </a:t>
            </a:r>
            <a:r>
              <a:rPr lang="pt-BR" u="sng" dirty="0" smtClean="0">
                <a:solidFill>
                  <a:srgbClr val="00B0F0"/>
                </a:solidFill>
                <a:hlinkClick r:id="rId4"/>
              </a:rPr>
              <a:t>batch_gradient_descent_with_figures.ipynb</a:t>
            </a:r>
            <a:endParaRPr lang="pt-BR" u="sng" dirty="0">
              <a:solidFill>
                <a:srgbClr val="00B0F0"/>
              </a:solidFill>
            </a:endParaRPr>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7972" t="17580" r="1383" b="9839"/>
          <a:stretch/>
        </p:blipFill>
        <p:spPr>
          <a:xfrm>
            <a:off x="838200" y="1349106"/>
            <a:ext cx="3064388" cy="2757949"/>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t="11451" r="9463" b="2262"/>
          <a:stretch/>
        </p:blipFill>
        <p:spPr>
          <a:xfrm>
            <a:off x="4848871" y="1327772"/>
            <a:ext cx="2916210" cy="2779283"/>
          </a:xfrm>
          <a:prstGeom prst="rect">
            <a:avLst/>
          </a:prstGeom>
        </p:spPr>
      </p:pic>
      <p:pic>
        <p:nvPicPr>
          <p:cNvPr id="11" name="Picture 10"/>
          <p:cNvPicPr>
            <a:picLocks noChangeAspect="1"/>
          </p:cNvPicPr>
          <p:nvPr/>
        </p:nvPicPr>
        <p:blipFill rotWithShape="1">
          <a:blip r:embed="rId7" cstate="print">
            <a:extLst>
              <a:ext uri="{28A0092B-C50C-407E-A947-70E740481C1C}">
                <a14:useLocalDpi xmlns:a14="http://schemas.microsoft.com/office/drawing/2010/main" val="0"/>
              </a:ext>
            </a:extLst>
          </a:blip>
          <a:srcRect l="1183" t="11115" r="5914" b="4048"/>
          <a:stretch/>
        </p:blipFill>
        <p:spPr>
          <a:xfrm>
            <a:off x="8711364" y="1324300"/>
            <a:ext cx="2953194" cy="2696839"/>
          </a:xfrm>
          <a:prstGeom prst="rect">
            <a:avLst/>
          </a:prstGeom>
        </p:spPr>
      </p:pic>
    </p:spTree>
    <p:extLst>
      <p:ext uri="{BB962C8B-B14F-4D97-AF65-F5344CB8AC3E}">
        <p14:creationId xmlns:p14="http://schemas.microsoft.com/office/powerpoint/2010/main" val="2129924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737961"/>
          </a:xfrm>
        </p:spPr>
        <p:txBody>
          <a:bodyPr/>
          <a:lstStyle/>
          <a:p>
            <a:r>
              <a:rPr lang="pt-BR" dirty="0"/>
              <a:t>Versões </a:t>
            </a:r>
            <a:r>
              <a:rPr lang="pt-BR" dirty="0" smtClean="0"/>
              <a:t>do </a:t>
            </a:r>
            <a:r>
              <a:rPr lang="pt-BR" dirty="0"/>
              <a:t>Gradiente Descendente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8" y="1252025"/>
                <a:ext cx="11165115" cy="5605975"/>
              </a:xfrm>
            </p:spPr>
            <p:txBody>
              <a:bodyPr>
                <a:normAutofit lnSpcReduction="10000"/>
              </a:bodyPr>
              <a:lstStyle/>
              <a:p>
                <a:pPr algn="just"/>
                <a:r>
                  <a:rPr lang="pt-BR" b="1" dirty="0"/>
                  <a:t>Gradiente Descendente </a:t>
                </a:r>
                <a:r>
                  <a:rPr lang="pt-BR" b="1" dirty="0" smtClean="0"/>
                  <a:t>Estocástico (GDE)</a:t>
                </a:r>
                <a:r>
                  <a:rPr lang="pt-BR" dirty="0" smtClean="0"/>
                  <a:t>: </a:t>
                </a:r>
                <a:r>
                  <a:rPr lang="pt-BR" dirty="0"/>
                  <a:t>também conhecido como </a:t>
                </a:r>
                <a:r>
                  <a:rPr lang="pt-BR" b="1" i="1" dirty="0"/>
                  <a:t>online</a:t>
                </a:r>
                <a:r>
                  <a:rPr lang="pt-BR" dirty="0"/>
                  <a:t> ou </a:t>
                </a:r>
                <a:r>
                  <a:rPr lang="pt-BR" b="1" i="1" dirty="0"/>
                  <a:t>incremental</a:t>
                </a:r>
                <a:r>
                  <a:rPr lang="pt-BR" dirty="0"/>
                  <a:t> (exemplo-a-exemplo). </a:t>
                </a:r>
                <a:r>
                  <a:rPr lang="pt-BR" dirty="0" smtClean="0"/>
                  <a:t>Com esta versão, os </a:t>
                </a:r>
                <a:r>
                  <a:rPr lang="pt-BR" dirty="0"/>
                  <a:t>pesos do modelo são atualizados a cada novo exemplo de treinamento.</a:t>
                </a: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 −</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i="1">
                        <a:latin typeface="Cambria Math" panose="02040503050406030204" pitchFamily="18" charset="0"/>
                      </a:rPr>
                      <m:t>𝐾</m:t>
                    </m:r>
                  </m:oMath>
                </a14:m>
                <a:endParaRPr lang="pt-BR" dirty="0"/>
              </a:p>
              <a:p>
                <a:r>
                  <a:rPr lang="pt-BR" b="1" dirty="0" smtClean="0"/>
                  <a:t>Características:</a:t>
                </a:r>
                <a:endParaRPr lang="pt-BR" dirty="0"/>
              </a:p>
              <a:p>
                <a:pPr lvl="1" algn="just">
                  <a:buFont typeface="Wingdings" panose="05000000000000000000" pitchFamily="2" charset="2"/>
                  <a:buChar char="§"/>
                </a:pPr>
                <a:r>
                  <a:rPr lang="pt-BR" b="1" i="1" dirty="0" smtClean="0"/>
                  <a:t>Aproximação</a:t>
                </a:r>
                <a:r>
                  <a:rPr lang="pt-BR" b="1" dirty="0" smtClean="0"/>
                  <a:t> </a:t>
                </a:r>
                <a:r>
                  <a:rPr lang="pt-BR" b="1" i="1" dirty="0" smtClean="0"/>
                  <a:t>estocástica (ou aleatória) </a:t>
                </a:r>
                <a:r>
                  <a:rPr lang="pt-BR" b="1" i="1" dirty="0" smtClean="0"/>
                  <a:t>do gradiente</a:t>
                </a:r>
                <a:r>
                  <a:rPr lang="pt-BR" dirty="0" smtClean="0"/>
                  <a:t>: gradiente é calculado </a:t>
                </a:r>
                <a:r>
                  <a:rPr lang="pt-BR" dirty="0"/>
                  <a:t>com um único </a:t>
                </a:r>
                <a:r>
                  <a:rPr lang="pt-BR" dirty="0" smtClean="0"/>
                  <a:t>exemplo</a:t>
                </a:r>
                <a:r>
                  <a:rPr lang="pt-BR" dirty="0" smtClean="0"/>
                  <a:t>.</a:t>
                </a:r>
                <a:endParaRPr lang="pt-BR" dirty="0" smtClean="0"/>
              </a:p>
              <a:p>
                <a:pPr lvl="1" algn="just">
                  <a:buFont typeface="Wingdings" panose="05000000000000000000" pitchFamily="2" charset="2"/>
                  <a:buChar char="§"/>
                </a:pPr>
                <a:r>
                  <a:rPr lang="pt-BR" dirty="0"/>
                  <a:t>U</a:t>
                </a:r>
                <a:r>
                  <a:rPr lang="pt-BR" dirty="0" smtClean="0"/>
                  <a:t>tilizado quando os </a:t>
                </a:r>
                <a:r>
                  <a:rPr lang="pt-BR" b="1" i="1" dirty="0" smtClean="0"/>
                  <a:t>atributos e rótulos </a:t>
                </a:r>
                <a:r>
                  <a:rPr lang="pt-BR" dirty="0" smtClean="0"/>
                  <a:t>são </a:t>
                </a:r>
                <a:r>
                  <a:rPr lang="pt-BR" b="1" i="1" dirty="0" smtClean="0"/>
                  <a:t>obtidos sequencialmente</a:t>
                </a:r>
                <a:r>
                  <a:rPr lang="pt-BR" dirty="0" smtClean="0"/>
                  <a:t>.</a:t>
                </a:r>
              </a:p>
              <a:p>
                <a:pPr lvl="1" algn="just">
                  <a:buFont typeface="Wingdings" panose="05000000000000000000" pitchFamily="2" charset="2"/>
                  <a:buChar char="§"/>
                </a:pPr>
                <a:r>
                  <a:rPr lang="pt-BR" dirty="0" smtClean="0"/>
                  <a:t>Ou </a:t>
                </a:r>
                <a:r>
                  <a:rPr lang="pt-BR" dirty="0"/>
                  <a:t>quando o </a:t>
                </a:r>
                <a:r>
                  <a:rPr lang="pt-BR" b="1" i="1" dirty="0"/>
                  <a:t>conjunto de treinamento é muito grande</a:t>
                </a:r>
                <a:r>
                  <a:rPr lang="pt-BR" dirty="0"/>
                  <a:t>. </a:t>
                </a:r>
                <a:endParaRPr lang="pt-BR" dirty="0" smtClean="0"/>
              </a:p>
              <a:p>
                <a:pPr lvl="1" algn="just">
                  <a:buFont typeface="Wingdings" panose="05000000000000000000" pitchFamily="2" charset="2"/>
                  <a:buChar char="§"/>
                </a:pPr>
                <a:r>
                  <a:rPr lang="pt-BR" b="1" i="1" dirty="0" smtClean="0"/>
                  <a:t>Computacionalmente mais rápido</a:t>
                </a:r>
                <a:r>
                  <a:rPr lang="pt-BR" b="1" dirty="0" smtClean="0"/>
                  <a:t> </a:t>
                </a:r>
                <a:r>
                  <a:rPr lang="pt-BR" dirty="0" smtClean="0"/>
                  <a:t>e </a:t>
                </a:r>
                <a:r>
                  <a:rPr lang="pt-BR" b="1" i="1" dirty="0" smtClean="0"/>
                  <a:t>menos custoso em termos de memória </a:t>
                </a:r>
                <a:r>
                  <a:rPr lang="pt-BR" dirty="0" smtClean="0"/>
                  <a:t>que o GD em batelada.</a:t>
                </a:r>
                <a:endParaRPr lang="pt-BR" dirty="0"/>
              </a:p>
              <a:p>
                <a:pPr lvl="1" algn="just">
                  <a:buFont typeface="Wingdings" panose="05000000000000000000" pitchFamily="2" charset="2"/>
                  <a:buChar char="§"/>
                </a:pPr>
                <a:r>
                  <a:rPr lang="pt-BR" b="1" i="1" dirty="0" smtClean="0"/>
                  <a:t>Convergência não </a:t>
                </a:r>
                <a:r>
                  <a:rPr lang="pt-BR" b="1" i="1" dirty="0"/>
                  <a:t>é garantida</a:t>
                </a:r>
                <a:r>
                  <a:rPr lang="pt-BR" i="1" dirty="0"/>
                  <a:t> </a:t>
                </a:r>
                <a:r>
                  <a:rPr lang="pt-BR" dirty="0"/>
                  <a:t>com um passo de aprendizagem fixo. O algoritmo pode oscilar em torno do mínimo sem nunca convergir para o </a:t>
                </a:r>
                <a:r>
                  <a:rPr lang="pt-BR" dirty="0" smtClean="0"/>
                  <a:t>valor ótimo. </a:t>
                </a:r>
                <a:endParaRPr lang="pt-BR" dirty="0"/>
              </a:p>
              <a:p>
                <a:pPr lvl="1" algn="just">
                  <a:buFont typeface="Wingdings" panose="05000000000000000000" pitchFamily="2" charset="2"/>
                  <a:buChar char="§"/>
                </a:pPr>
                <a:r>
                  <a:rPr lang="pt-BR" dirty="0"/>
                  <a:t>E</a:t>
                </a:r>
                <a:r>
                  <a:rPr lang="pt-BR" dirty="0" smtClean="0"/>
                  <a:t>squemas de variação </a:t>
                </a:r>
                <a:r>
                  <a:rPr lang="pt-BR" dirty="0"/>
                  <a:t>do passo de </a:t>
                </a:r>
                <a:r>
                  <a:rPr lang="pt-BR" dirty="0" smtClean="0"/>
                  <a:t>aprendizagem podem ajudar a garantir </a:t>
                </a:r>
                <a:r>
                  <a:rPr lang="pt-BR" dirty="0"/>
                  <a:t>a convergência</a:t>
                </a:r>
                <a:r>
                  <a:rPr lang="pt-BR" dirty="0" smtClean="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8" y="1252025"/>
                <a:ext cx="11165115" cy="5605975"/>
              </a:xfrm>
              <a:blipFill rotWithShape="0">
                <a:blip r:embed="rId3"/>
                <a:stretch>
                  <a:fillRect l="-928" t="-2391" r="-1092"/>
                </a:stretch>
              </a:blipFill>
            </p:spPr>
            <p:txBody>
              <a:bodyPr/>
              <a:lstStyle/>
              <a:p>
                <a:r>
                  <a:rPr lang="pt-BR">
                    <a:noFill/>
                  </a:rPr>
                  <a:t> </a:t>
                </a:r>
              </a:p>
            </p:txBody>
          </p:sp>
        </mc:Fallback>
      </mc:AlternateContent>
    </p:spTree>
    <p:extLst>
      <p:ext uri="{BB962C8B-B14F-4D97-AF65-F5344CB8AC3E}">
        <p14:creationId xmlns:p14="http://schemas.microsoft.com/office/powerpoint/2010/main" val="3254715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937"/>
            <a:ext cx="10883900" cy="852263"/>
          </a:xfrm>
        </p:spPr>
        <p:txBody>
          <a:bodyPr>
            <a:normAutofit/>
          </a:bodyPr>
          <a:lstStyle/>
          <a:p>
            <a:r>
              <a:rPr lang="pt-BR" dirty="0"/>
              <a:t>Características </a:t>
            </a:r>
            <a:r>
              <a:rPr lang="pt-BR" dirty="0" smtClean="0"/>
              <a:t>do GD Estocástico</a:t>
            </a:r>
            <a:endParaRPr lang="pt-BR" dirty="0"/>
          </a:p>
        </p:txBody>
      </p:sp>
      <p:sp>
        <p:nvSpPr>
          <p:cNvPr id="8" name="TextBox 7"/>
          <p:cNvSpPr txBox="1"/>
          <p:nvPr/>
        </p:nvSpPr>
        <p:spPr>
          <a:xfrm>
            <a:off x="7157828" y="6499015"/>
            <a:ext cx="5020524" cy="338554"/>
          </a:xfrm>
          <a:prstGeom prst="rect">
            <a:avLst/>
          </a:prstGeom>
          <a:noFill/>
        </p:spPr>
        <p:txBody>
          <a:bodyPr wrap="square" rtlCol="0">
            <a:spAutoFit/>
          </a:bodyPr>
          <a:lstStyle/>
          <a:p>
            <a:r>
              <a:rPr lang="pt-BR" sz="1600" u="sng" dirty="0" smtClean="0">
                <a:solidFill>
                  <a:srgbClr val="00B0F0"/>
                </a:solidFill>
                <a:hlinkClick r:id="rId3"/>
              </a:rPr>
              <a:t>Exemplo: stocastic_gradient_descent_with_figures.ipynb</a:t>
            </a:r>
            <a:endParaRPr lang="pt-BR" sz="1600" u="sng" dirty="0">
              <a:solidFill>
                <a:srgbClr val="00B0F0"/>
              </a:solidFill>
            </a:endParaRP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838200" y="1065001"/>
            <a:ext cx="3064388" cy="2757949"/>
          </a:xfrm>
          <a:prstGeom prst="rect">
            <a:avLst/>
          </a:pr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t="11913" r="9292" b="2280"/>
          <a:stretch/>
        </p:blipFill>
        <p:spPr>
          <a:xfrm>
            <a:off x="4801635" y="1065001"/>
            <a:ext cx="2915493" cy="2757949"/>
          </a:xfrm>
          <a:prstGeom prst="rect">
            <a:avLst/>
          </a:prstGeom>
        </p:spPr>
      </p:pic>
      <p:pic>
        <p:nvPicPr>
          <p:cNvPr id="6" name="Picture 5"/>
          <p:cNvPicPr>
            <a:picLocks noChangeAspect="1"/>
          </p:cNvPicPr>
          <p:nvPr/>
        </p:nvPicPr>
        <p:blipFill rotWithShape="1">
          <a:blip r:embed="rId6" cstate="print">
            <a:extLst>
              <a:ext uri="{28A0092B-C50C-407E-A947-70E740481C1C}">
                <a14:useLocalDpi xmlns:a14="http://schemas.microsoft.com/office/drawing/2010/main" val="0"/>
              </a:ext>
            </a:extLst>
          </a:blip>
          <a:srcRect l="1517" t="11837" r="5983" b="3248"/>
          <a:stretch/>
        </p:blipFill>
        <p:spPr>
          <a:xfrm>
            <a:off x="8616176" y="1065001"/>
            <a:ext cx="3004324" cy="2757949"/>
          </a:xfrm>
          <a:prstGeom prst="rect">
            <a:avLst/>
          </a:prstGeom>
        </p:spPr>
      </p:pic>
      <mc:AlternateContent xmlns:mc="http://schemas.openxmlformats.org/markup-compatibility/2006">
        <mc:Choice xmlns:a14="http://schemas.microsoft.com/office/drawing/2010/main" Requires="a14">
          <p:sp>
            <p:nvSpPr>
              <p:cNvPr id="12" name="Content Placeholder 2"/>
              <p:cNvSpPr>
                <a:spLocks noGrp="1"/>
              </p:cNvSpPr>
              <p:nvPr>
                <p:ph idx="1"/>
              </p:nvPr>
            </p:nvSpPr>
            <p:spPr>
              <a:xfrm>
                <a:off x="838200" y="3842103"/>
                <a:ext cx="11122742" cy="2807053"/>
              </a:xfrm>
            </p:spPr>
            <p:txBody>
              <a:bodyPr>
                <a:noAutofit/>
              </a:bodyPr>
              <a:lstStyle/>
              <a:p>
                <a:pPr>
                  <a:spcBef>
                    <a:spcPts val="600"/>
                  </a:spcBef>
                </a:pPr>
                <a:r>
                  <a:rPr lang="pt-BR" sz="2000" dirty="0"/>
                  <a:t>Devido à sua natureza </a:t>
                </a:r>
                <a:r>
                  <a:rPr lang="pt-BR" sz="2000" dirty="0" smtClean="0"/>
                  <a:t>aleatória, </a:t>
                </a:r>
                <a:r>
                  <a:rPr lang="pt-BR" sz="2000" b="1" i="1" dirty="0"/>
                  <a:t>não apresenta um caminho </a:t>
                </a:r>
                <a:r>
                  <a:rPr lang="pt-BR" sz="2000" b="1" i="1" dirty="0" smtClean="0"/>
                  <a:t>regular </a:t>
                </a:r>
                <a:r>
                  <a:rPr lang="pt-BR" sz="2000" b="1" i="1" dirty="0"/>
                  <a:t>para o mínimo</a:t>
                </a:r>
                <a:r>
                  <a:rPr lang="pt-BR" sz="2000" dirty="0"/>
                  <a:t>, mudando de direção várias </a:t>
                </a:r>
                <a:r>
                  <a:rPr lang="pt-BR" sz="2000" dirty="0" smtClean="0"/>
                  <a:t>vezes. </a:t>
                </a:r>
                <a:endParaRPr lang="pt-BR" sz="2000" dirty="0"/>
              </a:p>
              <a:p>
                <a:pPr>
                  <a:spcBef>
                    <a:spcPts val="600"/>
                  </a:spcBef>
                </a:pPr>
                <a:r>
                  <a:rPr lang="pt-BR" sz="2000" dirty="0"/>
                  <a:t>Por aproximar o gradiente com apenas um exemplo, </a:t>
                </a:r>
                <a:r>
                  <a:rPr lang="pt-BR" sz="2000" dirty="0" smtClean="0"/>
                  <a:t>as </a:t>
                </a:r>
                <a:r>
                  <a:rPr lang="pt-BR" sz="2000" b="1" i="1" dirty="0"/>
                  <a:t>derivadas parciais são </a:t>
                </a:r>
                <a:r>
                  <a:rPr lang="pt-BR" sz="2000" b="1" i="1" dirty="0" smtClean="0"/>
                  <a:t>“</a:t>
                </a:r>
                <a:r>
                  <a:rPr lang="pt-BR" sz="2000" b="1" i="1" dirty="0" smtClean="0"/>
                  <a:t>ruidosas”</a:t>
                </a:r>
                <a:r>
                  <a:rPr lang="pt-BR" sz="2000" dirty="0" smtClean="0"/>
                  <a:t>. </a:t>
                </a:r>
                <a:endParaRPr lang="pt-BR" sz="2000" dirty="0"/>
              </a:p>
              <a:p>
                <a:pPr>
                  <a:spcBef>
                    <a:spcPts val="600"/>
                  </a:spcBef>
                </a:pPr>
                <a:r>
                  <a:rPr lang="pt-BR" sz="2000" dirty="0" smtClean="0"/>
                  <a:t>Por serem ruidosas, o </a:t>
                </a:r>
                <a:r>
                  <a:rPr lang="pt-BR" sz="2000" dirty="0"/>
                  <a:t>algoritmo não converge suavemente para o </a:t>
                </a:r>
                <a:r>
                  <a:rPr lang="pt-BR" sz="2000" dirty="0" smtClean="0"/>
                  <a:t>mínimo: “</a:t>
                </a:r>
                <a:r>
                  <a:rPr lang="pt-BR" sz="2000" i="1" dirty="0" smtClean="0"/>
                  <a:t>oscila</a:t>
                </a:r>
                <a:r>
                  <a:rPr lang="pt-BR" sz="2000" dirty="0" smtClean="0"/>
                  <a:t>” </a:t>
                </a:r>
                <a:r>
                  <a:rPr lang="pt-BR" sz="2000" dirty="0"/>
                  <a:t>em torno dele.</a:t>
                </a:r>
              </a:p>
              <a:p>
                <a:pPr>
                  <a:spcBef>
                    <a:spcPts val="600"/>
                  </a:spcBef>
                </a:pPr>
                <a:r>
                  <a:rPr lang="pt-BR" sz="2000" dirty="0"/>
                  <a:t>Quando o treinamento termina, os valores finais dos pesos são bons, mas </a:t>
                </a:r>
                <a:r>
                  <a:rPr lang="pt-BR" sz="2000" dirty="0" smtClean="0"/>
                  <a:t>podem não ser </a:t>
                </a:r>
                <a:r>
                  <a:rPr lang="pt-BR" sz="2000" dirty="0"/>
                  <a:t>ótimos.</a:t>
                </a:r>
              </a:p>
              <a:p>
                <a:pPr>
                  <a:spcBef>
                    <a:spcPts val="600"/>
                  </a:spcBef>
                </a:pPr>
                <a:r>
                  <a:rPr lang="pt-BR" sz="2000" dirty="0"/>
                  <a:t>A convergência ocorre apenas na média.</a:t>
                </a:r>
              </a:p>
              <a:p>
                <a:pPr>
                  <a:spcBef>
                    <a:spcPts val="600"/>
                  </a:spcBef>
                </a:pPr>
                <a:r>
                  <a:rPr lang="pt-BR" sz="2000" dirty="0"/>
                  <a:t>Tempo de treinamento é </a:t>
                </a:r>
                <a:r>
                  <a:rPr lang="pt-BR" sz="2000" dirty="0" smtClean="0"/>
                  <a:t>menor: </a:t>
                </a:r>
                <a:r>
                  <a:rPr lang="pt-BR" sz="2000" dirty="0"/>
                  <a:t>com apenas uma época o algoritmo já se aproxima do ponto ótimo.</a:t>
                </a:r>
              </a:p>
              <a:p>
                <a:pPr>
                  <a:spcBef>
                    <a:spcPts val="600"/>
                  </a:spcBef>
                </a:pPr>
                <a:r>
                  <a:rPr lang="pt-BR" sz="2000" dirty="0"/>
                  <a:t>Necessita de um esquema de ajuste do passo de aprendizagem, </a:t>
                </a:r>
                <a14:m>
                  <m:oMath xmlns:m="http://schemas.openxmlformats.org/officeDocument/2006/math">
                    <m:r>
                      <a:rPr lang="pt-BR" sz="2000" i="1">
                        <a:latin typeface="Cambria Math" panose="02040503050406030204" pitchFamily="18" charset="0"/>
                        <a:ea typeface="Cambria Math" panose="02040503050406030204" pitchFamily="18" charset="0"/>
                      </a:rPr>
                      <m:t>𝛼</m:t>
                    </m:r>
                  </m:oMath>
                </a14:m>
                <a:r>
                  <a:rPr lang="pt-BR" sz="2000" dirty="0"/>
                  <a:t>, para ficar mais “</a:t>
                </a:r>
                <a:r>
                  <a:rPr lang="pt-BR" sz="2000" i="1" dirty="0"/>
                  <a:t>comportado</a:t>
                </a:r>
                <a:r>
                  <a:rPr lang="pt-BR" sz="2000" i="1" dirty="0" smtClean="0"/>
                  <a:t>”</a:t>
                </a:r>
                <a:r>
                  <a:rPr lang="pt-BR" sz="2000" dirty="0" smtClean="0"/>
                  <a:t>.</a:t>
                </a:r>
                <a:endParaRPr lang="pt-BR" sz="2000" dirty="0"/>
              </a:p>
            </p:txBody>
          </p:sp>
        </mc:Choice>
        <mc:Fallback>
          <p:sp>
            <p:nvSpPr>
              <p:cNvPr id="12" name="Content Placeholder 2"/>
              <p:cNvSpPr>
                <a:spLocks noGrp="1" noRot="1" noChangeAspect="1" noMove="1" noResize="1" noEditPoints="1" noAdjustHandles="1" noChangeArrowheads="1" noChangeShapeType="1" noTextEdit="1"/>
              </p:cNvSpPr>
              <p:nvPr>
                <p:ph idx="1"/>
              </p:nvPr>
            </p:nvSpPr>
            <p:spPr>
              <a:xfrm>
                <a:off x="838200" y="3842103"/>
                <a:ext cx="11122742" cy="2807053"/>
              </a:xfrm>
              <a:blipFill rotWithShape="0">
                <a:blip r:embed="rId7"/>
                <a:stretch>
                  <a:fillRect l="-493" t="-2169" b="-1518"/>
                </a:stretch>
              </a:blipFill>
            </p:spPr>
            <p:txBody>
              <a:bodyPr/>
              <a:lstStyle/>
              <a:p>
                <a:r>
                  <a:rPr lang="pt-BR">
                    <a:noFill/>
                  </a:rPr>
                  <a:t> </a:t>
                </a:r>
              </a:p>
            </p:txBody>
          </p:sp>
        </mc:Fallback>
      </mc:AlternateContent>
    </p:spTree>
    <p:extLst>
      <p:ext uri="{BB962C8B-B14F-4D97-AF65-F5344CB8AC3E}">
        <p14:creationId xmlns:p14="http://schemas.microsoft.com/office/powerpoint/2010/main" val="1804695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832"/>
          </a:xfrm>
        </p:spPr>
        <p:txBody>
          <a:bodyPr/>
          <a:lstStyle/>
          <a:p>
            <a:r>
              <a:rPr lang="pt-BR" dirty="0"/>
              <a:t>Versões </a:t>
            </a:r>
            <a:r>
              <a:rPr lang="pt-BR" dirty="0" smtClean="0"/>
              <a:t>do </a:t>
            </a:r>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590675"/>
                <a:ext cx="11132128" cy="5158467"/>
              </a:xfrm>
            </p:spPr>
            <p:txBody>
              <a:bodyPr>
                <a:normAutofit fontScale="92500" lnSpcReduction="10000"/>
              </a:bodyPr>
              <a:lstStyle/>
              <a:p>
                <a:pPr algn="just"/>
                <a:r>
                  <a:rPr lang="pt-BR" b="1" dirty="0"/>
                  <a:t>Mini-batch</a:t>
                </a:r>
                <a:r>
                  <a:rPr lang="pt-BR" dirty="0"/>
                  <a:t>: é um meio-termo entre as duas versões anteriores. O conjunto de treinamento é dividido em vários subconjuntos (</a:t>
                </a:r>
                <a:r>
                  <a:rPr lang="pt-BR" b="1" i="1" dirty="0"/>
                  <a:t>mini-batches</a:t>
                </a:r>
                <a:r>
                  <a:rPr lang="pt-BR" dirty="0"/>
                  <a:t>) com elementos aleatórios (i.e., par atributo/rótulo), onde os pesos do modelo são ajustados a cada mini-batch.</a:t>
                </a: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 −</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i="1">
                        <a:latin typeface="Cambria Math" panose="02040503050406030204" pitchFamily="18" charset="0"/>
                      </a:rPr>
                      <m:t>𝐾</m:t>
                    </m:r>
                  </m:oMath>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𝑀𝐵</m:t>
                    </m:r>
                  </m:oMath>
                </a14:m>
                <a:r>
                  <a:rPr lang="pt-BR" dirty="0"/>
                  <a:t> é o tamanho do mini-batch</a:t>
                </a:r>
                <a:r>
                  <a:rPr lang="pt-BR" dirty="0" smtClean="0"/>
                  <a:t>.</a:t>
                </a:r>
              </a:p>
              <a:p>
                <a:pPr marL="0" indent="0">
                  <a:buNone/>
                </a:pPr>
                <a:r>
                  <a:rPr lang="pt-BR" b="1" dirty="0" smtClean="0"/>
                  <a:t>Características:</a:t>
                </a:r>
                <a:endParaRPr lang="pt-BR" dirty="0"/>
              </a:p>
              <a:p>
                <a:pPr lvl="1" algn="just">
                  <a:buFont typeface="Wingdings" panose="05000000000000000000" pitchFamily="2" charset="2"/>
                  <a:buChar char="§"/>
                </a:pPr>
                <a:r>
                  <a:rPr lang="pt-BR" dirty="0"/>
                  <a:t>Pode ser visto como uma </a:t>
                </a:r>
                <a:r>
                  <a:rPr lang="pt-BR" b="1" i="1" dirty="0"/>
                  <a:t>generalização</a:t>
                </a:r>
                <a:r>
                  <a:rPr lang="pt-BR" dirty="0"/>
                  <a:t> das 2 versões anteriores:</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0" smtClean="0">
                        <a:latin typeface="Cambria Math" panose="02040503050406030204" pitchFamily="18" charset="0"/>
                      </a:rPr>
                      <m:t>=</m:t>
                    </m:r>
                    <m:r>
                      <m:rPr>
                        <m:sty m:val="p"/>
                      </m:rPr>
                      <a:rPr lang="pt-BR" b="0" i="0" smtClean="0">
                        <a:latin typeface="Cambria Math" panose="02040503050406030204" pitchFamily="18" charset="0"/>
                      </a:rPr>
                      <m:t>N</m:t>
                    </m:r>
                  </m:oMath>
                </a14:m>
                <a:r>
                  <a:rPr lang="pt-BR" dirty="0"/>
                  <a:t>, então </a:t>
                </a:r>
                <a:r>
                  <a:rPr lang="pt-BR" dirty="0" smtClean="0"/>
                  <a:t>ele se </a:t>
                </a:r>
                <a:r>
                  <a:rPr lang="pt-BR" dirty="0"/>
                  <a:t>torna o GD em batelada.</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1" smtClean="0">
                        <a:latin typeface="Cambria Math" panose="02040503050406030204" pitchFamily="18" charset="0"/>
                      </a:rPr>
                      <m:t>=1</m:t>
                    </m:r>
                  </m:oMath>
                </a14:m>
                <a:r>
                  <a:rPr lang="pt-BR" dirty="0"/>
                  <a:t>, então </a:t>
                </a:r>
                <a:r>
                  <a:rPr lang="pt-BR" dirty="0" smtClean="0"/>
                  <a:t>ele se </a:t>
                </a:r>
                <a:r>
                  <a:rPr lang="pt-BR" dirty="0"/>
                  <a:t>torna o GD estocástico.</a:t>
                </a:r>
              </a:p>
              <a:p>
                <a:pPr lvl="1" algn="just">
                  <a:buFont typeface="Wingdings" panose="05000000000000000000" pitchFamily="2" charset="2"/>
                  <a:buChar char="§"/>
                </a:pPr>
                <a:r>
                  <a:rPr lang="pt-BR" dirty="0" smtClean="0"/>
                  <a:t>Computacionalmente mais rápido </a:t>
                </a:r>
                <a:r>
                  <a:rPr lang="pt-BR" dirty="0"/>
                  <a:t>do que o GD em </a:t>
                </a:r>
                <a:r>
                  <a:rPr lang="pt-BR" dirty="0" smtClean="0"/>
                  <a:t>batelada, </a:t>
                </a:r>
                <a:r>
                  <a:rPr lang="pt-BR" dirty="0"/>
                  <a:t>mas mais </a:t>
                </a:r>
                <a:r>
                  <a:rPr lang="pt-BR" dirty="0" smtClean="0"/>
                  <a:t>lento </a:t>
                </a:r>
                <a:r>
                  <a:rPr lang="pt-BR" dirty="0"/>
                  <a:t>do que o GD estocástico.</a:t>
                </a:r>
              </a:p>
              <a:p>
                <a:pPr lvl="1" algn="just">
                  <a:buFont typeface="Wingdings" panose="05000000000000000000" pitchFamily="2" charset="2"/>
                  <a:buChar char="§"/>
                </a:pPr>
                <a:r>
                  <a:rPr lang="pt-BR" dirty="0"/>
                  <a:t>Convergência depende do tamanho do mini-batch.</a:t>
                </a:r>
              </a:p>
              <a:p>
                <a:pPr lvl="1" algn="just">
                  <a:buFont typeface="Wingdings" panose="05000000000000000000" pitchFamily="2" charset="2"/>
                  <a:buChar char="§"/>
                </a:pPr>
                <a:r>
                  <a:rPr lang="pt-BR" dirty="0"/>
                  <a:t>Pode usar esquemas de variação do passo de aprendizagem para melhorar a convergência.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590675"/>
                <a:ext cx="11132128" cy="5158467"/>
              </a:xfrm>
              <a:blipFill rotWithShape="0">
                <a:blip r:embed="rId3"/>
                <a:stretch>
                  <a:fillRect l="-930" t="-2364" r="-930"/>
                </a:stretch>
              </a:blipFill>
            </p:spPr>
            <p:txBody>
              <a:bodyPr/>
              <a:lstStyle/>
              <a:p>
                <a:r>
                  <a:rPr lang="pt-BR">
                    <a:noFill/>
                  </a:rPr>
                  <a:t> </a:t>
                </a:r>
              </a:p>
            </p:txBody>
          </p:sp>
        </mc:Fallback>
      </mc:AlternateContent>
      <p:sp>
        <p:nvSpPr>
          <p:cNvPr id="4" name="Rectangle 3"/>
          <p:cNvSpPr/>
          <p:nvPr/>
        </p:nvSpPr>
        <p:spPr>
          <a:xfrm>
            <a:off x="3297611" y="2923057"/>
            <a:ext cx="969817" cy="539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t>
            </a:r>
            <a:endParaRPr lang="pt-BR" dirty="0"/>
          </a:p>
        </p:txBody>
      </p:sp>
    </p:spTree>
    <p:extLst>
      <p:ext uri="{BB962C8B-B14F-4D97-AF65-F5344CB8AC3E}">
        <p14:creationId xmlns:p14="http://schemas.microsoft.com/office/powerpoint/2010/main" val="34650322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164"/>
            <a:ext cx="10515600" cy="766989"/>
          </a:xfrm>
        </p:spPr>
        <p:txBody>
          <a:bodyPr/>
          <a:lstStyle/>
          <a:p>
            <a:r>
              <a:rPr lang="pt-BR" dirty="0" smtClean="0"/>
              <a:t>Características do GD com </a:t>
            </a:r>
            <a:r>
              <a:rPr lang="pt-BR" dirty="0"/>
              <a:t>Mini-Batch</a:t>
            </a:r>
          </a:p>
        </p:txBody>
      </p:sp>
      <p:sp>
        <p:nvSpPr>
          <p:cNvPr id="8" name="TextBox 7"/>
          <p:cNvSpPr txBox="1"/>
          <p:nvPr/>
        </p:nvSpPr>
        <p:spPr>
          <a:xfrm>
            <a:off x="9960476" y="1245984"/>
            <a:ext cx="2329073"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100</a:t>
            </a:r>
          </a:p>
        </p:txBody>
      </p:sp>
      <p:sp>
        <p:nvSpPr>
          <p:cNvPr id="15" name="TextBox 14"/>
          <p:cNvSpPr txBox="1"/>
          <p:nvPr/>
        </p:nvSpPr>
        <p:spPr>
          <a:xfrm>
            <a:off x="7799415" y="1245984"/>
            <a:ext cx="2175810"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50</a:t>
            </a:r>
          </a:p>
        </p:txBody>
      </p:sp>
      <p:sp>
        <p:nvSpPr>
          <p:cNvPr id="16" name="TextBox 15"/>
          <p:cNvSpPr txBox="1"/>
          <p:nvPr/>
        </p:nvSpPr>
        <p:spPr>
          <a:xfrm>
            <a:off x="5499838" y="1247264"/>
            <a:ext cx="2227299"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10</a:t>
            </a:r>
          </a:p>
        </p:txBody>
      </p:sp>
      <p:sp>
        <p:nvSpPr>
          <p:cNvPr id="5" name="TextBox 4"/>
          <p:cNvSpPr txBox="1"/>
          <p:nvPr/>
        </p:nvSpPr>
        <p:spPr>
          <a:xfrm>
            <a:off x="5876884" y="5902002"/>
            <a:ext cx="6226628" cy="369332"/>
          </a:xfrm>
          <a:prstGeom prst="rect">
            <a:avLst/>
          </a:prstGeom>
          <a:noFill/>
        </p:spPr>
        <p:txBody>
          <a:bodyPr wrap="square" rtlCol="0">
            <a:spAutoFit/>
          </a:bodyPr>
          <a:lstStyle/>
          <a:p>
            <a:r>
              <a:rPr lang="pt-BR" dirty="0" smtClean="0">
                <a:hlinkClick r:id="rId3"/>
              </a:rPr>
              <a:t>Exemplo: </a:t>
            </a:r>
            <a:r>
              <a:rPr lang="pt-BR" dirty="0">
                <a:hlinkClick r:id="rId3"/>
              </a:rPr>
              <a:t>mini_batch_gradient_descent_with_figures.ipynb</a:t>
            </a:r>
            <a:endParaRPr lang="pt-BR" dirty="0"/>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5499839" y="1546283"/>
            <a:ext cx="2046126" cy="1941896"/>
          </a:xfrm>
          <a:prstGeom prst="rect">
            <a:avLst/>
          </a:prstGeom>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5499839" y="3532422"/>
            <a:ext cx="2046126" cy="1896409"/>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7773004" y="1548631"/>
            <a:ext cx="2047301" cy="1939548"/>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7773004" y="3532423"/>
            <a:ext cx="2047301" cy="1952586"/>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10047344" y="1518794"/>
            <a:ext cx="2056168" cy="1939548"/>
          </a:xfrm>
          <a:prstGeom prst="rect">
            <a:avLst/>
          </a:prstGeom>
        </p:spPr>
      </p:pic>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10047344" y="3493967"/>
            <a:ext cx="2056168" cy="1968047"/>
          </a:xfrm>
          <a:prstGeom prst="rect">
            <a:avLst/>
          </a:prstGeom>
        </p:spPr>
      </p:pic>
      <p:sp>
        <p:nvSpPr>
          <p:cNvPr id="18" name="Content Placeholder 2"/>
          <p:cNvSpPr>
            <a:spLocks noGrp="1"/>
          </p:cNvSpPr>
          <p:nvPr>
            <p:ph idx="1"/>
          </p:nvPr>
        </p:nvSpPr>
        <p:spPr>
          <a:xfrm>
            <a:off x="838200" y="1209082"/>
            <a:ext cx="4750126" cy="5622666"/>
          </a:xfrm>
        </p:spPr>
        <p:txBody>
          <a:bodyPr>
            <a:normAutofit fontScale="92500"/>
          </a:bodyPr>
          <a:lstStyle/>
          <a:p>
            <a:pPr>
              <a:spcBef>
                <a:spcPts val="0"/>
              </a:spcBef>
            </a:pPr>
            <a:r>
              <a:rPr lang="pt-BR" b="1" i="1" dirty="0"/>
              <a:t>P</a:t>
            </a:r>
            <a:r>
              <a:rPr lang="pt-BR" b="1" i="1" dirty="0" smtClean="0"/>
              <a:t>rogresso menos </a:t>
            </a:r>
            <a:r>
              <a:rPr lang="pt-BR" b="1" i="1" dirty="0"/>
              <a:t>irregular </a:t>
            </a:r>
            <a:r>
              <a:rPr lang="pt-BR" dirty="0"/>
              <a:t>do que com o </a:t>
            </a:r>
            <a:r>
              <a:rPr lang="pt-BR" dirty="0" smtClean="0"/>
              <a:t>GDE, </a:t>
            </a:r>
            <a:r>
              <a:rPr lang="pt-BR" dirty="0"/>
              <a:t>especialmente com mini-batches </a:t>
            </a:r>
            <a:r>
              <a:rPr lang="pt-BR" dirty="0" smtClean="0"/>
              <a:t>maiores.</a:t>
            </a:r>
            <a:endParaRPr lang="pt-BR" dirty="0"/>
          </a:p>
          <a:p>
            <a:pPr>
              <a:spcBef>
                <a:spcPts val="0"/>
              </a:spcBef>
            </a:pPr>
            <a:r>
              <a:rPr lang="pt-BR" dirty="0"/>
              <a:t>Como resultado, </a:t>
            </a:r>
            <a:r>
              <a:rPr lang="pt-BR" dirty="0" smtClean="0"/>
              <a:t>essa versão </a:t>
            </a:r>
            <a:r>
              <a:rPr lang="pt-BR" b="1" i="1" dirty="0" smtClean="0"/>
              <a:t>oscila </a:t>
            </a:r>
            <a:r>
              <a:rPr lang="pt-BR" b="1" i="1" dirty="0"/>
              <a:t>menos ao redor do mínimo global</a:t>
            </a:r>
            <a:r>
              <a:rPr lang="pt-BR" dirty="0"/>
              <a:t> do que o GDE.</a:t>
            </a:r>
          </a:p>
          <a:p>
            <a:pPr>
              <a:spcBef>
                <a:spcPts val="0"/>
              </a:spcBef>
            </a:pPr>
            <a:r>
              <a:rPr lang="pt-BR" dirty="0"/>
              <a:t>Tem </a:t>
            </a:r>
            <a:r>
              <a:rPr lang="pt-BR" b="1" i="1" dirty="0"/>
              <a:t>comportamento mais próximo do GD em batelada</a:t>
            </a:r>
            <a:r>
              <a:rPr lang="pt-BR" dirty="0"/>
              <a:t> para </a:t>
            </a:r>
            <a:r>
              <a:rPr lang="pt-BR" dirty="0" smtClean="0"/>
              <a:t>mini-batches </a:t>
            </a:r>
            <a:r>
              <a:rPr lang="pt-BR" dirty="0"/>
              <a:t>maiores.</a:t>
            </a:r>
          </a:p>
          <a:p>
            <a:pPr>
              <a:spcBef>
                <a:spcPts val="0"/>
              </a:spcBef>
            </a:pPr>
            <a:r>
              <a:rPr lang="pt-BR" b="1" i="1" dirty="0"/>
              <a:t>Oscilação</a:t>
            </a:r>
            <a:r>
              <a:rPr lang="pt-BR" dirty="0"/>
              <a:t> em torno do mínimo </a:t>
            </a:r>
            <a:r>
              <a:rPr lang="pt-BR" b="1" i="1" dirty="0"/>
              <a:t>diminui conforme o tamanho do mini-batch aumenta</a:t>
            </a:r>
            <a:r>
              <a:rPr lang="pt-BR" dirty="0"/>
              <a:t>.</a:t>
            </a:r>
          </a:p>
          <a:p>
            <a:pPr>
              <a:spcBef>
                <a:spcPts val="0"/>
              </a:spcBef>
            </a:pPr>
            <a:r>
              <a:rPr lang="pt-BR" dirty="0"/>
              <a:t>Pode também ser usado com um </a:t>
            </a:r>
            <a:r>
              <a:rPr lang="pt-BR" b="1" i="1" dirty="0" smtClean="0"/>
              <a:t>esquema de variação do </a:t>
            </a:r>
            <a:r>
              <a:rPr lang="pt-BR" b="1" i="1" dirty="0"/>
              <a:t>passo de </a:t>
            </a:r>
            <a:r>
              <a:rPr lang="pt-BR" b="1" i="1" dirty="0" smtClean="0"/>
              <a:t>aprendizagem</a:t>
            </a:r>
            <a:r>
              <a:rPr lang="pt-BR" dirty="0" smtClean="0"/>
              <a:t>.</a:t>
            </a:r>
            <a:endParaRPr lang="pt-BR" dirty="0"/>
          </a:p>
        </p:txBody>
      </p:sp>
    </p:spTree>
    <p:extLst>
      <p:ext uri="{BB962C8B-B14F-4D97-AF65-F5344CB8AC3E}">
        <p14:creationId xmlns:p14="http://schemas.microsoft.com/office/powerpoint/2010/main" val="11579803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T319 - Quiz - Regressão: Parte </a:t>
            </a:r>
            <a:r>
              <a:rPr lang="pt-BR" i="1" dirty="0" smtClean="0"/>
              <a:t>II</a:t>
            </a:r>
            <a:r>
              <a:rPr lang="pt-BR" dirty="0" smtClean="0"/>
              <a:t>” </a:t>
            </a:r>
            <a:r>
              <a:rPr lang="pt-BR" dirty="0"/>
              <a:t>que se encontra no MS Teams.</a:t>
            </a:r>
          </a:p>
          <a:p>
            <a:r>
              <a:rPr lang="pt-BR" b="1" dirty="0"/>
              <a:t>Exercício Prático</a:t>
            </a:r>
            <a:r>
              <a:rPr lang="pt-BR" dirty="0"/>
              <a:t>: </a:t>
            </a:r>
            <a:r>
              <a:rPr lang="pt-BR" b="1" dirty="0">
                <a:hlinkClick r:id="rId3"/>
              </a:rPr>
              <a:t>Laboratório </a:t>
            </a:r>
            <a:r>
              <a:rPr lang="pt-BR" b="1" dirty="0" smtClean="0">
                <a:hlinkClick r:id="rId3"/>
              </a:rPr>
              <a:t>#</a:t>
            </a:r>
            <a:r>
              <a:rPr lang="pt-BR" b="1" dirty="0">
                <a:hlinkClick r:id="rId3"/>
              </a:rPr>
              <a:t>3</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smtClean="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507017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248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Recapitulando</a:t>
            </a:r>
            <a:endParaRPr lang="pt-BR" dirty="0"/>
          </a:p>
        </p:txBody>
      </p:sp>
      <p:sp>
        <p:nvSpPr>
          <p:cNvPr id="3" name="Content Placeholder 2"/>
          <p:cNvSpPr>
            <a:spLocks noGrp="1"/>
          </p:cNvSpPr>
          <p:nvPr>
            <p:ph idx="1"/>
          </p:nvPr>
        </p:nvSpPr>
        <p:spPr>
          <a:xfrm>
            <a:off x="838200" y="1825625"/>
            <a:ext cx="11145982" cy="4713720"/>
          </a:xfrm>
        </p:spPr>
        <p:txBody>
          <a:bodyPr/>
          <a:lstStyle/>
          <a:p>
            <a:r>
              <a:rPr lang="pt-BR" dirty="0" smtClean="0"/>
              <a:t>Vimos a </a:t>
            </a:r>
            <a:r>
              <a:rPr lang="pt-BR" b="1" i="1" dirty="0" smtClean="0"/>
              <a:t>motivação</a:t>
            </a:r>
            <a:r>
              <a:rPr lang="pt-BR" dirty="0" smtClean="0"/>
              <a:t> por trás da </a:t>
            </a:r>
            <a:r>
              <a:rPr lang="pt-BR" b="1" i="1" dirty="0" smtClean="0"/>
              <a:t>regressão linear</a:t>
            </a:r>
            <a:r>
              <a:rPr lang="pt-BR" dirty="0" smtClean="0"/>
              <a:t>: encontrar funções que aproximem o fenômeno gerador por trás das observações ruidosas.</a:t>
            </a:r>
          </a:p>
          <a:p>
            <a:r>
              <a:rPr lang="pt-BR" dirty="0" smtClean="0"/>
              <a:t>Definimos o </a:t>
            </a:r>
            <a:r>
              <a:rPr lang="pt-BR" b="1" i="1" dirty="0" smtClean="0"/>
              <a:t>problema matematicamente</a:t>
            </a:r>
            <a:r>
              <a:rPr lang="pt-BR" dirty="0" smtClean="0"/>
              <a:t>.</a:t>
            </a:r>
          </a:p>
          <a:p>
            <a:r>
              <a:rPr lang="pt-BR" dirty="0" smtClean="0"/>
              <a:t>Vimos como resolver o problema da regressão, i.e., </a:t>
            </a:r>
            <a:r>
              <a:rPr lang="pt-BR" b="1" i="1" dirty="0" smtClean="0"/>
              <a:t>encontrar os pesos do modelo, através da equação normal</a:t>
            </a:r>
            <a:r>
              <a:rPr lang="pt-BR" dirty="0" smtClean="0"/>
              <a:t>.</a:t>
            </a:r>
          </a:p>
          <a:p>
            <a:r>
              <a:rPr lang="pt-BR" dirty="0" smtClean="0"/>
              <a:t>Aprendemos o que é uma </a:t>
            </a:r>
            <a:r>
              <a:rPr lang="pt-BR" b="1" i="1" dirty="0" smtClean="0"/>
              <a:t>superfície de erro</a:t>
            </a:r>
            <a:r>
              <a:rPr lang="pt-BR" dirty="0" smtClean="0"/>
              <a:t>.</a:t>
            </a:r>
          </a:p>
          <a:p>
            <a:r>
              <a:rPr lang="pt-BR" dirty="0" smtClean="0"/>
              <a:t>Discutimos algumas </a:t>
            </a:r>
            <a:r>
              <a:rPr lang="pt-BR" b="1" i="1" dirty="0" smtClean="0"/>
              <a:t>desvantagens</a:t>
            </a:r>
            <a:r>
              <a:rPr lang="pt-BR" dirty="0" smtClean="0"/>
              <a:t> (e.g. </a:t>
            </a:r>
            <a:r>
              <a:rPr lang="pt-BR" b="1" i="1" dirty="0" smtClean="0"/>
              <a:t>complexidade</a:t>
            </a:r>
            <a:r>
              <a:rPr lang="pt-BR" dirty="0" smtClean="0"/>
              <a:t>, </a:t>
            </a:r>
            <a:r>
              <a:rPr lang="pt-BR" b="1" i="1" dirty="0" smtClean="0"/>
              <a:t>regressão não-linear</a:t>
            </a:r>
            <a:r>
              <a:rPr lang="pt-BR" dirty="0" smtClean="0"/>
              <a:t>) da </a:t>
            </a:r>
            <a:r>
              <a:rPr lang="pt-BR" dirty="0"/>
              <a:t>equação </a:t>
            </a:r>
            <a:r>
              <a:rPr lang="pt-BR" dirty="0" smtClean="0"/>
              <a:t>normal e vislumbramos uma possível solução para essas desvantagens, a qual discutiremos a seguir.</a:t>
            </a:r>
          </a:p>
        </p:txBody>
      </p:sp>
    </p:spTree>
    <p:extLst>
      <p:ext uri="{BB962C8B-B14F-4D97-AF65-F5344CB8AC3E}">
        <p14:creationId xmlns:p14="http://schemas.microsoft.com/office/powerpoint/2010/main" val="2495786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Vetor Gradiente</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2103120"/>
                <a:ext cx="11147156" cy="4724400"/>
              </a:xfrm>
            </p:spPr>
            <p:txBody>
              <a:bodyPr>
                <a:normAutofit fontScale="85000" lnSpcReduction="20000"/>
              </a:bodyPr>
              <a:lstStyle/>
              <a:p>
                <a:r>
                  <a:rPr lang="pt-BR" dirty="0" smtClean="0">
                    <a:ea typeface="Cambria Math" panose="02040503050406030204" pitchFamily="18" charset="0"/>
                  </a:rPr>
                  <a:t>Vocês se lembram das aulas de cálculo vetorial, </a:t>
                </a:r>
                <a:r>
                  <a:rPr lang="pt-BR" dirty="0">
                    <a:ea typeface="Cambria Math" panose="02040503050406030204" pitchFamily="18" charset="0"/>
                  </a:rPr>
                  <a:t>onde vocês aprenderam sobre o </a:t>
                </a:r>
                <a:r>
                  <a:rPr lang="pt-BR" b="1" i="1" dirty="0" smtClean="0">
                    <a:ea typeface="Cambria Math" panose="02040503050406030204" pitchFamily="18" charset="0"/>
                  </a:rPr>
                  <a:t>vetor gradiente</a:t>
                </a:r>
                <a:r>
                  <a:rPr lang="pt-BR" dirty="0" smtClean="0">
                    <a:ea typeface="Cambria Math" panose="02040503050406030204" pitchFamily="18" charset="0"/>
                  </a:rPr>
                  <a:t>?</a:t>
                </a:r>
              </a:p>
              <a:p>
                <a:pPr lvl="1">
                  <a:buFont typeface="Wingdings" panose="05000000000000000000" pitchFamily="2" charset="2"/>
                  <a:buChar char="§"/>
                </a:pPr>
                <a:r>
                  <a:rPr lang="pt-BR" b="1" i="1" dirty="0" smtClean="0"/>
                  <a:t>Vetor gradiente </a:t>
                </a:r>
                <a:r>
                  <a:rPr lang="pt-BR" dirty="0"/>
                  <a:t>é um vetor que </a:t>
                </a:r>
                <a:r>
                  <a:rPr lang="pt-BR" dirty="0" smtClean="0"/>
                  <a:t>indica a </a:t>
                </a:r>
                <a:r>
                  <a:rPr lang="pt-BR" b="1" i="1" dirty="0" smtClean="0"/>
                  <a:t>magnitude</a:t>
                </a:r>
                <a:r>
                  <a:rPr lang="pt-BR" dirty="0" smtClean="0"/>
                  <a:t> (i.e., </a:t>
                </a:r>
                <a:r>
                  <a:rPr lang="pt-BR" b="1" i="1" dirty="0" smtClean="0"/>
                  <a:t>taxa</a:t>
                </a:r>
                <a:r>
                  <a:rPr lang="pt-BR" dirty="0" smtClean="0"/>
                  <a:t>) e a </a:t>
                </a:r>
                <a:r>
                  <a:rPr lang="pt-BR" b="1" i="1" dirty="0"/>
                  <a:t>direção</a:t>
                </a:r>
                <a:r>
                  <a:rPr lang="pt-BR" dirty="0"/>
                  <a:t> </a:t>
                </a:r>
                <a:r>
                  <a:rPr lang="pt-BR" dirty="0" smtClean="0"/>
                  <a:t>na </a:t>
                </a:r>
                <a:r>
                  <a:rPr lang="pt-BR" dirty="0"/>
                  <a:t>qual, por </a:t>
                </a:r>
                <a:r>
                  <a:rPr lang="pt-BR" b="1" i="1" dirty="0"/>
                  <a:t>deslocamento a partir </a:t>
                </a:r>
                <a:r>
                  <a:rPr lang="pt-BR" b="1" i="1" dirty="0" smtClean="0"/>
                  <a:t>de um </a:t>
                </a:r>
                <a:r>
                  <a:rPr lang="pt-BR" b="1" i="1" dirty="0"/>
                  <a:t>ponto </a:t>
                </a:r>
                <a:r>
                  <a:rPr lang="pt-BR" b="1" i="1" dirty="0" smtClean="0"/>
                  <a:t>especifico</a:t>
                </a:r>
                <a:r>
                  <a:rPr lang="pt-BR" dirty="0" smtClean="0"/>
                  <a:t>, </a:t>
                </a:r>
                <a:r>
                  <a:rPr lang="pt-BR" dirty="0"/>
                  <a:t>obtém-se o </a:t>
                </a:r>
                <a:r>
                  <a:rPr lang="pt-BR" b="1" i="1" dirty="0"/>
                  <a:t>maior incremento possível </a:t>
                </a:r>
                <a:r>
                  <a:rPr lang="pt-BR" dirty="0"/>
                  <a:t>no valor de </a:t>
                </a:r>
                <a:r>
                  <a:rPr lang="pt-BR" dirty="0" smtClean="0"/>
                  <a:t>uma função, </a:t>
                </a:r>
                <a14:m>
                  <m:oMath xmlns:m="http://schemas.openxmlformats.org/officeDocument/2006/math">
                    <m:r>
                      <a:rPr lang="pt-BR" b="0" i="1" smtClean="0">
                        <a:latin typeface="Cambria Math" panose="02040503050406030204" pitchFamily="18" charset="0"/>
                      </a:rPr>
                      <m:t>𝑓</m:t>
                    </m:r>
                  </m:oMath>
                </a14:m>
                <a:r>
                  <a:rPr lang="pt-BR" dirty="0" smtClean="0"/>
                  <a:t>.</a:t>
                </a:r>
              </a:p>
              <a:p>
                <a:r>
                  <a:rPr lang="pt-BR" dirty="0"/>
                  <a:t>O </a:t>
                </a:r>
                <a:r>
                  <a:rPr lang="pt-BR" b="1" i="1" dirty="0"/>
                  <a:t>vetor</a:t>
                </a:r>
                <a:r>
                  <a:rPr lang="pt-BR" dirty="0"/>
                  <a:t> </a:t>
                </a:r>
                <a:r>
                  <a:rPr lang="pt-BR" b="1" i="1" dirty="0"/>
                  <a:t>gradiente</a:t>
                </a:r>
                <a:r>
                  <a:rPr lang="pt-BR" dirty="0"/>
                  <a:t> de uma </a:t>
                </a:r>
                <a:r>
                  <a:rPr lang="pt-BR" dirty="0" smtClean="0"/>
                  <a:t>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smtClean="0"/>
                  <a:t> é </a:t>
                </a:r>
                <a:r>
                  <a:rPr lang="pt-BR" dirty="0"/>
                  <a:t>definido pela derivada parcial em relação a cada </a:t>
                </a:r>
                <a:r>
                  <a:rPr lang="pt-BR" dirty="0" smtClean="0"/>
                  <a:t>um de </a:t>
                </a:r>
                <a:r>
                  <a:rPr lang="pt-BR" dirty="0"/>
                  <a:t>seus argumentos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=0,…,</m:t>
                    </m:r>
                    <m:r>
                      <a:rPr lang="pt-BR" i="1">
                        <a:latin typeface="Cambria Math" panose="02040503050406030204" pitchFamily="18" charset="0"/>
                      </a:rPr>
                      <m:t>𝐾</m:t>
                    </m:r>
                    <m:r>
                      <a:rPr lang="pt-BR" b="0" i="0" smtClean="0">
                        <a:latin typeface="Cambria Math" panose="02040503050406030204" pitchFamily="18" charset="0"/>
                      </a:rPr>
                      <m:t>:</m:t>
                    </m:r>
                  </m:oMath>
                </a14:m>
                <a:endParaRPr lang="pt-BR"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r>
                      <a:rPr lang="pt-BR" i="1">
                        <a:latin typeface="Cambria Math" panose="02040503050406030204" pitchFamily="18" charset="0"/>
                        <a:ea typeface="Cambria Math" panose="02040503050406030204" pitchFamily="18" charset="0"/>
                      </a:rPr>
                      <m:t>= </m:t>
                    </m:r>
                    <m:sSup>
                      <m:sSupPr>
                        <m:ctrlPr>
                          <a:rPr lang="pt-BR" i="1">
                            <a:latin typeface="Cambria Math" panose="02040503050406030204" pitchFamily="18" charset="0"/>
                            <a:ea typeface="Cambria Math" panose="02040503050406030204" pitchFamily="18" charset="0"/>
                          </a:rPr>
                        </m:ctrlPr>
                      </m:sSupPr>
                      <m:e>
                        <m:d>
                          <m:dPr>
                            <m:begChr m:val="["/>
                            <m:endChr m:val="]"/>
                            <m:ctrlPr>
                              <a:rPr lang="pt-BR" i="1">
                                <a:latin typeface="Cambria Math" panose="02040503050406030204" pitchFamily="18" charset="0"/>
                                <a:ea typeface="Cambria Math" panose="02040503050406030204" pitchFamily="18" charset="0"/>
                              </a:rPr>
                            </m:ctrlPr>
                          </m:dPr>
                          <m:e>
                            <m:m>
                              <m:mPr>
                                <m:mcs>
                                  <m:mc>
                                    <m:mcPr>
                                      <m:count m:val="3"/>
                                      <m:mcJc m:val="center"/>
                                    </m:mcPr>
                                  </m:mc>
                                </m:mcs>
                                <m:ctrlPr>
                                  <a:rPr lang="pt-BR" i="1">
                                    <a:latin typeface="Cambria Math" panose="02040503050406030204" pitchFamily="18" charset="0"/>
                                    <a:ea typeface="Cambria Math" panose="02040503050406030204" pitchFamily="18" charset="0"/>
                                  </a:rPr>
                                </m:ctrlPr>
                              </m:mPr>
                              <m:mr>
                                <m:e>
                                  <m:m>
                                    <m:mPr>
                                      <m:mcs>
                                        <m:mc>
                                          <m:mcPr>
                                            <m:count m:val="2"/>
                                            <m:mcJc m:val="center"/>
                                          </m:mcPr>
                                        </m:mc>
                                      </m:mcs>
                                      <m:ctrlPr>
                                        <a:rPr lang="pt-BR" i="1">
                                          <a:latin typeface="Cambria Math" panose="02040503050406030204" pitchFamily="18" charset="0"/>
                                          <a:ea typeface="Cambria Math" panose="02040503050406030204" pitchFamily="18" charset="0"/>
                                        </a:rPr>
                                      </m:ctrlPr>
                                    </m:mPr>
                                    <m:mr>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0</m:t>
                                                </m:r>
                                              </m:sub>
                                            </m:sSub>
                                          </m:den>
                                        </m:f>
                                      </m:e>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1</m:t>
                                                </m:r>
                                              </m:sub>
                                            </m:sSub>
                                          </m:den>
                                        </m:f>
                                      </m:e>
                                    </m:mr>
                                  </m:m>
                                </m:e>
                                <m:e>
                                  <m:r>
                                    <a:rPr lang="pt-BR" i="1">
                                      <a:latin typeface="Cambria Math" panose="02040503050406030204" pitchFamily="18" charset="0"/>
                                      <a:ea typeface="Cambria Math" panose="02040503050406030204" pitchFamily="18" charset="0"/>
                                    </a:rPr>
                                    <m:t>…</m:t>
                                  </m:r>
                                </m:e>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𝐾</m:t>
                                          </m:r>
                                        </m:sub>
                                      </m:sSub>
                                    </m:den>
                                  </m:f>
                                </m:e>
                              </m:mr>
                            </m:m>
                          </m:e>
                        </m:d>
                      </m:e>
                      <m:sup>
                        <m:r>
                          <a:rPr lang="pt-BR" i="1">
                            <a:latin typeface="Cambria Math" panose="02040503050406030204" pitchFamily="18" charset="0"/>
                            <a:ea typeface="Cambria Math" panose="02040503050406030204" pitchFamily="18" charset="0"/>
                          </a:rPr>
                          <m:t>𝑇</m:t>
                        </m:r>
                      </m:sup>
                    </m:sSup>
                    <m:r>
                      <a:rPr lang="pt-BR" b="0" i="0" smtClean="0">
                        <a:latin typeface="Cambria Math" panose="02040503050406030204" pitchFamily="18" charset="0"/>
                        <a:ea typeface="Cambria Math" panose="02040503050406030204" pitchFamily="18" charset="0"/>
                      </a:rPr>
                      <m:t>.</m:t>
                    </m:r>
                  </m:oMath>
                </a14:m>
                <a:r>
                  <a:rPr lang="pt-BR" dirty="0"/>
                  <a:t> </a:t>
                </a:r>
              </a:p>
              <a:p>
                <a:r>
                  <a:rPr lang="pt-BR" dirty="0" smtClean="0"/>
                  <a:t>Cada </a:t>
                </a:r>
                <a:r>
                  <a:rPr lang="pt-BR" dirty="0"/>
                  <a:t>elemento do </a:t>
                </a:r>
                <a:r>
                  <a:rPr lang="pt-BR" b="1" i="1" dirty="0"/>
                  <a:t>vetor gradiente </a:t>
                </a:r>
                <a:r>
                  <a:rPr lang="pt-BR" dirty="0" smtClean="0"/>
                  <a:t>indica a </a:t>
                </a:r>
                <a:r>
                  <a:rPr lang="pt-BR" b="1" i="1" dirty="0" smtClean="0"/>
                  <a:t>magnitude</a:t>
                </a:r>
                <a:r>
                  <a:rPr lang="pt-BR" dirty="0" smtClean="0"/>
                  <a:t> e a </a:t>
                </a:r>
                <a:r>
                  <a:rPr lang="pt-BR" b="1" i="1" dirty="0" smtClean="0"/>
                  <a:t>direção</a:t>
                </a:r>
                <a:r>
                  <a:rPr lang="pt-BR" dirty="0" smtClean="0"/>
                  <a:t> de </a:t>
                </a:r>
                <a:r>
                  <a:rPr lang="pt-BR" dirty="0"/>
                  <a:t>máxima </a:t>
                </a:r>
                <a:r>
                  <a:rPr lang="pt-BR" dirty="0" smtClean="0"/>
                  <a:t>variação da função </a:t>
                </a:r>
                <a:r>
                  <a:rPr lang="pt-BR" dirty="0"/>
                  <a:t>em </a:t>
                </a:r>
                <a:r>
                  <a:rPr lang="pt-BR" b="1" i="1" dirty="0"/>
                  <a:t>relação àquele </a:t>
                </a:r>
                <a:r>
                  <a:rPr lang="pt-BR" b="1" i="1" dirty="0" smtClean="0"/>
                  <a:t>argumento</a:t>
                </a:r>
                <a:r>
                  <a:rPr lang="pt-BR" dirty="0" smtClean="0"/>
                  <a:t>.</a:t>
                </a:r>
              </a:p>
              <a:p>
                <a:r>
                  <a:rPr lang="pt-BR" dirty="0" smtClean="0"/>
                  <a:t>Se imaginem parados em um ponto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b="0" i="1" smtClean="0">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b="0" i="1" smtClean="0">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b="0" i="1" smtClean="0">
                        <a:latin typeface="Cambria Math" panose="02040503050406030204" pitchFamily="18" charset="0"/>
                      </a:rPr>
                      <m:t>(0)</m:t>
                    </m:r>
                  </m:oMath>
                </a14:m>
                <a:r>
                  <a:rPr lang="pt-BR" dirty="0" smtClean="0"/>
                  <a:t> no </a:t>
                </a:r>
                <a:r>
                  <a:rPr lang="pt-BR" dirty="0"/>
                  <a:t>domínio de</a:t>
                </a:r>
                <a:r>
                  <a:rPr lang="pt-BR" dirty="0" smtClean="0"/>
                  <a:t> </a:t>
                </a:r>
                <a14:m>
                  <m:oMath xmlns:m="http://schemas.openxmlformats.org/officeDocument/2006/math">
                    <m:r>
                      <a:rPr lang="pt-BR" i="1">
                        <a:latin typeface="Cambria Math" panose="02040503050406030204" pitchFamily="18" charset="0"/>
                      </a:rPr>
                      <m:t>𝑓</m:t>
                    </m:r>
                  </m:oMath>
                </a14:m>
                <a:r>
                  <a:rPr lang="pt-BR" dirty="0" smtClean="0"/>
                  <a:t>, </a:t>
                </a:r>
                <a:r>
                  <a:rPr lang="pt-BR" dirty="0"/>
                  <a:t>o vetor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b="0" i="1" smtClean="0">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(0)</m:t>
                        </m:r>
                      </m:e>
                    </m:d>
                  </m:oMath>
                </a14:m>
                <a:r>
                  <a:rPr lang="pt-BR" dirty="0"/>
                  <a:t> diz </a:t>
                </a:r>
                <a:r>
                  <a:rPr lang="pt-BR" dirty="0" smtClean="0"/>
                  <a:t>em qual direção devemos </a:t>
                </a:r>
                <a:r>
                  <a:rPr lang="pt-BR" dirty="0"/>
                  <a:t>caminhar para aumentar o valor </a:t>
                </a:r>
                <a:r>
                  <a:rPr lang="pt-BR" dirty="0" smtClean="0"/>
                  <a:t>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 </m:t>
                    </m:r>
                  </m:oMath>
                </a14:m>
                <a:r>
                  <a:rPr lang="pt-BR" dirty="0" smtClean="0"/>
                  <a:t>mais rapidamente, ou seja</a:t>
                </a:r>
              </a:p>
              <a:p>
                <a:pPr marL="0" indent="0" algn="ctr">
                  <a:buNone/>
                </a:pPr>
                <a14:m>
                  <m:oMath xmlns:m="http://schemas.openxmlformats.org/officeDocument/2006/math">
                    <m:r>
                      <a:rPr lang="pt-BR" sz="2600" i="1">
                        <a:latin typeface="Cambria Math" panose="02040503050406030204" pitchFamily="18" charset="0"/>
                      </a:rPr>
                      <m:t>𝑓</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b="0" i="1" smtClean="0">
                            <a:latin typeface="Cambria Math" panose="02040503050406030204" pitchFamily="18" charset="0"/>
                          </a:rPr>
                          <m:t>(0)+</m:t>
                        </m:r>
                        <m:r>
                          <a:rPr lang="pt-BR" sz="2600" b="0" i="1" smtClean="0">
                            <a:latin typeface="Cambria Math" panose="02040503050406030204" pitchFamily="18" charset="0"/>
                            <a:ea typeface="Cambria Math" panose="02040503050406030204" pitchFamily="18" charset="0"/>
                          </a:rPr>
                          <m:t>𝛼</m:t>
                        </m:r>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d>
                              <m:dPr>
                                <m:ctrlPr>
                                  <a:rPr lang="pt-BR" sz="2600" i="1">
                                    <a:latin typeface="Cambria Math" panose="02040503050406030204" pitchFamily="18" charset="0"/>
                                    <a:ea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0</m:t>
                                </m:r>
                              </m:sub>
                            </m:sSub>
                          </m:den>
                        </m:f>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b="0" i="1" smtClean="0">
                            <a:latin typeface="Cambria Math" panose="02040503050406030204" pitchFamily="18" charset="0"/>
                          </a:rPr>
                          <m:t>(0)+</m:t>
                        </m:r>
                        <m:r>
                          <a:rPr lang="pt-BR" sz="2600" b="0" i="1" smtClean="0">
                            <a:latin typeface="Cambria Math" panose="02040503050406030204" pitchFamily="18" charset="0"/>
                            <a:ea typeface="Cambria Math" panose="02040503050406030204" pitchFamily="18" charset="0"/>
                          </a:rPr>
                          <m:t>𝛼</m:t>
                        </m:r>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𝐾</m:t>
                                </m:r>
                              </m:sub>
                            </m:sSub>
                          </m:den>
                        </m:f>
                      </m:e>
                    </m:d>
                    <m:r>
                      <a:rPr lang="pt-BR" sz="2600" b="0" i="1" smtClean="0">
                        <a:latin typeface="Cambria Math" panose="02040503050406030204" pitchFamily="18" charset="0"/>
                      </a:rPr>
                      <m:t>&gt;</m:t>
                    </m:r>
                    <m:r>
                      <a:rPr lang="pt-BR" sz="2600" i="1">
                        <a:latin typeface="Cambria Math" panose="02040503050406030204" pitchFamily="18" charset="0"/>
                      </a:rPr>
                      <m:t>𝑓</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b="0" i="1" smtClean="0">
                            <a:latin typeface="Cambria Math" panose="02040503050406030204" pitchFamily="18" charset="0"/>
                          </a:rPr>
                          <m:t>(0),…,</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b="0" i="1" smtClean="0">
                            <a:latin typeface="Cambria Math" panose="02040503050406030204" pitchFamily="18" charset="0"/>
                          </a:rPr>
                          <m:t>(0)</m:t>
                        </m:r>
                      </m:e>
                    </m:d>
                  </m:oMath>
                </a14:m>
                <a:r>
                  <a:rPr lang="pt-BR" sz="2600"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2103120"/>
                <a:ext cx="11147156" cy="4724400"/>
              </a:xfrm>
              <a:blipFill rotWithShape="0">
                <a:blip r:embed="rId3"/>
                <a:stretch>
                  <a:fillRect l="-711" t="-2968" r="-120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8083007" y="173058"/>
                <a:ext cx="4108993" cy="1169551"/>
              </a:xfrm>
              <a:prstGeom prst="rect">
                <a:avLst/>
              </a:prstGeom>
            </p:spPr>
            <p:txBody>
              <a:bodyPr wrap="square">
                <a:spAutoFit/>
              </a:bodyPr>
              <a:lstStyle/>
              <a:p>
                <a:pPr marL="285750" lvl="0" indent="-285750">
                  <a:buFont typeface="Arial" panose="020B0604020202020204" pitchFamily="34" charset="0"/>
                  <a:buChar char="•"/>
                  <a:defRPr/>
                </a:pPr>
                <a:r>
                  <a:rPr lang="pt-BR" sz="1400" dirty="0" smtClean="0"/>
                  <a:t>O vetor gradiente, </a:t>
                </a:r>
                <a14:m>
                  <m:oMath xmlns:m="http://schemas.openxmlformats.org/officeDocument/2006/math">
                    <m:r>
                      <a:rPr lang="pt-BR" sz="1400" b="0" i="1">
                        <a:latin typeface="Cambria Math" panose="02040503050406030204" pitchFamily="18" charset="0"/>
                        <a:ea typeface="Cambria Math" panose="02040503050406030204" pitchFamily="18" charset="0"/>
                      </a:rPr>
                      <m:t>𝛻</m:t>
                    </m:r>
                    <m:r>
                      <a:rPr lang="pt-BR" sz="1400" b="0" i="1">
                        <a:latin typeface="Cambria Math" panose="02040503050406030204" pitchFamily="18" charset="0"/>
                        <a:ea typeface="Cambria Math" panose="02040503050406030204" pitchFamily="18" charset="0"/>
                      </a:rPr>
                      <m:t>𝑓</m:t>
                    </m:r>
                  </m:oMath>
                </a14:m>
                <a:r>
                  <a:rPr lang="pt-BR" sz="1400" dirty="0" smtClean="0"/>
                  <a:t>, indica </a:t>
                </a:r>
                <a:r>
                  <a:rPr lang="pt-BR" sz="1400" dirty="0"/>
                  <a:t>a magnitude e a direção em que a função,</a:t>
                </a:r>
                <a:r>
                  <a:rPr lang="pt-BR" sz="1400" i="1" dirty="0"/>
                  <a:t> </a:t>
                </a:r>
                <a14:m>
                  <m:oMath xmlns:m="http://schemas.openxmlformats.org/officeDocument/2006/math">
                    <m:r>
                      <a:rPr lang="pt-BR" sz="1400" b="0" i="1">
                        <a:latin typeface="Cambria Math" panose="02040503050406030204" pitchFamily="18" charset="0"/>
                      </a:rPr>
                      <m:t>𝑓</m:t>
                    </m:r>
                  </m:oMath>
                </a14:m>
                <a:r>
                  <a:rPr lang="pt-BR" sz="1400" dirty="0"/>
                  <a:t>, tem a taxa de crescimento mais </a:t>
                </a:r>
                <a:r>
                  <a:rPr lang="pt-BR" sz="1400" dirty="0" smtClean="0"/>
                  <a:t>rápida.</a:t>
                </a:r>
              </a:p>
              <a:p>
                <a:pPr marL="285750" lvl="0" indent="-285750">
                  <a:buFont typeface="Arial" panose="020B0604020202020204" pitchFamily="34" charset="0"/>
                  <a:buChar char="•"/>
                  <a:defRPr/>
                </a:pPr>
                <a:r>
                  <a:rPr lang="pt-BR" sz="1400" dirty="0" smtClean="0"/>
                  <a:t>O </a:t>
                </a:r>
                <a:r>
                  <a:rPr lang="pt-BR" sz="1400" dirty="0"/>
                  <a:t>vetor gradiente em um ponto </a:t>
                </a:r>
                <a:r>
                  <a:rPr lang="pt-BR" sz="1400" dirty="0" smtClean="0"/>
                  <a:t>específico é </a:t>
                </a:r>
                <a:r>
                  <a:rPr lang="pt-BR" sz="1400" dirty="0"/>
                  <a:t>um </a:t>
                </a:r>
                <a:r>
                  <a:rPr lang="pt-BR" sz="1400" b="1" dirty="0"/>
                  <a:t>vetor </a:t>
                </a:r>
                <a:r>
                  <a:rPr lang="pt-BR" sz="1400" b="1" dirty="0" smtClean="0"/>
                  <a:t>ortogonal</a:t>
                </a:r>
                <a:r>
                  <a:rPr lang="pt-BR" sz="1400" dirty="0" smtClean="0"/>
                  <a:t> à reta tangente </a:t>
                </a:r>
                <a:r>
                  <a:rPr lang="pt-BR" sz="1400" dirty="0"/>
                  <a:t>àquele </a:t>
                </a:r>
                <a:r>
                  <a:rPr lang="pt-BR" sz="1400" dirty="0" smtClean="0"/>
                  <a:t>ponto.</a:t>
                </a:r>
                <a:endParaRPr lang="pt-BR" sz="1400" dirty="0"/>
              </a:p>
            </p:txBody>
          </p:sp>
        </mc:Choice>
        <mc:Fallback xmlns="">
          <p:sp>
            <p:nvSpPr>
              <p:cNvPr id="4" name="Rectangle 3"/>
              <p:cNvSpPr>
                <a:spLocks noRot="1" noChangeAspect="1" noMove="1" noResize="1" noEditPoints="1" noAdjustHandles="1" noChangeArrowheads="1" noChangeShapeType="1" noTextEdit="1"/>
              </p:cNvSpPr>
              <p:nvPr/>
            </p:nvSpPr>
            <p:spPr>
              <a:xfrm>
                <a:off x="8083007" y="173058"/>
                <a:ext cx="4108993" cy="1169551"/>
              </a:xfrm>
              <a:prstGeom prst="rect">
                <a:avLst/>
              </a:prstGeom>
              <a:blipFill rotWithShape="0">
                <a:blip r:embed="rId4"/>
                <a:stretch>
                  <a:fillRect l="-297" t="-521" b="-4688"/>
                </a:stretch>
              </a:blipFill>
            </p:spPr>
            <p:txBody>
              <a:bodyPr/>
              <a:lstStyle/>
              <a:p>
                <a:r>
                  <a:rPr lang="pt-BR">
                    <a:noFill/>
                  </a:rPr>
                  <a:t> </a:t>
                </a:r>
              </a:p>
            </p:txBody>
          </p:sp>
        </mc:Fallback>
      </mc:AlternateContent>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1691" t="951" r="1650" b="49764"/>
          <a:stretch/>
        </p:blipFill>
        <p:spPr>
          <a:xfrm>
            <a:off x="4842057" y="94211"/>
            <a:ext cx="4475019" cy="2008909"/>
          </a:xfrm>
          <a:prstGeom prst="rect">
            <a:avLst/>
          </a:prstGeom>
        </p:spPr>
      </p:pic>
    </p:spTree>
    <p:extLst>
      <p:ext uri="{BB962C8B-B14F-4D97-AF65-F5344CB8AC3E}">
        <p14:creationId xmlns:p14="http://schemas.microsoft.com/office/powerpoint/2010/main" val="2261244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817"/>
            <a:ext cx="10515600" cy="1603101"/>
          </a:xfrm>
        </p:spPr>
        <p:txBody>
          <a:bodyPr/>
          <a:lstStyle/>
          <a:p>
            <a:r>
              <a:rPr lang="pt-BR" dirty="0"/>
              <a:t>Gradiente Ascendente</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39070"/>
                <a:ext cx="11186160" cy="4757969"/>
              </a:xfrm>
            </p:spPr>
            <p:txBody>
              <a:bodyPr>
                <a:normAutofit fontScale="92500" lnSpcReduction="10000"/>
              </a:bodyPr>
              <a:lstStyle/>
              <a:p>
                <a:r>
                  <a:rPr lang="pt-BR" dirty="0" smtClean="0"/>
                  <a:t>Em </a:t>
                </a:r>
                <a:r>
                  <a:rPr lang="pt-BR" dirty="0"/>
                  <a:t>um </a:t>
                </a:r>
                <a:r>
                  <a:rPr lang="pt-BR" b="1" i="1" dirty="0"/>
                  <a:t>ponto </a:t>
                </a:r>
                <a:r>
                  <a:rPr lang="pt-BR" b="1" i="1" dirty="0" smtClean="0"/>
                  <a:t>específico</a:t>
                </a:r>
                <a:r>
                  <a:rPr lang="pt-BR" dirty="0" smtClean="0"/>
                  <a:t>, cada elemento do </a:t>
                </a:r>
                <a:r>
                  <a:rPr lang="pt-BR" b="1" i="1" dirty="0" smtClean="0"/>
                  <a:t>vetor gradiente </a:t>
                </a:r>
                <a:r>
                  <a:rPr lang="pt-BR" dirty="0" smtClean="0"/>
                  <a:t>com valor:</a:t>
                </a:r>
                <a:endParaRPr lang="pt-BR" dirty="0"/>
              </a:p>
              <a:p>
                <a:pPr lvl="1">
                  <a:buFont typeface="Courier New" panose="02070309020205020404" pitchFamily="49" charset="0"/>
                  <a:buChar char="o"/>
                </a:pPr>
                <a:r>
                  <a:rPr lang="pt-BR" dirty="0" smtClean="0"/>
                  <a:t>+ (inclinação positiva) significa que o ponto de máximo esta à </a:t>
                </a:r>
                <a:r>
                  <a:rPr lang="pt-BR" dirty="0"/>
                  <a:t>frente. </a:t>
                </a:r>
                <a:endParaRPr lang="pt-BR" dirty="0" smtClean="0"/>
              </a:p>
              <a:p>
                <a:pPr lvl="1">
                  <a:buFont typeface="Courier New" panose="02070309020205020404" pitchFamily="49" charset="0"/>
                  <a:buChar char="o"/>
                </a:pPr>
                <a:r>
                  <a:rPr lang="pt-BR" dirty="0"/>
                  <a:t>- (inclinação </a:t>
                </a:r>
                <a:r>
                  <a:rPr lang="pt-BR" dirty="0" smtClean="0"/>
                  <a:t>negativa) </a:t>
                </a:r>
                <a:r>
                  <a:rPr lang="pt-BR" dirty="0"/>
                  <a:t>significa </a:t>
                </a:r>
                <a:r>
                  <a:rPr lang="pt-BR" dirty="0" smtClean="0"/>
                  <a:t>que o ponto de máximo está atrás.</a:t>
                </a:r>
              </a:p>
              <a:p>
                <a:pPr lvl="1">
                  <a:buFont typeface="Courier New" panose="02070309020205020404" pitchFamily="49" charset="0"/>
                  <a:buChar char="o"/>
                </a:pPr>
                <a:r>
                  <a:rPr lang="pt-BR" dirty="0"/>
                  <a:t>0 (inclinação </a:t>
                </a:r>
                <a:r>
                  <a:rPr lang="pt-BR" dirty="0" smtClean="0"/>
                  <a:t>nula) </a:t>
                </a:r>
                <a:r>
                  <a:rPr lang="pt-BR" dirty="0"/>
                  <a:t>significa </a:t>
                </a:r>
                <a:r>
                  <a:rPr lang="pt-BR" dirty="0" smtClean="0"/>
                  <a:t>que ponto </a:t>
                </a:r>
                <a:r>
                  <a:rPr lang="pt-BR" dirty="0"/>
                  <a:t>de </a:t>
                </a:r>
                <a:r>
                  <a:rPr lang="pt-BR" dirty="0" smtClean="0"/>
                  <a:t>máximo foi encontrado.</a:t>
                </a:r>
                <a:endParaRPr lang="pt-BR" dirty="0"/>
              </a:p>
              <a:p>
                <a:r>
                  <a:rPr lang="pt-BR" dirty="0" smtClean="0"/>
                  <a:t>Portanto, seguindo </a:t>
                </a:r>
                <a:r>
                  <a:rPr lang="pt-BR" dirty="0"/>
                  <a:t>na </a:t>
                </a:r>
                <a:r>
                  <a:rPr lang="pt-BR" dirty="0" smtClean="0"/>
                  <a:t>direção indicada pelo </a:t>
                </a:r>
                <a:r>
                  <a:rPr lang="pt-BR" b="1" i="1" dirty="0" smtClean="0"/>
                  <a:t>vetor </a:t>
                </a:r>
                <a:r>
                  <a:rPr lang="pt-BR" b="1" i="1" dirty="0"/>
                  <a:t>gradiente</a:t>
                </a:r>
                <a:r>
                  <a:rPr lang="pt-BR" dirty="0"/>
                  <a:t>, </a:t>
                </a:r>
                <a:r>
                  <a:rPr lang="pt-BR" dirty="0" smtClean="0"/>
                  <a:t>chegamos </a:t>
                </a:r>
                <a:r>
                  <a:rPr lang="pt-BR" dirty="0"/>
                  <a:t>ao </a:t>
                </a:r>
                <a:r>
                  <a:rPr lang="pt-BR" dirty="0" smtClean="0"/>
                  <a:t>ponto de máximo </a:t>
                </a:r>
                <a:r>
                  <a:rPr lang="pt-BR" dirty="0"/>
                  <a:t>da </a:t>
                </a:r>
                <a:r>
                  <a:rPr lang="pt-BR" dirty="0" smtClean="0"/>
                  <a:t>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smtClean="0"/>
                  <a:t> ou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smtClean="0"/>
                  <a:t> em forma vetorial. </a:t>
                </a:r>
                <a:endParaRPr lang="pt-BR" dirty="0"/>
              </a:p>
              <a:p>
                <a:r>
                  <a:rPr lang="pt-BR" dirty="0"/>
                  <a:t>Assim, </a:t>
                </a:r>
                <a:r>
                  <a:rPr lang="pt-BR" dirty="0" smtClean="0"/>
                  <a:t>um </a:t>
                </a:r>
                <a:r>
                  <a:rPr lang="pt-BR" dirty="0"/>
                  <a:t>algoritmo de otimização </a:t>
                </a:r>
                <a:r>
                  <a:rPr lang="pt-BR" b="1" i="1" dirty="0"/>
                  <a:t>iterativo</a:t>
                </a:r>
                <a:r>
                  <a:rPr lang="pt-BR" dirty="0"/>
                  <a:t> </a:t>
                </a:r>
                <a:r>
                  <a:rPr lang="pt-BR" dirty="0" smtClean="0"/>
                  <a:t>que siga a direção indicada pelo </a:t>
                </a:r>
                <a:r>
                  <a:rPr lang="pt-BR" b="1" i="1" dirty="0" smtClean="0"/>
                  <a:t>vetor gradiente</a:t>
                </a:r>
                <a:r>
                  <a:rPr lang="pt-BR" dirty="0" smtClean="0"/>
                  <a:t> para encontrar o </a:t>
                </a:r>
                <a:r>
                  <a:rPr lang="pt-BR" b="1" i="1" dirty="0" smtClean="0"/>
                  <a:t>ponto de máximo </a:t>
                </a:r>
                <a:r>
                  <a:rPr lang="pt-BR" dirty="0" smtClean="0"/>
                  <a:t>de uma 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 é conhecido como </a:t>
                </a:r>
                <a:r>
                  <a:rPr lang="pt-BR" b="1" i="1" dirty="0"/>
                  <a:t>gradiente </a:t>
                </a:r>
                <a:r>
                  <a:rPr lang="pt-BR" b="1" i="1" dirty="0" smtClean="0"/>
                  <a:t>ascendente</a:t>
                </a:r>
                <a:r>
                  <a:rPr lang="pt-BR" dirty="0" smtClean="0"/>
                  <a:t>.</a:t>
                </a:r>
              </a:p>
              <a:p>
                <a:r>
                  <a:rPr lang="pt-BR" dirty="0" smtClean="0"/>
                  <a:t>A cada iteração, o algoritmo calcula o </a:t>
                </a:r>
                <a:r>
                  <a:rPr lang="pt-BR" b="1" i="1" dirty="0" smtClean="0"/>
                  <a:t>vetor gradiente </a:t>
                </a:r>
                <a:r>
                  <a:rPr lang="pt-BR" dirty="0"/>
                  <a:t>da função</a:t>
                </a:r>
                <a:r>
                  <a:rPr lang="pt-BR" dirty="0" smtClean="0"/>
                  <a:t>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smtClean="0"/>
                  <a:t> num ponto específico,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𝑙</m:t>
                    </m:r>
                    <m:r>
                      <a:rPr lang="pt-BR" b="0" i="0" smtClean="0">
                        <a:latin typeface="Cambria Math" panose="02040503050406030204" pitchFamily="18" charset="0"/>
                      </a:rPr>
                      <m:t>)</m:t>
                    </m:r>
                  </m:oMath>
                </a14:m>
                <a:r>
                  <a:rPr lang="pt-BR" dirty="0" smtClean="0"/>
                  <a:t>, e atualiza os valores dos argumentos da função de tal forma, que a cada </a:t>
                </a:r>
                <a:r>
                  <a:rPr lang="pt-BR" b="1" i="1" dirty="0" smtClean="0"/>
                  <a:t>iteração</a:t>
                </a:r>
                <a:r>
                  <a:rPr lang="pt-BR" dirty="0" smtClean="0"/>
                  <a:t> se tenha:</a:t>
                </a:r>
              </a:p>
              <a:p>
                <a:pPr marL="457200" lvl="1"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b="0" i="1" smtClean="0">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b="0" i="1" smtClean="0">
                              <a:latin typeface="Cambria Math" panose="02040503050406030204" pitchFamily="18" charset="0"/>
                            </a:rPr>
                            <m:t>(</m:t>
                          </m:r>
                          <m:r>
                            <a:rPr lang="pt-BR" b="0" i="1" smtClean="0">
                              <a:latin typeface="Cambria Math" panose="02040503050406030204" pitchFamily="18" charset="0"/>
                            </a:rPr>
                            <m:t>𝑙</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i="1">
                                  <a:latin typeface="Cambria Math" panose="02040503050406030204" pitchFamily="18" charset="0"/>
                                </a:rPr>
                                <m:t>)</m:t>
                              </m:r>
                            </m:e>
                          </m:d>
                        </m:e>
                      </m:d>
                      <m:r>
                        <a:rPr lang="pt-BR" b="0" i="1" smtClean="0">
                          <a:latin typeface="Cambria Math" panose="02040503050406030204" pitchFamily="18" charset="0"/>
                        </a:rPr>
                        <m:t>&gt;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𝑙</m:t>
                      </m:r>
                      <m:r>
                        <a:rPr lang="pt-BR" b="0" i="0" smtClean="0">
                          <a:latin typeface="Cambria Math" panose="02040503050406030204" pitchFamily="18" charset="0"/>
                        </a:rPr>
                        <m:t>≥0.</m:t>
                      </m:r>
                    </m:oMath>
                  </m:oMathPara>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39070"/>
                <a:ext cx="11186160" cy="4757969"/>
              </a:xfrm>
              <a:blipFill rotWithShape="0">
                <a:blip r:embed="rId3"/>
                <a:stretch>
                  <a:fillRect l="-872" t="-2561"/>
                </a:stretch>
              </a:blipFill>
            </p:spPr>
            <p:txBody>
              <a:bodyPr/>
              <a:lstStyle/>
              <a:p>
                <a:r>
                  <a:rPr lang="pt-BR">
                    <a:noFill/>
                  </a:rPr>
                  <a:t> </a:t>
                </a:r>
              </a:p>
            </p:txBody>
          </p:sp>
        </mc:Fallback>
      </mc:AlternateContent>
      <p:sp>
        <p:nvSpPr>
          <p:cNvPr id="29" name="Rectangle 28"/>
          <p:cNvSpPr/>
          <p:nvPr/>
        </p:nvSpPr>
        <p:spPr>
          <a:xfrm>
            <a:off x="8794388" y="326115"/>
            <a:ext cx="2423246" cy="362551"/>
          </a:xfrm>
          <a:prstGeom prst="rect">
            <a:avLst/>
          </a:prstGeom>
        </p:spPr>
        <p:txBody>
          <a:bodyPr wrap="square">
            <a:spAutoFit/>
          </a:bodyPr>
          <a:lstStyle/>
          <a:p>
            <a:r>
              <a:rPr lang="pt-BR" b="1" dirty="0">
                <a:solidFill>
                  <a:srgbClr val="00B0F0"/>
                </a:solidFill>
              </a:rPr>
              <a:t>Gradiente ascendente</a:t>
            </a:r>
            <a:endParaRPr lang="nl-BE" dirty="0">
              <a:solidFill>
                <a:srgbClr val="00B0F0"/>
              </a:solidFill>
            </a:endParaRPr>
          </a:p>
        </p:txBody>
      </p:sp>
      <p:sp>
        <p:nvSpPr>
          <p:cNvPr id="6" name="Right Brace 5"/>
          <p:cNvSpPr/>
          <p:nvPr/>
        </p:nvSpPr>
        <p:spPr>
          <a:xfrm>
            <a:off x="9408544" y="2408402"/>
            <a:ext cx="300478" cy="1036320"/>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TextBox 6"/>
          <p:cNvSpPr txBox="1"/>
          <p:nvPr/>
        </p:nvSpPr>
        <p:spPr>
          <a:xfrm>
            <a:off x="9802628" y="2741896"/>
            <a:ext cx="1333500" cy="369332"/>
          </a:xfrm>
          <a:prstGeom prst="rect">
            <a:avLst/>
          </a:prstGeom>
          <a:noFill/>
        </p:spPr>
        <p:txBody>
          <a:bodyPr wrap="square" rtlCol="0">
            <a:spAutoFit/>
          </a:bodyPr>
          <a:lstStyle/>
          <a:p>
            <a:r>
              <a:rPr lang="pt-BR" b="1" dirty="0" smtClean="0">
                <a:solidFill>
                  <a:srgbClr val="FF0000"/>
                </a:solidFill>
              </a:rPr>
              <a:t>Importante</a:t>
            </a:r>
            <a:endParaRPr lang="pt-BR" b="1" dirty="0">
              <a:solidFill>
                <a:srgbClr val="FF0000"/>
              </a:solidFill>
            </a:endParaRP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r="4020" b="48749"/>
          <a:stretch/>
        </p:blipFill>
        <p:spPr>
          <a:xfrm>
            <a:off x="6442261" y="15337"/>
            <a:ext cx="3824944" cy="2054213"/>
          </a:xfrm>
          <a:prstGeom prst="rect">
            <a:avLst/>
          </a:prstGeom>
        </p:spPr>
      </p:pic>
      <p:sp>
        <p:nvSpPr>
          <p:cNvPr id="5" name="Rectangle 4"/>
          <p:cNvSpPr/>
          <p:nvPr/>
        </p:nvSpPr>
        <p:spPr>
          <a:xfrm>
            <a:off x="10342697" y="1253283"/>
            <a:ext cx="1749873" cy="738664"/>
          </a:xfrm>
          <a:prstGeom prst="rect">
            <a:avLst/>
          </a:prstGeom>
        </p:spPr>
        <p:txBody>
          <a:bodyPr wrap="square">
            <a:spAutoFit/>
          </a:bodyPr>
          <a:lstStyle/>
          <a:p>
            <a:pPr lvl="0" algn="ctr">
              <a:defRPr/>
            </a:pPr>
            <a:r>
              <a:rPr lang="pt-BR" sz="1400" dirty="0"/>
              <a:t>A </a:t>
            </a:r>
            <a:r>
              <a:rPr lang="pt-BR" sz="1400" b="1" i="1" dirty="0"/>
              <a:t>derivada parcial </a:t>
            </a:r>
            <a:r>
              <a:rPr lang="pt-BR" sz="1400" dirty="0" smtClean="0"/>
              <a:t>dá </a:t>
            </a:r>
            <a:r>
              <a:rPr lang="pt-BR" sz="1400" dirty="0"/>
              <a:t>a </a:t>
            </a:r>
            <a:r>
              <a:rPr lang="pt-BR" sz="1400" b="1" i="1" dirty="0"/>
              <a:t>inclinação</a:t>
            </a:r>
            <a:r>
              <a:rPr lang="pt-BR" sz="1400" dirty="0"/>
              <a:t> da </a:t>
            </a:r>
            <a:r>
              <a:rPr lang="pt-BR" sz="1400" b="1" i="1" dirty="0"/>
              <a:t>reta tangente</a:t>
            </a:r>
            <a:r>
              <a:rPr lang="pt-BR" sz="1400" dirty="0"/>
              <a:t> ao ponto.</a:t>
            </a:r>
          </a:p>
        </p:txBody>
      </p:sp>
    </p:spTree>
    <p:extLst>
      <p:ext uri="{BB962C8B-B14F-4D97-AF65-F5344CB8AC3E}">
        <p14:creationId xmlns:p14="http://schemas.microsoft.com/office/powerpoint/2010/main" val="12872157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109342"/>
                <a:ext cx="11170920" cy="4748658"/>
              </a:xfrm>
            </p:spPr>
            <p:txBody>
              <a:bodyPr>
                <a:normAutofit lnSpcReduction="10000"/>
              </a:bodyPr>
              <a:lstStyle/>
              <a:p>
                <a:r>
                  <a:rPr lang="pt-BR" dirty="0" smtClean="0"/>
                  <a:t>Mas e se formos na </a:t>
                </a:r>
                <a:r>
                  <a:rPr lang="pt-BR" b="1" i="1" dirty="0" smtClean="0"/>
                  <a:t>direção contrária </a:t>
                </a:r>
                <a:r>
                  <a:rPr lang="pt-BR" dirty="0" smtClean="0"/>
                  <a:t>a </a:t>
                </a:r>
                <a:r>
                  <a:rPr lang="pt-BR" dirty="0"/>
                  <a:t>da </a:t>
                </a:r>
                <a:r>
                  <a:rPr lang="pt-BR" dirty="0" smtClean="0"/>
                  <a:t>máxima taxa </a:t>
                </a:r>
                <a:r>
                  <a:rPr lang="pt-BR" dirty="0"/>
                  <a:t>de crescimento, dada pelo </a:t>
                </a:r>
                <a:r>
                  <a:rPr lang="pt-BR" b="1" i="1" dirty="0"/>
                  <a:t>vetor gradiente</a:t>
                </a:r>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r>
                      <a:rPr lang="pt-BR" b="1" i="1" smtClean="0">
                        <a:latin typeface="Cambria Math" panose="02040503050406030204" pitchFamily="18" charset="0"/>
                      </a:rPr>
                      <m:t>𝒙</m:t>
                    </m:r>
                    <m:r>
                      <a:rPr lang="pt-BR" i="1">
                        <a:latin typeface="Cambria Math" panose="02040503050406030204" pitchFamily="18" charset="0"/>
                        <a:ea typeface="Cambria Math" panose="02040503050406030204" pitchFamily="18" charset="0"/>
                      </a:rPr>
                      <m:t>)</m:t>
                    </m:r>
                  </m:oMath>
                </a14:m>
                <a:r>
                  <a:rPr lang="pt-BR" dirty="0"/>
                  <a:t>, ou seja </a:t>
                </a:r>
                <a14:m>
                  <m:oMath xmlns:m="http://schemas.openxmlformats.org/officeDocument/2006/math">
                    <m:r>
                      <a:rPr lang="pt-BR">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r>
                      <a:rPr lang="pt-BR" b="1" i="1" smtClean="0">
                        <a:latin typeface="Cambria Math" panose="02040503050406030204" pitchFamily="18" charset="0"/>
                      </a:rPr>
                      <m:t>𝒙</m:t>
                    </m:r>
                    <m:r>
                      <a:rPr lang="pt-BR" i="1">
                        <a:latin typeface="Cambria Math" panose="02040503050406030204" pitchFamily="18" charset="0"/>
                        <a:ea typeface="Cambria Math" panose="02040503050406030204" pitchFamily="18" charset="0"/>
                      </a:rPr>
                      <m:t>)</m:t>
                    </m:r>
                  </m:oMath>
                </a14:m>
                <a:r>
                  <a:rPr lang="pt-BR" dirty="0"/>
                  <a:t>?</a:t>
                </a:r>
              </a:p>
              <a:p>
                <a:pPr lvl="1">
                  <a:buFont typeface="Wingdings" panose="05000000000000000000" pitchFamily="2" charset="2"/>
                  <a:buChar char="§"/>
                </a:pPr>
                <a:r>
                  <a:rPr lang="pt-BR" dirty="0" smtClean="0"/>
                  <a:t>Neste </a:t>
                </a:r>
                <a:r>
                  <a:rPr lang="pt-BR" dirty="0"/>
                  <a:t>caso, iremos na direção de </a:t>
                </a:r>
                <a:r>
                  <a:rPr lang="pt-BR" b="1" dirty="0"/>
                  <a:t>decrescimento</a:t>
                </a:r>
                <a:r>
                  <a:rPr lang="pt-BR" dirty="0"/>
                  <a:t> mais rápido 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smtClean="0">
                        <a:latin typeface="Cambria Math" panose="02040503050406030204" pitchFamily="18" charset="0"/>
                      </a:rPr>
                      <m:t>𝒙</m:t>
                    </m:r>
                    <m:r>
                      <a:rPr lang="pt-BR" i="1">
                        <a:latin typeface="Cambria Math" panose="02040503050406030204" pitchFamily="18" charset="0"/>
                      </a:rPr>
                      <m:t>)</m:t>
                    </m:r>
                  </m:oMath>
                </a14:m>
                <a:r>
                  <a:rPr lang="pt-BR" dirty="0"/>
                  <a:t>.</a:t>
                </a:r>
              </a:p>
              <a:p>
                <a:r>
                  <a:rPr lang="pt-BR" dirty="0"/>
                  <a:t>Portanto, um algoritmo de otimização </a:t>
                </a:r>
                <a:r>
                  <a:rPr lang="pt-BR" b="1" i="1" dirty="0"/>
                  <a:t>iterativo</a:t>
                </a:r>
                <a:r>
                  <a:rPr lang="pt-BR" dirty="0"/>
                  <a:t> que siga a direção </a:t>
                </a:r>
                <a:r>
                  <a:rPr lang="pt-BR" dirty="0" smtClean="0"/>
                  <a:t>contrária à indicada </a:t>
                </a:r>
                <a:r>
                  <a:rPr lang="pt-BR" dirty="0"/>
                  <a:t>pelo </a:t>
                </a:r>
                <a:r>
                  <a:rPr lang="pt-BR" b="1" i="1" dirty="0"/>
                  <a:t>vetor gradiente </a:t>
                </a:r>
                <a:r>
                  <a:rPr lang="pt-BR" dirty="0"/>
                  <a:t>para encontrar o </a:t>
                </a:r>
                <a:r>
                  <a:rPr lang="pt-BR" b="1" i="1" dirty="0"/>
                  <a:t>ponto de mínimo </a:t>
                </a:r>
                <a:r>
                  <a:rPr lang="pt-BR" dirty="0" smtClean="0"/>
                  <a:t>de uma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smtClean="0">
                        <a:latin typeface="Cambria Math" panose="02040503050406030204" pitchFamily="18" charset="0"/>
                      </a:rPr>
                      <m:t>𝒙</m:t>
                    </m:r>
                    <m:r>
                      <a:rPr lang="pt-BR" i="1">
                        <a:latin typeface="Cambria Math" panose="02040503050406030204" pitchFamily="18" charset="0"/>
                      </a:rPr>
                      <m:t>)</m:t>
                    </m:r>
                  </m:oMath>
                </a14:m>
                <a:r>
                  <a:rPr lang="pt-BR" dirty="0"/>
                  <a:t> é conhecido como </a:t>
                </a:r>
                <a:r>
                  <a:rPr lang="pt-BR" b="1" i="1" dirty="0"/>
                  <a:t>gradiente descendente</a:t>
                </a:r>
                <a:r>
                  <a:rPr lang="pt-BR" dirty="0" smtClean="0"/>
                  <a:t>.</a:t>
                </a:r>
              </a:p>
              <a:p>
                <a:r>
                  <a:rPr lang="pt-BR" dirty="0"/>
                  <a:t>A cada iteração, </a:t>
                </a:r>
                <a:r>
                  <a:rPr lang="pt-BR" dirty="0" smtClean="0"/>
                  <a:t>o algoritmo calcula </a:t>
                </a:r>
                <a:r>
                  <a:rPr lang="pt-BR" dirty="0"/>
                  <a:t>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num ponto específico, </a:t>
                </a:r>
                <a14:m>
                  <m:oMath xmlns:m="http://schemas.openxmlformats.org/officeDocument/2006/math">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𝑙</m:t>
                    </m:r>
                    <m:r>
                      <a:rPr lang="pt-BR">
                        <a:latin typeface="Cambria Math" panose="02040503050406030204" pitchFamily="18" charset="0"/>
                      </a:rPr>
                      <m:t>)</m:t>
                    </m:r>
                  </m:oMath>
                </a14:m>
                <a:r>
                  <a:rPr lang="pt-BR" dirty="0"/>
                  <a:t>, e </a:t>
                </a:r>
                <a:r>
                  <a:rPr lang="pt-BR" dirty="0" smtClean="0"/>
                  <a:t>atualiza </a:t>
                </a:r>
                <a:r>
                  <a:rPr lang="pt-BR" dirty="0"/>
                  <a:t>os valores dos argumentos da função de tal forma, que a cada </a:t>
                </a:r>
                <a:r>
                  <a:rPr lang="pt-BR" b="1" i="1" dirty="0"/>
                  <a:t>iteração</a:t>
                </a:r>
                <a:r>
                  <a:rPr lang="pt-BR" dirty="0"/>
                  <a:t> se tenha:</a:t>
                </a:r>
              </a:p>
              <a:p>
                <a:pPr marL="457200" lvl="1"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𝑙</m:t>
                              </m:r>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m:t>
                              </m:r>
                            </m:e>
                          </m:d>
                        </m:e>
                      </m:d>
                      <m:r>
                        <a:rPr lang="pt-BR" b="0" i="1" smtClean="0">
                          <a:latin typeface="Cambria Math" panose="02040503050406030204" pitchFamily="18" charset="0"/>
                        </a:rPr>
                        <m:t>&lt;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m:t>
                          </m:r>
                        </m:e>
                      </m:d>
                      <m:r>
                        <a:rPr lang="pt-BR">
                          <a:latin typeface="Cambria Math" panose="02040503050406030204" pitchFamily="18" charset="0"/>
                        </a:rPr>
                        <m:t>, </m:t>
                      </m:r>
                      <m:r>
                        <a:rPr lang="pt-BR" i="1">
                          <a:latin typeface="Cambria Math" panose="02040503050406030204" pitchFamily="18" charset="0"/>
                        </a:rPr>
                        <m:t>𝑙</m:t>
                      </m:r>
                      <m:r>
                        <a:rPr lang="pt-BR">
                          <a:latin typeface="Cambria Math" panose="02040503050406030204" pitchFamily="18" charset="0"/>
                        </a:rPr>
                        <m:t>≥0.</m:t>
                      </m:r>
                    </m:oMath>
                  </m:oMathPara>
                </a14:m>
                <a:endParaRPr lang="pt-BR" dirty="0" smtClean="0"/>
              </a:p>
              <a:p>
                <a:r>
                  <a:rPr lang="pt-BR" dirty="0" smtClean="0"/>
                  <a:t>Nesta disciplina, como precisamos minimizar o erro, iremos focar neste algoritmo.</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109342"/>
                <a:ext cx="11170920" cy="4748658"/>
              </a:xfrm>
              <a:blipFill rotWithShape="0">
                <a:blip r:embed="rId3"/>
                <a:stretch>
                  <a:fillRect l="-983" t="-2824" b="-1027"/>
                </a:stretch>
              </a:blipFill>
            </p:spPr>
            <p:txBody>
              <a:bodyPr/>
              <a:lstStyle/>
              <a:p>
                <a:r>
                  <a:rPr lang="pt-BR">
                    <a:noFill/>
                  </a:rPr>
                  <a:t> </a:t>
                </a:r>
              </a:p>
            </p:txBody>
          </p:sp>
        </mc:Fallback>
      </mc:AlternateContent>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411" t="48020" r="3994" b="2109"/>
          <a:stretch/>
        </p:blipFill>
        <p:spPr>
          <a:xfrm>
            <a:off x="6522487" y="54740"/>
            <a:ext cx="5007141" cy="2054602"/>
          </a:xfrm>
          <a:prstGeom prst="rect">
            <a:avLst/>
          </a:prstGeom>
        </p:spPr>
      </p:pic>
      <p:sp>
        <p:nvSpPr>
          <p:cNvPr id="5" name="Rectangle 4"/>
          <p:cNvSpPr/>
          <p:nvPr/>
        </p:nvSpPr>
        <p:spPr>
          <a:xfrm>
            <a:off x="9751980" y="161420"/>
            <a:ext cx="2402709" cy="369332"/>
          </a:xfrm>
          <a:prstGeom prst="rect">
            <a:avLst/>
          </a:prstGeom>
        </p:spPr>
        <p:txBody>
          <a:bodyPr wrap="none">
            <a:spAutoFit/>
          </a:bodyPr>
          <a:lstStyle/>
          <a:p>
            <a:r>
              <a:rPr lang="pt-BR" b="1" dirty="0">
                <a:solidFill>
                  <a:srgbClr val="00B0F0"/>
                </a:solidFill>
              </a:rPr>
              <a:t>Gradiente descendente</a:t>
            </a:r>
            <a:endParaRPr lang="nl-BE" dirty="0">
              <a:solidFill>
                <a:srgbClr val="00B0F0"/>
              </a:solidFill>
            </a:endParaRPr>
          </a:p>
        </p:txBody>
      </p:sp>
    </p:spTree>
    <p:extLst>
      <p:ext uri="{BB962C8B-B14F-4D97-AF65-F5344CB8AC3E}">
        <p14:creationId xmlns:p14="http://schemas.microsoft.com/office/powerpoint/2010/main" val="10653920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2635"/>
          </a:xfrm>
        </p:spPr>
        <p:txBody>
          <a:bodyPr/>
          <a:lstStyle/>
          <a:p>
            <a:r>
              <a:rPr lang="pt-BR" dirty="0" smtClean="0"/>
              <a:t>Características do Gradiente </a:t>
            </a:r>
            <a:r>
              <a:rPr lang="pt-BR" dirty="0"/>
              <a:t>Descendente</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2920" y="1554480"/>
                <a:ext cx="8381773" cy="5303520"/>
              </a:xfrm>
            </p:spPr>
            <p:txBody>
              <a:bodyPr>
                <a:normAutofit fontScale="85000" lnSpcReduction="20000"/>
              </a:bodyPr>
              <a:lstStyle/>
              <a:p>
                <a:r>
                  <a:rPr lang="pt-BR" dirty="0"/>
                  <a:t>Algoritmo de </a:t>
                </a:r>
                <a:r>
                  <a:rPr lang="pt-BR" b="1" i="1" dirty="0"/>
                  <a:t>otimização</a:t>
                </a:r>
                <a:r>
                  <a:rPr lang="pt-BR" dirty="0"/>
                  <a:t> </a:t>
                </a:r>
                <a:r>
                  <a:rPr lang="pt-BR" b="1" i="1" dirty="0" smtClean="0"/>
                  <a:t>iterativo</a:t>
                </a:r>
                <a:r>
                  <a:rPr lang="pt-BR" dirty="0" smtClean="0"/>
                  <a:t> e </a:t>
                </a:r>
                <a:r>
                  <a:rPr lang="pt-BR" b="1" i="1" dirty="0" smtClean="0"/>
                  <a:t>genérico</a:t>
                </a:r>
                <a:r>
                  <a:rPr lang="pt-BR" dirty="0" smtClean="0"/>
                  <a:t>: encontra soluções </a:t>
                </a:r>
                <a:r>
                  <a:rPr lang="pt-BR" dirty="0"/>
                  <a:t>ótimas para uma ampla gama de problemas.</a:t>
                </a:r>
              </a:p>
              <a:p>
                <a:pPr lvl="1">
                  <a:buFont typeface="Wingdings" panose="05000000000000000000" pitchFamily="2" charset="2"/>
                  <a:buChar char="§"/>
                </a:pPr>
                <a:r>
                  <a:rPr lang="pt-BR" dirty="0" smtClean="0"/>
                  <a:t>Por exemplo, é utilizado </a:t>
                </a:r>
                <a:r>
                  <a:rPr lang="pt-BR" dirty="0"/>
                  <a:t>em vários problemas de aprendizado de </a:t>
                </a:r>
                <a:r>
                  <a:rPr lang="pt-BR" dirty="0" smtClean="0"/>
                  <a:t>máquina e otimização.</a:t>
                </a:r>
                <a:endParaRPr lang="pt-BR" dirty="0"/>
              </a:p>
              <a:p>
                <a:r>
                  <a:rPr lang="pt-BR" dirty="0"/>
                  <a:t>Escalona melhor do que o método </a:t>
                </a:r>
                <a:r>
                  <a:rPr lang="pt-BR" dirty="0" smtClean="0"/>
                  <a:t>da </a:t>
                </a:r>
                <a:r>
                  <a:rPr lang="pt-BR" b="1" i="1" dirty="0"/>
                  <a:t>equação normal </a:t>
                </a:r>
                <a:r>
                  <a:rPr lang="pt-BR" dirty="0"/>
                  <a:t>para grandes conjuntos de dados.</a:t>
                </a:r>
              </a:p>
              <a:p>
                <a:r>
                  <a:rPr lang="pt-BR" dirty="0" smtClean="0"/>
                  <a:t>É de fácil </a:t>
                </a:r>
                <a:r>
                  <a:rPr lang="pt-BR" dirty="0"/>
                  <a:t>implementação</a:t>
                </a:r>
                <a:r>
                  <a:rPr lang="pt-BR" dirty="0" smtClean="0"/>
                  <a:t>.</a:t>
                </a:r>
              </a:p>
              <a:p>
                <a:r>
                  <a:rPr lang="pt-BR" dirty="0"/>
                  <a:t>Não é necessário se preocupar com matrizes </a:t>
                </a:r>
                <a:r>
                  <a:rPr lang="pt-BR" dirty="0" smtClean="0"/>
                  <a:t>mal-condicionadas (determinante </a:t>
                </a:r>
                <a:r>
                  <a:rPr lang="pt-BR" dirty="0"/>
                  <a:t>próximo de 0, i.e., quase </a:t>
                </a:r>
                <a:r>
                  <a:rPr lang="pt-BR" b="1" i="1" dirty="0"/>
                  <a:t>singulares</a:t>
                </a:r>
                <a:r>
                  <a:rPr lang="pt-BR" dirty="0" smtClean="0"/>
                  <a:t>).</a:t>
                </a:r>
              </a:p>
              <a:p>
                <a:r>
                  <a:rPr lang="pt-BR" dirty="0" smtClean="0"/>
                  <a:t>Pode ser usado com modelos não-lineares.</a:t>
                </a:r>
              </a:p>
              <a:p>
                <a:r>
                  <a:rPr lang="pt-BR" dirty="0"/>
                  <a:t>O único requisito é que a </a:t>
                </a:r>
                <a:r>
                  <a:rPr lang="pt-BR" b="1" i="1" dirty="0"/>
                  <a:t>função de erro </a:t>
                </a:r>
                <a:r>
                  <a:rPr lang="pt-BR" dirty="0"/>
                  <a:t>seja </a:t>
                </a:r>
                <a:r>
                  <a:rPr lang="pt-BR" b="1" i="1" dirty="0"/>
                  <a:t>diferenciável</a:t>
                </a:r>
                <a:r>
                  <a:rPr lang="pt-BR" dirty="0" smtClean="0"/>
                  <a:t>.</a:t>
                </a:r>
                <a:endParaRPr lang="pt-BR" dirty="0"/>
              </a:p>
              <a:p>
                <a:r>
                  <a:rPr lang="pt-BR" dirty="0" smtClean="0"/>
                  <a:t>Quando aplicado a problemas de </a:t>
                </a:r>
                <a:r>
                  <a:rPr lang="pt-BR" b="1" dirty="0" smtClean="0"/>
                  <a:t>regressão</a:t>
                </a:r>
                <a:r>
                  <a:rPr lang="pt-BR" dirty="0" smtClean="0"/>
                  <a:t>, a </a:t>
                </a:r>
                <a:r>
                  <a:rPr lang="pt-BR" dirty="0"/>
                  <a:t>ideia geral é </a:t>
                </a:r>
                <a:r>
                  <a:rPr lang="pt-BR" dirty="0" smtClean="0"/>
                  <a:t>atualizar os </a:t>
                </a:r>
                <a:r>
                  <a:rPr lang="pt-BR" dirty="0"/>
                  <a:t>pesos, </a:t>
                </a:r>
                <a14:m>
                  <m:oMath xmlns:m="http://schemas.openxmlformats.org/officeDocument/2006/math">
                    <m:r>
                      <a:rPr lang="pt-BR" b="1" i="1">
                        <a:latin typeface="Cambria Math" panose="02040503050406030204" pitchFamily="18" charset="0"/>
                      </a:rPr>
                      <m:t>𝒂</m:t>
                    </m:r>
                  </m:oMath>
                </a14:m>
                <a:r>
                  <a:rPr lang="pt-BR" dirty="0"/>
                  <a:t>, </a:t>
                </a:r>
                <a:r>
                  <a:rPr lang="pt-BR" b="1" i="1" dirty="0"/>
                  <a:t>iterativamente</a:t>
                </a:r>
                <a:r>
                  <a:rPr lang="pt-BR" dirty="0"/>
                  <a:t>, a fim de </a:t>
                </a:r>
                <a:r>
                  <a:rPr lang="pt-BR" b="1" i="1" dirty="0"/>
                  <a:t>minimizar</a:t>
                </a:r>
                <a:r>
                  <a:rPr lang="pt-BR" dirty="0"/>
                  <a:t> a </a:t>
                </a:r>
                <a:r>
                  <a:rPr lang="pt-BR" b="1" i="1" dirty="0"/>
                  <a:t>função de </a:t>
                </a:r>
                <a:r>
                  <a:rPr lang="pt-BR" b="1" i="1" dirty="0" smtClean="0"/>
                  <a:t>erro, </a:t>
                </a:r>
                <a:r>
                  <a:rPr lang="pt-BR" dirty="0" smtClean="0"/>
                  <a:t>ou seja, encontrar seu </a:t>
                </a:r>
                <a:r>
                  <a:rPr lang="pt-BR" b="1" i="1" dirty="0" smtClean="0"/>
                  <a:t>ponto de mínimo</a:t>
                </a:r>
                <a:r>
                  <a:rPr lang="pt-BR" dirty="0" smtClean="0"/>
                  <a:t>.</a:t>
                </a:r>
              </a:p>
              <a:p>
                <a:r>
                  <a:rPr lang="pt-BR" dirty="0" smtClean="0"/>
                  <a:t>A seguir, veremos como aplicar o algoritmo do </a:t>
                </a:r>
                <a:r>
                  <a:rPr lang="pt-BR" b="1" i="1" dirty="0" smtClean="0"/>
                  <a:t>gradiente descendente </a:t>
                </a:r>
                <a:r>
                  <a:rPr lang="pt-BR" dirty="0" smtClean="0"/>
                  <a:t>ao problema da </a:t>
                </a:r>
                <a:r>
                  <a:rPr lang="pt-BR" b="1" i="1" dirty="0" smtClean="0"/>
                  <a:t>regressão linear</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2920" y="1554480"/>
                <a:ext cx="8381773" cy="5303520"/>
              </a:xfrm>
              <a:blipFill rotWithShape="0">
                <a:blip r:embed="rId3"/>
                <a:stretch>
                  <a:fillRect l="-1019" t="-2644" r="-1965"/>
                </a:stretch>
              </a:blipFill>
            </p:spPr>
            <p:txBody>
              <a:bodyPr/>
              <a:lstStyle/>
              <a:p>
                <a:r>
                  <a:rPr lang="pt-BR">
                    <a:noFill/>
                  </a:rPr>
                  <a:t> </a:t>
                </a:r>
              </a:p>
            </p:txBody>
          </p:sp>
        </mc:Fallback>
      </mc:AlternateContent>
      <p:cxnSp>
        <p:nvCxnSpPr>
          <p:cNvPr id="6" name="Straight Arrow Connector 5"/>
          <p:cNvCxnSpPr/>
          <p:nvPr/>
        </p:nvCxnSpPr>
        <p:spPr>
          <a:xfrm flipV="1">
            <a:off x="8079475" y="4399473"/>
            <a:ext cx="1150789" cy="10323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371" t="49623" r="3317"/>
          <a:stretch/>
        </p:blipFill>
        <p:spPr>
          <a:xfrm>
            <a:off x="8733537" y="3017747"/>
            <a:ext cx="3444815" cy="2220878"/>
          </a:xfrm>
          <a:prstGeom prst="rect">
            <a:avLst/>
          </a:prstGeom>
        </p:spPr>
      </p:pic>
    </p:spTree>
    <p:extLst>
      <p:ext uri="{BB962C8B-B14F-4D97-AF65-F5344CB8AC3E}">
        <p14:creationId xmlns:p14="http://schemas.microsoft.com/office/powerpoint/2010/main" val="4340533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72159"/>
            <a:ext cx="11019972" cy="1281447"/>
          </a:xfrm>
        </p:spPr>
        <p:txBody>
          <a:bodyPr/>
          <a:lstStyle/>
          <a:p>
            <a:r>
              <a:rPr lang="pt-BR" dirty="0"/>
              <a:t>O Algoritmo do Gradiente do Descendente (GD)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511663"/>
                <a:ext cx="11165115" cy="1419121"/>
              </a:xfrm>
            </p:spPr>
            <p:txBody>
              <a:bodyPr>
                <a:normAutofit fontScale="92500" lnSpcReduction="10000"/>
              </a:bodyPr>
              <a:lstStyle/>
              <a:p>
                <a:r>
                  <a:rPr lang="pt-BR" dirty="0"/>
                  <a:t>O algoritmo inicializa </a:t>
                </a:r>
                <a:r>
                  <a:rPr lang="pt-BR" dirty="0" smtClean="0"/>
                  <a:t>o vetor de </a:t>
                </a:r>
                <a:r>
                  <a:rPr lang="pt-BR" dirty="0"/>
                  <a:t>pesos, </a:t>
                </a:r>
                <a14:m>
                  <m:oMath xmlns:m="http://schemas.openxmlformats.org/officeDocument/2006/math">
                    <m:r>
                      <a:rPr lang="en-US" b="1" i="1">
                        <a:latin typeface="Cambria Math" panose="02040503050406030204" pitchFamily="18" charset="0"/>
                      </a:rPr>
                      <m:t>𝒂</m:t>
                    </m:r>
                  </m:oMath>
                </a14:m>
                <a:r>
                  <a:rPr lang="pt-BR" dirty="0"/>
                  <a:t>, em um ponto aleatório do </a:t>
                </a:r>
                <a:r>
                  <a:rPr lang="pt-BR" b="1" i="1" dirty="0"/>
                  <a:t>espaço de pesos</a:t>
                </a:r>
                <a:r>
                  <a:rPr lang="pt-BR" dirty="0"/>
                  <a:t> e então, os atualiza </a:t>
                </a:r>
                <a:r>
                  <a:rPr lang="pt-BR" dirty="0" smtClean="0"/>
                  <a:t>na </a:t>
                </a:r>
                <a:r>
                  <a:rPr lang="pt-BR" b="1" i="1" dirty="0" smtClean="0"/>
                  <a:t>direção</a:t>
                </a:r>
                <a:r>
                  <a:rPr lang="pt-BR" dirty="0" smtClean="0"/>
                  <a:t> </a:t>
                </a:r>
                <a:r>
                  <a:rPr lang="pt-BR" b="1" i="1" dirty="0" smtClean="0"/>
                  <a:t>oposta </a:t>
                </a:r>
                <a:r>
                  <a:rPr lang="pt-BR" dirty="0"/>
                  <a:t>a</a:t>
                </a:r>
                <a:r>
                  <a:rPr lang="pt-BR" dirty="0" smtClean="0"/>
                  <a:t> </a:t>
                </a:r>
                <a:r>
                  <a:rPr lang="pt-BR" dirty="0"/>
                  <a:t>do </a:t>
                </a:r>
                <a:r>
                  <a:rPr lang="pt-BR" b="1" i="1" dirty="0" smtClean="0"/>
                  <a:t>vetor</a:t>
                </a:r>
                <a:r>
                  <a:rPr lang="pt-BR" dirty="0" smtClean="0"/>
                  <a:t> </a:t>
                </a:r>
                <a:r>
                  <a:rPr lang="pt-BR" b="1" i="1" dirty="0" smtClean="0"/>
                  <a:t>gradiente</a:t>
                </a:r>
                <a:r>
                  <a:rPr lang="pt-BR" dirty="0" smtClean="0"/>
                  <a:t> </a:t>
                </a:r>
                <a:r>
                  <a:rPr lang="pt-BR" dirty="0"/>
                  <a:t>até que algum critério de convergência seja atingido, indicando que um </a:t>
                </a:r>
                <a:r>
                  <a:rPr lang="pt-BR" b="1" i="1" dirty="0"/>
                  <a:t>mínimo local </a:t>
                </a:r>
                <a:r>
                  <a:rPr lang="pt-BR" dirty="0"/>
                  <a:t>ou o </a:t>
                </a:r>
                <a:r>
                  <a:rPr lang="pt-BR" b="1" i="1" dirty="0"/>
                  <a:t>global</a:t>
                </a:r>
                <a:r>
                  <a:rPr lang="pt-BR" dirty="0"/>
                  <a:t> da </a:t>
                </a:r>
                <a:r>
                  <a:rPr lang="pt-BR" b="1" i="1" dirty="0"/>
                  <a:t>função de erro </a:t>
                </a:r>
                <a:r>
                  <a:rPr lang="pt-BR" dirty="0"/>
                  <a:t>foi encontrado</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511663"/>
                <a:ext cx="11165115" cy="1419121"/>
              </a:xfrm>
              <a:blipFill rotWithShape="0">
                <a:blip r:embed="rId3"/>
                <a:stretch>
                  <a:fillRect l="-819" t="-8584" r="-1310" b="-729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1171284" y="3155623"/>
                <a:ext cx="7072087" cy="1160446"/>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qualquer</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dirty="0">
                  <a:ea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pt-BR" sz="2000" b="1">
                          <a:latin typeface="Cambria Math" panose="02040503050406030204" pitchFamily="18" charset="0"/>
                        </a:rPr>
                        <m:t>𝐥𝐨𝐨𝐩</m:t>
                      </m:r>
                      <m:r>
                        <a:rPr lang="pt-BR" sz="2000">
                          <a:latin typeface="Cambria Math" panose="02040503050406030204" pitchFamily="18" charset="0"/>
                        </a:rPr>
                        <m:t> </m:t>
                      </m:r>
                      <m:r>
                        <m:rPr>
                          <m:sty m:val="p"/>
                        </m:rPr>
                        <a:rPr lang="pt-BR" sz="2000">
                          <a:latin typeface="Cambria Math" panose="02040503050406030204" pitchFamily="18" charset="0"/>
                        </a:rPr>
                        <m:t>at</m:t>
                      </m:r>
                      <m:r>
                        <a:rPr lang="pt-BR" sz="2000">
                          <a:latin typeface="Cambria Math" panose="02040503050406030204" pitchFamily="18" charset="0"/>
                        </a:rPr>
                        <m:t>é </m:t>
                      </m:r>
                      <m:r>
                        <m:rPr>
                          <m:sty m:val="p"/>
                        </m:rPr>
                        <a:rPr lang="pt-BR" sz="2000">
                          <a:latin typeface="Cambria Math" panose="02040503050406030204" pitchFamily="18" charset="0"/>
                        </a:rPr>
                        <m:t>convergir</m:t>
                      </m:r>
                      <m:r>
                        <a:rPr lang="pt-BR" sz="2000" b="0" i="0" smtClean="0">
                          <a:latin typeface="Cambria Math" panose="02040503050406030204" pitchFamily="18" charset="0"/>
                        </a:rPr>
                        <m:t> </m:t>
                      </m:r>
                      <m:r>
                        <a:rPr lang="pt-BR" sz="2000" b="1" i="0" smtClean="0">
                          <a:latin typeface="Cambria Math" panose="02040503050406030204" pitchFamily="18" charset="0"/>
                        </a:rPr>
                        <m:t>𝐨𝐮</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atingir</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n</m:t>
                      </m:r>
                      <m:r>
                        <a:rPr lang="pt-BR" sz="2000" b="0" i="0" smtClean="0">
                          <a:latin typeface="Cambria Math" panose="02040503050406030204" pitchFamily="18" charset="0"/>
                        </a:rPr>
                        <m:t>ú</m:t>
                      </m:r>
                      <m:r>
                        <m:rPr>
                          <m:sty m:val="p"/>
                        </m:rPr>
                        <a:rPr lang="pt-BR" sz="2000" b="0" i="0" smtClean="0">
                          <a:latin typeface="Cambria Math" panose="02040503050406030204" pitchFamily="18" charset="0"/>
                        </a:rPr>
                        <m:t>mero</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m</m:t>
                      </m:r>
                      <m:r>
                        <a:rPr lang="pt-BR" sz="2000" b="0" i="0" smtClean="0">
                          <a:latin typeface="Cambria Math" panose="02040503050406030204" pitchFamily="18" charset="0"/>
                        </a:rPr>
                        <m:t>á</m:t>
                      </m:r>
                      <m:r>
                        <m:rPr>
                          <m:sty m:val="p"/>
                        </m:rPr>
                        <a:rPr lang="pt-BR" sz="2000" b="0" i="0" smtClean="0">
                          <a:latin typeface="Cambria Math" panose="02040503050406030204" pitchFamily="18" charset="0"/>
                        </a:rPr>
                        <m:t>ximo</m:t>
                      </m:r>
                      <m:r>
                        <a:rPr lang="pt-BR" sz="2000" b="0" i="0" smtClean="0">
                          <a:latin typeface="Cambria Math" panose="02040503050406030204" pitchFamily="18" charset="0"/>
                        </a:rPr>
                        <m:t> </m:t>
                      </m:r>
                      <m:r>
                        <m:rPr>
                          <m:sty m:val="p"/>
                        </m:rPr>
                        <a:rPr lang="pt-BR" sz="2000" b="0" i="0" smtClean="0">
                          <a:latin typeface="Cambria Math" panose="02040503050406030204" pitchFamily="18" charset="0"/>
                        </a:rPr>
                        <m:t>de</m:t>
                      </m:r>
                      <m:r>
                        <a:rPr lang="pt-BR" sz="2000" b="0" i="0" smtClean="0">
                          <a:latin typeface="Cambria Math" panose="02040503050406030204" pitchFamily="18" charset="0"/>
                        </a:rPr>
                        <m:t> é</m:t>
                      </m:r>
                      <m:r>
                        <m:rPr>
                          <m:sty m:val="p"/>
                        </m:rPr>
                        <a:rPr lang="pt-BR" sz="2000" b="0" i="0" smtClean="0">
                          <a:latin typeface="Cambria Math" panose="02040503050406030204" pitchFamily="18" charset="0"/>
                        </a:rPr>
                        <m:t>pocas</m:t>
                      </m:r>
                      <m:r>
                        <a:rPr lang="pt-BR" sz="2000">
                          <a:latin typeface="Cambria Math" panose="02040503050406030204" pitchFamily="18" charset="0"/>
                        </a:rPr>
                        <m:t> </m:t>
                      </m:r>
                      <m:r>
                        <a:rPr lang="pt-BR" sz="2000" b="1">
                          <a:latin typeface="Cambria Math" panose="02040503050406030204" pitchFamily="18" charset="0"/>
                        </a:rPr>
                        <m:t>𝐝𝐨</m:t>
                      </m:r>
                    </m:oMath>
                  </m:oMathPara>
                </a14:m>
                <a:endParaRPr lang="en-US" sz="2000" b="1" dirty="0" smtClean="0"/>
              </a:p>
              <a:p>
                <a:r>
                  <a:rPr lang="en-US" sz="2000" dirty="0" smtClean="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f>
                      <m:fPr>
                        <m:ctrlPr>
                          <a:rPr lang="pt-BR" sz="2000" i="1" smtClean="0">
                            <a:latin typeface="Cambria Math" panose="02040503050406030204" pitchFamily="18" charset="0"/>
                            <a:ea typeface="Cambria Math" panose="02040503050406030204" pitchFamily="18" charset="0"/>
                          </a:rPr>
                        </m:ctrlPr>
                      </m:fPr>
                      <m:num>
                        <m:r>
                          <a:rPr lang="pt-BR" sz="2000" i="1"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num>
                      <m:den>
                        <m:r>
                          <a:rPr lang="pt-BR" sz="2000" i="1" smtClean="0">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endParaRPr lang="nl-BE" sz="2000" dirty="0"/>
              </a:p>
            </p:txBody>
          </p:sp>
        </mc:Choice>
        <mc:Fallback xmlns="">
          <p:sp>
            <p:nvSpPr>
              <p:cNvPr id="4" name="Rectangle 3"/>
              <p:cNvSpPr>
                <a:spLocks noRot="1" noChangeAspect="1" noMove="1" noResize="1" noEditPoints="1" noAdjustHandles="1" noChangeArrowheads="1" noChangeShapeType="1" noTextEdit="1"/>
              </p:cNvSpPr>
              <p:nvPr/>
            </p:nvSpPr>
            <p:spPr>
              <a:xfrm>
                <a:off x="1171284" y="3155623"/>
                <a:ext cx="7072087" cy="1160446"/>
              </a:xfrm>
              <a:prstGeom prst="rect">
                <a:avLst/>
              </a:prstGeom>
              <a:blipFill rotWithShape="0">
                <a:blip r:embed="rId4"/>
                <a:stretch>
                  <a:fillRect l="-344"/>
                </a:stretch>
              </a:blipFill>
              <a:ln>
                <a:solidFill>
                  <a:schemeClr val="tx1"/>
                </a:solidFill>
              </a:ln>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838199" y="4634209"/>
                <a:ext cx="11165115" cy="222379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smtClean="0">
                    <a:ea typeface="Cambria Math" panose="02040503050406030204" pitchFamily="18" charset="0"/>
                  </a:rPr>
                  <a:t>Onde </a:t>
                </a:r>
                <a14:m>
                  <m:oMath xmlns:m="http://schemas.openxmlformats.org/officeDocument/2006/math">
                    <m:r>
                      <a:rPr lang="pt-BR" i="1">
                        <a:latin typeface="Cambria Math" panose="02040503050406030204" pitchFamily="18" charset="0"/>
                        <a:ea typeface="Cambria Math" panose="02040503050406030204" pitchFamily="18" charset="0"/>
                      </a:rPr>
                      <m:t>𝛼</m:t>
                    </m:r>
                    <m:r>
                      <a:rPr lang="pt-BR" i="1" smtClean="0">
                        <a:latin typeface="Cambria Math" panose="02040503050406030204" pitchFamily="18" charset="0"/>
                        <a:ea typeface="Cambria Math" panose="02040503050406030204" pitchFamily="18" charset="0"/>
                      </a:rPr>
                      <m:t>&gt;</m:t>
                    </m:r>
                    <m:r>
                      <a:rPr lang="pt-BR" b="0" i="1" smtClean="0">
                        <a:latin typeface="Cambria Math" panose="02040503050406030204" pitchFamily="18" charset="0"/>
                        <a:ea typeface="Cambria Math" panose="02040503050406030204" pitchFamily="18" charset="0"/>
                      </a:rPr>
                      <m:t>0</m:t>
                    </m:r>
                  </m:oMath>
                </a14:m>
                <a:r>
                  <a:rPr lang="pt-BR" dirty="0"/>
                  <a:t> é </a:t>
                </a:r>
                <a:r>
                  <a:rPr lang="pt-BR" dirty="0" smtClean="0"/>
                  <a:t>o </a:t>
                </a:r>
                <a:r>
                  <a:rPr lang="pt-BR" b="1" i="1" dirty="0" smtClean="0"/>
                  <a:t>passo </a:t>
                </a:r>
                <a:r>
                  <a:rPr lang="pt-BR" b="1" i="1" dirty="0"/>
                  <a:t>de aprendizagem </a:t>
                </a:r>
                <a:r>
                  <a:rPr lang="pt-BR" dirty="0" smtClean="0"/>
                  <a:t>e </a:t>
                </a:r>
                <a14:m>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rPr>
                          <m:t>𝒂</m:t>
                        </m:r>
                      </m:den>
                    </m:f>
                  </m:oMath>
                </a14:m>
                <a:r>
                  <a:rPr lang="pt-BR" dirty="0" smtClean="0"/>
                  <a:t> é </a:t>
                </a:r>
                <a:r>
                  <a:rPr lang="pt-BR" dirty="0"/>
                  <a:t>o </a:t>
                </a:r>
                <a:r>
                  <a:rPr lang="pt-BR" b="1" i="1" dirty="0" smtClean="0"/>
                  <a:t>vetor gradiente </a:t>
                </a:r>
                <a:r>
                  <a:rPr lang="pt-BR" dirty="0"/>
                  <a:t>da </a:t>
                </a:r>
                <a:r>
                  <a:rPr lang="pt-BR" b="1" i="1" dirty="0"/>
                  <a:t>função de </a:t>
                </a:r>
                <a:r>
                  <a:rPr lang="pt-BR" b="1" i="1" dirty="0" smtClean="0"/>
                  <a:t>erro</a:t>
                </a:r>
                <a:r>
                  <a:rPr lang="pt-BR" dirty="0" smtClean="0"/>
                  <a:t>.</a:t>
                </a:r>
              </a:p>
              <a:p>
                <a:pPr algn="just"/>
                <a:r>
                  <a:rPr lang="pt-BR" dirty="0" smtClean="0"/>
                  <a:t>O </a:t>
                </a:r>
                <a:r>
                  <a:rPr lang="pt-BR" b="1" i="1" dirty="0" smtClean="0"/>
                  <a:t>passo de aprendizagem</a:t>
                </a:r>
                <a:r>
                  <a:rPr lang="pt-BR" dirty="0" smtClean="0"/>
                  <a:t> dita o tamanho </a:t>
                </a:r>
                <a:r>
                  <a:rPr lang="pt-BR" dirty="0"/>
                  <a:t>dos </a:t>
                </a:r>
                <a:r>
                  <a:rPr lang="pt-BR" dirty="0" smtClean="0"/>
                  <a:t>passos/deslocamentos dados </a:t>
                </a:r>
                <a:r>
                  <a:rPr lang="pt-BR" dirty="0"/>
                  <a:t>na direção </a:t>
                </a:r>
                <a:r>
                  <a:rPr lang="pt-BR" dirty="0" smtClean="0"/>
                  <a:t>oposta a do </a:t>
                </a:r>
                <a:r>
                  <a:rPr lang="pt-BR" b="1" i="1" dirty="0" smtClean="0"/>
                  <a:t>gradiente</a:t>
                </a:r>
                <a:r>
                  <a:rPr lang="pt-BR" dirty="0" smtClean="0"/>
                  <a:t>. Ele pode ser constante ou decair com o tempo.</a:t>
                </a:r>
              </a:p>
              <a:p>
                <a:pPr algn="just"/>
                <a:r>
                  <a:rPr lang="pt-BR" dirty="0"/>
                  <a:t>Na sequência, veremos como encontrar o </a:t>
                </a:r>
                <a:r>
                  <a:rPr lang="pt-BR" b="1" i="1" dirty="0"/>
                  <a:t>vetor gradiente</a:t>
                </a:r>
                <a:r>
                  <a:rPr lang="pt-BR" dirty="0"/>
                  <a:t> da função de erro e implementar o algoritmo do </a:t>
                </a:r>
                <a:r>
                  <a:rPr lang="pt-BR" b="1" i="1" dirty="0"/>
                  <a:t>gradiente descendente</a:t>
                </a:r>
                <a:r>
                  <a:rPr lang="pt-BR" dirty="0" smtClean="0"/>
                  <a:t>.</a:t>
                </a:r>
                <a:endParaRPr lang="pt-BR"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838199" y="4634209"/>
                <a:ext cx="11165115" cy="2223792"/>
              </a:xfrm>
              <a:prstGeom prst="rect">
                <a:avLst/>
              </a:prstGeom>
              <a:blipFill rotWithShape="0">
                <a:blip r:embed="rId5"/>
                <a:stretch>
                  <a:fillRect l="-819" t="-3562" r="-928" b="-4384"/>
                </a:stretch>
              </a:blipFill>
            </p:spPr>
            <p:txBody>
              <a:bodyPr/>
              <a:lstStyle/>
              <a:p>
                <a:r>
                  <a:rPr lang="pt-BR">
                    <a:noFill/>
                  </a:rPr>
                  <a:t> </a:t>
                </a:r>
              </a:p>
            </p:txBody>
          </p:sp>
        </mc:Fallback>
      </mc:AlternateContent>
      <p:cxnSp>
        <p:nvCxnSpPr>
          <p:cNvPr id="8" name="Straight Arrow Connector 7"/>
          <p:cNvCxnSpPr/>
          <p:nvPr/>
        </p:nvCxnSpPr>
        <p:spPr>
          <a:xfrm flipH="1">
            <a:off x="3022601" y="2075543"/>
            <a:ext cx="3087913" cy="19195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rotWithShape="1">
          <a:blip r:embed="rId6">
            <a:extLst>
              <a:ext uri="{28A0092B-C50C-407E-A947-70E740481C1C}">
                <a14:useLocalDpi xmlns:a14="http://schemas.microsoft.com/office/drawing/2010/main" val="0"/>
              </a:ext>
            </a:extLst>
          </a:blip>
          <a:srcRect t="48368" r="2754" b="1527"/>
          <a:stretch/>
        </p:blipFill>
        <p:spPr>
          <a:xfrm>
            <a:off x="8514416" y="2562159"/>
            <a:ext cx="3186242" cy="2093949"/>
          </a:xfrm>
          <a:prstGeom prst="rect">
            <a:avLst/>
          </a:prstGeom>
        </p:spPr>
      </p:pic>
    </p:spTree>
    <p:extLst>
      <p:ext uri="{BB962C8B-B14F-4D97-AF65-F5344CB8AC3E}">
        <p14:creationId xmlns:p14="http://schemas.microsoft.com/office/powerpoint/2010/main" val="9527383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349"/>
            <a:ext cx="10515600" cy="702519"/>
          </a:xfrm>
        </p:spPr>
        <p:txBody>
          <a:bodyPr>
            <a:normAutofit/>
          </a:bodyPr>
          <a:lstStyle/>
          <a:p>
            <a:r>
              <a:rPr lang="en-US" dirty="0" err="1" smtClean="0"/>
              <a:t>Exemplo</a:t>
            </a:r>
            <a:endParaRPr lang="nl-BE"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838200" y="995963"/>
                <a:ext cx="9117568" cy="5834741"/>
              </a:xfrm>
            </p:spPr>
            <p:txBody>
              <a:bodyPr>
                <a:normAutofit fontScale="77500" lnSpcReduction="20000"/>
              </a:bodyPr>
              <a:lstStyle/>
              <a:p>
                <a:pPr marL="0" indent="0">
                  <a:buNone/>
                </a:pPr>
                <a:r>
                  <a:rPr lang="en-US" dirty="0" smtClean="0"/>
                  <a:t>Usaremos </a:t>
                </a:r>
                <a:r>
                  <a:rPr lang="en-US" dirty="0" err="1" smtClean="0"/>
                  <a:t>uma</a:t>
                </a:r>
                <a:r>
                  <a:rPr lang="en-US" dirty="0" smtClean="0"/>
                  <a:t> </a:t>
                </a:r>
                <a:r>
                  <a:rPr lang="en-US" b="1" i="1" dirty="0" err="1"/>
                  <a:t>função</a:t>
                </a:r>
                <a:r>
                  <a:rPr lang="en-US" b="1" i="1" dirty="0"/>
                  <a:t> </a:t>
                </a:r>
                <a:r>
                  <a:rPr lang="en-US" b="1" i="1" dirty="0" err="1"/>
                  <a:t>hipótese</a:t>
                </a:r>
                <a:r>
                  <a:rPr lang="en-US" b="1" i="1" dirty="0"/>
                  <a:t> </a:t>
                </a:r>
                <a:r>
                  <a:rPr lang="en-US" dirty="0"/>
                  <a:t>com 2 </a:t>
                </a:r>
                <a:r>
                  <a:rPr lang="en-US" dirty="0" smtClean="0"/>
                  <a:t>pesos, </a:t>
                </a:r>
                <a14:m>
                  <m:oMath xmlns:m="http://schemas.openxmlformats.org/officeDocument/2006/math">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i="1">
                            <a:latin typeface="Cambria Math" panose="02040503050406030204" pitchFamily="18" charset="0"/>
                          </a:rPr>
                          <m:t>1</m:t>
                        </m:r>
                      </m:sub>
                    </m:sSub>
                  </m:oMath>
                </a14:m>
                <a:r>
                  <a:rPr lang="en-US" dirty="0" smtClean="0"/>
                  <a:t> </a:t>
                </a:r>
                <a:r>
                  <a:rPr lang="en-US" dirty="0"/>
                  <a:t>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r>
                  <a:rPr lang="en-US" dirty="0"/>
                  <a:t>, </a:t>
                </a:r>
                <a:r>
                  <a:rPr lang="en-US" dirty="0" err="1" smtClean="0"/>
                  <a:t>sendo</a:t>
                </a: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0</m:t>
                        </m:r>
                      </m:sub>
                    </m:sSub>
                    <m:r>
                      <a:rPr lang="pt-BR" b="0" i="1" smtClean="0">
                        <a:latin typeface="Cambria Math" panose="02040503050406030204" pitchFamily="18" charset="0"/>
                      </a:rPr>
                      <m:t>=0</m:t>
                    </m:r>
                  </m:oMath>
                </a14:m>
                <a:endParaRPr lang="en-US" dirty="0" smtClean="0"/>
              </a:p>
              <a:p>
                <a:pPr marL="0" indent="0" algn="ctr">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oMath>
                </a14:m>
                <a:r>
                  <a:rPr lang="nl-BE" dirty="0"/>
                  <a:t>.</a:t>
                </a:r>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oMath>
                </a14:m>
                <a:r>
                  <a:rPr lang="nl-BE" dirty="0" smtClean="0"/>
                  <a:t>.</a:t>
                </a:r>
              </a:p>
              <a:p>
                <a:pPr marL="0" indent="0">
                  <a:buNone/>
                </a:pPr>
                <a:r>
                  <a:rPr lang="nl-BE" dirty="0" smtClean="0"/>
                  <a:t>Cada elemento do vetor gradiente é dado por</a:t>
                </a:r>
                <a:endParaRPr lang="nl-BE" dirty="0"/>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smtClean="0"/>
              </a:p>
              <a:p>
                <a:pPr marL="0" indent="0">
                  <a:buNone/>
                </a:pPr>
                <a:r>
                  <a:rPr lang="en-US" dirty="0" smtClean="0"/>
                  <a:t>A </a:t>
                </a:r>
                <a:r>
                  <a:rPr lang="en-US" b="1" dirty="0" err="1" smtClean="0"/>
                  <a:t>equação</a:t>
                </a:r>
                <a:r>
                  <a:rPr lang="en-US" b="1" dirty="0" smtClean="0"/>
                  <a:t> de </a:t>
                </a:r>
                <a:r>
                  <a:rPr lang="en-US" b="1" dirty="0" err="1"/>
                  <a:t>atualização</a:t>
                </a:r>
                <a:r>
                  <a:rPr lang="en-US" b="1" dirty="0"/>
                  <a:t> </a:t>
                </a:r>
                <a:r>
                  <a:rPr lang="en-US" dirty="0"/>
                  <a:t>dos 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 </m:t>
                    </m:r>
                    <m:r>
                      <m:rPr>
                        <m:sty m:val="p"/>
                      </m:rPr>
                      <a:rPr lang="pt-BR">
                        <a:latin typeface="Cambria Math" panose="02040503050406030204" pitchFamily="18" charset="0"/>
                      </a:rPr>
                      <m:t>e</m:t>
                    </m:r>
                    <m:r>
                      <a:rPr lang="pt-BR" i="1">
                        <a:latin typeface="Cambria Math" panose="02040503050406030204" pitchFamily="18" charset="0"/>
                      </a:rPr>
                      <m:t> 2</m:t>
                    </m:r>
                  </m:oMath>
                </a14:m>
                <a:r>
                  <a:rPr lang="nl-BE" dirty="0"/>
                  <a:t> é dada </a:t>
                </a:r>
                <a:r>
                  <a:rPr lang="nl-BE" dirty="0" smtClean="0"/>
                  <a:t>por</a:t>
                </a:r>
                <a:endParaRPr lang="en-US" i="1" dirty="0"/>
              </a:p>
              <a:p>
                <a:pPr marL="0" indent="0" algn="ctr">
                  <a:buNone/>
                </a:pPr>
                <a14:m>
                  <m:oMathPara xmlns:m="http://schemas.openxmlformats.org/officeDocument/2006/math">
                    <m:oMathParaPr>
                      <m:jc m:val="centerGroup"/>
                    </m:oMathParaPr>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oMath>
                  </m:oMathPara>
                </a14:m>
                <a:endParaRPr lang="nl-BE" dirty="0"/>
              </a:p>
              <a:p>
                <a:pPr marL="0" indent="0">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=1,2</m:t>
                    </m:r>
                    <m:r>
                      <a:rPr lang="pt-BR">
                        <a:latin typeface="Cambria Math" panose="02040503050406030204" pitchFamily="18" charset="0"/>
                      </a:rPr>
                      <m:t>.</m:t>
                    </m:r>
                  </m:oMath>
                </a14:m>
                <a:endParaRPr lang="en-US" dirty="0" smtClean="0"/>
              </a:p>
              <a:p>
                <a:pPr marL="0" indent="0" algn="ctr">
                  <a:buNone/>
                </a:pPr>
                <a:r>
                  <a:rPr lang="pt-BR" dirty="0" smtClean="0"/>
                  <a:t>Forma matricial: </a:t>
                </a:r>
                <a14:m>
                  <m:oMath xmlns:m="http://schemas.openxmlformats.org/officeDocument/2006/math">
                    <m:r>
                      <a:rPr lang="pt-BR" b="1" i="1">
                        <a:latin typeface="Cambria Math" panose="02040503050406030204" pitchFamily="18" charset="0"/>
                      </a:rPr>
                      <m:t>𝒂</m:t>
                    </m:r>
                    <m:r>
                      <a:rPr lang="pt-BR" i="1">
                        <a:latin typeface="Cambria Math" panose="02040503050406030204" pitchFamily="18" charset="0"/>
                      </a:rPr>
                      <m:t>=</m:t>
                    </m:r>
                    <m:r>
                      <a:rPr lang="pt-BR" b="1" i="1">
                        <a:latin typeface="Cambria Math" panose="02040503050406030204" pitchFamily="18" charset="0"/>
                      </a:rPr>
                      <m:t>𝒂</m:t>
                    </m:r>
                    <m:r>
                      <a:rPr lang="pt-BR" i="1">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sSup>
                      <m:sSupPr>
                        <m:ctrlPr>
                          <a:rPr lang="pt-BR" i="1">
                            <a:latin typeface="Cambria Math" panose="02040503050406030204" pitchFamily="18" charset="0"/>
                            <a:ea typeface="Cambria Math" panose="02040503050406030204" pitchFamily="18" charset="0"/>
                          </a:rPr>
                        </m:ctrlPr>
                      </m:sSupPr>
                      <m:e>
                        <m:r>
                          <a:rPr lang="pt-BR" b="1" i="1">
                            <a:latin typeface="Cambria Math" panose="02040503050406030204" pitchFamily="18" charset="0"/>
                            <a:ea typeface="Cambria Math" panose="02040503050406030204" pitchFamily="18" charset="0"/>
                          </a:rPr>
                          <m:t>𝑿</m:t>
                        </m:r>
                      </m:e>
                      <m:sup>
                        <m:r>
                          <a:rPr lang="pt-BR" i="1">
                            <a:latin typeface="Cambria Math" panose="02040503050406030204" pitchFamily="18" charset="0"/>
                            <a:ea typeface="Cambria Math" panose="02040503050406030204" pitchFamily="18" charset="0"/>
                          </a:rPr>
                          <m:t>𝑇</m:t>
                        </m:r>
                      </m:sup>
                    </m:sSup>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𝒚</m:t>
                    </m:r>
                    <m:r>
                      <a:rPr lang="pt-BR" i="1">
                        <a:latin typeface="Cambria Math" panose="02040503050406030204" pitchFamily="18" charset="0"/>
                        <a:ea typeface="Cambria Math" panose="02040503050406030204" pitchFamily="18" charset="0"/>
                      </a:rPr>
                      <m:t>−</m:t>
                    </m:r>
                    <m:acc>
                      <m:accPr>
                        <m:chr m:val="̂"/>
                        <m:ctrlPr>
                          <a:rPr lang="pt-BR" i="1">
                            <a:latin typeface="Cambria Math" panose="02040503050406030204" pitchFamily="18" charset="0"/>
                            <a:ea typeface="Cambria Math" panose="02040503050406030204" pitchFamily="18" charset="0"/>
                          </a:rPr>
                        </m:ctrlPr>
                      </m:accPr>
                      <m:e>
                        <m:r>
                          <a:rPr lang="pt-BR" b="1" i="1">
                            <a:latin typeface="Cambria Math" panose="02040503050406030204" pitchFamily="18" charset="0"/>
                            <a:ea typeface="Cambria Math" panose="02040503050406030204" pitchFamily="18" charset="0"/>
                          </a:rPr>
                          <m:t>𝒚</m:t>
                        </m:r>
                      </m:e>
                    </m:acc>
                    <m:r>
                      <a:rPr lang="pt-BR" i="1">
                        <a:latin typeface="Cambria Math" panose="02040503050406030204" pitchFamily="18" charset="0"/>
                        <a:ea typeface="Cambria Math" panose="02040503050406030204" pitchFamily="18" charset="0"/>
                      </a:rPr>
                      <m:t>)</m:t>
                    </m:r>
                  </m:oMath>
                </a14:m>
                <a:endParaRPr lang="en-US" dirty="0" smtClean="0"/>
              </a:p>
              <a:p>
                <a:pPr marL="0" indent="0">
                  <a:buNone/>
                </a:pPr>
                <a:r>
                  <a:rPr lang="en-US" dirty="0" err="1" smtClean="0"/>
                  <a:t>onde</a:t>
                </a:r>
                <a:r>
                  <a:rPr lang="en-US" dirty="0" smtClean="0"/>
                  <a:t> </a:t>
                </a:r>
                <a:r>
                  <a:rPr lang="en-US" dirty="0"/>
                  <a:t>o </a:t>
                </a:r>
                <a:r>
                  <a:rPr lang="en-US" dirty="0" err="1"/>
                  <a:t>termo</a:t>
                </a: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𝑁</m:t>
                        </m:r>
                      </m:den>
                    </m:f>
                  </m:oMath>
                </a14:m>
                <a:r>
                  <a:rPr lang="en-US" dirty="0"/>
                  <a:t> </a:t>
                </a:r>
                <a:r>
                  <a:rPr lang="en-US" dirty="0" err="1"/>
                  <a:t>foi</a:t>
                </a:r>
                <a:r>
                  <a:rPr lang="en-US" dirty="0"/>
                  <a:t> </a:t>
                </a:r>
                <a:r>
                  <a:rPr lang="en-US" dirty="0" err="1"/>
                  <a:t>absorvido</a:t>
                </a:r>
                <a:r>
                  <a:rPr lang="en-US" dirty="0"/>
                  <a:t> </a:t>
                </a:r>
                <a:r>
                  <a:rPr lang="en-US" dirty="0" err="1"/>
                  <a:t>pelo</a:t>
                </a:r>
                <a:r>
                  <a:rPr lang="en-US" dirty="0"/>
                  <a:t> </a:t>
                </a:r>
                <a:r>
                  <a:rPr lang="en-US" b="1" i="1" dirty="0" err="1"/>
                  <a:t>passo</a:t>
                </a:r>
                <a:r>
                  <a:rPr lang="en-US" b="1" i="1" dirty="0"/>
                  <a:t> de </a:t>
                </a:r>
                <a:r>
                  <a:rPr lang="en-US" b="1" i="1" dirty="0" err="1"/>
                  <a:t>aprendizagem</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a:t>.</a:t>
                </a:r>
                <a:endParaRPr lang="nl-BE"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838200" y="995963"/>
                <a:ext cx="9117568" cy="5834741"/>
              </a:xfrm>
              <a:blipFill rotWithShape="0">
                <a:blip r:embed="rId3"/>
                <a:stretch>
                  <a:fillRect l="-870" t="-2088" b="-1357"/>
                </a:stretch>
              </a:blipFill>
            </p:spPr>
            <p:txBody>
              <a:bodyPr/>
              <a:lstStyle/>
              <a:p>
                <a:r>
                  <a:rPr lang="pt-BR">
                    <a:noFill/>
                  </a:rPr>
                  <a:t> </a:t>
                </a:r>
              </a:p>
            </p:txBody>
          </p:sp>
        </mc:Fallback>
      </mc:AlternateContent>
      <p:sp>
        <p:nvSpPr>
          <p:cNvPr id="5" name="TextBox 4"/>
          <p:cNvSpPr txBox="1"/>
          <p:nvPr/>
        </p:nvSpPr>
        <p:spPr>
          <a:xfrm>
            <a:off x="3791823" y="320741"/>
            <a:ext cx="5303841" cy="307777"/>
          </a:xfrm>
          <a:prstGeom prst="rect">
            <a:avLst/>
          </a:prstGeom>
          <a:noFill/>
        </p:spPr>
        <p:txBody>
          <a:bodyPr wrap="square" rtlCol="0">
            <a:spAutoFit/>
          </a:bodyPr>
          <a:lstStyle/>
          <a:p>
            <a:r>
              <a:rPr lang="pt-BR" sz="1400" u="sng" dirty="0" smtClean="0">
                <a:solidFill>
                  <a:srgbClr val="00B0F0"/>
                </a:solidFill>
                <a:hlinkClick r:id="rId4"/>
              </a:rPr>
              <a:t>Exemplo</a:t>
            </a:r>
            <a:r>
              <a:rPr lang="pt-BR" sz="1400" u="sng" dirty="0">
                <a:solidFill>
                  <a:srgbClr val="00B0F0"/>
                </a:solidFill>
                <a:hlinkClick r:id="rId4"/>
              </a:rPr>
              <a:t>: </a:t>
            </a:r>
            <a:r>
              <a:rPr lang="pt-BR" sz="1400" u="sng" dirty="0" smtClean="0">
                <a:solidFill>
                  <a:srgbClr val="00B0F0"/>
                </a:solidFill>
                <a:hlinkClick r:id="rId4"/>
              </a:rPr>
              <a:t>exemplo_regressao_linear_gradiente_descendente.ipynb</a:t>
            </a:r>
            <a:endParaRPr lang="pt-BR" sz="1400" u="sng" dirty="0">
              <a:solidFill>
                <a:srgbClr val="00B0F0"/>
              </a:solidFill>
            </a:endParaRPr>
          </a:p>
        </p:txBody>
      </p:sp>
      <p:sp>
        <p:nvSpPr>
          <p:cNvPr id="11" name="TextBox 10"/>
          <p:cNvSpPr txBox="1"/>
          <p:nvPr/>
        </p:nvSpPr>
        <p:spPr>
          <a:xfrm>
            <a:off x="443811" y="3548720"/>
            <a:ext cx="1383594" cy="738664"/>
          </a:xfrm>
          <a:prstGeom prst="rect">
            <a:avLst/>
          </a:prstGeom>
          <a:noFill/>
        </p:spPr>
        <p:txBody>
          <a:bodyPr wrap="square" rtlCol="0">
            <a:spAutoFit/>
          </a:bodyPr>
          <a:lstStyle/>
          <a:p>
            <a:pPr algn="ctr"/>
            <a:r>
              <a:rPr lang="pt-BR" sz="1400" dirty="0" smtClean="0"/>
              <a:t>Operação da derivada parcial é distributiva.</a:t>
            </a:r>
            <a:endParaRPr lang="pt-BR" sz="1400" dirty="0"/>
          </a:p>
        </p:txBody>
      </p:sp>
      <p:cxnSp>
        <p:nvCxnSpPr>
          <p:cNvPr id="12" name="Straight Arrow Connector 11"/>
          <p:cNvCxnSpPr/>
          <p:nvPr/>
        </p:nvCxnSpPr>
        <p:spPr>
          <a:xfrm flipV="1">
            <a:off x="1827405" y="3153979"/>
            <a:ext cx="2157741" cy="764074"/>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8375563" y="2303607"/>
            <a:ext cx="1580205" cy="1169551"/>
          </a:xfrm>
          <a:prstGeom prst="rect">
            <a:avLst/>
          </a:prstGeom>
          <a:noFill/>
        </p:spPr>
        <p:txBody>
          <a:bodyPr wrap="square" rtlCol="0">
            <a:spAutoFit/>
          </a:bodyPr>
          <a:lstStyle/>
          <a:p>
            <a:pPr algn="ctr"/>
            <a:r>
              <a:rPr lang="pt-BR" sz="1400" dirty="0" smtClean="0"/>
              <a:t>Superfície de contorno com o caminho feito pelo </a:t>
            </a:r>
            <a:r>
              <a:rPr lang="pt-BR" sz="1400" dirty="0"/>
              <a:t>algoritmo até </a:t>
            </a:r>
            <a:r>
              <a:rPr lang="pt-BR" sz="1400" dirty="0" smtClean="0"/>
              <a:t>a convergência.</a:t>
            </a:r>
            <a:endParaRPr lang="pt-BR" sz="1400" dirty="0"/>
          </a:p>
        </p:txBody>
      </p:sp>
      <p:sp>
        <p:nvSpPr>
          <p:cNvPr id="13" name="Rectangle 12"/>
          <p:cNvSpPr/>
          <p:nvPr/>
        </p:nvSpPr>
        <p:spPr>
          <a:xfrm>
            <a:off x="8623495" y="4652949"/>
            <a:ext cx="1244731" cy="954107"/>
          </a:xfrm>
          <a:prstGeom prst="rect">
            <a:avLst/>
          </a:prstGeom>
          <a:noFill/>
        </p:spPr>
        <p:txBody>
          <a:bodyPr wrap="square" rtlCol="0">
            <a:spAutoFit/>
          </a:bodyPr>
          <a:lstStyle/>
          <a:p>
            <a:pPr algn="ctr"/>
            <a:r>
              <a:rPr lang="pt-BR" sz="1400" dirty="0" smtClean="0"/>
              <a:t>Curva do EQM em função do número de épocas.</a:t>
            </a:r>
            <a:endParaRPr lang="pt-BR" sz="1400" dirty="0"/>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5843" t="25952" r="25493" b="22204"/>
          <a:stretch/>
        </p:blipFill>
        <p:spPr>
          <a:xfrm>
            <a:off x="9284199" y="28267"/>
            <a:ext cx="2857170" cy="2157259"/>
          </a:xfrm>
          <a:prstGeom prst="rect">
            <a:avLst/>
          </a:prstGeom>
        </p:spPr>
      </p:pic>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l="867" t="11756" r="9456" b="3405"/>
          <a:stretch/>
        </p:blipFill>
        <p:spPr>
          <a:xfrm>
            <a:off x="9801020" y="2290763"/>
            <a:ext cx="2340349" cy="2214069"/>
          </a:xfrm>
          <a:prstGeom prst="rect">
            <a:avLst/>
          </a:prstGeom>
        </p:spPr>
      </p:pic>
      <p:cxnSp>
        <p:nvCxnSpPr>
          <p:cNvPr id="7" name="Straight Arrow Connector 6"/>
          <p:cNvCxnSpPr>
            <a:stCxn id="3" idx="2"/>
          </p:cNvCxnSpPr>
          <p:nvPr/>
        </p:nvCxnSpPr>
        <p:spPr>
          <a:xfrm>
            <a:off x="9165666" y="3473158"/>
            <a:ext cx="1272562" cy="3829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rotWithShape="1">
          <a:blip r:embed="rId7" cstate="print">
            <a:extLst>
              <a:ext uri="{28A0092B-C50C-407E-A947-70E740481C1C}">
                <a14:useLocalDpi xmlns:a14="http://schemas.microsoft.com/office/drawing/2010/main" val="0"/>
              </a:ext>
            </a:extLst>
          </a:blip>
          <a:srcRect l="1974" t="11775" r="8994" b="3675"/>
          <a:stretch/>
        </p:blipFill>
        <p:spPr>
          <a:xfrm>
            <a:off x="9801020" y="4609362"/>
            <a:ext cx="2356208" cy="2237618"/>
          </a:xfrm>
          <a:prstGeom prst="rect">
            <a:avLst/>
          </a:prstGeom>
        </p:spPr>
      </p:pic>
      <p:cxnSp>
        <p:nvCxnSpPr>
          <p:cNvPr id="14" name="Straight Arrow Connector 13"/>
          <p:cNvCxnSpPr>
            <a:stCxn id="13" idx="2"/>
          </p:cNvCxnSpPr>
          <p:nvPr/>
        </p:nvCxnSpPr>
        <p:spPr>
          <a:xfrm>
            <a:off x="9245861" y="5607056"/>
            <a:ext cx="1351566" cy="6774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9829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pt-BR" dirty="0"/>
              <a:t>Versões do 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22400"/>
                <a:ext cx="11179630" cy="5435600"/>
              </a:xfrm>
            </p:spPr>
            <p:txBody>
              <a:bodyPr>
                <a:normAutofit/>
              </a:bodyPr>
              <a:lstStyle/>
              <a:p>
                <a:pPr marL="0" indent="0" algn="just">
                  <a:buNone/>
                </a:pPr>
                <a:r>
                  <a:rPr lang="pt-BR" dirty="0" smtClean="0"/>
                  <a:t>Existem 3 diferentes versões para a implementação do algoritmo do Gradiente Descendente: Batelada, Estocástico e Mini-Batch.</a:t>
                </a:r>
              </a:p>
              <a:p>
                <a:pPr algn="just"/>
                <a:r>
                  <a:rPr lang="pt-BR" b="1" dirty="0"/>
                  <a:t>Batelada </a:t>
                </a:r>
                <a:r>
                  <a:rPr lang="pt-BR" dirty="0"/>
                  <a:t>(do inglês </a:t>
                </a:r>
                <a:r>
                  <a:rPr lang="pt-BR" b="1" i="1" dirty="0"/>
                  <a:t>batch</a:t>
                </a:r>
                <a:r>
                  <a:rPr lang="pt-BR" dirty="0"/>
                  <a:t>): a cada </a:t>
                </a:r>
                <a:r>
                  <a:rPr lang="pt-BR" dirty="0" smtClean="0"/>
                  <a:t>época </a:t>
                </a:r>
                <a:r>
                  <a:rPr lang="pt-BR" dirty="0"/>
                  <a:t>do algoritmo, </a:t>
                </a:r>
                <a:r>
                  <a:rPr lang="pt-BR" b="1" i="1" dirty="0"/>
                  <a:t>todos</a:t>
                </a:r>
                <a:r>
                  <a:rPr lang="pt-BR" dirty="0"/>
                  <a:t> os exemplos de treinamento são considerados no processo de treinamento do modelo. Esta versão foi </a:t>
                </a:r>
                <a:r>
                  <a:rPr lang="pt-BR" dirty="0" smtClean="0"/>
                  <a:t>a utilizada no exemplo anterior. </a:t>
                </a:r>
                <a:endParaRPr lang="pt-BR" i="1" dirty="0">
                  <a:latin typeface="Cambria Math" panose="02040503050406030204" pitchFamily="18" charset="0"/>
                </a:endParaRP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b="0" i="1" smtClean="0">
                        <a:latin typeface="Cambria Math" panose="02040503050406030204" pitchFamily="18" charset="0"/>
                      </a:rPr>
                      <m:t>𝐾</m:t>
                    </m:r>
                  </m:oMath>
                </a14:m>
                <a:endParaRPr lang="pt-BR" dirty="0" smtClean="0"/>
              </a:p>
              <a:p>
                <a:r>
                  <a:rPr lang="pt-BR" b="1" dirty="0" smtClean="0"/>
                  <a:t>Características</a:t>
                </a:r>
                <a:r>
                  <a:rPr lang="pt-BR" dirty="0" smtClean="0"/>
                  <a:t>:</a:t>
                </a:r>
                <a:endParaRPr lang="pt-BR" dirty="0"/>
              </a:p>
              <a:p>
                <a:pPr lvl="1" algn="just">
                  <a:buFont typeface="Wingdings" panose="05000000000000000000" pitchFamily="2" charset="2"/>
                  <a:buChar char="§"/>
                </a:pPr>
                <a:r>
                  <a:rPr lang="pt-BR" dirty="0"/>
                  <a:t>Utilizado quando se possui previamente todos os atributos e rótulos de treinamento, ou seja, o conjunto de treinamento.</a:t>
                </a:r>
              </a:p>
              <a:p>
                <a:pPr lvl="1" algn="just">
                  <a:buFont typeface="Wingdings" panose="05000000000000000000" pitchFamily="2" charset="2"/>
                  <a:buChar char="§"/>
                </a:pPr>
                <a:r>
                  <a:rPr lang="pt-BR" b="1" dirty="0"/>
                  <a:t>Convergência garantida</a:t>
                </a:r>
                <a:r>
                  <a:rPr lang="pt-BR" dirty="0"/>
                  <a:t>,</a:t>
                </a:r>
                <a:r>
                  <a:rPr lang="pt-BR" b="1" dirty="0"/>
                  <a:t> </a:t>
                </a:r>
                <a:r>
                  <a:rPr lang="pt-BR" dirty="0"/>
                  <a:t>dado que o passo de aprendizagem </a:t>
                </a:r>
                <a:r>
                  <a:rPr lang="pt-BR" dirty="0" smtClean="0"/>
                  <a:t>tenha o tamanho apropriado e se espere tempo suficiente.</a:t>
                </a:r>
                <a:endParaRPr lang="pt-BR" dirty="0"/>
              </a:p>
              <a:p>
                <a:pPr lvl="1" algn="just">
                  <a:buFont typeface="Wingdings" panose="05000000000000000000" pitchFamily="2" charset="2"/>
                  <a:buChar char="§"/>
                </a:pPr>
                <a:r>
                  <a:rPr lang="pt-BR" b="1" dirty="0"/>
                  <a:t>Convergência pode ser bem lenta</a:t>
                </a:r>
                <a:r>
                  <a:rPr lang="pt-BR" dirty="0"/>
                  <a:t>, dado que o modelo é apresentado a todos os exemplos a cada época.</a:t>
                </a:r>
                <a:endParaRPr lang="pt-BR"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22400"/>
                <a:ext cx="11179630" cy="5435600"/>
              </a:xfrm>
              <a:blipFill rotWithShape="0">
                <a:blip r:embed="rId3"/>
                <a:stretch>
                  <a:fillRect l="-1091" t="-1794" r="-1145" b="-1457"/>
                </a:stretch>
              </a:blipFill>
            </p:spPr>
            <p:txBody>
              <a:bodyPr/>
              <a:lstStyle/>
              <a:p>
                <a:r>
                  <a:rPr lang="pt-BR">
                    <a:noFill/>
                  </a:rPr>
                  <a:t> </a:t>
                </a:r>
              </a:p>
            </p:txBody>
          </p:sp>
        </mc:Fallback>
      </mc:AlternateContent>
      <p:sp>
        <p:nvSpPr>
          <p:cNvPr id="4" name="Rectangle 3"/>
          <p:cNvSpPr/>
          <p:nvPr/>
        </p:nvSpPr>
        <p:spPr>
          <a:xfrm>
            <a:off x="3260833" y="3555744"/>
            <a:ext cx="809896" cy="5886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69073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19290</TotalTime>
  <Words>3220</Words>
  <Application>Microsoft Office PowerPoint</Application>
  <PresentationFormat>Widescreen</PresentationFormat>
  <Paragraphs>293</Paragraphs>
  <Slides>17</Slides>
  <Notes>14</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17</vt:i4>
      </vt:variant>
    </vt:vector>
  </HeadingPairs>
  <TitlesOfParts>
    <vt:vector size="24" baseType="lpstr">
      <vt:lpstr>Arial</vt:lpstr>
      <vt:lpstr>Calibri</vt:lpstr>
      <vt:lpstr>Calibri Light</vt:lpstr>
      <vt:lpstr>Cambria Math</vt:lpstr>
      <vt:lpstr>Courier New</vt:lpstr>
      <vt:lpstr>Wingdings</vt:lpstr>
      <vt:lpstr>Office Theme</vt:lpstr>
      <vt:lpstr>T319 - Introdução ao Aprendizado de Máquina: Regressão Linear (Parte II)</vt:lpstr>
      <vt:lpstr>Recapitulando</vt:lpstr>
      <vt:lpstr>Vetor Gradiente</vt:lpstr>
      <vt:lpstr>Gradiente Ascendente</vt:lpstr>
      <vt:lpstr>Gradiente Descendente</vt:lpstr>
      <vt:lpstr>Características do Gradiente Descendente</vt:lpstr>
      <vt:lpstr>O Algoritmo do Gradiente do Descendente (GD)</vt:lpstr>
      <vt:lpstr>Exemplo</vt:lpstr>
      <vt:lpstr>Versões do Gradiente Descendente</vt:lpstr>
      <vt:lpstr>Características do GD em Batelada</vt:lpstr>
      <vt:lpstr>Versões do Gradiente Descendente</vt:lpstr>
      <vt:lpstr>Características do GD Estocástico</vt:lpstr>
      <vt:lpstr>Versões do Gradiente Descendente</vt:lpstr>
      <vt:lpstr>Características do GD com Mini-Batch</vt:lpstr>
      <vt:lpstr>Tarefas</vt:lpstr>
      <vt:lpstr>Apresentação do PowerPoint</vt:lpstr>
      <vt:lpstr>Apresentação do PowerPoint</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2217</cp:revision>
  <dcterms:created xsi:type="dcterms:W3CDTF">2020-02-17T11:18:32Z</dcterms:created>
  <dcterms:modified xsi:type="dcterms:W3CDTF">2022-04-29T20:07:17Z</dcterms:modified>
</cp:coreProperties>
</file>