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4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7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 smtClean="0"/>
              <a:t>a </a:t>
            </a:r>
            <a:r>
              <a:rPr lang="pt-BR" dirty="0" smtClean="0"/>
              <a:t>direção é determinada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mybinder.org/v2/gh/zz4fap/t319_aprendizado_de_maquina/main?filepath=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ybinder.org/v2/gh/zz4fap/t319_aprendizado_de_maquina/main?filepath=notebooks/regression/linear_regression_selecting_the_learning_rate.ipyn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algumas mudanças de </a:t>
                </a:r>
                <a:r>
                  <a:rPr lang="pt-BR" sz="1800" dirty="0" smtClean="0"/>
                  <a:t>direção ao </a:t>
                </a:r>
                <a:r>
                  <a:rPr lang="pt-BR" sz="1800" dirty="0"/>
                  <a:t>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oscilação </a:t>
                </a:r>
                <a:r>
                  <a:rPr lang="pt-BR" sz="1800" dirty="0"/>
                  <a:t>em torno do mínimo é bastante minimizada </a:t>
                </a:r>
                <a:r>
                  <a:rPr lang="pt-BR" sz="1800" dirty="0" smtClean="0"/>
                  <a:t>devido 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O passo inicial com valor grande </a:t>
                </a:r>
                <a:r>
                  <a:rPr lang="pt-BR" sz="1800" dirty="0" smtClean="0"/>
                  <a:t>e que </a:t>
                </a:r>
                <a:r>
                  <a:rPr lang="pt-BR" sz="1800" dirty="0" smtClean="0"/>
                  <a:t>diminui ao longo das iterações, </a:t>
                </a:r>
                <a:r>
                  <a:rPr lang="pt-BR" sz="1800" dirty="0"/>
                  <a:t>permitindo que o algoritmo se estabilize próximo </a:t>
                </a:r>
                <a:r>
                  <a:rPr lang="pt-BR" sz="1800" dirty="0" smtClean="0"/>
                  <a:t>ao ponto de </a:t>
                </a:r>
                <a:r>
                  <a:rPr lang="pt-BR" sz="1800" dirty="0"/>
                  <a:t>mínimo global</a:t>
                </a:r>
                <a:r>
                  <a:rPr lang="pt-BR" sz="18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gradiente.</a:t>
                </a:r>
                <a:endParaRPr lang="pt-B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6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52619" y="6495560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2685" y="4693241"/>
            <a:ext cx="3001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Learning schedule function.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FF00FF"/>
                </a:solidFill>
                <a:highlight>
                  <a:srgbClr val="FFFFFF"/>
                </a:highlight>
              </a:rPr>
              <a:t>stepDecay 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t,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epochs_drop=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4.0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pPr lvl="1"/>
                <a:r>
                  <a:rPr lang="pt-BR" dirty="0" smtClean="0"/>
                  <a:t>Gradiente Ascendente</a:t>
                </a:r>
              </a:p>
              <a:p>
                <a:pPr lvl="1"/>
                <a:r>
                  <a:rPr lang="pt-BR" dirty="0" smtClean="0"/>
                  <a:t>Gradiente Descendente</a:t>
                </a:r>
              </a:p>
              <a:p>
                <a:r>
                  <a:rPr lang="pt-BR" dirty="0" smtClean="0"/>
                  <a:t>Vimos as três versões do gradiente descendente e as comparamos.</a:t>
                </a:r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Conforme nós já aprendemos, enquanto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/>
                  <a:t>para o </a:t>
                </a:r>
                <a:r>
                  <a:rPr lang="pt-BR" dirty="0" smtClean="0"/>
                  <a:t>ponto de mínimo é determinada </a:t>
                </a:r>
                <a:r>
                  <a:rPr lang="pt-BR" dirty="0"/>
                  <a:t>pelo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esse </a:t>
                </a:r>
                <a:r>
                  <a:rPr lang="pt-BR" dirty="0"/>
                  <a:t>passo é dado naquela </a:t>
                </a:r>
                <a:r>
                  <a:rPr lang="pt-BR" dirty="0" smtClean="0"/>
                  <a:t>direção.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importante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levará muito tempo.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  <a:blipFill rotWithShape="0">
                <a:blip r:embed="rId3"/>
                <a:stretch>
                  <a:fillRect l="-1079" t="-1834" b="-15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5384" y="6400800"/>
            <a:ext cx="5563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u="sng" dirty="0" smtClean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600" u="sng" dirty="0" smtClean="0">
                <a:solidFill>
                  <a:srgbClr val="00B0F0"/>
                </a:solidFill>
                <a:hlinkClick r:id="rId4"/>
              </a:rPr>
              <a:t>linear_regression_selecting_the_learning_rate.ipynb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superfície até </a:t>
                </a:r>
                <a:r>
                  <a:rPr lang="pt-BR" dirty="0"/>
                  <a:t>que 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bem grande,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</a:t>
                </a:r>
                <a:r>
                  <a:rPr lang="pt-BR" sz="1400" dirty="0" smtClean="0"/>
                  <a:t>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numérica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o </a:t>
                </a:r>
                <a:r>
                  <a:rPr lang="pt-BR" dirty="0"/>
                  <a:t>valor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demorada.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exploração do passo de aprendizagem é usar a seguinte sequência (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</a:t>
                </a:r>
                <a:r>
                  <a:rPr lang="pt-BR" dirty="0"/>
                  <a:t>o algoritmo do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descendente</a:t>
                </a:r>
                <a:r>
                  <a:rPr lang="pt-BR" i="1" dirty="0" smtClean="0"/>
                  <a:t>, 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</a:t>
                </a:r>
                <a:r>
                  <a:rPr lang="pt-BR" dirty="0" smtClean="0"/>
                  <a:t>contorno, é </a:t>
                </a:r>
                <a:r>
                  <a:rPr lang="pt-BR" dirty="0"/>
                  <a:t>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 ou épocas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</a:t>
                </a:r>
                <a:r>
                  <a:rPr lang="pt-BR" dirty="0" smtClean="0"/>
                  <a:t>convegência rápida</a:t>
                </a:r>
                <a:endParaRPr lang="pt-BR" dirty="0"/>
              </a:p>
              <a:p>
                <a:pPr lvl="2"/>
                <a:r>
                  <a:rPr lang="pt-BR" dirty="0"/>
                  <a:t>Erro diminui rapidamente nas primeiras épocas e depois diminui quase que a uma taxa constante.</a:t>
                </a:r>
              </a:p>
              <a:p>
                <a:pPr lvl="2"/>
                <a:r>
                  <a:rPr lang="pt-BR" dirty="0"/>
                  <a:t>Convergência pode ser declarada quando o erro entre duas </a:t>
                </a:r>
                <a:r>
                  <a:rPr lang="pt-BR" dirty="0" smtClean="0"/>
                  <a:t>iterações subsequentes </a:t>
                </a:r>
                <a:r>
                  <a:rPr lang="pt-BR" dirty="0"/>
                  <a:t>for menor do que um limiar pré-definido (e.g., 1e-3).</a:t>
                </a:r>
              </a:p>
              <a:p>
                <a:pPr lvl="1"/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/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 b="-3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8128"/>
                <a:ext cx="11083507" cy="50298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do </a:t>
                </a:r>
                <a:r>
                  <a:rPr lang="pt-BR" dirty="0"/>
                  <a:t>passo de aprendizagem ao longo do processo de </a:t>
                </a:r>
                <a:r>
                  <a:rPr lang="pt-BR" dirty="0" smtClean="0"/>
                  <a:t>treinamento, ou seja, ao longo das iterações. 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A </a:t>
                </a:r>
                <a:r>
                  <a:rPr lang="pt-BR" dirty="0"/>
                  <a:t>forma mais simples é diminuir o passo de aprendizagem linearmente de um valor inicial </a:t>
                </a:r>
                <a:r>
                  <a:rPr lang="pt-BR" dirty="0" smtClean="0"/>
                  <a:t>grande </a:t>
                </a:r>
                <a:r>
                  <a:rPr lang="pt-BR" dirty="0"/>
                  <a:t>até </a:t>
                </a:r>
                <a:r>
                  <a:rPr lang="pt-BR" dirty="0" smtClean="0"/>
                  <a:t>um </a:t>
                </a:r>
                <a:r>
                  <a:rPr lang="pt-BR" dirty="0"/>
                  <a:t>valor </a:t>
                </a:r>
                <a:r>
                  <a:rPr lang="pt-BR" dirty="0" smtClean="0"/>
                  <a:t>pequeno.</a:t>
                </a:r>
              </a:p>
              <a:p>
                <a:pPr lvl="1"/>
                <a:r>
                  <a:rPr lang="pt-BR" dirty="0" smtClean="0"/>
                  <a:t>Abordagem muito usada com GD estocástico e mini-batch para garantir a convergência para o ponto de mínimo.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performance do </a:t>
                </a:r>
                <a:r>
                  <a:rPr lang="pt-BR" dirty="0" smtClean="0"/>
                  <a:t>modelo, </a:t>
                </a:r>
                <a:r>
                  <a:rPr lang="pt-BR" dirty="0"/>
                  <a:t>além disso, </a:t>
                </a:r>
                <a:r>
                  <a:rPr lang="pt-BR" dirty="0" smtClean="0"/>
                  <a:t>pode-se </a:t>
                </a:r>
                <a:r>
                  <a:rPr lang="pt-BR" dirty="0"/>
                  <a:t>ter passos diferentes para cada peso do modelo </a:t>
                </a:r>
                <a:r>
                  <a:rPr lang="pt-BR" dirty="0" smtClean="0"/>
                  <a:t>e atualizá-los de forma independente.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8128"/>
                <a:ext cx="11083507" cy="5029872"/>
              </a:xfrm>
              <a:blipFill rotWithShape="0">
                <a:blip r:embed="rId3"/>
                <a:stretch>
                  <a:fillRect l="-1100" t="-2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/>
                  <a:t>de implementação da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Ele reduz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</a:t>
                </a:r>
                <a:r>
                  <a:rPr lang="pt-BR" dirty="0"/>
                  <a:t>de </a:t>
                </a:r>
                <a:r>
                  <a:rPr lang="pt-BR" dirty="0" smtClean="0"/>
                  <a:t>um </a:t>
                </a:r>
                <a:r>
                  <a:rPr lang="pt-BR" dirty="0" smtClean="0"/>
                  <a:t>fator,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a </a:t>
                </a:r>
                <a:r>
                  <a:rPr lang="pt-BR" dirty="0"/>
                  <a:t>cada número pré-definido de iterações ou </a:t>
                </a:r>
                <a:r>
                  <a:rPr lang="pt-BR" dirty="0" smtClean="0"/>
                  <a:t>épocas,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número pré-definido de </a:t>
                </a:r>
                <a:r>
                  <a:rPr lang="pt-BR" dirty="0" smtClean="0"/>
                  <a:t>épocas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</a:t>
                </a:r>
                <a:r>
                  <a:rPr lang="pt-BR" dirty="0"/>
                  <a:t>tem a forma </a:t>
                </a:r>
                <a:r>
                  <a:rPr lang="pt-BR" dirty="0" smtClean="0"/>
                  <a:t>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 </a:t>
                </a:r>
                <a:r>
                  <a:rPr lang="pt-BR" dirty="0" smtClean="0"/>
                  <a:t>atual (</a:t>
                </a:r>
                <a:r>
                  <a:rPr lang="pt-BR" dirty="0" smtClean="0"/>
                  <a:t>pode-se </a:t>
                </a:r>
                <a:r>
                  <a:rPr lang="pt-BR" dirty="0"/>
                  <a:t>usar </a:t>
                </a:r>
                <a:r>
                  <a:rPr lang="pt-BR" dirty="0" smtClean="0"/>
                  <a:t>também o número de épocas).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tem </a:t>
                </a:r>
                <a:r>
                  <a:rPr lang="pt-BR" dirty="0"/>
                  <a:t>a forma 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iteração.</a:t>
                </a:r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fração de decaimento e os intervalos de </a:t>
                </a:r>
                <a:r>
                  <a:rPr lang="pt-BR" dirty="0" smtClean="0"/>
                  <a:t>tempo para redução)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  <a:blipFill rotWithShape="0">
                <a:blip r:embed="rId2"/>
                <a:stretch>
                  <a:fillRect l="-985" t="-2520" r="-1423" b="-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18319</TotalTime>
  <Words>2278</Words>
  <Application>Microsoft Office PowerPoint</Application>
  <PresentationFormat>Widescreen</PresentationFormat>
  <Paragraphs>228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PowerPoint Presentation</vt:lpstr>
      <vt:lpstr>PowerPoint Presentation</vt:lpstr>
      <vt:lpstr>FIGURAS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2207</cp:revision>
  <dcterms:created xsi:type="dcterms:W3CDTF">2020-02-17T11:18:32Z</dcterms:created>
  <dcterms:modified xsi:type="dcterms:W3CDTF">2021-10-22T17:57:32Z</dcterms:modified>
</cp:coreProperties>
</file>