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486" r:id="rId3"/>
    <p:sldId id="514" r:id="rId4"/>
    <p:sldId id="516" r:id="rId5"/>
    <p:sldId id="519" r:id="rId6"/>
    <p:sldId id="334" r:id="rId7"/>
    <p:sldId id="469" r:id="rId8"/>
    <p:sldId id="520" r:id="rId9"/>
    <p:sldId id="521" r:id="rId10"/>
    <p:sldId id="523" r:id="rId11"/>
    <p:sldId id="512" r:id="rId12"/>
    <p:sldId id="471" r:id="rId13"/>
    <p:sldId id="468" r:id="rId14"/>
    <p:sldId id="472" r:id="rId15"/>
    <p:sldId id="477" r:id="rId16"/>
    <p:sldId id="474" r:id="rId17"/>
    <p:sldId id="470" r:id="rId18"/>
    <p:sldId id="441" r:id="rId19"/>
    <p:sldId id="317" r:id="rId20"/>
    <p:sldId id="332" r:id="rId21"/>
    <p:sldId id="522" r:id="rId22"/>
    <p:sldId id="475" r:id="rId2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9995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9201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Binder</a:t>
            </a:r>
            <a:r>
              <a:rPr lang="pt-BR" dirty="0"/>
              <a:t>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1354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6637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9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6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29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43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04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19_aprendizado_de_maquina/blob/main/notebooks/regression/polynomial_regression.ipynb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Possibilita a </a:t>
            </a:r>
            <a:r>
              <a:rPr lang="pt-BR" b="1" i="1" dirty="0">
                <a:solidFill>
                  <a:srgbClr val="00B050"/>
                </a:solidFill>
              </a:rPr>
              <a:t>comparação justa do peso/influência</a:t>
            </a:r>
            <a:r>
              <a:rPr lang="pt-BR" dirty="0"/>
              <a:t> de cada </a:t>
            </a:r>
            <a:r>
              <a:rPr lang="pt-BR" b="1" i="1" dirty="0"/>
              <a:t>atributo</a:t>
            </a:r>
            <a:r>
              <a:rPr lang="pt-BR" dirty="0"/>
              <a:t> no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</a:t>
            </a:r>
            <a:r>
              <a:rPr lang="pt-BR" b="0" i="0" dirty="0">
                <a:effectLst/>
              </a:rPr>
              <a:t>ois os pesos representam o impacto relativo dos atributos nas predições.</a:t>
            </a:r>
          </a:p>
          <a:p>
            <a:r>
              <a:rPr lang="pt-BR" dirty="0"/>
              <a:t>Evita que </a:t>
            </a:r>
            <a:r>
              <a:rPr lang="pt-BR" b="1" i="1" dirty="0">
                <a:solidFill>
                  <a:srgbClr val="00B050"/>
                </a:solidFill>
              </a:rPr>
              <a:t>atributos com escalas muito diferentes dominem o processo de treinamento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0" dirty="0">
                <a:effectLst/>
              </a:rPr>
              <a:t>Sem escalonamento, o modelo </a:t>
            </a:r>
            <a:r>
              <a:rPr lang="pt-BR" dirty="0"/>
              <a:t>pode</a:t>
            </a:r>
            <a:r>
              <a:rPr lang="pt-BR" i="0" dirty="0">
                <a:effectLst/>
              </a:rPr>
              <a:t> dar mais importância a </a:t>
            </a:r>
            <a:r>
              <a:rPr lang="pt-BR" dirty="0"/>
              <a:t>atributos com intervalos maiores </a:t>
            </a:r>
            <a:r>
              <a:rPr lang="pt-BR" i="0" dirty="0">
                <a:effectLst/>
              </a:rPr>
              <a:t>e menos importância aos atributos com intervalos menores.</a:t>
            </a:r>
            <a:endParaRPr lang="pt-BR" dirty="0"/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353579" y="4666591"/>
            <a:ext cx="4955058" cy="21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29837" y="4691710"/>
            <a:ext cx="4955058" cy="21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0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3E3EF-6AF8-0DAA-8DA2-9B7477F1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5571-FACA-B92E-A425-F1D08293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729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Motivação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0881049" cy="245454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Até agora, </a:t>
            </a:r>
            <a:r>
              <a:rPr lang="pt-BR" b="1" i="1" dirty="0"/>
              <a:t>usamos funções hipóteses com formato de hiperplanos</a:t>
            </a:r>
            <a:r>
              <a:rPr lang="pt-BR" dirty="0"/>
              <a:t>, e.g., retas e planos, mas e se os </a:t>
            </a:r>
            <a:r>
              <a:rPr lang="pt-BR" b="1" i="1" dirty="0"/>
              <a:t>dados tiverem um formato mais complexo </a:t>
            </a:r>
            <a:r>
              <a:rPr lang="pt-BR" dirty="0"/>
              <a:t>do que uma simples linha reta ou plano?</a:t>
            </a:r>
          </a:p>
          <a:p>
            <a:r>
              <a:rPr lang="pt-BR" dirty="0"/>
              <a:t>Como encontraríamos um modelo que aproxime as funções abaixo?</a:t>
            </a:r>
          </a:p>
          <a:p>
            <a:r>
              <a:rPr lang="pt-BR" dirty="0"/>
              <a:t>Uma reta claramente não seria uma boa escolha.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Uma reta não capturaria o comportamento das funções abaixo</a:t>
            </a:r>
            <a:r>
              <a:rPr lang="pt-BR" dirty="0"/>
              <a:t>, pois ela não tem complexidade (i.e., graus de liberdade) o suficiente para isso.</a:t>
            </a:r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137" t="6054" r="8725" b="4240"/>
          <a:stretch/>
        </p:blipFill>
        <p:spPr>
          <a:xfrm>
            <a:off x="4741404" y="4122790"/>
            <a:ext cx="2840496" cy="2649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034" t="6298" r="7846" b="3500"/>
          <a:stretch/>
        </p:blipFill>
        <p:spPr>
          <a:xfrm>
            <a:off x="972766" y="4122790"/>
            <a:ext cx="2911063" cy="2649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6034" t="6628" r="8132" b="3829"/>
          <a:stretch/>
        </p:blipFill>
        <p:spPr>
          <a:xfrm>
            <a:off x="8443565" y="4123053"/>
            <a:ext cx="2928972" cy="26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4643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Através do teorema de </a:t>
                </a:r>
                <a:r>
                  <a:rPr lang="pt-BR" b="1" i="1" dirty="0"/>
                  <a:t>Weierstrass</a:t>
                </a:r>
                <a:r>
                  <a:rPr lang="pt-BR" dirty="0"/>
                  <a:t>, sabemos que funções deste tipo podem ser aproximadas através de </a:t>
                </a:r>
                <a:r>
                  <a:rPr lang="pt-BR" b="1" i="1" dirty="0"/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/>
                  <a:t>“Qualquer função contínua no intervalo fechado [a, b] pode ser uniformemente aproximada tão bem quanto desejado por um polinômio”,</a:t>
                </a:r>
                <a:r>
                  <a:rPr lang="pt-BR" dirty="0"/>
                  <a:t> </a:t>
                </a:r>
                <a:r>
                  <a:rPr lang="pt-BR" b="1" i="1" dirty="0"/>
                  <a:t>Teorema da aproximação de Weierstrass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podemos aproximar funções de qualquer formato/complexidade com polinômios: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simplicidade, para nossas análises, nós vamos considerar </a:t>
                </a:r>
                <a:r>
                  <a:rPr lang="pt-BR" b="1" i="1" dirty="0"/>
                  <a:t>funções hipóteses polinomiais em uma váriável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  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a ordem do polinômio.</a:t>
                </a:r>
              </a:p>
              <a:p>
                <a:r>
                  <a:rPr lang="pt-BR" dirty="0"/>
                  <a:t>Todos resultados encontrados anteriormente (equação normal, vetor gradiente para o algoritmo do gradiente descendente, escalonamento) são diretamente estendidos para </a:t>
                </a:r>
                <a:r>
                  <a:rPr lang="pt-BR" b="1" i="1" dirty="0"/>
                  <a:t>funções hipótese polinomiais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o desafio agora é que precisamos </a:t>
                </a:r>
                <a:r>
                  <a:rPr lang="pt-BR" b="1" i="1" dirty="0"/>
                  <a:t>encontrar a ordem do polinômio </a:t>
                </a:r>
                <a:r>
                  <a:rPr lang="pt-BR" dirty="0"/>
                  <a:t>que melhor aproxime os dados.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4643" cy="5032376"/>
              </a:xfrm>
              <a:blipFill rotWithShape="0">
                <a:blip r:embed="rId3"/>
                <a:stretch>
                  <a:fillRect l="-707" t="-2785" r="-1142" b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68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Exemplo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7700210" y="2323393"/>
            <a:ext cx="4443663" cy="3122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1705176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22041" y="2074508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1536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Geramos 30 exemplos do seguinte </a:t>
                </a:r>
                <a:r>
                  <a:rPr lang="pt-BR" b="1" i="1" dirty="0"/>
                  <a:t>mapeamento verdadeiro (i.e., função objetivo)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Vamos usar uma </a:t>
                </a:r>
                <a:r>
                  <a:rPr lang="pt-BR" b="1" i="1" dirty="0"/>
                  <a:t>função hipótese polinomial</a:t>
                </a:r>
                <a:r>
                  <a:rPr lang="pt-BR" dirty="0"/>
                  <a:t> para aproximar a função objetivo. </a:t>
                </a:r>
              </a:p>
              <a:p>
                <a:r>
                  <a:rPr lang="pt-BR" dirty="0"/>
                  <a:t>Porém, surge uma dúvida, </a:t>
                </a:r>
                <a:r>
                  <a:rPr lang="pt-BR" b="1" i="1" dirty="0"/>
                  <a:t>e se não soubéssemos a ordem por trás do modelo gerador, qual ordem deveríamos utilizar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153657" cy="5032375"/>
              </a:xfrm>
              <a:blipFill rotWithShape="0">
                <a:blip r:embed="rId3"/>
                <a:stretch>
                  <a:fillRect l="-1448" t="-2421" r="-19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7991856" y="5413062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8" name="TextBox 13"/>
          <p:cNvSpPr txBox="1"/>
          <p:nvPr/>
        </p:nvSpPr>
        <p:spPr>
          <a:xfrm>
            <a:off x="8664709" y="6519446"/>
            <a:ext cx="338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B0F0"/>
                </a:solidFill>
                <a:hlinkClick r:id="rId4"/>
              </a:rPr>
              <a:t>Exemplo: polynomial_regression.ipynb</a:t>
            </a:r>
            <a:endParaRPr lang="pt-BR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126"/>
            <a:ext cx="10515600" cy="892156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702" y="3938275"/>
            <a:ext cx="11353800" cy="2919725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Polinômio de ordem 1 não tem flexibilidade o suficiente para aproximar bem os dados.</a:t>
            </a:r>
          </a:p>
          <a:p>
            <a:r>
              <a:rPr lang="pt-BR" dirty="0"/>
              <a:t>O modelo erra muito tanto para predição dos exemplos de treinamento quanto para exemplos de validação (ou seja,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  <a:p>
            <a:r>
              <a:rPr lang="pt-BR" dirty="0"/>
              <a:t>Porém, como esperado, o polinômio de ordem 2 produz a melhor aproximação dos dados, errando pouco para exemplos de 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904266" y="1148280"/>
            <a:ext cx="2775469" cy="2785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8956954" y="1207648"/>
            <a:ext cx="2713277" cy="2722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9735" y="1132127"/>
            <a:ext cx="2196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a aproximar os dados.</a:t>
            </a: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3239311" y="1870791"/>
            <a:ext cx="1538679" cy="3860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1290" y="1243128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8020957" y="1981792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99226" y="877998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53728" y="865570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49149" y="2580960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6245" y="2619476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272671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66"/>
            <a:ext cx="10515600" cy="1018984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153546"/>
            <a:ext cx="11179630" cy="2692119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Polinômios com ordem &gt; 2 tendem a produzir </a:t>
            </a:r>
            <a:r>
              <a:rPr lang="pt-BR" b="1" i="1" dirty="0"/>
              <a:t>aproximações perfeitas </a:t>
            </a:r>
            <a:r>
              <a:rPr lang="pt-BR" dirty="0"/>
              <a:t>dos exemplos disponíveis, ou seja, o modelo acaba </a:t>
            </a:r>
            <a:r>
              <a:rPr lang="pt-BR" b="1" i="1" dirty="0"/>
              <a:t>memorizando</a:t>
            </a:r>
            <a:r>
              <a:rPr lang="pt-BR" dirty="0"/>
              <a:t> os exemplos de treinamento.</a:t>
            </a:r>
          </a:p>
          <a:p>
            <a:r>
              <a:rPr lang="pt-BR" dirty="0"/>
              <a:t>Porém, essa aproximação se distancia bastante do modelo gerador.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/>
              <a:t>quando forem apresentados a exemplos de validação (i.e., dados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1029385" y="1334234"/>
            <a:ext cx="2706541" cy="2773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4609322" y="1331143"/>
            <a:ext cx="2709133" cy="2775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8192276" y="1331143"/>
            <a:ext cx="2734379" cy="27759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9146" y="107724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0711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96134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64230" y="1882715"/>
            <a:ext cx="18179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</p:spTree>
    <p:extLst>
      <p:ext uri="{BB962C8B-B14F-4D97-AF65-F5344CB8AC3E}">
        <p14:creationId xmlns:p14="http://schemas.microsoft.com/office/powerpoint/2010/main" val="2461190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sobreajuste: 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48134"/>
            <a:ext cx="11203983" cy="5109866"/>
          </a:xfrm>
        </p:spPr>
        <p:txBody>
          <a:bodyPr>
            <a:normAutofit fontScale="85000" lnSpcReduction="10000"/>
          </a:bodyPr>
          <a:lstStyle/>
          <a:p>
            <a:r>
              <a:rPr lang="pt-BR" b="1" dirty="0"/>
              <a:t>Subajuste</a:t>
            </a:r>
            <a:r>
              <a:rPr lang="pt-BR" dirty="0"/>
              <a:t>: situação em que o modelo falha em aproximar o </a:t>
            </a:r>
            <a:r>
              <a:rPr lang="pt-BR" b="1" i="1" dirty="0"/>
              <a:t>mapeamento verdadeiro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baixo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tanto quando apresentado ao próprio conjunto de treinamento quanto a dados inéditos.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exemplos aumente indefinidamente, esta situação não vai desaparecer,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  <a:p>
            <a:r>
              <a:rPr lang="pt-BR" b="1" dirty="0"/>
              <a:t>Sobreajuste</a:t>
            </a:r>
            <a:r>
              <a:rPr lang="pt-BR" dirty="0"/>
              <a:t>: situação em que o modelo se ajusta tão bem aos exemplos de treinamento que ele aprende até o ruído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Porém, o modelo produz erros significativos quando apresentado a dados inéditos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diminuir sua flexibilidade ou aumentar o conjunto de treinamento até que o erro de validação atinja o erro de treinamento.</a:t>
            </a:r>
          </a:p>
          <a:p>
            <a:r>
              <a:rPr lang="pt-BR" dirty="0"/>
              <a:t>Nosso objetivo será encontrar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generalização</a:t>
            </a:r>
            <a:r>
              <a:rPr lang="pt-BR" b="1" dirty="0"/>
              <a:t> </a:t>
            </a:r>
            <a:r>
              <a:rPr lang="pt-BR" dirty="0"/>
              <a:t>do modelo:</a:t>
            </a:r>
            <a:r>
              <a:rPr lang="pt-BR" b="1" dirty="0"/>
              <a:t> flexibilidade</a:t>
            </a:r>
            <a:r>
              <a:rPr lang="pt-BR" dirty="0"/>
              <a:t> e </a:t>
            </a:r>
            <a:r>
              <a:rPr lang="pt-BR" b="1" dirty="0"/>
              <a:t>grau de generalização</a:t>
            </a:r>
            <a:r>
              <a:rPr lang="pt-BR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557925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Avaliação Presencial: 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Presencialmente, faremos apenas o exercício 1.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Os outros devem ser entregues até 10/12/2023.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9306748" y="4027789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2926496" cy="23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7155"/>
            <a:ext cx="11254483" cy="50908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valor do passo de aprendizagem </a:t>
            </a:r>
            <a:r>
              <a:rPr lang="pt-BR" b="1" i="1" dirty="0"/>
              <a:t>influencia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O gráfico do erro versus iterações nos ajuda a </a:t>
            </a:r>
            <a:r>
              <a:rPr lang="pt-BR" b="1" i="1" dirty="0">
                <a:solidFill>
                  <a:srgbClr val="00B050"/>
                </a:solidFill>
              </a:rPr>
              <a:t>depurar as versões do GD</a:t>
            </a:r>
            <a:r>
              <a:rPr lang="pt-BR" dirty="0"/>
              <a:t>.</a:t>
            </a:r>
          </a:p>
          <a:p>
            <a:r>
              <a:rPr lang="pt-BR" dirty="0"/>
              <a:t>Quando usamos as versões estocásticas do GD, podemos </a:t>
            </a:r>
            <a:r>
              <a:rPr lang="pt-BR" b="1" i="1" dirty="0">
                <a:solidFill>
                  <a:srgbClr val="00B050"/>
                </a:solidFill>
              </a:rPr>
              <a:t>reduzir o valor do passo de aprendizagem ao longo do treinamento </a:t>
            </a:r>
            <a:r>
              <a:rPr lang="pt-BR" dirty="0"/>
              <a:t>para “</a:t>
            </a:r>
            <a:r>
              <a:rPr lang="pt-BR" b="1" i="1" dirty="0">
                <a:solidFill>
                  <a:srgbClr val="7030A0"/>
                </a:solidFill>
              </a:rPr>
              <a:t>forçar</a:t>
            </a:r>
            <a:r>
              <a:rPr lang="pt-BR" dirty="0"/>
              <a:t>” a </a:t>
            </a:r>
            <a:r>
              <a:rPr lang="pt-BR" b="1" i="1" dirty="0">
                <a:solidFill>
                  <a:srgbClr val="7030A0"/>
                </a:solidFill>
              </a:rPr>
              <a:t>convergência</a:t>
            </a:r>
            <a:r>
              <a:rPr lang="pt-BR" dirty="0"/>
              <a:t> do algoritmo.</a:t>
            </a:r>
          </a:p>
          <a:p>
            <a:r>
              <a:rPr lang="pt-BR" dirty="0"/>
              <a:t>Nesse tópico,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Técnicas de </a:t>
            </a:r>
            <a:r>
              <a:rPr lang="pt-BR" b="1" i="1" dirty="0">
                <a:solidFill>
                  <a:srgbClr val="0070C0"/>
                </a:solidFill>
              </a:rPr>
              <a:t>pré-processamento</a:t>
            </a:r>
            <a:r>
              <a:rPr lang="pt-BR" dirty="0"/>
              <a:t> importantes para algoritmos de ML que usam </a:t>
            </a:r>
            <a:r>
              <a:rPr lang="pt-BR" b="1" i="1" dirty="0">
                <a:solidFill>
                  <a:srgbClr val="0070C0"/>
                </a:solidFill>
              </a:rPr>
              <a:t>métricas de distância como função de erro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</a:t>
            </a:r>
            <a:r>
              <a:rPr lang="pt-BR" b="1" i="1" dirty="0">
                <a:solidFill>
                  <a:srgbClr val="0070C0"/>
                </a:solidFill>
              </a:rPr>
              <a:t>polinômios</a:t>
            </a:r>
            <a:r>
              <a:rPr lang="pt-BR" dirty="0"/>
              <a:t> podem ser usados para se </a:t>
            </a:r>
            <a:r>
              <a:rPr lang="pt-BR" b="1" i="1" dirty="0">
                <a:solidFill>
                  <a:srgbClr val="0070C0"/>
                </a:solidFill>
              </a:rPr>
              <a:t>ajustar a dados que apresentam mapeamento não-linear </a:t>
            </a:r>
            <a:r>
              <a:rPr lang="pt-BR" dirty="0"/>
              <a:t>entre os atributos e o valor esperado.</a:t>
            </a:r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3018577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5096D0-F588-135D-F792-88270DDED768}"/>
              </a:ext>
            </a:extLst>
          </p:cNvPr>
          <p:cNvGrpSpPr/>
          <p:nvPr/>
        </p:nvGrpSpPr>
        <p:grpSpPr>
          <a:xfrm>
            <a:off x="6853637" y="2129689"/>
            <a:ext cx="3549478" cy="3157828"/>
            <a:chOff x="6818898" y="2134388"/>
            <a:chExt cx="3549478" cy="3157828"/>
          </a:xfrm>
        </p:grpSpPr>
        <p:cxnSp>
          <p:nvCxnSpPr>
            <p:cNvPr id="115" name="Straight Connector 114"/>
            <p:cNvCxnSpPr>
              <a:cxnSpLocks/>
              <a:stCxn id="114" idx="3"/>
              <a:endCxn id="131" idx="3"/>
            </p:cNvCxnSpPr>
            <p:nvPr/>
          </p:nvCxnSpPr>
          <p:spPr>
            <a:xfrm flipH="1">
              <a:off x="7750840" y="3871435"/>
              <a:ext cx="636793" cy="82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55329" y="434525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49919" y="409988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Multiply 134">
              <a:extLst>
                <a:ext uri="{FF2B5EF4-FFF2-40B4-BE49-F238E27FC236}">
                  <a16:creationId xmlns:a16="http://schemas.microsoft.com/office/drawing/2014/main" id="{FA9070BF-71F6-1E79-9102-A7B4206F9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633" y="378166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B221044-5B56-2889-43EF-6B1CDF9732B4}"/>
              </a:ext>
            </a:extLst>
          </p:cNvPr>
          <p:cNvGrpSpPr/>
          <p:nvPr/>
        </p:nvGrpSpPr>
        <p:grpSpPr>
          <a:xfrm>
            <a:off x="976001" y="982970"/>
            <a:ext cx="3692189" cy="5459335"/>
            <a:chOff x="976001" y="982970"/>
            <a:chExt cx="3692189" cy="5459335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1968885" y="1770983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2328885" y="2129689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88885" y="2489689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2508885" y="2309689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148885" y="1949689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88885" y="1589689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2779419" y="3432212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>
              <a:cxnSpLocks/>
            </p:cNvCxnSpPr>
            <p:nvPr/>
          </p:nvCxnSpPr>
          <p:spPr>
            <a:xfrm>
              <a:off x="1189015" y="1390645"/>
              <a:ext cx="0" cy="48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2751655" y="4684645"/>
              <a:ext cx="0" cy="313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5B5E787-9046-A8D9-E7D1-5D4F0F774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5553" y="1400275"/>
              <a:ext cx="2474176" cy="43485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42CB43F5-FB51-80EF-5C81-6F708F799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268" y="1220465"/>
              <a:ext cx="2785894" cy="47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AAE2207E-9F50-E819-1233-3BBA843EC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467" y="1016839"/>
              <a:ext cx="3124194" cy="512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114">
              <a:extLst>
                <a:ext uri="{FF2B5EF4-FFF2-40B4-BE49-F238E27FC236}">
                  <a16:creationId xmlns:a16="http://schemas.microsoft.com/office/drawing/2014/main" id="{28160BF7-2A1F-941C-9948-66C13C80463E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624092" y="5009689"/>
              <a:ext cx="1188000" cy="13676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4">
              <a:extLst>
                <a:ext uri="{FF2B5EF4-FFF2-40B4-BE49-F238E27FC236}">
                  <a16:creationId xmlns:a16="http://schemas.microsoft.com/office/drawing/2014/main" id="{6DF0FBB6-1590-8715-705A-370667702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50" y="3568981"/>
              <a:ext cx="30813" cy="14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ultiply 135">
              <a:extLst>
                <a:ext uri="{FF2B5EF4-FFF2-40B4-BE49-F238E27FC236}">
                  <a16:creationId xmlns:a16="http://schemas.microsoft.com/office/drawing/2014/main" id="{6A8BAF8A-C188-F13D-2BA2-DD7FF36B717E}"/>
                </a:ext>
              </a:extLst>
            </p:cNvPr>
            <p:cNvSpPr>
              <a:spLocks/>
            </p:cNvSpPr>
            <p:nvPr/>
          </p:nvSpPr>
          <p:spPr>
            <a:xfrm>
              <a:off x="1561634" y="510372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Multiply 135">
              <a:extLst>
                <a:ext uri="{FF2B5EF4-FFF2-40B4-BE49-F238E27FC236}">
                  <a16:creationId xmlns:a16="http://schemas.microsoft.com/office/drawing/2014/main" id="{2FFEA082-476F-F47F-9403-C82507E32603}"/>
                </a:ext>
              </a:extLst>
            </p:cNvPr>
            <p:cNvSpPr>
              <a:spLocks/>
            </p:cNvSpPr>
            <p:nvPr/>
          </p:nvSpPr>
          <p:spPr>
            <a:xfrm>
              <a:off x="2147785" y="50392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ultiply 135">
              <a:extLst>
                <a:ext uri="{FF2B5EF4-FFF2-40B4-BE49-F238E27FC236}">
                  <a16:creationId xmlns:a16="http://schemas.microsoft.com/office/drawing/2014/main" id="{75C82D09-9C51-CAEE-3DF6-CF1BE01CBB77}"/>
                </a:ext>
              </a:extLst>
            </p:cNvPr>
            <p:cNvSpPr>
              <a:spLocks/>
            </p:cNvSpPr>
            <p:nvPr/>
          </p:nvSpPr>
          <p:spPr>
            <a:xfrm>
              <a:off x="2786700" y="4963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135">
              <a:extLst>
                <a:ext uri="{FF2B5EF4-FFF2-40B4-BE49-F238E27FC236}">
                  <a16:creationId xmlns:a16="http://schemas.microsoft.com/office/drawing/2014/main" id="{DA70EC8E-34FF-8186-C9A7-9F45CB21EEDA}"/>
                </a:ext>
              </a:extLst>
            </p:cNvPr>
            <p:cNvSpPr>
              <a:spLocks/>
            </p:cNvSpPr>
            <p:nvPr/>
          </p:nvSpPr>
          <p:spPr>
            <a:xfrm>
              <a:off x="2798413" y="426977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135">
              <a:extLst>
                <a:ext uri="{FF2B5EF4-FFF2-40B4-BE49-F238E27FC236}">
                  <a16:creationId xmlns:a16="http://schemas.microsoft.com/office/drawing/2014/main" id="{AF59EBE3-2E1C-ACE0-D900-8C24AFDD2370}"/>
                </a:ext>
              </a:extLst>
            </p:cNvPr>
            <p:cNvSpPr>
              <a:spLocks/>
            </p:cNvSpPr>
            <p:nvPr/>
          </p:nvSpPr>
          <p:spPr>
            <a:xfrm>
              <a:off x="2798407" y="439447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135">
              <a:extLst>
                <a:ext uri="{FF2B5EF4-FFF2-40B4-BE49-F238E27FC236}">
                  <a16:creationId xmlns:a16="http://schemas.microsoft.com/office/drawing/2014/main" id="{C24E26BB-1207-A4B7-A858-9CC5EDFCDFC7}"/>
                </a:ext>
              </a:extLst>
            </p:cNvPr>
            <p:cNvSpPr>
              <a:spLocks/>
            </p:cNvSpPr>
            <p:nvPr/>
          </p:nvSpPr>
          <p:spPr>
            <a:xfrm>
              <a:off x="2815999" y="38317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135">
              <a:extLst>
                <a:ext uri="{FF2B5EF4-FFF2-40B4-BE49-F238E27FC236}">
                  <a16:creationId xmlns:a16="http://schemas.microsoft.com/office/drawing/2014/main" id="{A878CEF6-6CC0-D0A3-D355-9FB6DCEE97BD}"/>
                </a:ext>
              </a:extLst>
            </p:cNvPr>
            <p:cNvSpPr>
              <a:spLocks/>
            </p:cNvSpPr>
            <p:nvPr/>
          </p:nvSpPr>
          <p:spPr>
            <a:xfrm>
              <a:off x="2810130" y="400493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135">
              <a:extLst>
                <a:ext uri="{FF2B5EF4-FFF2-40B4-BE49-F238E27FC236}">
                  <a16:creationId xmlns:a16="http://schemas.microsoft.com/office/drawing/2014/main" id="{347597C1-C0AC-D75D-1EE7-5D0FD4098D02}"/>
                </a:ext>
              </a:extLst>
            </p:cNvPr>
            <p:cNvSpPr>
              <a:spLocks/>
            </p:cNvSpPr>
            <p:nvPr/>
          </p:nvSpPr>
          <p:spPr>
            <a:xfrm>
              <a:off x="2804264" y="412696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135">
              <a:extLst>
                <a:ext uri="{FF2B5EF4-FFF2-40B4-BE49-F238E27FC236}">
                  <a16:creationId xmlns:a16="http://schemas.microsoft.com/office/drawing/2014/main" id="{C8C0A364-859B-42D1-5A25-67DDD9877AAB}"/>
                </a:ext>
              </a:extLst>
            </p:cNvPr>
            <p:cNvSpPr>
              <a:spLocks/>
            </p:cNvSpPr>
            <p:nvPr/>
          </p:nvSpPr>
          <p:spPr>
            <a:xfrm>
              <a:off x="2798395" y="433318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135">
              <a:extLst>
                <a:ext uri="{FF2B5EF4-FFF2-40B4-BE49-F238E27FC236}">
                  <a16:creationId xmlns:a16="http://schemas.microsoft.com/office/drawing/2014/main" id="{262621E6-6AAE-739B-F2E5-89D6F70F2210}"/>
                </a:ext>
              </a:extLst>
            </p:cNvPr>
            <p:cNvSpPr>
              <a:spLocks/>
            </p:cNvSpPr>
            <p:nvPr/>
          </p:nvSpPr>
          <p:spPr>
            <a:xfrm>
              <a:off x="2798391" y="44648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135">
              <a:extLst>
                <a:ext uri="{FF2B5EF4-FFF2-40B4-BE49-F238E27FC236}">
                  <a16:creationId xmlns:a16="http://schemas.microsoft.com/office/drawing/2014/main" id="{E8C410E5-7DF1-D2A7-C773-23921FCA8531}"/>
                </a:ext>
              </a:extLst>
            </p:cNvPr>
            <p:cNvSpPr>
              <a:spLocks/>
            </p:cNvSpPr>
            <p:nvPr/>
          </p:nvSpPr>
          <p:spPr>
            <a:xfrm>
              <a:off x="2792523" y="46172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135">
              <a:extLst>
                <a:ext uri="{FF2B5EF4-FFF2-40B4-BE49-F238E27FC236}">
                  <a16:creationId xmlns:a16="http://schemas.microsoft.com/office/drawing/2014/main" id="{4CF17149-DBC3-C1F8-21C0-108F063E1A31}"/>
                </a:ext>
              </a:extLst>
            </p:cNvPr>
            <p:cNvSpPr>
              <a:spLocks/>
            </p:cNvSpPr>
            <p:nvPr/>
          </p:nvSpPr>
          <p:spPr>
            <a:xfrm>
              <a:off x="2792516" y="47696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135">
              <a:extLst>
                <a:ext uri="{FF2B5EF4-FFF2-40B4-BE49-F238E27FC236}">
                  <a16:creationId xmlns:a16="http://schemas.microsoft.com/office/drawing/2014/main" id="{D0A86F5B-7999-5C8B-AF52-B66951CA417D}"/>
                </a:ext>
              </a:extLst>
            </p:cNvPr>
            <p:cNvSpPr>
              <a:spLocks/>
            </p:cNvSpPr>
            <p:nvPr/>
          </p:nvSpPr>
          <p:spPr>
            <a:xfrm>
              <a:off x="2792510" y="492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135">
              <a:extLst>
                <a:ext uri="{FF2B5EF4-FFF2-40B4-BE49-F238E27FC236}">
                  <a16:creationId xmlns:a16="http://schemas.microsoft.com/office/drawing/2014/main" id="{9C348C03-32B9-153B-0090-6E8C5B85F3B1}"/>
                </a:ext>
              </a:extLst>
            </p:cNvPr>
            <p:cNvSpPr>
              <a:spLocks/>
            </p:cNvSpPr>
            <p:nvPr/>
          </p:nvSpPr>
          <p:spPr>
            <a:xfrm>
              <a:off x="2792506" y="485165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135">
              <a:extLst>
                <a:ext uri="{FF2B5EF4-FFF2-40B4-BE49-F238E27FC236}">
                  <a16:creationId xmlns:a16="http://schemas.microsoft.com/office/drawing/2014/main" id="{760E6EAE-C7F7-57D7-08D8-B29FFDE03B81}"/>
                </a:ext>
              </a:extLst>
            </p:cNvPr>
            <p:cNvSpPr>
              <a:spLocks/>
            </p:cNvSpPr>
            <p:nvPr/>
          </p:nvSpPr>
          <p:spPr>
            <a:xfrm>
              <a:off x="2798361" y="469924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Multiply 135">
              <a:extLst>
                <a:ext uri="{FF2B5EF4-FFF2-40B4-BE49-F238E27FC236}">
                  <a16:creationId xmlns:a16="http://schemas.microsoft.com/office/drawing/2014/main" id="{821C69AD-CBE0-650C-F7F9-C28FE7BA8D14}"/>
                </a:ext>
              </a:extLst>
            </p:cNvPr>
            <p:cNvSpPr>
              <a:spLocks/>
            </p:cNvSpPr>
            <p:nvPr/>
          </p:nvSpPr>
          <p:spPr>
            <a:xfrm>
              <a:off x="2798355" y="454683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Multiply 135">
              <a:extLst>
                <a:ext uri="{FF2B5EF4-FFF2-40B4-BE49-F238E27FC236}">
                  <a16:creationId xmlns:a16="http://schemas.microsoft.com/office/drawing/2014/main" id="{863ED875-1F1C-8E0C-61C7-DF4AED278AA4}"/>
                </a:ext>
              </a:extLst>
            </p:cNvPr>
            <p:cNvSpPr>
              <a:spLocks/>
            </p:cNvSpPr>
            <p:nvPr/>
          </p:nvSpPr>
          <p:spPr>
            <a:xfrm>
              <a:off x="2804208" y="40752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Multiply 135">
              <a:extLst>
                <a:ext uri="{FF2B5EF4-FFF2-40B4-BE49-F238E27FC236}">
                  <a16:creationId xmlns:a16="http://schemas.microsoft.com/office/drawing/2014/main" id="{1C02F9EC-4878-3243-15C2-C875204E4EC5}"/>
                </a:ext>
              </a:extLst>
            </p:cNvPr>
            <p:cNvSpPr>
              <a:spLocks/>
            </p:cNvSpPr>
            <p:nvPr/>
          </p:nvSpPr>
          <p:spPr>
            <a:xfrm>
              <a:off x="2810063" y="389619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Multiply 135">
              <a:extLst>
                <a:ext uri="{FF2B5EF4-FFF2-40B4-BE49-F238E27FC236}">
                  <a16:creationId xmlns:a16="http://schemas.microsoft.com/office/drawing/2014/main" id="{9B21C56A-8935-EFF6-AD59-C9BEAA8A86AE}"/>
                </a:ext>
              </a:extLst>
            </p:cNvPr>
            <p:cNvSpPr>
              <a:spLocks/>
            </p:cNvSpPr>
            <p:nvPr/>
          </p:nvSpPr>
          <p:spPr>
            <a:xfrm>
              <a:off x="2798332" y="419727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Multiply 135">
              <a:extLst>
                <a:ext uri="{FF2B5EF4-FFF2-40B4-BE49-F238E27FC236}">
                  <a16:creationId xmlns:a16="http://schemas.microsoft.com/office/drawing/2014/main" id="{72AFD4D7-205C-95E1-43F2-7CA5465865BB}"/>
                </a:ext>
              </a:extLst>
            </p:cNvPr>
            <p:cNvSpPr>
              <a:spLocks/>
            </p:cNvSpPr>
            <p:nvPr/>
          </p:nvSpPr>
          <p:spPr>
            <a:xfrm>
              <a:off x="2815911" y="37496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ultiply 135">
              <a:extLst>
                <a:ext uri="{FF2B5EF4-FFF2-40B4-BE49-F238E27FC236}">
                  <a16:creationId xmlns:a16="http://schemas.microsoft.com/office/drawing/2014/main" id="{9B64FA35-5DCA-C4A1-9BF8-1D567B0DC27F}"/>
                </a:ext>
              </a:extLst>
            </p:cNvPr>
            <p:cNvSpPr>
              <a:spLocks/>
            </p:cNvSpPr>
            <p:nvPr/>
          </p:nvSpPr>
          <p:spPr>
            <a:xfrm>
              <a:off x="2815907" y="368517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135">
              <a:extLst>
                <a:ext uri="{FF2B5EF4-FFF2-40B4-BE49-F238E27FC236}">
                  <a16:creationId xmlns:a16="http://schemas.microsoft.com/office/drawing/2014/main" id="{8E8A939F-B2F2-48A5-E644-323CAFE61140}"/>
                </a:ext>
              </a:extLst>
            </p:cNvPr>
            <p:cNvSpPr>
              <a:spLocks/>
            </p:cNvSpPr>
            <p:nvPr/>
          </p:nvSpPr>
          <p:spPr>
            <a:xfrm>
              <a:off x="2821761" y="36441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Multiply 135">
              <a:extLst>
                <a:ext uri="{FF2B5EF4-FFF2-40B4-BE49-F238E27FC236}">
                  <a16:creationId xmlns:a16="http://schemas.microsoft.com/office/drawing/2014/main" id="{BA24BE91-984D-64B3-B60F-21C293E7000E}"/>
                </a:ext>
              </a:extLst>
            </p:cNvPr>
            <p:cNvSpPr>
              <a:spLocks/>
            </p:cNvSpPr>
            <p:nvPr/>
          </p:nvSpPr>
          <p:spPr>
            <a:xfrm>
              <a:off x="2821755" y="356793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Multiply 135">
              <a:extLst>
                <a:ext uri="{FF2B5EF4-FFF2-40B4-BE49-F238E27FC236}">
                  <a16:creationId xmlns:a16="http://schemas.microsoft.com/office/drawing/2014/main" id="{0019A74A-118A-B8CF-D346-7EC03E3987DD}"/>
                </a:ext>
              </a:extLst>
            </p:cNvPr>
            <p:cNvSpPr>
              <a:spLocks/>
            </p:cNvSpPr>
            <p:nvPr/>
          </p:nvSpPr>
          <p:spPr>
            <a:xfrm>
              <a:off x="2815887" y="36089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Multiply 135">
              <a:extLst>
                <a:ext uri="{FF2B5EF4-FFF2-40B4-BE49-F238E27FC236}">
                  <a16:creationId xmlns:a16="http://schemas.microsoft.com/office/drawing/2014/main" id="{2A5512CC-0B51-FABF-F91A-B6123A14B48A}"/>
                </a:ext>
              </a:extLst>
            </p:cNvPr>
            <p:cNvSpPr>
              <a:spLocks/>
            </p:cNvSpPr>
            <p:nvPr/>
          </p:nvSpPr>
          <p:spPr>
            <a:xfrm>
              <a:off x="2821755" y="347094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Multiply 135">
              <a:extLst>
                <a:ext uri="{FF2B5EF4-FFF2-40B4-BE49-F238E27FC236}">
                  <a16:creationId xmlns:a16="http://schemas.microsoft.com/office/drawing/2014/main" id="{F626310B-7E68-50DB-ED66-A1A7C8DF3086}"/>
                </a:ext>
              </a:extLst>
            </p:cNvPr>
            <p:cNvSpPr>
              <a:spLocks/>
            </p:cNvSpPr>
            <p:nvPr/>
          </p:nvSpPr>
          <p:spPr>
            <a:xfrm>
              <a:off x="2814831" y="35194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Multiply 135">
              <a:extLst>
                <a:ext uri="{FF2B5EF4-FFF2-40B4-BE49-F238E27FC236}">
                  <a16:creationId xmlns:a16="http://schemas.microsoft.com/office/drawing/2014/main" id="{1FF4313A-7729-DF85-5956-8175C40249C7}"/>
                </a:ext>
              </a:extLst>
            </p:cNvPr>
            <p:cNvSpPr>
              <a:spLocks/>
            </p:cNvSpPr>
            <p:nvPr/>
          </p:nvSpPr>
          <p:spPr>
            <a:xfrm>
              <a:off x="2807901" y="394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0120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079F-058F-3C88-9CB8-7B432AB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</p:spPr>
            <p:txBody>
              <a:bodyPr/>
              <a:lstStyle/>
              <a:p>
                <a:r>
                  <a:rPr lang="pt-BR" dirty="0"/>
                  <a:t>Como vimos no laboratório #3, nem toda superfície de erro criada a partir da função do EQM tem formato de tigela (i.e., com curvas de erro circulares).</a:t>
                </a:r>
              </a:p>
              <a:p>
                <a:r>
                  <a:rPr lang="pt-BR" dirty="0"/>
                  <a:t>Dependendo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intervalos de variação dos atributos</a:t>
                </a:r>
                <a:r>
                  <a:rPr lang="pt-BR" dirty="0"/>
                  <a:t>, podemos ter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superfícies com formato de 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ele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dominará o erro </a:t>
                </a:r>
                <a:r>
                  <a:rPr lang="pt-BR" dirty="0"/>
                  <a:t>e fará com que a superfície de erro tenha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  <a:blipFill>
                <a:blip r:embed="rId3"/>
                <a:stretch>
                  <a:fillRect l="-985" t="-193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/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400">
                                              <a:latin typeface="Cambria Math" panose="02040503050406030204" pitchFamily="18" charset="0"/>
                                            </a:rPr>
                                            <m:t>noisy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92548" y="1825624"/>
                <a:ext cx="742821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Superfícies com formato de vale fazem com que a convergência do GD se torne muito lenta.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 convergência se torna lenta devido à superfície ser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plana ou quase plana em algumas direções (i.e., inclinação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Nessas regiões, o gradiente da função de erro é muito pequeno, tornando as atualizações dos pesos, consequentemente, muito pequenas nessas direções.</a:t>
                </a:r>
              </a:p>
              <a:p>
                <a:r>
                  <a:rPr lang="pt-BR" dirty="0"/>
                  <a:t>Na figura ao lado, as derivadas parciais do EQM em relação ao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serão muito pequenas devido a pequena inclinação da superfície nessa direção.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92548" y="1825624"/>
                <a:ext cx="7428216" cy="5032375"/>
              </a:xfrm>
              <a:blipFill>
                <a:blip r:embed="rId3"/>
                <a:stretch>
                  <a:fillRect l="-1477" t="-2663" r="-1641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322915" y="1546852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874630" y="4268960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815D1-C8F3-EF3A-ED4F-61591CFF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10515600" cy="122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/>
              <a:t>O que pode ser feito? </a:t>
            </a:r>
          </a:p>
        </p:txBody>
      </p:sp>
    </p:spTree>
    <p:extLst>
      <p:ext uri="{BB962C8B-B14F-4D97-AF65-F5344CB8AC3E}">
        <p14:creationId xmlns:p14="http://schemas.microsoft.com/office/powerpoint/2010/main" val="118353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1193" cy="5032375"/>
          </a:xfrm>
        </p:spPr>
        <p:txBody>
          <a:bodyPr>
            <a:normAutofit/>
          </a:bodyPr>
          <a:lstStyle/>
          <a:p>
            <a:r>
              <a:rPr lang="pt-BR" dirty="0"/>
              <a:t>Para evitar esse problema, o intervalo de variação de todos os </a:t>
            </a:r>
            <a:r>
              <a:rPr lang="pt-BR" b="1" i="1" dirty="0"/>
              <a:t>atributos</a:t>
            </a:r>
            <a:r>
              <a:rPr lang="pt-BR" dirty="0"/>
              <a:t> pode ser </a:t>
            </a:r>
            <a:r>
              <a:rPr lang="pt-BR" b="1" i="1" dirty="0"/>
              <a:t>escalonado</a:t>
            </a:r>
            <a:r>
              <a:rPr lang="pt-BR" dirty="0"/>
              <a:t>, trazendo-os para uma escala similar.</a:t>
            </a:r>
          </a:p>
          <a:p>
            <a:r>
              <a:rPr lang="pt-BR" dirty="0"/>
              <a:t>Assim, cada </a:t>
            </a:r>
            <a:r>
              <a:rPr lang="pt-BR" b="1" i="1" dirty="0"/>
              <a:t>atributo</a:t>
            </a:r>
            <a:r>
              <a:rPr lang="pt-BR" dirty="0"/>
              <a:t> contribuíra com o mesmo peso para o cálculo do erro.</a:t>
            </a:r>
          </a:p>
          <a:p>
            <a:r>
              <a:rPr lang="pt-BR" dirty="0"/>
              <a:t>As duas formas mais comuns de escalonamento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Normalização </a:t>
            </a:r>
            <a:r>
              <a:rPr lang="pt-BR" b="1" dirty="0" err="1"/>
              <a:t>Mín</a:t>
            </a:r>
            <a:r>
              <a:rPr lang="pt-BR" b="1" dirty="0"/>
              <a:t>-Max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Padronização</a:t>
            </a:r>
          </a:p>
          <a:p>
            <a:r>
              <a:rPr lang="pt-BR" b="1" dirty="0"/>
              <a:t>OBS</a:t>
            </a:r>
            <a:r>
              <a:rPr lang="pt-BR" dirty="0"/>
              <a:t>.: Aplicamos o escalonamento apenas aos atributos e não aos rótulos.</a:t>
            </a:r>
          </a:p>
        </p:txBody>
      </p:sp>
    </p:spTree>
    <p:extLst>
      <p:ext uri="{BB962C8B-B14F-4D97-AF65-F5344CB8AC3E}">
        <p14:creationId xmlns:p14="http://schemas.microsoft.com/office/powerpoint/2010/main" val="320411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5060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geral, a </a:t>
                </a:r>
                <a:r>
                  <a:rPr lang="pt-BR" b="1" i="1" dirty="0"/>
                  <a:t>normalização mín-max </a:t>
                </a:r>
                <a:r>
                  <a:rPr lang="pt-BR" dirty="0"/>
                  <a:t>faz com que os atributos variem entre 0 e 1, mas pode-se definir outros intervalos.</a:t>
                </a:r>
              </a:p>
              <a:p>
                <a:r>
                  <a:rPr lang="pt-BR" dirty="0"/>
                  <a:t>A equação usada para normalizar os atributos é apresentada abaixo.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os valores mínimo e máximo,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50600" cy="5032375"/>
              </a:xfrm>
              <a:blipFill>
                <a:blip r:embed="rId3"/>
                <a:stretch>
                  <a:fillRect l="-1148" t="-1937" r="-4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atributos passem a ter média zero e desvio padrão unitário. </a:t>
                </a:r>
              </a:p>
              <a:p>
                <a:r>
                  <a:rPr lang="pt-BR" dirty="0"/>
                  <a:t>Observem que, neste caso, os valores não ficam restritos a um intervalo específico.</a:t>
                </a:r>
              </a:p>
              <a:p>
                <a:r>
                  <a:rPr lang="pt-BR" dirty="0"/>
                  <a:t>A equação usada para normalizar os atributos é apresentada abaixo.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são as estimativas da média e o do desvio padrão,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  <a:blipFill>
                <a:blip r:embed="rId3"/>
                <a:stretch>
                  <a:fillRect l="-1095" t="-1937" r="-15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50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Ajuda a </a:t>
            </a:r>
            <a:r>
              <a:rPr lang="pt-BR" b="1" i="1" dirty="0">
                <a:solidFill>
                  <a:srgbClr val="00B050"/>
                </a:solidFill>
              </a:rPr>
              <a:t>acelerar a convergência </a:t>
            </a:r>
            <a:r>
              <a:rPr lang="pt-BR" dirty="0"/>
              <a:t>do gradiente descendente, pois deixa a superfície de erro mais circular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Pois a inclinação da superfície se torna similar em todas as direções.</a:t>
            </a:r>
          </a:p>
          <a:p>
            <a:r>
              <a:rPr lang="pt-BR" dirty="0"/>
              <a:t>Reduz a probabilidade de </a:t>
            </a:r>
            <a:r>
              <a:rPr lang="pt-BR" b="1" i="1" dirty="0">
                <a:solidFill>
                  <a:srgbClr val="00B050"/>
                </a:solidFill>
              </a:rPr>
              <a:t>problemas de precisão numérica</a:t>
            </a:r>
            <a:r>
              <a:rPr lang="pt-BR" dirty="0"/>
              <a:t>, mantendo a estabilidade do algoritmo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atributos com valores muito grandes podem gerar erros extremamente grandes que podem não ser representados pelas variáveis.</a:t>
            </a:r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420413" y="4672897"/>
            <a:ext cx="4940773" cy="21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96671" y="4697942"/>
            <a:ext cx="4940773" cy="21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8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20673</TotalTime>
  <Words>4363</Words>
  <Application>Microsoft Office PowerPoint</Application>
  <PresentationFormat>Widescreen</PresentationFormat>
  <Paragraphs>271</Paragraphs>
  <Slides>22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Variações do formato da superfície de erro</vt:lpstr>
      <vt:lpstr>Superfícies com formato de vale</vt:lpstr>
      <vt:lpstr>Apresentação do PowerPoint</vt:lpstr>
      <vt:lpstr>Escalonamento de atributos</vt:lpstr>
      <vt:lpstr>Escalonamento de atributos</vt:lpstr>
      <vt:lpstr>Escalonamento de atributos</vt:lpstr>
      <vt:lpstr>Vantagens do escalonamento de atributos</vt:lpstr>
      <vt:lpstr>Vantagens do escalonamento de atributos</vt:lpstr>
      <vt:lpstr>Apresentação do PowerPoint</vt:lpstr>
      <vt:lpstr>Regressão Polinomial: Motivação</vt:lpstr>
      <vt:lpstr>Regressão Polinomial</vt:lpstr>
      <vt:lpstr>Regressão Polinomial: Exemplo</vt:lpstr>
      <vt:lpstr>Regressão Polinomial: Qual ordem usar?</vt:lpstr>
      <vt:lpstr>Regressão Polinomial: Qual ordem usar?</vt:lpstr>
      <vt:lpstr>Subajuste e sobreajuste: Resumo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2319</cp:revision>
  <dcterms:created xsi:type="dcterms:W3CDTF">2020-02-17T11:18:32Z</dcterms:created>
  <dcterms:modified xsi:type="dcterms:W3CDTF">2023-10-26T19:50:52Z</dcterms:modified>
</cp:coreProperties>
</file>