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9" r:id="rId2"/>
    <p:sldId id="418" r:id="rId3"/>
    <p:sldId id="362" r:id="rId4"/>
    <p:sldId id="422" r:id="rId5"/>
    <p:sldId id="425" r:id="rId6"/>
    <p:sldId id="426" r:id="rId7"/>
    <p:sldId id="433" r:id="rId8"/>
    <p:sldId id="428" r:id="rId9"/>
    <p:sldId id="429" r:id="rId10"/>
    <p:sldId id="430" r:id="rId11"/>
    <p:sldId id="431" r:id="rId12"/>
    <p:sldId id="434" r:id="rId13"/>
    <p:sldId id="417" r:id="rId14"/>
    <p:sldId id="317" r:id="rId15"/>
    <p:sldId id="332" r:id="rId16"/>
    <p:sldId id="299" r:id="rId17"/>
    <p:sldId id="410" r:id="rId18"/>
    <p:sldId id="419" r:id="rId19"/>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2615" autoAdjust="0"/>
  </p:normalViewPr>
  <p:slideViewPr>
    <p:cSldViewPr snapToGrid="0">
      <p:cViewPr varScale="1">
        <p:scale>
          <a:sx n="102" d="100"/>
          <a:sy n="102" d="100"/>
        </p:scale>
        <p:origin x="89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26/10/2023</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‹nº›</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Exemplo</a:t>
            </a:r>
            <a:r>
              <a:rPr lang="pt-BR" dirty="0"/>
              <a:t>:</a:t>
            </a:r>
            <a:r>
              <a:rPr lang="pt-BR" baseline="0" dirty="0"/>
              <a:t> </a:t>
            </a:r>
            <a:r>
              <a:rPr lang="pt-BR" dirty="0"/>
              <a:t>https://mybinder.org/v2/gh/zz4fap/t319_aprendizado_de_maquina/main?filepath=notebooks%2Fregression%2Fvalidacao_cruzada.ipynb</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Exemplo: https://colab.research.google.com/github/zz4fap/t319_aprendizado_de_maquina/blob/main/notebooks/regression/validacao_cruzada.ipynb</a:t>
            </a:r>
          </a:p>
          <a:p>
            <a:endParaRPr lang="pt-BR" dirty="0"/>
          </a:p>
          <a:p>
            <a:r>
              <a:rPr lang="pt-BR" dirty="0"/>
              <a:t>A</a:t>
            </a:r>
            <a:r>
              <a:rPr lang="pt-BR" baseline="0" dirty="0"/>
              <a:t> função </a:t>
            </a:r>
            <a:r>
              <a:rPr lang="pt-BR" dirty="0"/>
              <a:t>“</a:t>
            </a:r>
            <a:r>
              <a:rPr lang="pt-BR" sz="1200" b="1" i="1" dirty="0">
                <a:solidFill>
                  <a:srgbClr val="000000"/>
                </a:solidFill>
                <a:highlight>
                  <a:srgbClr val="FFFFFF"/>
                </a:highlight>
              </a:rPr>
              <a:t>cross_val_score</a:t>
            </a:r>
            <a:r>
              <a:rPr lang="pt-BR" dirty="0"/>
              <a:t>” segue a convenção de que valores de retorno mais altos são melhores que valores de retorno mais baixos. Assim, as métricas que medem a distância entre o modelo e o</a:t>
            </a:r>
            <a:r>
              <a:rPr lang="pt-BR" baseline="0" dirty="0"/>
              <a:t> objetivo</a:t>
            </a:r>
            <a:r>
              <a:rPr lang="pt-BR" dirty="0"/>
              <a:t>, como metrics.mean_squared_error, estão disponíveis como ‘</a:t>
            </a:r>
            <a:r>
              <a:rPr lang="pt-BR" b="1" i="1" dirty="0"/>
              <a:t>neg_mean_squared_error</a:t>
            </a:r>
            <a:r>
              <a:rPr lang="pt-BR" dirty="0"/>
              <a:t>’, que retornam o valor negado da métrica.</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684967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40029188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 figura mostra um modelo com número de amostras de treinamento muito maior do que sua complexidade.</a:t>
            </a:r>
          </a:p>
          <a:p>
            <a:endParaRPr lang="pt-BR" dirty="0"/>
          </a:p>
          <a:p>
            <a:r>
              <a:rPr lang="pt-BR" b="0" i="0" dirty="0">
                <a:solidFill>
                  <a:srgbClr val="374151"/>
                </a:solidFill>
                <a:effectLst/>
                <a:latin typeface="Söhne"/>
              </a:rPr>
              <a:t>No entanto, é importante ressaltar que o princípio da navalha de </a:t>
            </a:r>
            <a:r>
              <a:rPr lang="pt-BR" b="0" i="0" dirty="0" err="1">
                <a:solidFill>
                  <a:srgbClr val="374151"/>
                </a:solidFill>
                <a:effectLst/>
                <a:latin typeface="Söhne"/>
              </a:rPr>
              <a:t>Occam</a:t>
            </a:r>
            <a:r>
              <a:rPr lang="pt-BR" b="0" i="0" dirty="0">
                <a:solidFill>
                  <a:srgbClr val="374151"/>
                </a:solidFill>
                <a:effectLst/>
                <a:latin typeface="Söhne"/>
              </a:rPr>
              <a:t> não é uma regra absoluta, mas sim uma orientação heurística. Em certos casos, explicações mais complexas podem ser necessárias para capturar toda a complexidade do fenômeno estudado. Portanto, a aplicação do princípio requer um equilíbrio cuidadoso entre simplicidade e adequação à realidade observada.</a:t>
            </a:r>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38118847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COLAB: https://colab.research.google.com/github/zz4fap/t319_aprendizado_de_maquina/blob/main/labs/Laboratorio6.ipynb</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BINDER: https://mybinder.org/v2/gh/zz4fap/t319_aprendizado_de_maquina/main?filepath=labs%2FLaboratorio6.ipynb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13</a:t>
            </a:fld>
            <a:endParaRPr lang="nl-BE"/>
          </a:p>
        </p:txBody>
      </p:sp>
    </p:spTree>
    <p:extLst>
      <p:ext uri="{BB962C8B-B14F-4D97-AF65-F5344CB8AC3E}">
        <p14:creationId xmlns:p14="http://schemas.microsoft.com/office/powerpoint/2010/main" val="4190145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Precisamos, portanto, de estratégias que forneçam indicativos de como o modelo se comporta ao aproximar o mapeamento verdadeiro como um todo (e não somente nas amostras de treinamento), e que também nos auxiliem a selecionar de forma confiável qual é o modelo mais adequado no problema de regressão. </a:t>
            </a:r>
          </a:p>
          <a:p>
            <a:endParaRPr lang="pt-BR" dirty="0"/>
          </a:p>
          <a:p>
            <a:r>
              <a:rPr lang="pt-BR" b="1" dirty="0"/>
              <a:t>Leitura importante</a:t>
            </a:r>
            <a:r>
              <a:rPr lang="pt-BR" dirty="0"/>
              <a:t>:</a:t>
            </a:r>
            <a:r>
              <a:rPr lang="pt-BR" baseline="0" dirty="0"/>
              <a:t> Seção 18.4 – Evaluating and Choosing the Best Hypothesis do livro do Russel e Norvig</a:t>
            </a:r>
            <a:endParaRPr lang="pt-BR"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a:t>
            </a:fld>
            <a:endParaRPr lang="nl-BE"/>
          </a:p>
        </p:txBody>
      </p:sp>
    </p:spTree>
    <p:extLst>
      <p:ext uri="{BB962C8B-B14F-4D97-AF65-F5344CB8AC3E}">
        <p14:creationId xmlns:p14="http://schemas.microsoft.com/office/powerpoint/2010/main" val="3687912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Validação cruzada é usada para obter uma estimativa do desempenho da generalização de um modelo. Se um modelo tiver um bom desempenho nos dados de treinamento, mas generalizar mal de acordo com as métricas de validação cruzada, seu modelo estará se ajustando demais (sobreajuste). Se o desempenho for ruim em ambos, será insuficiente (subajuste). Essa é uma maneira de saber quando um modelo é muito simples ou muito complexo.</a:t>
            </a:r>
          </a:p>
          <a:p>
            <a:endParaRPr lang="pt-BR" dirty="0"/>
          </a:p>
          <a:p>
            <a:r>
              <a:rPr lang="pt-BR" dirty="0"/>
              <a:t>O objetivo da validação cruzada é testar a capacidade do modelo em prever novos dados que não foram utilizados</a:t>
            </a:r>
            <a:r>
              <a:rPr lang="pt-BR" baseline="0" dirty="0"/>
              <a:t> durante o treinamento</a:t>
            </a:r>
            <a:r>
              <a:rPr lang="pt-BR" dirty="0"/>
              <a:t>, para sinalizar problemas como </a:t>
            </a:r>
            <a:r>
              <a:rPr lang="pt-BR" baseline="0" dirty="0"/>
              <a:t> sobreajuste </a:t>
            </a:r>
            <a:r>
              <a:rPr lang="pt-BR" dirty="0"/>
              <a:t>ou subajuste</a:t>
            </a:r>
            <a:r>
              <a:rPr lang="pt-BR" baseline="0" dirty="0"/>
              <a:t> </a:t>
            </a:r>
            <a:r>
              <a:rPr lang="pt-BR" dirty="0"/>
              <a:t>e fornecer uma deia de como o modelo irá generalizar para um conjunto de dados independente (ou seja, um conjunto de dados, em teoria,</a:t>
            </a:r>
            <a:r>
              <a:rPr lang="pt-BR" baseline="0" dirty="0"/>
              <a:t> </a:t>
            </a:r>
            <a:r>
              <a:rPr lang="pt-BR" dirty="0"/>
              <a:t>desconhecido).</a:t>
            </a:r>
          </a:p>
          <a:p>
            <a:endParaRPr lang="pt-BR" dirty="0"/>
          </a:p>
          <a:p>
            <a:r>
              <a:rPr lang="pt-BR" dirty="0"/>
              <a:t>A validação cruzada é utilizada para detectar problemas como </a:t>
            </a:r>
            <a:r>
              <a:rPr lang="pt-BR" b="1" i="1" dirty="0"/>
              <a:t>sobreajuste</a:t>
            </a:r>
            <a:r>
              <a:rPr lang="pt-BR" dirty="0"/>
              <a:t> ou </a:t>
            </a:r>
            <a:r>
              <a:rPr lang="pt-BR" b="1" i="1" dirty="0"/>
              <a:t>viés de seleção </a:t>
            </a:r>
            <a:r>
              <a:rPr lang="pt-BR" dirty="0"/>
              <a:t>e para dar uma visão sobre como o modelo irá generalizar para um conjunto de dados independente.</a:t>
            </a:r>
          </a:p>
          <a:p>
            <a:pPr lvl="1"/>
            <a:r>
              <a:rPr lang="pt-BR" dirty="0"/>
              <a:t>O </a:t>
            </a:r>
            <a:r>
              <a:rPr lang="pt-BR" b="1" i="1" dirty="0"/>
              <a:t>viés de seleção </a:t>
            </a:r>
            <a:r>
              <a:rPr lang="pt-BR" dirty="0"/>
              <a:t>é o viés introduzido pela seleção de amostras para análise de um modelo de tal forma que este conjunto de amostras não seja representativo da população que se pretende analisar.</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498206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Normalmente,</a:t>
            </a:r>
            <a:r>
              <a:rPr lang="pt-BR" baseline="0" dirty="0"/>
              <a:t> a estratégia </a:t>
            </a:r>
            <a:r>
              <a:rPr lang="pt-BR" dirty="0"/>
              <a:t>da validação</a:t>
            </a:r>
            <a:r>
              <a:rPr lang="pt-BR" baseline="0" dirty="0"/>
              <a:t> cruzada com holdout envolve </a:t>
            </a:r>
            <a:r>
              <a:rPr lang="pt-BR" dirty="0"/>
              <a:t>a divisão do conjunto de dados em 20 a 30% dos dados para teste/validação e o restante como dados de treinamento.</a:t>
            </a:r>
          </a:p>
          <a:p>
            <a:endParaRPr lang="pt-BR" dirty="0"/>
          </a:p>
          <a:p>
            <a:r>
              <a:rPr lang="pt-BR" dirty="0"/>
              <a:t>A validação pode depender muito de quais dados vão para o conjunto de treinamento e quais vão para o conjunto de testes e, portanto, a avaliação pode ser significativamente diferente dependendo de como a divisão é feita.</a:t>
            </a:r>
          </a:p>
          <a:p>
            <a:endParaRPr lang="pt-BR" dirty="0"/>
          </a:p>
          <a:p>
            <a:r>
              <a:rPr lang="pt-BR" dirty="0"/>
              <a:t>Com esta </a:t>
            </a:r>
            <a:r>
              <a:rPr lang="pt-BR" baseline="0" dirty="0"/>
              <a:t>estratégia</a:t>
            </a:r>
            <a:r>
              <a:rPr lang="pt-BR" dirty="0"/>
              <a:t>, existe a possibilidade de viés de seleção elevado se tivermos um pequeno conjunto de dados, porque perderíamos algumas informações sobre os dados que não usamos para o treinamento e usamos na validação. Se a</a:t>
            </a:r>
            <a:r>
              <a:rPr lang="pt-BR" baseline="0" dirty="0"/>
              <a:t> base de </a:t>
            </a:r>
            <a:r>
              <a:rPr lang="pt-BR" dirty="0"/>
              <a:t>dados for muio grande e os </a:t>
            </a:r>
            <a:r>
              <a:rPr lang="pt-BR" baseline="0" dirty="0"/>
              <a:t>conjuntos </a:t>
            </a:r>
            <a:r>
              <a:rPr lang="pt-BR" dirty="0"/>
              <a:t>de teste e treinamento tiverem a mesma distribuição, essa </a:t>
            </a:r>
            <a:r>
              <a:rPr lang="pt-BR" baseline="0" dirty="0"/>
              <a:t>estratégia </a:t>
            </a:r>
            <a:r>
              <a:rPr lang="pt-BR" dirty="0"/>
              <a:t>é aceitável.</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2419853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Exemplo</a:t>
            </a:r>
            <a:r>
              <a:rPr lang="pt-BR" dirty="0"/>
              <a:t>:</a:t>
            </a:r>
            <a:r>
              <a:rPr lang="pt-BR" baseline="0" dirty="0"/>
              <a:t> </a:t>
            </a:r>
            <a:r>
              <a:rPr lang="pt-BR" dirty="0"/>
              <a:t>https://mybinder.org/v2/gh/zz4fap/t319_aprendizado_de_maquina/main?filepath=notebooks%2Fregression%2Fvalidacao_cruzada.ipynb</a:t>
            </a:r>
          </a:p>
        </p:txBody>
      </p:sp>
      <p:sp>
        <p:nvSpPr>
          <p:cNvPr id="4" name="Slide Number Placeholder 3"/>
          <p:cNvSpPr>
            <a:spLocks noGrp="1"/>
          </p:cNvSpPr>
          <p:nvPr>
            <p:ph type="sldNum" sz="quarter" idx="10"/>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10926885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 ideia principal por trás da</a:t>
            </a:r>
            <a:r>
              <a:rPr lang="pt-BR" baseline="0" dirty="0"/>
              <a:t> estratégia do k-Fold </a:t>
            </a:r>
            <a:r>
              <a:rPr lang="pt-BR" dirty="0"/>
              <a:t>é que cada</a:t>
            </a:r>
            <a:r>
              <a:rPr lang="pt-BR" baseline="0" dirty="0"/>
              <a:t> exemplo do conjunto de dados faz o serviço duplo como dado de treinamento e de validação/teste.</a:t>
            </a:r>
            <a:endParaRPr lang="pt-BR" dirty="0"/>
          </a:p>
          <a:p>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Na validação cruzada do k-Fold,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a:t>uma vantagem dessa abordagem é que a forma como os dados são divididos importa menos. </a:t>
            </a:r>
          </a:p>
          <a:p>
            <a:endParaRPr lang="pt-BR" dirty="0"/>
          </a:p>
          <a:p>
            <a:r>
              <a:rPr lang="pt-BR" dirty="0"/>
              <a:t>Essa</a:t>
            </a:r>
            <a:r>
              <a:rPr lang="pt-BR" baseline="0" dirty="0"/>
              <a:t> </a:t>
            </a:r>
            <a:r>
              <a:rPr lang="pt-BR" sz="1200" dirty="0"/>
              <a:t>estratégia </a:t>
            </a:r>
            <a:r>
              <a:rPr lang="pt-BR" dirty="0"/>
              <a:t>reduz significativamente o problema do viés</a:t>
            </a:r>
            <a:r>
              <a:rPr lang="pt-BR" baseline="0" dirty="0"/>
              <a:t> de seleção</a:t>
            </a:r>
            <a:r>
              <a:rPr lang="pt-BR" dirty="0"/>
              <a:t>, pois ela</a:t>
            </a:r>
            <a:r>
              <a:rPr lang="pt-BR" baseline="0" dirty="0"/>
              <a:t> </a:t>
            </a:r>
            <a:r>
              <a:rPr lang="pt-BR" sz="1200" dirty="0"/>
              <a:t>garante que todos os exemplos do conjunto de dados original tenham a chance de aparecer nos conjuntos de treinamento e validação,</a:t>
            </a:r>
            <a:r>
              <a:rPr lang="pt-BR" sz="1200" baseline="0" dirty="0"/>
              <a:t> o que consequentemente, </a:t>
            </a:r>
            <a:r>
              <a:rPr lang="pt-BR" dirty="0"/>
              <a:t>reduz a variância.</a:t>
            </a:r>
            <a:r>
              <a:rPr lang="pt-BR" baseline="0" dirty="0"/>
              <a:t> </a:t>
            </a:r>
          </a:p>
          <a:p>
            <a:endParaRPr lang="pt-BR" baseline="0" dirty="0"/>
          </a:p>
          <a:p>
            <a:r>
              <a:rPr lang="pt-BR" dirty="0"/>
              <a:t>Portanto,</a:t>
            </a:r>
            <a:r>
              <a:rPr lang="pt-BR" baseline="0" dirty="0"/>
              <a:t> a</a:t>
            </a:r>
            <a:r>
              <a:rPr lang="pt-BR" dirty="0"/>
              <a:t> troca dos conjuntos de treinamento e validação contribuem</a:t>
            </a:r>
            <a:r>
              <a:rPr lang="pt-BR" baseline="0" dirty="0"/>
              <a:t> </a:t>
            </a:r>
            <a:r>
              <a:rPr lang="pt-BR" dirty="0"/>
              <a:t>para a eficácia dessa </a:t>
            </a:r>
            <a:r>
              <a:rPr lang="pt-BR" sz="1200" dirty="0"/>
              <a:t>estratégia</a:t>
            </a:r>
            <a:r>
              <a:rPr lang="pt-BR" dirty="0"/>
              <a:t>. </a:t>
            </a:r>
            <a:r>
              <a:rPr lang="pt-BR" baseline="0" dirty="0"/>
              <a:t>Como regra geral e evidência empírica, normalmente, utiliza-se K = 5 ou 10. A variância da estimativa resultante é reduzida à medida que k é aumentado.</a:t>
            </a:r>
          </a:p>
          <a:p>
            <a:endParaRPr lang="pt-BR" baseline="0" dirty="0"/>
          </a:p>
          <a:p>
            <a:r>
              <a:rPr lang="pt-BR" baseline="0" dirty="0"/>
              <a:t>A validação cruzada do k-Fold é importante pois permite que você use seu conjunto de dados completo tanto para treinamento como para validação. É especialmente útil ao avaliar um modelo usando conjuntos de dados pequenos ou limitados.</a:t>
            </a:r>
          </a:p>
          <a:p>
            <a:endParaRPr lang="pt-BR" dirty="0"/>
          </a:p>
          <a:p>
            <a:r>
              <a:rPr lang="pt-BR" dirty="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Como pode ser visto, todo exemplo fica em um conjunto de validação exatamente uma vez e em um conjunto de treinamento k-1 vezes.</a:t>
            </a:r>
          </a:p>
          <a:p>
            <a:r>
              <a:rPr lang="pt-BR" baseline="0" dirty="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 este procedimento, toda amostra disponível vai aparecer k-1 vezes no conjunto de treinamento e 1 vez no conjunto de validação.</a:t>
            </a:r>
          </a:p>
          <a:p>
            <a:endParaRPr lang="pt-BR" dirty="0"/>
          </a:p>
          <a:p>
            <a:r>
              <a:rPr lang="pt-BR" b="1" dirty="0"/>
              <a:t>Desvantagem</a:t>
            </a:r>
            <a:r>
              <a:rPr lang="pt-BR" dirty="0"/>
              <a:t>:</a:t>
            </a:r>
          </a:p>
          <a:p>
            <a:r>
              <a:rPr lang="pt-BR" dirty="0"/>
              <a:t>Alto</a:t>
            </a:r>
            <a:r>
              <a:rPr lang="pt-BR" baseline="0" dirty="0"/>
              <a:t> custo computational pois treina-se e valida-se o modelo k vezes, ou seja, o algoritmo de treinamento deve ser executado novamente do zero k vezes, o que significa que leva k vezes mais tempo para fazer uma avaliação (treinamento+validação).</a:t>
            </a:r>
            <a:endParaRPr lang="pt-BR" dirty="0"/>
          </a:p>
          <a:p>
            <a:endParaRPr lang="pt-BR" dirty="0"/>
          </a:p>
          <a:p>
            <a:endParaRPr lang="pt-BR" dirty="0"/>
          </a:p>
          <a:p>
            <a:pPr algn="l"/>
            <a:r>
              <a:rPr lang="en-US" b="0" i="0" dirty="0">
                <a:effectLst/>
                <a:latin typeface="Söhne"/>
              </a:rPr>
              <a:t>What does k-fold error variance say about overfitting?</a:t>
            </a:r>
          </a:p>
          <a:p>
            <a:endParaRPr lang="pt-BR" dirty="0"/>
          </a:p>
          <a:p>
            <a:pPr algn="l"/>
            <a:r>
              <a:rPr lang="en-US" b="0" i="0" dirty="0">
                <a:solidFill>
                  <a:srgbClr val="374151"/>
                </a:solidFill>
                <a:effectLst/>
                <a:latin typeface="Söhne"/>
              </a:rPr>
              <a:t>K-fold error variance can provide insights into the presence of overfitting in a machine learning model. Overfitting occurs when a model learns the training data too well and performs poorly on unseen data.</a:t>
            </a:r>
          </a:p>
          <a:p>
            <a:pPr algn="l"/>
            <a:r>
              <a:rPr lang="en-US" b="0" i="0" dirty="0">
                <a:solidFill>
                  <a:srgbClr val="374151"/>
                </a:solidFill>
                <a:effectLst/>
                <a:latin typeface="Söhne"/>
              </a:rPr>
              <a:t>In k-fold cross-validation, the dataset is divided into k subsets or folds. The model is trained on k-1 folds and evaluated on the remaining fold. This process is repeated k times, with each fold serving as the evaluation set once. The k-fold error variance refers to the variability in performance (e.g., accuracy, error rate) across the k iterations of the cross-validation process.</a:t>
            </a:r>
          </a:p>
          <a:p>
            <a:pPr algn="l"/>
            <a:r>
              <a:rPr lang="en-US" b="0" i="0" dirty="0">
                <a:solidFill>
                  <a:srgbClr val="374151"/>
                </a:solidFill>
                <a:effectLst/>
                <a:latin typeface="Söhne"/>
              </a:rPr>
              <a:t>When the k-fold error variance is low, it suggests that the model's performance is consistent across different subsets of the data. This indicates that the model generalizes well and is less likely to be overfitting. On the other hand, a high k-fold error variance implies that the model's performance varies significantly depending on the subset of the data used for evaluation. This could be a sign of overfitting because the model might be capturing noise or idiosyncrasies in the training data that do not generalize well to unseen data.</a:t>
            </a:r>
          </a:p>
          <a:p>
            <a:pPr algn="l"/>
            <a:r>
              <a:rPr lang="en-US" b="0" i="0" dirty="0">
                <a:solidFill>
                  <a:srgbClr val="374151"/>
                </a:solidFill>
                <a:effectLst/>
                <a:latin typeface="Söhne"/>
              </a:rPr>
              <a:t>In summary, a low k-fold error variance suggests a model with good generalization, while a high k-fold error variance may indicate overfitting and a potential lack of generalization. However, it is important to consider other factors such as the overall performance metrics and the complexity of the model to make a conclusive assessment of overfitting.</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15486393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 ideia principal por trás da</a:t>
            </a:r>
            <a:r>
              <a:rPr lang="pt-BR" baseline="0" dirty="0"/>
              <a:t> estratégia do k-Fold </a:t>
            </a:r>
            <a:r>
              <a:rPr lang="pt-BR" dirty="0"/>
              <a:t>é que cada</a:t>
            </a:r>
            <a:r>
              <a:rPr lang="pt-BR" baseline="0" dirty="0"/>
              <a:t> exemplo do conjunto de dados faz o serviço duplo como dado de treinamento e de validação/teste.</a:t>
            </a:r>
            <a:endParaRPr lang="pt-BR" dirty="0"/>
          </a:p>
          <a:p>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Na validação cruzada do k-Fold, os dados são divididos em k subconjuntos. A validação é repetida k vezes, de modo que, a cada vez, um dos subconjuntos k é usado como conjunto de validação e os outros subconjuntos k-1 são reunidos para formar um único conjunto de treinamento. Desta forma, </a:t>
            </a:r>
            <a:r>
              <a:rPr lang="pt-BR" baseline="0" dirty="0"/>
              <a:t>uma vantagem dessa abordagem é que a forma como os dados são divididos importa menos. </a:t>
            </a:r>
          </a:p>
          <a:p>
            <a:endParaRPr lang="pt-BR" dirty="0"/>
          </a:p>
          <a:p>
            <a:r>
              <a:rPr lang="pt-BR" dirty="0"/>
              <a:t>Essa</a:t>
            </a:r>
            <a:r>
              <a:rPr lang="pt-BR" baseline="0" dirty="0"/>
              <a:t> </a:t>
            </a:r>
            <a:r>
              <a:rPr lang="pt-BR" sz="1200" dirty="0"/>
              <a:t>estratégia </a:t>
            </a:r>
            <a:r>
              <a:rPr lang="pt-BR" dirty="0"/>
              <a:t>reduz significativamente o problema do viés</a:t>
            </a:r>
            <a:r>
              <a:rPr lang="pt-BR" baseline="0" dirty="0"/>
              <a:t> de seleção</a:t>
            </a:r>
            <a:r>
              <a:rPr lang="pt-BR" dirty="0"/>
              <a:t>, pois ela</a:t>
            </a:r>
            <a:r>
              <a:rPr lang="pt-BR" baseline="0" dirty="0"/>
              <a:t> </a:t>
            </a:r>
            <a:r>
              <a:rPr lang="pt-BR" sz="1200" dirty="0"/>
              <a:t>garante que todos os exemplos do conjunto de dados original tenham a chance de aparecer nos conjuntos de treinamento e validação,</a:t>
            </a:r>
            <a:r>
              <a:rPr lang="pt-BR" sz="1200" baseline="0" dirty="0"/>
              <a:t> o que consequentemente, </a:t>
            </a:r>
            <a:r>
              <a:rPr lang="pt-BR" dirty="0"/>
              <a:t>reduz a variância.</a:t>
            </a:r>
            <a:r>
              <a:rPr lang="pt-BR" baseline="0" dirty="0"/>
              <a:t> </a:t>
            </a:r>
          </a:p>
          <a:p>
            <a:endParaRPr lang="pt-BR" baseline="0" dirty="0"/>
          </a:p>
          <a:p>
            <a:r>
              <a:rPr lang="pt-BR" dirty="0"/>
              <a:t>Portanto,</a:t>
            </a:r>
            <a:r>
              <a:rPr lang="pt-BR" baseline="0" dirty="0"/>
              <a:t> a</a:t>
            </a:r>
            <a:r>
              <a:rPr lang="pt-BR" dirty="0"/>
              <a:t> troca dos conjuntos de treinamento e validação contribuem</a:t>
            </a:r>
            <a:r>
              <a:rPr lang="pt-BR" baseline="0" dirty="0"/>
              <a:t> </a:t>
            </a:r>
            <a:r>
              <a:rPr lang="pt-BR" dirty="0"/>
              <a:t>para a eficácia dessa </a:t>
            </a:r>
            <a:r>
              <a:rPr lang="pt-BR" sz="1200" dirty="0"/>
              <a:t>estratégia</a:t>
            </a:r>
            <a:r>
              <a:rPr lang="pt-BR" dirty="0"/>
              <a:t>. </a:t>
            </a:r>
            <a:r>
              <a:rPr lang="pt-BR" baseline="0" dirty="0"/>
              <a:t>Como regra geral e evidência empírica, normalmente, utiliza-se K = 5 ou 10. A variância da estimativa resultante é reduzida à medida que k é aumentado.</a:t>
            </a:r>
          </a:p>
          <a:p>
            <a:endParaRPr lang="pt-BR" baseline="0" dirty="0"/>
          </a:p>
          <a:p>
            <a:r>
              <a:rPr lang="pt-BR" baseline="0" dirty="0"/>
              <a:t>A validação cruzada do k-Fold é importante pois permite que você use seu conjunto de dados completo tanto para treinamento como para validação. É especialmente útil ao avaliar um modelo usando conjuntos de dados pequenos ou limitados.</a:t>
            </a:r>
          </a:p>
          <a:p>
            <a:endParaRPr lang="pt-BR" dirty="0"/>
          </a:p>
          <a:p>
            <a:r>
              <a:rPr lang="pt-BR" dirty="0"/>
              <a:t>O desempenho do modelo é dado pela média dos erros de validação calculados para cada um dos k folds. A estimativa de erro é calculada sobre todos os k folds para obter a eficácia total do modelo. </a:t>
            </a:r>
          </a:p>
          <a:p>
            <a:pPr marL="0" marR="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Como pode ser visto, todo exemplo fica em um conjunto de validação exatamente uma vez e em um conjunto de treinamento k-1 vezes.</a:t>
            </a:r>
          </a:p>
          <a:p>
            <a:r>
              <a:rPr lang="pt-BR" baseline="0" dirty="0"/>
              <a:t>Cada exemplo entra em um conjunto de validação exatamente uma vez e a k-1 vezes no conjunto de treinamento.</a:t>
            </a:r>
          </a:p>
          <a:p>
            <a:pPr marL="0" marR="0" indent="0" algn="l" defTabSz="914400" rtl="0" eaLnBrk="1" fontAlgn="auto" latinLnBrk="0" hangingPunct="1">
              <a:lnSpc>
                <a:spcPct val="100000"/>
              </a:lnSpc>
              <a:spcBef>
                <a:spcPts val="0"/>
              </a:spcBef>
              <a:spcAft>
                <a:spcPts val="0"/>
              </a:spcAft>
              <a:buClrTx/>
              <a:buSzTx/>
              <a:buFontTx/>
              <a:buNone/>
              <a:tabLst/>
              <a:defRPr/>
            </a:pPr>
            <a:r>
              <a:rPr lang="pt-BR" dirty="0"/>
              <a:t>Com este procedimento, toda amostra disponível vai aparecer k-1 vezes no conjunto de treinamento e 1 vez no conjunto de validação.</a:t>
            </a:r>
          </a:p>
          <a:p>
            <a:endParaRPr lang="pt-BR" dirty="0"/>
          </a:p>
          <a:p>
            <a:r>
              <a:rPr lang="pt-BR" b="1" dirty="0"/>
              <a:t>Desvantagem</a:t>
            </a:r>
            <a:r>
              <a:rPr lang="pt-BR" dirty="0"/>
              <a:t>:</a:t>
            </a:r>
          </a:p>
          <a:p>
            <a:r>
              <a:rPr lang="pt-BR" dirty="0"/>
              <a:t>Alto</a:t>
            </a:r>
            <a:r>
              <a:rPr lang="pt-BR" baseline="0" dirty="0"/>
              <a:t> custo computational pois treina-se e valida-se o modelo k vezes, ou seja, o algoritmo de treinamento deve ser executado novamente do zero k vezes, o que significa que leva k vezes mais tempo para fazer uma avaliação (treinamento+validação).</a:t>
            </a:r>
            <a:endParaRPr lang="pt-BR" dirty="0"/>
          </a:p>
          <a:p>
            <a:endParaRPr lang="pt-BR"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1019303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Exemplo</a:t>
            </a:r>
            <a:r>
              <a:rPr lang="pt-BR" dirty="0"/>
              <a:t>:</a:t>
            </a:r>
            <a:r>
              <a:rPr lang="pt-BR" baseline="0" dirty="0"/>
              <a:t> </a:t>
            </a:r>
            <a:r>
              <a:rPr lang="pt-BR" dirty="0"/>
              <a:t>https://mybinder.org/v2/gh/zz4fap/t319_aprendizado_de_maquina/main?filepath=notebooks%2Fregression%2Fvalidacao_cruzada.ipynb</a:t>
            </a:r>
          </a:p>
        </p:txBody>
      </p:sp>
      <p:sp>
        <p:nvSpPr>
          <p:cNvPr id="4" name="Slide Number Placeholder 3"/>
          <p:cNvSpPr>
            <a:spLocks noGrp="1"/>
          </p:cNvSpPr>
          <p:nvPr>
            <p:ph type="sldNum" sz="quarter" idx="10"/>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1387846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A validação cruzada leave-p-out</a:t>
            </a:r>
            <a:r>
              <a:rPr lang="pt-BR" baseline="0" dirty="0"/>
              <a:t> </a:t>
            </a:r>
            <a:r>
              <a:rPr lang="pt-BR" dirty="0"/>
              <a:t>envolve o uso de todas as possíveis combinações de </a:t>
            </a:r>
            <a:r>
              <a:rPr lang="pt-BR" b="1" dirty="0"/>
              <a:t>p</a:t>
            </a:r>
            <a:r>
              <a:rPr lang="pt-BR" dirty="0"/>
              <a:t> exemplos do conjunto de dados como conjunto de validação e as observações restantes (N-p) como o conjunto de treinamento.</a:t>
            </a:r>
          </a:p>
          <a:p>
            <a:endParaRPr lang="pt-BR" dirty="0"/>
          </a:p>
          <a:p>
            <a:r>
              <a:rPr lang="pt-BR" dirty="0"/>
              <a:t>Essa estratégia deixa p pontos de dados fora do</a:t>
            </a:r>
            <a:r>
              <a:rPr lang="pt-BR" baseline="0" dirty="0"/>
              <a:t> conjunto </a:t>
            </a:r>
            <a:r>
              <a:rPr lang="pt-BR" dirty="0"/>
              <a:t>de treinamento, ou seja, se houver N pontos de dados no</a:t>
            </a:r>
            <a:r>
              <a:rPr lang="pt-BR" baseline="0" dirty="0"/>
              <a:t> conjunto </a:t>
            </a:r>
            <a:r>
              <a:rPr lang="pt-BR" dirty="0"/>
              <a:t>original, N-p exemplos são usados para treinar o modelo e p exemplos são usados como o conjunto de validação. Isso é repetido para todas as possíveis combinações, em seguida, o erro é calculado para todas as tentativas, para fornecer a performance</a:t>
            </a:r>
            <a:r>
              <a:rPr lang="pt-BR" baseline="0" dirty="0"/>
              <a:t> </a:t>
            </a:r>
            <a:r>
              <a:rPr lang="pt-BR" dirty="0"/>
              <a:t>geral.</a:t>
            </a:r>
          </a:p>
          <a:p>
            <a:endParaRPr lang="pt-BR" dirty="0"/>
          </a:p>
          <a:p>
            <a:r>
              <a:rPr lang="pt-BR" dirty="0"/>
              <a:t>Esta é uma estratégia mais extrema para se realizar a validação cruzada,</a:t>
            </a:r>
            <a:r>
              <a:rPr lang="pt-BR" baseline="0" dirty="0"/>
              <a:t> pois p</a:t>
            </a:r>
            <a:r>
              <a:rPr lang="pt-BR" dirty="0"/>
              <a:t>ara cada um dos possíveis </a:t>
            </a:r>
            <a:r>
              <a:rPr lang="pt-BR" b="1" i="1" dirty="0"/>
              <a:t>p-conjuntos</a:t>
            </a:r>
            <a:r>
              <a:rPr lang="pt-BR" dirty="0"/>
              <a:t> em nosso conjunto de dados, construímos um modelo usando todas os outros</a:t>
            </a:r>
            <a:r>
              <a:rPr lang="pt-BR" baseline="0" dirty="0"/>
              <a:t> exemplos </a:t>
            </a:r>
            <a:r>
              <a:rPr lang="pt-BR" dirty="0"/>
              <a:t>e testamos nos</a:t>
            </a:r>
            <a:r>
              <a:rPr lang="pt-BR" baseline="0" dirty="0"/>
              <a:t> p-pontos de dados </a:t>
            </a:r>
            <a:r>
              <a:rPr lang="pt-BR" dirty="0"/>
              <a:t>selecionados.</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1129195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26/10/2023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26/10/2023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26/10/2023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26/10/2023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26/10/2023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26/10/2023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26/10/2023</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26/10/2023</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26/10/2023</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26/10/2023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26/10/2023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26/10/2023</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‹nº›</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colab.research.google.com/github/zz4fap/t319_aprendizado_de_maquina/blob/main/notebooks/regression/validacao_cruzada.ipynb" TargetMode="Externa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6.ipynb"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jpeg"/><Relationship Id="rId7" Type="http://schemas.openxmlformats.org/officeDocument/2006/relationships/image" Target="../media/image19.jpe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jpe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validacao_cruzada.ipynb"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validacao_cruzada.ipynb"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579120"/>
            <a:ext cx="9144000" cy="2817309"/>
          </a:xfrm>
        </p:spPr>
        <p:txBody>
          <a:bodyPr>
            <a:normAutofit/>
          </a:bodyPr>
          <a:lstStyle/>
          <a:p>
            <a:r>
              <a:rPr lang="pt-BR" sz="5400" dirty="0"/>
              <a:t>T319 - Introdução ao Aprendizado de Máquina:</a:t>
            </a:r>
            <a:br>
              <a:rPr lang="pt-BR" dirty="0"/>
            </a:br>
            <a:r>
              <a:rPr lang="pt-BR" b="1" i="1" dirty="0"/>
              <a:t>Regressão Linear (Parte V)</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rotWithShape="1">
          <a:blip r:embed="rId3" cstate="print">
            <a:extLst>
              <a:ext uri="{28A0092B-C50C-407E-A947-70E740481C1C}">
                <a14:useLocalDpi xmlns:a14="http://schemas.microsoft.com/office/drawing/2010/main" val="0"/>
              </a:ext>
            </a:extLst>
          </a:blip>
          <a:srcRect l="8339" t="6642" r="9297" b="2269"/>
          <a:stretch/>
        </p:blipFill>
        <p:spPr>
          <a:xfrm>
            <a:off x="818463" y="1142071"/>
            <a:ext cx="7713778" cy="2843610"/>
          </a:xfrm>
          <a:prstGeom prst="rect">
            <a:avLst/>
          </a:prstGeom>
        </p:spPr>
      </p:pic>
      <p:sp>
        <p:nvSpPr>
          <p:cNvPr id="2" name="Title 1"/>
          <p:cNvSpPr>
            <a:spLocks noGrp="1"/>
          </p:cNvSpPr>
          <p:nvPr>
            <p:ph type="title"/>
          </p:nvPr>
        </p:nvSpPr>
        <p:spPr>
          <a:xfrm>
            <a:off x="838200" y="103347"/>
            <a:ext cx="10515600" cy="853463"/>
          </a:xfrm>
        </p:spPr>
        <p:txBody>
          <a:bodyPr/>
          <a:lstStyle/>
          <a:p>
            <a:r>
              <a:rPr lang="pt-BR" dirty="0"/>
              <a:t>Leave-p-out: Exemplo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4195783"/>
                <a:ext cx="11006139" cy="2662217"/>
              </a:xfrm>
            </p:spPr>
            <p:txBody>
              <a:bodyPr>
                <a:normAutofit fontScale="77500" lnSpcReduction="20000"/>
              </a:bodyPr>
              <a:lstStyle/>
              <a:p>
                <a:r>
                  <a:rPr lang="pt-BR" dirty="0"/>
                  <a:t>Usa-se a mesma função observável do exemplo anterior.</a:t>
                </a:r>
                <a:endParaRPr lang="pt-BR" b="1" dirty="0"/>
              </a:p>
              <a:p>
                <a:r>
                  <a:rPr lang="pt-BR" b="1" dirty="0"/>
                  <a:t>p </a:t>
                </a:r>
                <a:r>
                  <a:rPr lang="pt-BR" dirty="0"/>
                  <a:t>= 2: 4950 combinações possíveis com 98 exemplos para treinamento e 2 para validação.</a:t>
                </a:r>
              </a:p>
              <a:p>
                <a:r>
                  <a:rPr lang="pt-BR" dirty="0"/>
                  <a:t>Tempo médio para execução com N = 100 é de aproximadamente 700 [s] (</a:t>
                </a:r>
                <a14:m>
                  <m:oMath xmlns:m="http://schemas.openxmlformats.org/officeDocument/2006/math">
                    <m:r>
                      <a:rPr lang="pt-BR" i="1" smtClean="0">
                        <a:latin typeface="Cambria Math" panose="02040503050406030204" pitchFamily="18" charset="0"/>
                        <a:ea typeface="Cambria Math" panose="02040503050406030204" pitchFamily="18" charset="0"/>
                      </a:rPr>
                      <m:t>≈</m:t>
                    </m:r>
                  </m:oMath>
                </a14:m>
                <a:r>
                  <a:rPr lang="pt-BR" dirty="0"/>
                  <a:t> 12 [m]).</a:t>
                </a:r>
              </a:p>
              <a:p>
                <a:r>
                  <a:rPr lang="pt-BR" dirty="0"/>
                  <a:t>Gráficos mostram a média e desvio padrão do MSE para as 4950 etapas de treinamento/validação.</a:t>
                </a:r>
              </a:p>
              <a:p>
                <a:r>
                  <a:rPr lang="pt-BR" dirty="0"/>
                  <a:t>Média e desvio padrão do MSE aumentam com a ordem do polinômio.</a:t>
                </a:r>
              </a:p>
              <a:p>
                <a:r>
                  <a:rPr lang="pt-BR" dirty="0"/>
                  <a:t>Qual ordem escolher?</a:t>
                </a:r>
              </a:p>
              <a:p>
                <a:pPr lvl="1">
                  <a:buFont typeface="Wingdings" panose="05000000000000000000" pitchFamily="2" charset="2"/>
                  <a:buChar char="§"/>
                </a:pPr>
                <a:r>
                  <a:rPr lang="pt-BR" dirty="0"/>
                  <a:t>O ponto onde </a:t>
                </a:r>
                <a:r>
                  <a:rPr lang="pt-BR" b="1" i="1" dirty="0">
                    <a:solidFill>
                      <a:srgbClr val="FF0000"/>
                    </a:solidFill>
                  </a:rPr>
                  <a:t>ambos</a:t>
                </a:r>
                <a:r>
                  <a:rPr lang="pt-BR" dirty="0"/>
                  <a:t>, média e desvio padrão do MSE, sejam mínimos.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4195783"/>
                <a:ext cx="11006139" cy="2662217"/>
              </a:xfrm>
              <a:blipFill rotWithShape="0">
                <a:blip r:embed="rId4"/>
                <a:stretch>
                  <a:fillRect l="-609" t="-4577" b="-3432"/>
                </a:stretch>
              </a:blipFill>
            </p:spPr>
            <p:txBody>
              <a:bodyPr/>
              <a:lstStyle/>
              <a:p>
                <a:r>
                  <a:rPr lang="en-US">
                    <a:noFill/>
                  </a:rPr>
                  <a:t> </a:t>
                </a:r>
              </a:p>
            </p:txBody>
          </p:sp>
        </mc:Fallback>
      </mc:AlternateContent>
      <p:sp>
        <p:nvSpPr>
          <p:cNvPr id="11" name="Rectangle 10"/>
          <p:cNvSpPr/>
          <p:nvPr/>
        </p:nvSpPr>
        <p:spPr>
          <a:xfrm>
            <a:off x="8787285" y="6430612"/>
            <a:ext cx="3404715" cy="369332"/>
          </a:xfrm>
          <a:prstGeom prst="rect">
            <a:avLst/>
          </a:prstGeom>
        </p:spPr>
        <p:txBody>
          <a:bodyPr wrap="none">
            <a:spAutoFit/>
          </a:bodyPr>
          <a:lstStyle/>
          <a:p>
            <a:r>
              <a:rPr lang="pt-BR" dirty="0">
                <a:hlinkClick r:id="rId5"/>
              </a:rPr>
              <a:t>Exemplo: validacao_cruzada.ipynb</a:t>
            </a:r>
            <a:endParaRPr lang="pt-BR" dirty="0"/>
          </a:p>
        </p:txBody>
      </p:sp>
      <p:sp>
        <p:nvSpPr>
          <p:cNvPr id="13" name="Oval 12"/>
          <p:cNvSpPr/>
          <p:nvPr/>
        </p:nvSpPr>
        <p:spPr>
          <a:xfrm>
            <a:off x="1152764" y="3130891"/>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TextBox 13"/>
          <p:cNvSpPr txBox="1"/>
          <p:nvPr/>
        </p:nvSpPr>
        <p:spPr>
          <a:xfrm>
            <a:off x="3617991" y="3914241"/>
            <a:ext cx="1228870" cy="338554"/>
          </a:xfrm>
          <a:prstGeom prst="rect">
            <a:avLst/>
          </a:prstGeom>
          <a:noFill/>
        </p:spPr>
        <p:txBody>
          <a:bodyPr wrap="square" rtlCol="0">
            <a:spAutoFit/>
          </a:bodyPr>
          <a:lstStyle/>
          <a:p>
            <a:pPr algn="ctr"/>
            <a:r>
              <a:rPr lang="pt-BR" sz="1600" b="1" dirty="0"/>
              <a:t>subajuste</a:t>
            </a:r>
          </a:p>
        </p:txBody>
      </p:sp>
      <p:cxnSp>
        <p:nvCxnSpPr>
          <p:cNvPr id="15" name="Straight Arrow Connector 14"/>
          <p:cNvCxnSpPr/>
          <p:nvPr/>
        </p:nvCxnSpPr>
        <p:spPr>
          <a:xfrm flipH="1" flipV="1">
            <a:off x="1348026" y="3391112"/>
            <a:ext cx="2960600" cy="59184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26448" y="862255"/>
            <a:ext cx="3718163" cy="338554"/>
          </a:xfrm>
          <a:prstGeom prst="rect">
            <a:avLst/>
          </a:prstGeom>
          <a:noFill/>
        </p:spPr>
        <p:txBody>
          <a:bodyPr wrap="square" rtlCol="0">
            <a:spAutoFit/>
          </a:bodyPr>
          <a:lstStyle/>
          <a:p>
            <a:pPr algn="ctr"/>
            <a:r>
              <a:rPr lang="pt-BR" sz="1600" b="1" dirty="0"/>
              <a:t>Ponto ótimo </a:t>
            </a:r>
            <a:r>
              <a:rPr lang="pt-BR" sz="1600" dirty="0"/>
              <a:t>(MSE e desvio padrão baixos)</a:t>
            </a:r>
          </a:p>
        </p:txBody>
      </p:sp>
      <p:cxnSp>
        <p:nvCxnSpPr>
          <p:cNvPr id="17" name="Straight Arrow Connector 16"/>
          <p:cNvCxnSpPr>
            <a:endCxn id="18" idx="7"/>
          </p:cNvCxnSpPr>
          <p:nvPr/>
        </p:nvCxnSpPr>
        <p:spPr>
          <a:xfrm flipH="1">
            <a:off x="1675579" y="1164489"/>
            <a:ext cx="391180" cy="95400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550695" y="2098827"/>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9" name="Straight Arrow Connector 18"/>
          <p:cNvCxnSpPr>
            <a:endCxn id="21" idx="2"/>
          </p:cNvCxnSpPr>
          <p:nvPr/>
        </p:nvCxnSpPr>
        <p:spPr>
          <a:xfrm>
            <a:off x="2066759" y="1184011"/>
            <a:ext cx="3506200" cy="106991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572959" y="2186766"/>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Oval 23"/>
          <p:cNvSpPr/>
          <p:nvPr/>
        </p:nvSpPr>
        <p:spPr>
          <a:xfrm>
            <a:off x="5129453" y="3195602"/>
            <a:ext cx="176212" cy="45440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7" name="Straight Arrow Connector 26"/>
          <p:cNvCxnSpPr>
            <a:endCxn id="24" idx="2"/>
          </p:cNvCxnSpPr>
          <p:nvPr/>
        </p:nvCxnSpPr>
        <p:spPr>
          <a:xfrm flipV="1">
            <a:off x="4308626" y="3422803"/>
            <a:ext cx="820827" cy="57845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638554" y="697587"/>
            <a:ext cx="1228870" cy="338554"/>
          </a:xfrm>
          <a:prstGeom prst="rect">
            <a:avLst/>
          </a:prstGeom>
          <a:noFill/>
        </p:spPr>
        <p:txBody>
          <a:bodyPr wrap="square" rtlCol="0">
            <a:spAutoFit/>
          </a:bodyPr>
          <a:lstStyle/>
          <a:p>
            <a:pPr algn="ctr"/>
            <a:r>
              <a:rPr lang="pt-BR" sz="1600" b="1" dirty="0"/>
              <a:t>sobreajuste</a:t>
            </a:r>
          </a:p>
        </p:txBody>
      </p:sp>
      <p:cxnSp>
        <p:nvCxnSpPr>
          <p:cNvPr id="32" name="Straight Arrow Connector 31"/>
          <p:cNvCxnSpPr>
            <a:stCxn id="31" idx="2"/>
          </p:cNvCxnSpPr>
          <p:nvPr/>
        </p:nvCxnSpPr>
        <p:spPr>
          <a:xfrm>
            <a:off x="5252989" y="1036141"/>
            <a:ext cx="2336792" cy="7046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rot="2777307">
            <a:off x="6756400" y="902429"/>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Oval 34"/>
          <p:cNvSpPr/>
          <p:nvPr/>
        </p:nvSpPr>
        <p:spPr>
          <a:xfrm rot="2777307">
            <a:off x="2937305" y="820226"/>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6" name="Straight Arrow Connector 35"/>
          <p:cNvCxnSpPr>
            <a:stCxn id="31" idx="2"/>
            <a:endCxn id="35" idx="0"/>
          </p:cNvCxnSpPr>
          <p:nvPr/>
        </p:nvCxnSpPr>
        <p:spPr>
          <a:xfrm flipH="1">
            <a:off x="4683960" y="1036141"/>
            <a:ext cx="569029" cy="31827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8634334" y="1677592"/>
            <a:ext cx="3442045" cy="1815882"/>
          </a:xfrm>
          <a:prstGeom prst="rect">
            <a:avLst/>
          </a:prstGeom>
          <a:noFill/>
        </p:spPr>
        <p:txBody>
          <a:bodyPr wrap="square" rtlCol="0">
            <a:spAutoFit/>
          </a:bodyPr>
          <a:lstStyle/>
          <a:p>
            <a:pPr marL="285750" indent="-285750">
              <a:buFont typeface="Arial" panose="020B0604020202020204" pitchFamily="34" charset="0"/>
              <a:buChar char="•"/>
            </a:pPr>
            <a:r>
              <a:rPr lang="pt-BR" sz="1400" dirty="0"/>
              <a:t>Para ordem igual a 1, a média e desvio padrão são elevados: </a:t>
            </a:r>
            <a:r>
              <a:rPr lang="pt-BR" sz="1400" b="1" dirty="0"/>
              <a:t>subajuste</a:t>
            </a:r>
            <a:r>
              <a:rPr lang="pt-BR" sz="1400" dirty="0"/>
              <a:t>.</a:t>
            </a:r>
          </a:p>
          <a:p>
            <a:pPr marL="285750" indent="-285750">
              <a:buFont typeface="Arial" panose="020B0604020202020204" pitchFamily="34" charset="0"/>
              <a:buChar char="•"/>
            </a:pPr>
            <a:r>
              <a:rPr lang="pt-BR" sz="1400" dirty="0"/>
              <a:t>Conforme a ordem aumenta, ambos diminuem, atingindo o </a:t>
            </a:r>
            <a:r>
              <a:rPr lang="pt-BR" sz="1400" b="1" dirty="0"/>
              <a:t>ponto ótimo </a:t>
            </a:r>
            <a:r>
              <a:rPr lang="pt-BR" sz="1400" dirty="0"/>
              <a:t>quando igual a 2.</a:t>
            </a:r>
          </a:p>
          <a:p>
            <a:pPr marL="285750" indent="-285750">
              <a:buFont typeface="Arial" panose="020B0604020202020204" pitchFamily="34" charset="0"/>
              <a:buChar char="•"/>
            </a:pPr>
            <a:r>
              <a:rPr lang="pt-BR" sz="1400" dirty="0"/>
              <a:t>Porém, conforme a ordem continua a aumentar, ambos aumentam, indicando </a:t>
            </a:r>
            <a:r>
              <a:rPr lang="pt-BR" sz="1400" b="1" dirty="0"/>
              <a:t>sobreajuste</a:t>
            </a:r>
            <a:r>
              <a:rPr lang="pt-BR" sz="1400" dirty="0"/>
              <a:t>.</a:t>
            </a:r>
          </a:p>
        </p:txBody>
      </p:sp>
    </p:spTree>
    <p:extLst>
      <p:ext uri="{BB962C8B-B14F-4D97-AF65-F5344CB8AC3E}">
        <p14:creationId xmlns:p14="http://schemas.microsoft.com/office/powerpoint/2010/main" val="3063035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Qual estratégia utilizar?</a:t>
            </a:r>
          </a:p>
        </p:txBody>
      </p:sp>
      <p:sp>
        <p:nvSpPr>
          <p:cNvPr id="3" name="Content Placeholder 2"/>
          <p:cNvSpPr>
            <a:spLocks noGrp="1"/>
          </p:cNvSpPr>
          <p:nvPr>
            <p:ph idx="1"/>
          </p:nvPr>
        </p:nvSpPr>
        <p:spPr>
          <a:xfrm>
            <a:off x="838198" y="1690688"/>
            <a:ext cx="11177017" cy="5167312"/>
          </a:xfrm>
        </p:spPr>
        <p:txBody>
          <a:bodyPr>
            <a:normAutofit lnSpcReduction="10000"/>
          </a:bodyPr>
          <a:lstStyle/>
          <a:p>
            <a:r>
              <a:rPr lang="pt-BR" dirty="0"/>
              <a:t>Dentre as três estratégias, o </a:t>
            </a:r>
            <a:r>
              <a:rPr lang="pt-BR" b="1" i="1" dirty="0"/>
              <a:t>leave-p-out</a:t>
            </a:r>
            <a:r>
              <a:rPr lang="pt-BR" dirty="0"/>
              <a:t> </a:t>
            </a:r>
            <a:r>
              <a:rPr lang="pt-BR" b="1" i="1" dirty="0"/>
              <a:t>dá indicações mais claras de qual ordem usar</a:t>
            </a:r>
            <a:r>
              <a:rPr lang="pt-BR" dirty="0"/>
              <a:t>, pois usa um número maior de pares treinamento/validação, </a:t>
            </a:r>
            <a:r>
              <a:rPr lang="pt-BR" b="1" i="1" dirty="0">
                <a:solidFill>
                  <a:srgbClr val="00B050"/>
                </a:solidFill>
              </a:rPr>
              <a:t>aumentando a confiabilidade dos valores da média e do desvio padrão do MSE</a:t>
            </a:r>
            <a:r>
              <a:rPr lang="pt-BR" dirty="0"/>
              <a:t>.</a:t>
            </a:r>
          </a:p>
          <a:p>
            <a:r>
              <a:rPr lang="pt-BR" dirty="0"/>
              <a:t>Porém, ele é bastante custoso em relação ao tempo necessário para se executá-lo, mesmo com uma base de 100 amostras leva-se quase 5 minutos.</a:t>
            </a:r>
          </a:p>
          <a:p>
            <a:r>
              <a:rPr lang="pt-BR" dirty="0"/>
              <a:t>Portanto, deve-se utilizá-lo com bases de dados relativamente pequenas.</a:t>
            </a:r>
          </a:p>
          <a:p>
            <a:r>
              <a:rPr lang="pt-BR" dirty="0"/>
              <a:t>Para bases maiores, o </a:t>
            </a:r>
            <a:r>
              <a:rPr lang="pt-BR" b="1" i="1" dirty="0"/>
              <a:t>k-fold</a:t>
            </a:r>
            <a:r>
              <a:rPr lang="pt-BR" dirty="0"/>
              <a:t> é uma opção melhor e mais eficiente do que o </a:t>
            </a:r>
            <a:r>
              <a:rPr lang="pt-BR" b="1" i="1" dirty="0" err="1"/>
              <a:t>holdout</a:t>
            </a:r>
            <a:r>
              <a:rPr lang="pt-BR" dirty="0"/>
              <a:t> e </a:t>
            </a:r>
            <a:r>
              <a:rPr lang="pt-BR" b="1" i="1" dirty="0" err="1"/>
              <a:t>leave</a:t>
            </a:r>
            <a:r>
              <a:rPr lang="pt-BR" b="1" i="1" dirty="0"/>
              <a:t>-</a:t>
            </a:r>
            <a:r>
              <a:rPr lang="pt-BR" b="1" i="1" dirty="0" err="1"/>
              <a:t>p-out</a:t>
            </a:r>
            <a:r>
              <a:rPr lang="pt-BR" dirty="0"/>
              <a:t>.</a:t>
            </a:r>
          </a:p>
          <a:p>
            <a:r>
              <a:rPr lang="pt-BR" dirty="0"/>
              <a:t>Para bases muito grandes, o </a:t>
            </a:r>
            <a:r>
              <a:rPr lang="pt-BR" b="1" i="1" dirty="0"/>
              <a:t>holdout</a:t>
            </a:r>
            <a:r>
              <a:rPr lang="pt-BR" dirty="0"/>
              <a:t> já daria boas indicações sobre qual ordem utilizar, pois a probabilidade dos conjuntos serem representativos é maior.</a:t>
            </a:r>
          </a:p>
        </p:txBody>
      </p:sp>
    </p:spTree>
    <p:extLst>
      <p:ext uri="{BB962C8B-B14F-4D97-AF65-F5344CB8AC3E}">
        <p14:creationId xmlns:p14="http://schemas.microsoft.com/office/powerpoint/2010/main" val="378551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Qual ordem escolher para o modelo?</a:t>
            </a:r>
          </a:p>
        </p:txBody>
      </p:sp>
      <p:sp>
        <p:nvSpPr>
          <p:cNvPr id="3" name="Content Placeholder 2"/>
          <p:cNvSpPr>
            <a:spLocks noGrp="1"/>
          </p:cNvSpPr>
          <p:nvPr>
            <p:ph idx="1"/>
          </p:nvPr>
        </p:nvSpPr>
        <p:spPr>
          <a:xfrm>
            <a:off x="838201" y="1690688"/>
            <a:ext cx="7205662" cy="5167312"/>
          </a:xfrm>
        </p:spPr>
        <p:txBody>
          <a:bodyPr>
            <a:normAutofit fontScale="85000" lnSpcReduction="10000"/>
          </a:bodyPr>
          <a:lstStyle/>
          <a:p>
            <a:r>
              <a:rPr lang="pt-BR" dirty="0"/>
              <a:t>Nos exemplos anteriores foi fácil definir a ordem, mas </a:t>
            </a:r>
            <a:r>
              <a:rPr lang="pt-BR" b="1" i="1" dirty="0">
                <a:solidFill>
                  <a:srgbClr val="00B050"/>
                </a:solidFill>
              </a:rPr>
              <a:t>qual ordem escolher se os erros de treinamento e validação são pequenos, similares e praticamente constantes para várias ordens de polinômio?</a:t>
            </a:r>
          </a:p>
          <a:p>
            <a:pPr lvl="1">
              <a:buFont typeface="Wingdings" panose="05000000000000000000" pitchFamily="2" charset="2"/>
              <a:buChar char="§"/>
            </a:pPr>
            <a:r>
              <a:rPr lang="pt-BR" dirty="0"/>
              <a:t>Isso ocorre quando o número de amostras é muito maior do que a complexidade (i.e., ordem) do modelo.</a:t>
            </a:r>
          </a:p>
          <a:p>
            <a:r>
              <a:rPr lang="pt-BR" dirty="0"/>
              <a:t>A resposta é aplicar o princípio da </a:t>
            </a:r>
            <a:r>
              <a:rPr lang="pt-BR" b="1" i="1" dirty="0"/>
              <a:t>navalha de Occam</a:t>
            </a:r>
            <a:r>
              <a:rPr lang="pt-BR" i="1" dirty="0"/>
              <a:t>.</a:t>
            </a:r>
            <a:endParaRPr lang="pt-BR" dirty="0"/>
          </a:p>
          <a:p>
            <a:r>
              <a:rPr lang="pt-BR" dirty="0"/>
              <a:t>A </a:t>
            </a:r>
            <a:r>
              <a:rPr lang="pt-BR" b="1" i="1" dirty="0"/>
              <a:t>navalha de Occam </a:t>
            </a:r>
            <a:r>
              <a:rPr lang="pt-BR" dirty="0"/>
              <a:t>é um </a:t>
            </a:r>
            <a:r>
              <a:rPr lang="pt-BR" b="1" i="1" dirty="0"/>
              <a:t>princípio lógico </a:t>
            </a:r>
            <a:r>
              <a:rPr lang="pt-BR" dirty="0"/>
              <a:t>que afirma que de múltiplas explicações possíveis para um fenômeno, a explicação mais simples é geralmente a mais provável de ser a correta.</a:t>
            </a:r>
          </a:p>
          <a:p>
            <a:pPr lvl="1">
              <a:buFont typeface="Wingdings" panose="05000000000000000000" pitchFamily="2" charset="2"/>
              <a:buChar char="§"/>
            </a:pPr>
            <a:r>
              <a:rPr lang="pt-BR" dirty="0"/>
              <a:t>Ou seja, deve-se preferir explicações mais simples às mais complicadas.</a:t>
            </a:r>
          </a:p>
          <a:p>
            <a:r>
              <a:rPr lang="pt-BR" dirty="0"/>
              <a:t>Portanto, usando a </a:t>
            </a:r>
            <a:r>
              <a:rPr lang="pt-BR" b="1" i="1" dirty="0"/>
              <a:t>navalha de </a:t>
            </a:r>
            <a:r>
              <a:rPr lang="pt-BR" b="1" i="1" dirty="0" err="1"/>
              <a:t>Occam</a:t>
            </a:r>
            <a:r>
              <a:rPr lang="pt-BR" i="1" dirty="0"/>
              <a:t> </a:t>
            </a:r>
            <a:r>
              <a:rPr lang="pt-BR" dirty="0"/>
              <a:t>escolhemos a função hipótese </a:t>
            </a:r>
            <a:r>
              <a:rPr lang="pt-BR" b="1" i="1" dirty="0">
                <a:solidFill>
                  <a:srgbClr val="00B0F0"/>
                </a:solidFill>
              </a:rPr>
              <a:t>menos complexa </a:t>
            </a:r>
            <a:r>
              <a:rPr lang="pt-BR" b="1" i="1" dirty="0">
                <a:solidFill>
                  <a:srgbClr val="00B050"/>
                </a:solidFill>
              </a:rPr>
              <a:t>(i.e., a mais simples), mas que se ajusta bem aos dados</a:t>
            </a:r>
            <a:r>
              <a:rPr lang="pt-BR" dirty="0"/>
              <a:t>.</a:t>
            </a:r>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l="1128" t="10634" r="8507"/>
          <a:stretch/>
        </p:blipFill>
        <p:spPr>
          <a:xfrm>
            <a:off x="8238944" y="1528546"/>
            <a:ext cx="3895904" cy="2568581"/>
          </a:xfrm>
          <a:prstGeom prst="rect">
            <a:avLst/>
          </a:prstGeom>
        </p:spPr>
      </p:pic>
      <p:sp>
        <p:nvSpPr>
          <p:cNvPr id="5" name="Rectangle 4"/>
          <p:cNvSpPr/>
          <p:nvPr/>
        </p:nvSpPr>
        <p:spPr>
          <a:xfrm>
            <a:off x="8043863" y="4385934"/>
            <a:ext cx="4090985" cy="2062103"/>
          </a:xfrm>
          <a:prstGeom prst="rect">
            <a:avLst/>
          </a:prstGeom>
        </p:spPr>
        <p:txBody>
          <a:bodyPr wrap="square">
            <a:spAutoFit/>
          </a:bodyPr>
          <a:lstStyle/>
          <a:p>
            <a:pPr marL="285750" indent="-285750">
              <a:buFont typeface="Arial" panose="020B0604020202020204" pitchFamily="34" charset="0"/>
              <a:buChar char="•"/>
            </a:pPr>
            <a:r>
              <a:rPr lang="pt-BR" sz="1600" dirty="0"/>
              <a:t>Mesma função observável dos exemplos anteriores.</a:t>
            </a:r>
          </a:p>
          <a:p>
            <a:pPr marL="285750" indent="-285750">
              <a:buFont typeface="Arial" panose="020B0604020202020204" pitchFamily="34" charset="0"/>
              <a:buChar char="•"/>
            </a:pPr>
            <a:r>
              <a:rPr lang="pt-BR" sz="1600" dirty="0"/>
              <a:t>Base de dados com </a:t>
            </a:r>
            <a:r>
              <a:rPr lang="pt-BR" sz="1600" b="1" dirty="0"/>
              <a:t>10000 exemplos:</a:t>
            </a:r>
          </a:p>
          <a:p>
            <a:pPr marL="742950" lvl="1" indent="-285750">
              <a:buFont typeface="Wingdings" panose="05000000000000000000" pitchFamily="2" charset="2"/>
              <a:buChar char="§"/>
            </a:pPr>
            <a:r>
              <a:rPr lang="pt-BR" sz="1600" dirty="0"/>
              <a:t>Evita o sobreajuste, pois os modelos têm complexidade muito menor do que o número de exemplos.</a:t>
            </a:r>
          </a:p>
          <a:p>
            <a:pPr marL="285750" indent="-285750">
              <a:buFont typeface="Arial" panose="020B0604020202020204" pitchFamily="34" charset="0"/>
              <a:buChar char="•"/>
            </a:pPr>
            <a:r>
              <a:rPr lang="pt-BR" sz="1600" dirty="0"/>
              <a:t>Holdout com 30% para validação.</a:t>
            </a:r>
          </a:p>
          <a:p>
            <a:pPr marL="285750" indent="-285750">
              <a:buFont typeface="Arial" panose="020B0604020202020204" pitchFamily="34" charset="0"/>
              <a:buChar char="•"/>
            </a:pPr>
            <a:r>
              <a:rPr lang="pt-BR" sz="1600" b="1" dirty="0">
                <a:solidFill>
                  <a:srgbClr val="FF0000"/>
                </a:solidFill>
              </a:rPr>
              <a:t>Qual ordem escolher?</a:t>
            </a:r>
          </a:p>
        </p:txBody>
      </p:sp>
      <p:cxnSp>
        <p:nvCxnSpPr>
          <p:cNvPr id="7" name="Straight Arrow Connector 6"/>
          <p:cNvCxnSpPr>
            <a:cxnSpLocks/>
          </p:cNvCxnSpPr>
          <p:nvPr/>
        </p:nvCxnSpPr>
        <p:spPr>
          <a:xfrm>
            <a:off x="7412827" y="2262971"/>
            <a:ext cx="750785" cy="36296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C4E67120-B258-515A-AA77-68D240267A57}"/>
              </a:ext>
            </a:extLst>
          </p:cNvPr>
          <p:cNvSpPr txBox="1"/>
          <p:nvPr/>
        </p:nvSpPr>
        <p:spPr>
          <a:xfrm>
            <a:off x="9483365" y="2262971"/>
            <a:ext cx="2083324" cy="738664"/>
          </a:xfrm>
          <a:prstGeom prst="rect">
            <a:avLst/>
          </a:prstGeom>
          <a:noFill/>
        </p:spPr>
        <p:txBody>
          <a:bodyPr wrap="square">
            <a:spAutoFit/>
          </a:bodyPr>
          <a:lstStyle/>
          <a:p>
            <a:pPr algn="ctr"/>
            <a:r>
              <a:rPr lang="pt-BR" sz="1400" b="1" dirty="0"/>
              <a:t>Teoricamente, qualquer ordem maior ou igual a 2 já seria uma boa escolha.</a:t>
            </a:r>
          </a:p>
        </p:txBody>
      </p:sp>
    </p:spTree>
    <p:extLst>
      <p:ext uri="{BB962C8B-B14F-4D97-AF65-F5344CB8AC3E}">
        <p14:creationId xmlns:p14="http://schemas.microsoft.com/office/powerpoint/2010/main" val="11663458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199" y="1690688"/>
            <a:ext cx="11212629" cy="5167312"/>
          </a:xfrm>
        </p:spPr>
        <p:txBody>
          <a:bodyPr>
            <a:normAutofit/>
          </a:bodyPr>
          <a:lstStyle/>
          <a:p>
            <a:r>
              <a:rPr lang="pt-BR" b="1" dirty="0"/>
              <a:t>Quiz</a:t>
            </a:r>
            <a:r>
              <a:rPr lang="pt-BR" dirty="0"/>
              <a:t>: “</a:t>
            </a:r>
            <a:r>
              <a:rPr lang="pt-BR" i="1" dirty="0"/>
              <a:t>T319 - Quiz - Regressão: Parte V</a:t>
            </a:r>
            <a:r>
              <a:rPr lang="pt-BR" dirty="0"/>
              <a:t>” que se encontra no MS Teams.</a:t>
            </a:r>
          </a:p>
          <a:p>
            <a:r>
              <a:rPr lang="pt-BR" b="1" dirty="0"/>
              <a:t>Exercício Prático</a:t>
            </a:r>
            <a:r>
              <a:rPr lang="pt-BR" dirty="0"/>
              <a:t>: </a:t>
            </a:r>
            <a:r>
              <a:rPr lang="pt-BR" b="1" dirty="0">
                <a:hlinkClick r:id="rId3"/>
              </a:rPr>
              <a:t>Laboratório #6</a:t>
            </a:r>
            <a:r>
              <a:rPr lang="pt-BR" dirty="0"/>
              <a:t>.</a:t>
            </a:r>
          </a:p>
          <a:p>
            <a:pPr lvl="1">
              <a:buFont typeface="Wingdings" panose="05000000000000000000" pitchFamily="2" charset="2"/>
              <a:buChar char="§"/>
            </a:pPr>
            <a:r>
              <a:rPr lang="pt-BR" dirty="0"/>
              <a:t>Pode ser acessado através do link acima (Google </a:t>
            </a:r>
            <a:r>
              <a:rPr lang="pt-BR" dirty="0" err="1"/>
              <a:t>Colab</a:t>
            </a:r>
            <a:r>
              <a:rPr lang="pt-BR" dirty="0"/>
              <a:t>) ou no GitHub.</a:t>
            </a:r>
          </a:p>
          <a:p>
            <a:pPr lvl="1">
              <a:buFont typeface="Wingdings" panose="05000000000000000000" pitchFamily="2" charset="2"/>
              <a:buChar char="§"/>
            </a:pPr>
            <a:r>
              <a:rPr lang="pt-BR" dirty="0"/>
              <a:t>Vídeo explicando o laboratório: Arquivos -&gt; Material de Aula -&gt; Laboratório #6</a:t>
            </a:r>
          </a:p>
          <a:p>
            <a:pPr lvl="1">
              <a:buFont typeface="Wingdings" panose="05000000000000000000" pitchFamily="2" charset="2"/>
              <a:buChar char="§"/>
            </a:pPr>
            <a:r>
              <a:rPr lang="pt-BR" dirty="0">
                <a:hlinkClick r:id="rId4"/>
              </a:rPr>
              <a:t>Instruções para resolução e entrega dos laboratórios</a:t>
            </a:r>
            <a:r>
              <a:rPr lang="pt-BR" dirty="0"/>
              <a:t>.</a:t>
            </a:r>
          </a:p>
          <a:p>
            <a:r>
              <a:rPr lang="pt-BR" b="1" dirty="0"/>
              <a:t>Projeto Final</a:t>
            </a:r>
          </a:p>
          <a:p>
            <a:pPr lvl="1"/>
            <a:r>
              <a:rPr lang="pt-BR" dirty="0"/>
              <a:t>Projeto pode ser feito em grupos de no máximo 3 alunos.</a:t>
            </a:r>
          </a:p>
          <a:p>
            <a:pPr lvl="1"/>
            <a:r>
              <a:rPr lang="pt-BR" b="1" dirty="0">
                <a:solidFill>
                  <a:srgbClr val="00B050"/>
                </a:solidFill>
              </a:rPr>
              <a:t>Entrega</a:t>
            </a:r>
            <a:r>
              <a:rPr lang="pt-BR" b="1">
                <a:solidFill>
                  <a:srgbClr val="00B050"/>
                </a:solidFill>
              </a:rPr>
              <a:t>: 10/12/2023 </a:t>
            </a:r>
            <a:r>
              <a:rPr lang="pt-BR" b="1" dirty="0">
                <a:solidFill>
                  <a:srgbClr val="00B050"/>
                </a:solidFill>
              </a:rPr>
              <a:t>até às 23:59.</a:t>
            </a:r>
          </a:p>
          <a:p>
            <a:pPr lvl="1"/>
            <a:r>
              <a:rPr lang="pt-BR" dirty="0"/>
              <a:t>Leiam os enunciados do trabalho atentamente.</a:t>
            </a:r>
          </a:p>
        </p:txBody>
      </p:sp>
    </p:spTree>
    <p:extLst>
      <p:ext uri="{BB962C8B-B14F-4D97-AF65-F5344CB8AC3E}">
        <p14:creationId xmlns:p14="http://schemas.microsoft.com/office/powerpoint/2010/main" val="1501866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25 fun questions for a machine learning interview | by Tirthajyoti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 y="515942"/>
            <a:ext cx="2451100" cy="29003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rve-fitting methods - funny :) | Data science learning, Data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11994" y="515942"/>
            <a:ext cx="2458605" cy="38989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5 fun questions for a machine learning interview | by Tirthajyoti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12393" y="515942"/>
            <a:ext cx="3460750" cy="21126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s “Artificial Intelligence” Dead? Long Live Deep Learni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0975" y="3603184"/>
            <a:ext cx="2689225" cy="162331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hoa I know linear regression - Neo - Whoa, I know kung fu | Meme ..."/>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69728" y="2881324"/>
            <a:ext cx="2397566" cy="2397566"/>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Linear regression: Modeling and Assumptions | by Kumar Rohit ..."/>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34261" y="3115358"/>
            <a:ext cx="2598966" cy="259896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Machine Learning Primer for Clinicians–Part 7 | HIStalk"/>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91616" y="4584248"/>
            <a:ext cx="3311145" cy="1815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5795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644598" y="2508413"/>
            <a:ext cx="7436203" cy="2468870"/>
            <a:chOff x="2569028" y="2669941"/>
            <a:chExt cx="7436203" cy="2468870"/>
          </a:xfrm>
        </p:grpSpPr>
        <p:sp>
          <p:nvSpPr>
            <p:cNvPr id="5" name="Rectangle 4"/>
            <p:cNvSpPr/>
            <p:nvPr/>
          </p:nvSpPr>
          <p:spPr>
            <a:xfrm>
              <a:off x="4818744" y="313139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6" name="Rectangle 5"/>
            <p:cNvSpPr/>
            <p:nvPr/>
          </p:nvSpPr>
          <p:spPr>
            <a:xfrm>
              <a:off x="4108042" y="3131394"/>
              <a:ext cx="710702"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7" name="TextBox 6"/>
            <p:cNvSpPr txBox="1"/>
            <p:nvPr/>
          </p:nvSpPr>
          <p:spPr>
            <a:xfrm>
              <a:off x="8698945" y="4426233"/>
              <a:ext cx="1306286" cy="338554"/>
            </a:xfrm>
            <a:prstGeom prst="rect">
              <a:avLst/>
            </a:prstGeom>
            <a:noFill/>
          </p:spPr>
          <p:txBody>
            <a:bodyPr wrap="square" rtlCol="0">
              <a:spAutoFit/>
            </a:bodyPr>
            <a:lstStyle/>
            <a:p>
              <a:r>
                <a:rPr lang="pt-BR" sz="1600" dirty="0"/>
                <a:t>Treinamento</a:t>
              </a:r>
            </a:p>
          </p:txBody>
        </p:sp>
        <p:sp>
          <p:nvSpPr>
            <p:cNvPr id="8" name="TextBox 7"/>
            <p:cNvSpPr txBox="1"/>
            <p:nvPr/>
          </p:nvSpPr>
          <p:spPr>
            <a:xfrm>
              <a:off x="8698945" y="4798322"/>
              <a:ext cx="987425" cy="338554"/>
            </a:xfrm>
            <a:prstGeom prst="rect">
              <a:avLst/>
            </a:prstGeom>
            <a:noFill/>
          </p:spPr>
          <p:txBody>
            <a:bodyPr wrap="square" rtlCol="0">
              <a:spAutoFit/>
            </a:bodyPr>
            <a:lstStyle/>
            <a:p>
              <a:r>
                <a:rPr lang="pt-BR" sz="1600" dirty="0"/>
                <a:t>Validação</a:t>
              </a:r>
            </a:p>
          </p:txBody>
        </p:sp>
        <p:sp>
          <p:nvSpPr>
            <p:cNvPr id="9" name="Rectangle 8"/>
            <p:cNvSpPr/>
            <p:nvPr/>
          </p:nvSpPr>
          <p:spPr>
            <a:xfrm>
              <a:off x="5529442" y="3127326"/>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10" name="Rectangle 9"/>
            <p:cNvSpPr/>
            <p:nvPr/>
          </p:nvSpPr>
          <p:spPr>
            <a:xfrm>
              <a:off x="6240140" y="313251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4</a:t>
              </a:r>
            </a:p>
          </p:txBody>
        </p:sp>
        <p:sp>
          <p:nvSpPr>
            <p:cNvPr id="11" name="Rectangle 10"/>
            <p:cNvSpPr/>
            <p:nvPr/>
          </p:nvSpPr>
          <p:spPr>
            <a:xfrm>
              <a:off x="6950838" y="313085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2" name="Rectangle 11"/>
            <p:cNvSpPr/>
            <p:nvPr/>
          </p:nvSpPr>
          <p:spPr>
            <a:xfrm>
              <a:off x="4108042"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1</a:t>
              </a:r>
            </a:p>
          </p:txBody>
        </p:sp>
        <p:sp>
          <p:nvSpPr>
            <p:cNvPr id="13" name="Rectangle 12"/>
            <p:cNvSpPr/>
            <p:nvPr/>
          </p:nvSpPr>
          <p:spPr>
            <a:xfrm>
              <a:off x="4818740" y="3530411"/>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2</a:t>
              </a:r>
            </a:p>
          </p:txBody>
        </p:sp>
        <p:sp>
          <p:nvSpPr>
            <p:cNvPr id="14" name="Rectangle 13"/>
            <p:cNvSpPr/>
            <p:nvPr/>
          </p:nvSpPr>
          <p:spPr>
            <a:xfrm>
              <a:off x="6950834"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5</a:t>
              </a:r>
            </a:p>
          </p:txBody>
        </p:sp>
        <p:sp>
          <p:nvSpPr>
            <p:cNvPr id="15" name="Rectangle 14"/>
            <p:cNvSpPr/>
            <p:nvPr/>
          </p:nvSpPr>
          <p:spPr>
            <a:xfrm>
              <a:off x="5529438"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16" name="Rectangle 15"/>
            <p:cNvSpPr/>
            <p:nvPr/>
          </p:nvSpPr>
          <p:spPr>
            <a:xfrm>
              <a:off x="6240136" y="3530411"/>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17" name="Rectangle 16"/>
            <p:cNvSpPr/>
            <p:nvPr/>
          </p:nvSpPr>
          <p:spPr>
            <a:xfrm>
              <a:off x="4108042"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18" name="Rectangle 17"/>
            <p:cNvSpPr/>
            <p:nvPr/>
          </p:nvSpPr>
          <p:spPr>
            <a:xfrm>
              <a:off x="4818740"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19" name="Rectangle 18"/>
            <p:cNvSpPr/>
            <p:nvPr/>
          </p:nvSpPr>
          <p:spPr>
            <a:xfrm>
              <a:off x="6950834"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0" name="Rectangle 19"/>
            <p:cNvSpPr/>
            <p:nvPr/>
          </p:nvSpPr>
          <p:spPr>
            <a:xfrm>
              <a:off x="5529438" y="3929184"/>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21" name="Rectangle 20"/>
            <p:cNvSpPr/>
            <p:nvPr/>
          </p:nvSpPr>
          <p:spPr>
            <a:xfrm>
              <a:off x="6240136" y="3929184"/>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2" name="Rectangle 21"/>
            <p:cNvSpPr/>
            <p:nvPr/>
          </p:nvSpPr>
          <p:spPr>
            <a:xfrm>
              <a:off x="4108042"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3" name="Rectangle 22"/>
            <p:cNvSpPr/>
            <p:nvPr/>
          </p:nvSpPr>
          <p:spPr>
            <a:xfrm>
              <a:off x="4818740"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4" name="Rectangle 23"/>
            <p:cNvSpPr/>
            <p:nvPr/>
          </p:nvSpPr>
          <p:spPr>
            <a:xfrm>
              <a:off x="6950834"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25" name="Rectangle 24"/>
            <p:cNvSpPr/>
            <p:nvPr/>
          </p:nvSpPr>
          <p:spPr>
            <a:xfrm>
              <a:off x="5529438" y="4337482"/>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dirty="0">
                  <a:solidFill>
                    <a:schemeClr val="tx1"/>
                  </a:solidFill>
                </a:rPr>
                <a:t>Fold 3</a:t>
              </a:r>
            </a:p>
          </p:txBody>
        </p:sp>
        <p:sp>
          <p:nvSpPr>
            <p:cNvPr id="26" name="Rectangle 25"/>
            <p:cNvSpPr/>
            <p:nvPr/>
          </p:nvSpPr>
          <p:spPr>
            <a:xfrm>
              <a:off x="6240136" y="4337482"/>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27" name="Rectangle 26"/>
            <p:cNvSpPr/>
            <p:nvPr/>
          </p:nvSpPr>
          <p:spPr>
            <a:xfrm>
              <a:off x="4108042"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1</a:t>
              </a:r>
              <a:endParaRPr lang="pt-BR" sz="1600" dirty="0">
                <a:solidFill>
                  <a:schemeClr val="tx1"/>
                </a:solidFill>
              </a:endParaRPr>
            </a:p>
          </p:txBody>
        </p:sp>
        <p:sp>
          <p:nvSpPr>
            <p:cNvPr id="28" name="Rectangle 27"/>
            <p:cNvSpPr/>
            <p:nvPr/>
          </p:nvSpPr>
          <p:spPr>
            <a:xfrm>
              <a:off x="4818740"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2</a:t>
              </a:r>
              <a:endParaRPr lang="pt-BR" sz="1600" dirty="0">
                <a:solidFill>
                  <a:schemeClr val="tx1"/>
                </a:solidFill>
              </a:endParaRPr>
            </a:p>
          </p:txBody>
        </p:sp>
        <p:sp>
          <p:nvSpPr>
            <p:cNvPr id="29" name="Rectangle 28"/>
            <p:cNvSpPr/>
            <p:nvPr/>
          </p:nvSpPr>
          <p:spPr>
            <a:xfrm>
              <a:off x="6950834" y="4745780"/>
              <a:ext cx="710698" cy="39303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5</a:t>
              </a:r>
              <a:endParaRPr lang="pt-BR" sz="1600" dirty="0">
                <a:solidFill>
                  <a:schemeClr val="tx1"/>
                </a:solidFill>
              </a:endParaRPr>
            </a:p>
          </p:txBody>
        </p:sp>
        <p:sp>
          <p:nvSpPr>
            <p:cNvPr id="30" name="Rectangle 29"/>
            <p:cNvSpPr/>
            <p:nvPr/>
          </p:nvSpPr>
          <p:spPr>
            <a:xfrm>
              <a:off x="5529438"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3</a:t>
              </a:r>
              <a:endParaRPr lang="pt-BR" sz="1600" dirty="0">
                <a:solidFill>
                  <a:schemeClr val="tx1"/>
                </a:solidFill>
              </a:endParaRPr>
            </a:p>
          </p:txBody>
        </p:sp>
        <p:sp>
          <p:nvSpPr>
            <p:cNvPr id="31" name="Rectangle 30"/>
            <p:cNvSpPr/>
            <p:nvPr/>
          </p:nvSpPr>
          <p:spPr>
            <a:xfrm>
              <a:off x="6240136" y="4745780"/>
              <a:ext cx="710698" cy="393031"/>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600">
                  <a:solidFill>
                    <a:schemeClr val="tx1"/>
                  </a:solidFill>
                </a:rPr>
                <a:t>Fold 4</a:t>
              </a:r>
              <a:endParaRPr lang="pt-BR" sz="1600" dirty="0">
                <a:solidFill>
                  <a:schemeClr val="tx1"/>
                </a:solidFill>
              </a:endParaRPr>
            </a:p>
          </p:txBody>
        </p:sp>
        <p:sp>
          <p:nvSpPr>
            <p:cNvPr id="32" name="TextBox 31"/>
            <p:cNvSpPr txBox="1"/>
            <p:nvPr/>
          </p:nvSpPr>
          <p:spPr>
            <a:xfrm>
              <a:off x="4108042" y="2669941"/>
              <a:ext cx="3553490" cy="369332"/>
            </a:xfrm>
            <a:prstGeom prst="rect">
              <a:avLst/>
            </a:prstGeom>
            <a:noFill/>
          </p:spPr>
          <p:txBody>
            <a:bodyPr wrap="square" rtlCol="0">
              <a:spAutoFit/>
            </a:bodyPr>
            <a:lstStyle/>
            <a:p>
              <a:pPr algn="ctr"/>
              <a:r>
                <a:rPr lang="pt-BR" dirty="0"/>
                <a:t>Total de dados</a:t>
              </a:r>
            </a:p>
          </p:txBody>
        </p:sp>
        <p:cxnSp>
          <p:nvCxnSpPr>
            <p:cNvPr id="33" name="Straight Arrow Connector 32"/>
            <p:cNvCxnSpPr/>
            <p:nvPr/>
          </p:nvCxnSpPr>
          <p:spPr>
            <a:xfrm>
              <a:off x="4108042" y="2995001"/>
              <a:ext cx="355349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Rectangle 33"/>
            <p:cNvSpPr/>
            <p:nvPr/>
          </p:nvSpPr>
          <p:spPr>
            <a:xfrm>
              <a:off x="8372230" y="4798322"/>
              <a:ext cx="326715" cy="301641"/>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5" name="Rectangle 34"/>
            <p:cNvSpPr/>
            <p:nvPr/>
          </p:nvSpPr>
          <p:spPr>
            <a:xfrm>
              <a:off x="8372230" y="4428871"/>
              <a:ext cx="328339" cy="301642"/>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dirty="0">
                <a:solidFill>
                  <a:schemeClr val="tx1"/>
                </a:solidFill>
              </a:endParaRPr>
            </a:p>
          </p:txBody>
        </p:sp>
        <p:sp>
          <p:nvSpPr>
            <p:cNvPr id="36" name="Rectangle 35"/>
            <p:cNvSpPr/>
            <p:nvPr/>
          </p:nvSpPr>
          <p:spPr>
            <a:xfrm>
              <a:off x="2569029" y="3127208"/>
              <a:ext cx="1539013" cy="369332"/>
            </a:xfrm>
            <a:prstGeom prst="rect">
              <a:avLst/>
            </a:prstGeom>
          </p:spPr>
          <p:txBody>
            <a:bodyPr wrap="square">
              <a:spAutoFit/>
            </a:bodyPr>
            <a:lstStyle/>
            <a:p>
              <a:r>
                <a:rPr lang="pt-BR" dirty="0"/>
                <a:t>Treinamento 1</a:t>
              </a:r>
            </a:p>
          </p:txBody>
        </p:sp>
        <p:sp>
          <p:nvSpPr>
            <p:cNvPr id="37" name="Rectangle 36"/>
            <p:cNvSpPr/>
            <p:nvPr/>
          </p:nvSpPr>
          <p:spPr>
            <a:xfrm>
              <a:off x="2569028" y="4730513"/>
              <a:ext cx="1539013" cy="369332"/>
            </a:xfrm>
            <a:prstGeom prst="rect">
              <a:avLst/>
            </a:prstGeom>
          </p:spPr>
          <p:txBody>
            <a:bodyPr wrap="square">
              <a:spAutoFit/>
            </a:bodyPr>
            <a:lstStyle/>
            <a:p>
              <a:pPr algn="r"/>
              <a:r>
                <a:rPr lang="pt-BR" dirty="0"/>
                <a:t>Treinamento 5</a:t>
              </a:r>
            </a:p>
          </p:txBody>
        </p:sp>
        <p:sp>
          <p:nvSpPr>
            <p:cNvPr id="38" name="Rectangle 37"/>
            <p:cNvSpPr/>
            <p:nvPr/>
          </p:nvSpPr>
          <p:spPr>
            <a:xfrm>
              <a:off x="2572789" y="3555928"/>
              <a:ext cx="1539013" cy="369332"/>
            </a:xfrm>
            <a:prstGeom prst="rect">
              <a:avLst/>
            </a:prstGeom>
          </p:spPr>
          <p:txBody>
            <a:bodyPr wrap="square">
              <a:spAutoFit/>
            </a:bodyPr>
            <a:lstStyle/>
            <a:p>
              <a:pPr algn="r"/>
              <a:r>
                <a:rPr lang="pt-BR" dirty="0"/>
                <a:t>Treinamento 2</a:t>
              </a:r>
            </a:p>
          </p:txBody>
        </p:sp>
        <p:sp>
          <p:nvSpPr>
            <p:cNvPr id="39" name="Rectangle 38"/>
            <p:cNvSpPr/>
            <p:nvPr/>
          </p:nvSpPr>
          <p:spPr>
            <a:xfrm>
              <a:off x="2569028" y="3964226"/>
              <a:ext cx="1539013" cy="369332"/>
            </a:xfrm>
            <a:prstGeom prst="rect">
              <a:avLst/>
            </a:prstGeom>
          </p:spPr>
          <p:txBody>
            <a:bodyPr wrap="square">
              <a:spAutoFit/>
            </a:bodyPr>
            <a:lstStyle/>
            <a:p>
              <a:pPr algn="r"/>
              <a:r>
                <a:rPr lang="pt-BR" dirty="0"/>
                <a:t>Treinamento 3</a:t>
              </a:r>
            </a:p>
          </p:txBody>
        </p:sp>
        <p:sp>
          <p:nvSpPr>
            <p:cNvPr id="40" name="Rectangle 39"/>
            <p:cNvSpPr/>
            <p:nvPr/>
          </p:nvSpPr>
          <p:spPr>
            <a:xfrm>
              <a:off x="2569028" y="4368815"/>
              <a:ext cx="1539013" cy="369332"/>
            </a:xfrm>
            <a:prstGeom prst="rect">
              <a:avLst/>
            </a:prstGeom>
          </p:spPr>
          <p:txBody>
            <a:bodyPr wrap="square">
              <a:spAutoFit/>
            </a:bodyPr>
            <a:lstStyle/>
            <a:p>
              <a:pPr algn="r"/>
              <a:r>
                <a:rPr lang="pt-BR" dirty="0"/>
                <a:t>Treinamento 4</a:t>
              </a:r>
            </a:p>
          </p:txBody>
        </p:sp>
      </p:grpSp>
    </p:spTree>
    <p:extLst>
      <p:ext uri="{BB962C8B-B14F-4D97-AF65-F5344CB8AC3E}">
        <p14:creationId xmlns:p14="http://schemas.microsoft.com/office/powerpoint/2010/main" val="12013608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3541984" y="3104522"/>
            <a:ext cx="5108031" cy="1796447"/>
            <a:chOff x="3541984" y="3104522"/>
            <a:chExt cx="5108031" cy="1796447"/>
          </a:xfrm>
        </p:grpSpPr>
        <p:sp>
          <p:nvSpPr>
            <p:cNvPr id="5" name="Rectangle 4"/>
            <p:cNvSpPr/>
            <p:nvPr/>
          </p:nvSpPr>
          <p:spPr>
            <a:xfrm>
              <a:off x="3541987" y="3888684"/>
              <a:ext cx="3783725" cy="536028"/>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80%</a:t>
              </a:r>
            </a:p>
          </p:txBody>
        </p:sp>
        <p:sp>
          <p:nvSpPr>
            <p:cNvPr id="6" name="Rectangle 5"/>
            <p:cNvSpPr/>
            <p:nvPr/>
          </p:nvSpPr>
          <p:spPr>
            <a:xfrm>
              <a:off x="7325712" y="3888684"/>
              <a:ext cx="1324303" cy="536028"/>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20%</a:t>
              </a:r>
            </a:p>
          </p:txBody>
        </p:sp>
        <p:sp>
          <p:nvSpPr>
            <p:cNvPr id="7" name="Left Brace 6"/>
            <p:cNvSpPr/>
            <p:nvPr/>
          </p:nvSpPr>
          <p:spPr>
            <a:xfrm rot="5400000">
              <a:off x="5281906" y="1738859"/>
              <a:ext cx="303882" cy="3783725"/>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8" name="TextBox 7"/>
            <p:cNvSpPr txBox="1"/>
            <p:nvPr/>
          </p:nvSpPr>
          <p:spPr>
            <a:xfrm>
              <a:off x="3541984" y="3104522"/>
              <a:ext cx="3783726" cy="369332"/>
            </a:xfrm>
            <a:prstGeom prst="rect">
              <a:avLst/>
            </a:prstGeom>
            <a:noFill/>
          </p:spPr>
          <p:txBody>
            <a:bodyPr wrap="square" rtlCol="0">
              <a:spAutoFit/>
            </a:bodyPr>
            <a:lstStyle/>
            <a:p>
              <a:pPr algn="ctr"/>
              <a:r>
                <a:rPr lang="pt-BR" dirty="0"/>
                <a:t>Treinamento</a:t>
              </a:r>
            </a:p>
          </p:txBody>
        </p:sp>
        <p:sp>
          <p:nvSpPr>
            <p:cNvPr id="9" name="Left Brace 8"/>
            <p:cNvSpPr/>
            <p:nvPr/>
          </p:nvSpPr>
          <p:spPr>
            <a:xfrm rot="5400000">
              <a:off x="7835922" y="2968571"/>
              <a:ext cx="303882" cy="1324304"/>
            </a:xfrm>
            <a:prstGeom prst="leftBrace">
              <a:avLst>
                <a:gd name="adj1" fmla="val 8333"/>
                <a:gd name="adj2" fmla="val 49583"/>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
          <p:nvSpPr>
            <p:cNvPr id="10" name="TextBox 9"/>
            <p:cNvSpPr txBox="1"/>
            <p:nvPr/>
          </p:nvSpPr>
          <p:spPr>
            <a:xfrm>
              <a:off x="7325710" y="3109447"/>
              <a:ext cx="1324305" cy="369332"/>
            </a:xfrm>
            <a:prstGeom prst="rect">
              <a:avLst/>
            </a:prstGeom>
            <a:noFill/>
          </p:spPr>
          <p:txBody>
            <a:bodyPr wrap="square" rtlCol="0">
              <a:spAutoFit/>
            </a:bodyPr>
            <a:lstStyle/>
            <a:p>
              <a:pPr algn="ctr"/>
              <a:r>
                <a:rPr lang="pt-BR" dirty="0"/>
                <a:t>Validação</a:t>
              </a:r>
            </a:p>
          </p:txBody>
        </p:sp>
        <p:cxnSp>
          <p:nvCxnSpPr>
            <p:cNvPr id="11" name="Straight Arrow Connector 10"/>
            <p:cNvCxnSpPr/>
            <p:nvPr/>
          </p:nvCxnSpPr>
          <p:spPr>
            <a:xfrm>
              <a:off x="3541987" y="4592128"/>
              <a:ext cx="5108028"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541985" y="4531637"/>
              <a:ext cx="5108030" cy="369332"/>
            </a:xfrm>
            <a:prstGeom prst="rect">
              <a:avLst/>
            </a:prstGeom>
            <a:noFill/>
          </p:spPr>
          <p:txBody>
            <a:bodyPr wrap="square" rtlCol="0">
              <a:spAutoFit/>
            </a:bodyPr>
            <a:lstStyle/>
            <a:p>
              <a:pPr algn="ctr"/>
              <a:r>
                <a:rPr lang="pt-BR" dirty="0"/>
                <a:t>Total de dados</a:t>
              </a:r>
            </a:p>
          </p:txBody>
        </p:sp>
      </p:grpSp>
    </p:spTree>
    <p:extLst>
      <p:ext uri="{BB962C8B-B14F-4D97-AF65-F5344CB8AC3E}">
        <p14:creationId xmlns:p14="http://schemas.microsoft.com/office/powerpoint/2010/main" val="62455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Recapitulando</a:t>
            </a:r>
            <a:endParaRPr lang="pt-BR" dirty="0"/>
          </a:p>
        </p:txBody>
      </p:sp>
      <p:sp>
        <p:nvSpPr>
          <p:cNvPr id="3" name="Content Placeholder 2"/>
          <p:cNvSpPr>
            <a:spLocks noGrp="1"/>
          </p:cNvSpPr>
          <p:nvPr>
            <p:ph idx="1"/>
          </p:nvPr>
        </p:nvSpPr>
        <p:spPr>
          <a:xfrm>
            <a:off x="838199" y="1825624"/>
            <a:ext cx="10876473" cy="5032376"/>
          </a:xfrm>
        </p:spPr>
        <p:txBody>
          <a:bodyPr>
            <a:normAutofit lnSpcReduction="10000"/>
          </a:bodyPr>
          <a:lstStyle/>
          <a:p>
            <a:r>
              <a:rPr lang="pt-BR" dirty="0"/>
              <a:t>Vimos que o </a:t>
            </a:r>
            <a:r>
              <a:rPr lang="pt-BR" b="1" i="1" dirty="0"/>
              <a:t>escalonamento de atributos </a:t>
            </a:r>
            <a:r>
              <a:rPr lang="pt-BR" dirty="0"/>
              <a:t>ajuda a acelerar o aprendizado do algoritmo do gradiente descendente quandos os atributos têm intervalos de variação muito diferentes.</a:t>
            </a:r>
          </a:p>
          <a:p>
            <a:r>
              <a:rPr lang="pt-BR" dirty="0"/>
              <a:t>Aprendemos que </a:t>
            </a:r>
            <a:r>
              <a:rPr lang="pt-BR" b="1" i="1" dirty="0"/>
              <a:t>funções hipótese polinomiais </a:t>
            </a:r>
            <a:r>
              <a:rPr lang="pt-BR" dirty="0"/>
              <a:t>podem ser utilizadas para aproximar funções que não têm um mapeamento linear.</a:t>
            </a:r>
          </a:p>
          <a:p>
            <a:r>
              <a:rPr lang="pt-BR" dirty="0"/>
              <a:t>Porém, </a:t>
            </a:r>
            <a:r>
              <a:rPr lang="pt-BR" b="1" i="1" dirty="0"/>
              <a:t>precisamos encontrar a ordem ideal para o polinômio aproximador</a:t>
            </a:r>
            <a:r>
              <a:rPr lang="pt-BR" dirty="0"/>
              <a:t>.</a:t>
            </a:r>
          </a:p>
          <a:p>
            <a:pPr lvl="1">
              <a:buFont typeface="Wingdings" panose="05000000000000000000" pitchFamily="2" charset="2"/>
              <a:buChar char="§"/>
            </a:pPr>
            <a:r>
              <a:rPr lang="pt-BR" dirty="0"/>
              <a:t>Polinômios de ordem muito baixa podem não ter flexibilidade o suficiente para aproximar os dados, o que causa </a:t>
            </a:r>
            <a:r>
              <a:rPr lang="pt-BR" b="1" i="1" dirty="0"/>
              <a:t>subajuste</a:t>
            </a:r>
            <a:r>
              <a:rPr lang="pt-BR" dirty="0"/>
              <a:t>.</a:t>
            </a:r>
          </a:p>
          <a:p>
            <a:pPr lvl="1">
              <a:buFont typeface="Wingdings" panose="05000000000000000000" pitchFamily="2" charset="2"/>
              <a:buChar char="§"/>
            </a:pPr>
            <a:r>
              <a:rPr lang="pt-BR" dirty="0"/>
              <a:t>Polinômios de ordem muito alta podem ser tão flexíveis que acabam memorizando os dados de treinamento, o que causa </a:t>
            </a:r>
            <a:r>
              <a:rPr lang="pt-BR" b="1" i="1" dirty="0"/>
              <a:t>sobreajuste</a:t>
            </a:r>
            <a:r>
              <a:rPr lang="pt-BR" dirty="0"/>
              <a:t>.</a:t>
            </a:r>
          </a:p>
          <a:p>
            <a:r>
              <a:rPr lang="pt-BR" dirty="0"/>
              <a:t>Na sequência, veremos como escolher a </a:t>
            </a:r>
            <a:r>
              <a:rPr lang="pt-BR" b="1" i="1" dirty="0"/>
              <a:t>ordem</a:t>
            </a:r>
            <a:r>
              <a:rPr lang="pt-BR" dirty="0"/>
              <a:t> da </a:t>
            </a:r>
            <a:r>
              <a:rPr lang="pt-BR" b="1" i="1" dirty="0"/>
              <a:t>função hipótese polinomial </a:t>
            </a:r>
            <a:r>
              <a:rPr lang="pt-BR" dirty="0"/>
              <a:t>quando não conhecemos o </a:t>
            </a:r>
            <a:r>
              <a:rPr lang="pt-BR" b="1" i="1" dirty="0"/>
              <a:t>mapeamento verdadeiro</a:t>
            </a:r>
            <a:r>
              <a:rPr lang="pt-BR" dirty="0"/>
              <a:t>.</a:t>
            </a:r>
          </a:p>
          <a:p>
            <a:endParaRPr lang="pt-BR" dirty="0"/>
          </a:p>
          <a:p>
            <a:pPr lvl="1">
              <a:buFont typeface="Wingdings" panose="05000000000000000000" pitchFamily="2" charset="2"/>
              <a:buChar char="§"/>
            </a:pPr>
            <a:endParaRPr lang="pt-BR" dirty="0"/>
          </a:p>
        </p:txBody>
      </p:sp>
    </p:spTree>
    <p:extLst>
      <p:ext uri="{BB962C8B-B14F-4D97-AF65-F5344CB8AC3E}">
        <p14:creationId xmlns:p14="http://schemas.microsoft.com/office/powerpoint/2010/main" val="21534374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4049"/>
          </a:xfrm>
        </p:spPr>
        <p:txBody>
          <a:bodyPr/>
          <a:lstStyle/>
          <a:p>
            <a:r>
              <a:rPr lang="pt-BR" dirty="0"/>
              <a:t>Validação cruzada</a:t>
            </a:r>
          </a:p>
        </p:txBody>
      </p:sp>
      <p:sp>
        <p:nvSpPr>
          <p:cNvPr id="3" name="Content Placeholder 2"/>
          <p:cNvSpPr>
            <a:spLocks noGrp="1"/>
          </p:cNvSpPr>
          <p:nvPr>
            <p:ph idx="1"/>
          </p:nvPr>
        </p:nvSpPr>
        <p:spPr>
          <a:xfrm>
            <a:off x="838199" y="1554480"/>
            <a:ext cx="11177017" cy="5303520"/>
          </a:xfrm>
        </p:spPr>
        <p:txBody>
          <a:bodyPr>
            <a:normAutofit fontScale="85000" lnSpcReduction="10000"/>
          </a:bodyPr>
          <a:lstStyle/>
          <a:p>
            <a:r>
              <a:rPr lang="pt-BR" b="1" i="1" dirty="0"/>
              <a:t>Validação cruzada</a:t>
            </a:r>
            <a:r>
              <a:rPr lang="pt-BR" dirty="0"/>
              <a:t> é uma forma de se avaliar </a:t>
            </a:r>
            <a:r>
              <a:rPr lang="pt-BR" b="1" i="1" dirty="0"/>
              <a:t>quantitativamente</a:t>
            </a:r>
            <a:r>
              <a:rPr lang="pt-BR" dirty="0"/>
              <a:t> o sobreajuste ou subajuste de um modelo e, com isso, </a:t>
            </a:r>
            <a:r>
              <a:rPr lang="pt-BR" b="1" i="1" dirty="0"/>
              <a:t>encontrar sua ordem ideal</a:t>
            </a:r>
            <a:r>
              <a:rPr lang="pt-BR" dirty="0"/>
              <a:t>.</a:t>
            </a:r>
          </a:p>
          <a:p>
            <a:pPr lvl="1">
              <a:buFont typeface="Wingdings" panose="05000000000000000000" pitchFamily="2" charset="2"/>
              <a:buChar char="§"/>
            </a:pPr>
            <a:r>
              <a:rPr lang="pt-BR" dirty="0"/>
              <a:t>Ou seja, podemos verificar quais ordens do polinômio fazem o modelo se ajustar demais ou insuficientemente aos exemplos de treinamento.</a:t>
            </a:r>
          </a:p>
          <a:p>
            <a:r>
              <a:rPr lang="pt-BR" dirty="0"/>
              <a:t>Para realizar a </a:t>
            </a:r>
            <a:r>
              <a:rPr lang="pt-BR" b="1" i="1" dirty="0"/>
              <a:t>validação cruzada</a:t>
            </a:r>
            <a:r>
              <a:rPr lang="pt-BR" dirty="0"/>
              <a:t>, nós dividimos o conjunto total de exemplos em dois outros conjuntos, o de treinamento e o de validação (ou teste) do modelo.</a:t>
            </a:r>
          </a:p>
          <a:p>
            <a:r>
              <a:rPr lang="pt-BR" dirty="0"/>
              <a:t>O objetivo da </a:t>
            </a:r>
            <a:r>
              <a:rPr lang="pt-BR" b="1" i="1" dirty="0"/>
              <a:t>validação cruzada </a:t>
            </a:r>
            <a:r>
              <a:rPr lang="pt-BR" dirty="0"/>
              <a:t>é encontrar um ponto de equilíbrio entre a </a:t>
            </a:r>
            <a:r>
              <a:rPr lang="pt-BR" b="1" i="1" dirty="0"/>
              <a:t>flexibilidade</a:t>
            </a:r>
            <a:r>
              <a:rPr lang="pt-BR" dirty="0"/>
              <a:t> e o </a:t>
            </a:r>
            <a:r>
              <a:rPr lang="pt-BR" b="1" i="1" dirty="0"/>
              <a:t>grau de generalização</a:t>
            </a:r>
            <a:r>
              <a:rPr lang="pt-BR" dirty="0"/>
              <a:t> da </a:t>
            </a:r>
            <a:r>
              <a:rPr lang="pt-BR" b="1" i="1" dirty="0"/>
              <a:t>função hipótese polinomial</a:t>
            </a:r>
            <a:r>
              <a:rPr lang="pt-BR" dirty="0"/>
              <a:t>.</a:t>
            </a:r>
          </a:p>
          <a:p>
            <a:pPr lvl="1">
              <a:buFont typeface="Wingdings" panose="05000000000000000000" pitchFamily="2" charset="2"/>
              <a:buChar char="§"/>
            </a:pPr>
            <a:r>
              <a:rPr lang="pt-BR" dirty="0"/>
              <a:t>Flexibilidade o suficiente para se ajustar à função verdadeira (</a:t>
            </a:r>
            <a:r>
              <a:rPr lang="pt-BR" b="1" i="1" dirty="0">
                <a:solidFill>
                  <a:srgbClr val="00B050"/>
                </a:solidFill>
              </a:rPr>
              <a:t>medida através do erro de treinamento</a:t>
            </a:r>
            <a:r>
              <a:rPr lang="pt-BR" dirty="0"/>
              <a:t>).</a:t>
            </a:r>
          </a:p>
          <a:p>
            <a:pPr lvl="1">
              <a:buFont typeface="Wingdings" panose="05000000000000000000" pitchFamily="2" charset="2"/>
              <a:buChar char="§"/>
            </a:pPr>
            <a:r>
              <a:rPr lang="pt-BR" dirty="0"/>
              <a:t>Grau de generalização: capacidade de gerar saídas próximas às verdadeiras para exemplos não vistos durante o treinamento (</a:t>
            </a:r>
            <a:r>
              <a:rPr lang="pt-BR" b="1" i="1" dirty="0">
                <a:solidFill>
                  <a:srgbClr val="00B050"/>
                </a:solidFill>
              </a:rPr>
              <a:t>medido através do erro de validação</a:t>
            </a:r>
            <a:r>
              <a:rPr lang="pt-BR" dirty="0"/>
              <a:t>).</a:t>
            </a:r>
          </a:p>
          <a:p>
            <a:r>
              <a:rPr lang="pt-BR" dirty="0"/>
              <a:t>As estratégias para validação cruzada mais utilizadas são:</a:t>
            </a:r>
          </a:p>
          <a:p>
            <a:pPr lvl="1">
              <a:buFont typeface="Wingdings" panose="05000000000000000000" pitchFamily="2" charset="2"/>
              <a:buChar char="§"/>
            </a:pPr>
            <a:r>
              <a:rPr lang="pt-BR" sz="2800" dirty="0"/>
              <a:t>Holdout</a:t>
            </a:r>
          </a:p>
          <a:p>
            <a:pPr lvl="1">
              <a:buFont typeface="Wingdings" panose="05000000000000000000" pitchFamily="2" charset="2"/>
              <a:buChar char="§"/>
            </a:pPr>
            <a:r>
              <a:rPr lang="pt-BR" sz="2800" dirty="0"/>
              <a:t>k-fold</a:t>
            </a:r>
          </a:p>
          <a:p>
            <a:pPr lvl="1">
              <a:buFont typeface="Wingdings" panose="05000000000000000000" pitchFamily="2" charset="2"/>
              <a:buChar char="§"/>
            </a:pPr>
            <a:r>
              <a:rPr lang="pt-BR" sz="2800" dirty="0"/>
              <a:t>Leave-p-out</a:t>
            </a:r>
          </a:p>
        </p:txBody>
      </p:sp>
    </p:spTree>
    <p:extLst>
      <p:ext uri="{BB962C8B-B14F-4D97-AF65-F5344CB8AC3E}">
        <p14:creationId xmlns:p14="http://schemas.microsoft.com/office/powerpoint/2010/main" val="1135301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Holdout</a:t>
            </a:r>
          </a:p>
        </p:txBody>
      </p:sp>
      <p:sp>
        <p:nvSpPr>
          <p:cNvPr id="3" name="Content Placeholder 2"/>
          <p:cNvSpPr>
            <a:spLocks noGrp="1"/>
          </p:cNvSpPr>
          <p:nvPr>
            <p:ph idx="1"/>
          </p:nvPr>
        </p:nvSpPr>
        <p:spPr>
          <a:xfrm>
            <a:off x="838199" y="2340864"/>
            <a:ext cx="11238539" cy="4517135"/>
          </a:xfrm>
        </p:spPr>
        <p:txBody>
          <a:bodyPr>
            <a:normAutofit fontScale="85000" lnSpcReduction="20000"/>
          </a:bodyPr>
          <a:lstStyle/>
          <a:p>
            <a:r>
              <a:rPr lang="pt-BR" dirty="0"/>
              <a:t>É a estratégia </a:t>
            </a:r>
            <a:r>
              <a:rPr lang="pt-BR" b="1" i="1" dirty="0"/>
              <a:t>mais simples </a:t>
            </a:r>
            <a:r>
              <a:rPr lang="pt-BR" dirty="0"/>
              <a:t>das três e apresenta a menor complexidade computacional, pois realiza-se </a:t>
            </a:r>
            <a:r>
              <a:rPr lang="pt-BR" b="1" i="1" dirty="0">
                <a:solidFill>
                  <a:srgbClr val="00B050"/>
                </a:solidFill>
              </a:rPr>
              <a:t>apenas um treinamento e uma validação</a:t>
            </a:r>
            <a:r>
              <a:rPr lang="pt-BR" dirty="0"/>
              <a:t>.</a:t>
            </a:r>
          </a:p>
          <a:p>
            <a:r>
              <a:rPr lang="pt-BR" dirty="0"/>
              <a:t>Divide-se </a:t>
            </a:r>
            <a:r>
              <a:rPr lang="pt-BR" b="1" i="1" dirty="0"/>
              <a:t>aleatoriamente</a:t>
            </a:r>
            <a:r>
              <a:rPr lang="pt-BR" dirty="0"/>
              <a:t> o conjunto total de dados em </a:t>
            </a:r>
            <a:r>
              <a:rPr lang="pt-BR" b="1" i="1" dirty="0"/>
              <a:t>p</a:t>
            </a:r>
            <a:r>
              <a:rPr lang="pt-BR" dirty="0"/>
              <a:t> % para treinamento e (100 - p) % para validação.</a:t>
            </a:r>
          </a:p>
          <a:p>
            <a:pPr lvl="1">
              <a:buFont typeface="Wingdings" panose="05000000000000000000" pitchFamily="2" charset="2"/>
              <a:buChar char="§"/>
            </a:pPr>
            <a:r>
              <a:rPr lang="pt-BR" dirty="0"/>
              <a:t>Normalmente, divide-se o conjunto total de dados em 70/80% para treinamento e 30/20% para validação.</a:t>
            </a:r>
          </a:p>
          <a:p>
            <a:r>
              <a:rPr lang="pt-BR" dirty="0"/>
              <a:t>Entretanto, devemos nos assegurar que os conjuntos de treinamento e validação sejam suficientemente </a:t>
            </a:r>
            <a:r>
              <a:rPr lang="pt-BR" b="1" i="1" dirty="0">
                <a:solidFill>
                  <a:srgbClr val="00B050"/>
                </a:solidFill>
              </a:rPr>
              <a:t>representativos do mapeamento verdadeiro</a:t>
            </a:r>
            <a:r>
              <a:rPr lang="pt-BR" dirty="0"/>
              <a:t> que se pretende aproximar.</a:t>
            </a:r>
          </a:p>
          <a:p>
            <a:r>
              <a:rPr lang="pt-BR" b="1" dirty="0"/>
              <a:t>Desvantagem</a:t>
            </a:r>
            <a:endParaRPr lang="pt-BR" dirty="0"/>
          </a:p>
          <a:p>
            <a:pPr lvl="1">
              <a:buFont typeface="Wingdings" panose="05000000000000000000" pitchFamily="2" charset="2"/>
              <a:buChar char="§"/>
            </a:pPr>
            <a:r>
              <a:rPr lang="pt-BR" dirty="0"/>
              <a:t>Pode sofrer com o problema do </a:t>
            </a:r>
            <a:r>
              <a:rPr lang="pt-BR" b="1" i="1" dirty="0"/>
              <a:t>viés de seleção</a:t>
            </a:r>
            <a:r>
              <a:rPr lang="pt-BR" dirty="0"/>
              <a:t>: a qualidade do modelo pode depender muito de quais exemplos vão para o conjunto de treinamento e quais vão para o conjunto de validação.</a:t>
            </a:r>
          </a:p>
          <a:p>
            <a:pPr lvl="1">
              <a:buFont typeface="Wingdings" panose="05000000000000000000" pitchFamily="2" charset="2"/>
              <a:buChar char="§"/>
            </a:pPr>
            <a:r>
              <a:rPr lang="pt-BR" dirty="0"/>
              <a:t>Portanto, o desempenho do modelo pode ser significativamente diferente dependendo de como a divisão é feita, ou seja, os resultados podem depender de uma escolha aleatória particular dos exemplos dos conjuntos de treinamento e validação.</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4187" b="8669"/>
          <a:stretch/>
        </p:blipFill>
        <p:spPr>
          <a:xfrm>
            <a:off x="3225192" y="365125"/>
            <a:ext cx="4834602" cy="1534243"/>
          </a:xfrm>
          <a:prstGeom prst="rect">
            <a:avLst/>
          </a:prstGeom>
        </p:spPr>
      </p:pic>
      <p:pic>
        <p:nvPicPr>
          <p:cNvPr id="5" name="Picture 2" descr="https://miro.medium.com/max/345/1*ZF5kCwJ2P0X-T_KlGv2_GQ.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9482" y="59959"/>
            <a:ext cx="3587257" cy="22043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2983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5206"/>
            <a:ext cx="10515600" cy="826648"/>
          </a:xfrm>
        </p:spPr>
        <p:txBody>
          <a:bodyPr/>
          <a:lstStyle/>
          <a:p>
            <a:r>
              <a:rPr lang="pt-BR" dirty="0"/>
              <a:t>Holdout: Exemplo</a:t>
            </a:r>
          </a:p>
        </p:txBody>
      </p:sp>
      <p:sp>
        <p:nvSpPr>
          <p:cNvPr id="3" name="Content Placeholder 2"/>
          <p:cNvSpPr>
            <a:spLocks noGrp="1"/>
          </p:cNvSpPr>
          <p:nvPr>
            <p:ph idx="1"/>
          </p:nvPr>
        </p:nvSpPr>
        <p:spPr>
          <a:xfrm>
            <a:off x="838200" y="4212236"/>
            <a:ext cx="11213892" cy="2645764"/>
          </a:xfrm>
        </p:spPr>
        <p:txBody>
          <a:bodyPr>
            <a:normAutofit fontScale="92500" lnSpcReduction="20000"/>
          </a:bodyPr>
          <a:lstStyle/>
          <a:p>
            <a:r>
              <a:rPr lang="pt-BR" dirty="0"/>
              <a:t>70% para conjunto de treinamento e 30% para conjunto de validação.</a:t>
            </a:r>
          </a:p>
          <a:p>
            <a:r>
              <a:rPr lang="pt-BR" dirty="0"/>
              <a:t>Tempo médio para execução com N = 100 é de aproximadamente 160 ms.</a:t>
            </a:r>
          </a:p>
          <a:p>
            <a:r>
              <a:rPr lang="pt-BR" dirty="0"/>
              <a:t>Erro de treinamento </a:t>
            </a:r>
            <a:r>
              <a:rPr lang="pt-BR" b="1" i="1" dirty="0"/>
              <a:t>diminui</a:t>
            </a:r>
            <a:r>
              <a:rPr lang="pt-BR" dirty="0"/>
              <a:t> conforme a ordem do polinômio aumenta. </a:t>
            </a:r>
          </a:p>
          <a:p>
            <a:r>
              <a:rPr lang="pt-BR" dirty="0"/>
              <a:t>Erro de validação </a:t>
            </a:r>
            <a:r>
              <a:rPr lang="pt-BR" b="1" i="1" dirty="0"/>
              <a:t>aumenta</a:t>
            </a:r>
            <a:r>
              <a:rPr lang="pt-BR" dirty="0"/>
              <a:t> conforme a ordem do polinômio aumenta.</a:t>
            </a:r>
          </a:p>
          <a:p>
            <a:r>
              <a:rPr lang="pt-BR" dirty="0"/>
              <a:t>Qual ordem escolher? </a:t>
            </a:r>
          </a:p>
          <a:p>
            <a:pPr lvl="1">
              <a:buFont typeface="Wingdings" panose="05000000000000000000" pitchFamily="2" charset="2"/>
              <a:buChar char="§"/>
            </a:pPr>
            <a:r>
              <a:rPr lang="pt-BR" dirty="0"/>
              <a:t>O ponto onde </a:t>
            </a:r>
            <a:r>
              <a:rPr lang="pt-BR" b="1" i="1" dirty="0">
                <a:solidFill>
                  <a:srgbClr val="FF0000"/>
                </a:solidFill>
              </a:rPr>
              <a:t>ambos</a:t>
            </a:r>
            <a:r>
              <a:rPr lang="pt-BR" dirty="0">
                <a:solidFill>
                  <a:srgbClr val="FF0000"/>
                </a:solidFill>
              </a:rPr>
              <a:t> </a:t>
            </a:r>
            <a:r>
              <a:rPr lang="pt-BR" dirty="0"/>
              <a:t>os erros sejam mínimos (balanço entre flexibilidade e grau de generalização) e com menor complexidade.</a:t>
            </a:r>
          </a:p>
        </p:txBody>
      </p:sp>
      <p:sp>
        <p:nvSpPr>
          <p:cNvPr id="6" name="Rectangle 5"/>
          <p:cNvSpPr/>
          <p:nvPr/>
        </p:nvSpPr>
        <p:spPr>
          <a:xfrm>
            <a:off x="9199025" y="6519446"/>
            <a:ext cx="3037883" cy="338554"/>
          </a:xfrm>
          <a:prstGeom prst="rect">
            <a:avLst/>
          </a:prstGeom>
        </p:spPr>
        <p:txBody>
          <a:bodyPr wrap="none">
            <a:spAutoFit/>
          </a:bodyPr>
          <a:lstStyle/>
          <a:p>
            <a:r>
              <a:rPr lang="pt-BR" sz="1600" dirty="0">
                <a:solidFill>
                  <a:schemeClr val="accent5"/>
                </a:solidFill>
                <a:hlinkClick r:id="rId3"/>
              </a:rPr>
              <a:t>Exemplo: validacao_cruzada.ipynb</a:t>
            </a:r>
            <a:endParaRPr lang="pt-BR" sz="1600" dirty="0">
              <a:solidFill>
                <a:schemeClr val="accent5"/>
              </a:solidFill>
            </a:endParaRPr>
          </a:p>
        </p:txBody>
      </p:sp>
      <p:pic>
        <p:nvPicPr>
          <p:cNvPr id="5" name="Picture 4"/>
          <p:cNvPicPr>
            <a:picLocks noChangeAspect="1"/>
          </p:cNvPicPr>
          <p:nvPr/>
        </p:nvPicPr>
        <p:blipFill rotWithShape="1">
          <a:blip r:embed="rId4" cstate="print">
            <a:extLst>
              <a:ext uri="{28A0092B-C50C-407E-A947-70E740481C1C}">
                <a14:useLocalDpi xmlns:a14="http://schemas.microsoft.com/office/drawing/2010/main" val="0"/>
              </a:ext>
            </a:extLst>
          </a:blip>
          <a:srcRect l="3643" t="9980" r="9471"/>
          <a:stretch/>
        </p:blipFill>
        <p:spPr>
          <a:xfrm>
            <a:off x="738184" y="1191773"/>
            <a:ext cx="4169616" cy="2880039"/>
          </a:xfrm>
          <a:prstGeom prst="rect">
            <a:avLst/>
          </a:prstGeom>
        </p:spPr>
      </p:pic>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l="1799" t="6292" r="8311"/>
          <a:stretch/>
        </p:blipFill>
        <p:spPr>
          <a:xfrm>
            <a:off x="7721100" y="1191773"/>
            <a:ext cx="4144049" cy="2880039"/>
          </a:xfrm>
          <a:prstGeom prst="rect">
            <a:avLst/>
          </a:prstGeom>
        </p:spPr>
      </p:pic>
      <mc:AlternateContent xmlns:mc="http://schemas.openxmlformats.org/markup-compatibility/2006" xmlns:a14="http://schemas.microsoft.com/office/drawing/2010/main">
        <mc:Choice Requires="a14">
          <p:sp>
            <p:nvSpPr>
              <p:cNvPr id="10" name="Rectangle 9"/>
              <p:cNvSpPr/>
              <p:nvPr/>
            </p:nvSpPr>
            <p:spPr>
              <a:xfrm>
                <a:off x="4836359" y="1970073"/>
                <a:ext cx="2940749" cy="1101584"/>
              </a:xfrm>
              <a:prstGeom prst="rect">
                <a:avLst/>
              </a:prstGeom>
            </p:spPr>
            <p:txBody>
              <a:bodyPr wrap="square">
                <a:spAutoFit/>
              </a:bodyPr>
              <a:lstStyle/>
              <a:p>
                <a:pPr algn="ctr"/>
                <a:r>
                  <a:rPr lang="pt-BR" sz="1600" dirty="0"/>
                  <a:t>Função observável é um polinômio de segunda ordem mais ruído Gaussiano branco, </a:t>
                </a:r>
                <a14:m>
                  <m:oMath xmlns:m="http://schemas.openxmlformats.org/officeDocument/2006/math">
                    <m:r>
                      <a:rPr lang="pt-BR" sz="1600" i="1">
                        <a:latin typeface="Cambria Math" panose="02040503050406030204" pitchFamily="18" charset="0"/>
                      </a:rPr>
                      <m:t>𝑤</m:t>
                    </m:r>
                  </m:oMath>
                </a14:m>
                <a:r>
                  <a:rPr lang="pt-BR" sz="1600" dirty="0"/>
                  <a:t>.</a:t>
                </a:r>
              </a:p>
              <a:p>
                <a:pPr algn="ctr"/>
                <a:r>
                  <a:rPr lang="pt-BR" sz="1600" dirty="0"/>
                  <a:t>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𝑦</m:t>
                        </m:r>
                      </m:e>
                      <m:sub>
                        <m:r>
                          <a:rPr lang="pt-BR" sz="1600" i="1">
                            <a:latin typeface="Cambria Math" panose="02040503050406030204" pitchFamily="18" charset="0"/>
                          </a:rPr>
                          <m:t>𝑛𝑜𝑖𝑠𝑦</m:t>
                        </m:r>
                      </m:sub>
                    </m:sSub>
                    <m:r>
                      <a:rPr lang="pt-BR" sz="1600">
                        <a:latin typeface="Cambria Math" panose="02040503050406030204" pitchFamily="18" charset="0"/>
                      </a:rPr>
                      <m:t>=2+</m:t>
                    </m:r>
                    <m:r>
                      <a:rPr lang="pt-BR" sz="1600" i="1">
                        <a:latin typeface="Cambria Math" panose="02040503050406030204" pitchFamily="18" charset="0"/>
                      </a:rPr>
                      <m:t>𝑥</m:t>
                    </m:r>
                    <m:r>
                      <a:rPr lang="pt-BR" sz="1600" i="1">
                        <a:latin typeface="Cambria Math" panose="02040503050406030204" pitchFamily="18" charset="0"/>
                      </a:rPr>
                      <m:t>+0.5</m:t>
                    </m:r>
                    <m:sSup>
                      <m:sSupPr>
                        <m:ctrlPr>
                          <a:rPr lang="pt-BR" sz="1600" i="1">
                            <a:latin typeface="Cambria Math" panose="02040503050406030204" pitchFamily="18" charset="0"/>
                          </a:rPr>
                        </m:ctrlPr>
                      </m:sSupPr>
                      <m:e>
                        <m:r>
                          <a:rPr lang="pt-BR" sz="1600" i="1">
                            <a:latin typeface="Cambria Math" panose="02040503050406030204" pitchFamily="18" charset="0"/>
                          </a:rPr>
                          <m:t>𝑥</m:t>
                        </m:r>
                      </m:e>
                      <m:sup>
                        <m:r>
                          <a:rPr lang="pt-BR" sz="1600" i="1">
                            <a:latin typeface="Cambria Math" panose="02040503050406030204" pitchFamily="18" charset="0"/>
                          </a:rPr>
                          <m:t>2</m:t>
                        </m:r>
                      </m:sup>
                    </m:sSup>
                    <m:r>
                      <a:rPr lang="pt-BR" sz="1600">
                        <a:latin typeface="Cambria Math" panose="02040503050406030204" pitchFamily="18" charset="0"/>
                      </a:rPr>
                      <m:t>+</m:t>
                    </m:r>
                    <m:r>
                      <a:rPr lang="pt-BR" sz="1600" i="1">
                        <a:latin typeface="Cambria Math" panose="02040503050406030204" pitchFamily="18" charset="0"/>
                      </a:rPr>
                      <m:t>𝑤</m:t>
                    </m:r>
                  </m:oMath>
                </a14:m>
                <a:endParaRPr lang="pt-BR" sz="1600" i="1" dirty="0"/>
              </a:p>
            </p:txBody>
          </p:sp>
        </mc:Choice>
        <mc:Fallback xmlns="">
          <p:sp>
            <p:nvSpPr>
              <p:cNvPr id="10" name="Rectangle 9"/>
              <p:cNvSpPr>
                <a:spLocks noRot="1" noChangeAspect="1" noMove="1" noResize="1" noEditPoints="1" noAdjustHandles="1" noChangeArrowheads="1" noChangeShapeType="1" noTextEdit="1"/>
              </p:cNvSpPr>
              <p:nvPr/>
            </p:nvSpPr>
            <p:spPr>
              <a:xfrm>
                <a:off x="4836359" y="1970073"/>
                <a:ext cx="2940749" cy="1101584"/>
              </a:xfrm>
              <a:prstGeom prst="rect">
                <a:avLst/>
              </a:prstGeom>
              <a:blipFill rotWithShape="0">
                <a:blip r:embed="rId6"/>
                <a:stretch>
                  <a:fillRect t="-1657" b="-1105"/>
                </a:stretch>
              </a:blipFill>
            </p:spPr>
            <p:txBody>
              <a:bodyPr/>
              <a:lstStyle/>
              <a:p>
                <a:r>
                  <a:rPr lang="pt-BR">
                    <a:noFill/>
                  </a:rPr>
                  <a:t> </a:t>
                </a:r>
              </a:p>
            </p:txBody>
          </p:sp>
        </mc:Fallback>
      </mc:AlternateContent>
      <p:sp>
        <p:nvSpPr>
          <p:cNvPr id="11" name="TextBox 10"/>
          <p:cNvSpPr txBox="1"/>
          <p:nvPr/>
        </p:nvSpPr>
        <p:spPr>
          <a:xfrm>
            <a:off x="7241933" y="712795"/>
            <a:ext cx="1228870" cy="338554"/>
          </a:xfrm>
          <a:prstGeom prst="rect">
            <a:avLst/>
          </a:prstGeom>
          <a:noFill/>
        </p:spPr>
        <p:txBody>
          <a:bodyPr wrap="square" rtlCol="0">
            <a:spAutoFit/>
          </a:bodyPr>
          <a:lstStyle/>
          <a:p>
            <a:pPr algn="ctr"/>
            <a:r>
              <a:rPr lang="pt-BR" sz="1600" b="1" dirty="0"/>
              <a:t>subajuste</a:t>
            </a:r>
          </a:p>
        </p:txBody>
      </p:sp>
      <p:cxnSp>
        <p:nvCxnSpPr>
          <p:cNvPr id="13" name="Straight Arrow Connector 12"/>
          <p:cNvCxnSpPr/>
          <p:nvPr/>
        </p:nvCxnSpPr>
        <p:spPr>
          <a:xfrm>
            <a:off x="7854846" y="1071854"/>
            <a:ext cx="344773" cy="155993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9875207" y="489253"/>
            <a:ext cx="1228870" cy="338554"/>
          </a:xfrm>
          <a:prstGeom prst="rect">
            <a:avLst/>
          </a:prstGeom>
          <a:noFill/>
        </p:spPr>
        <p:txBody>
          <a:bodyPr wrap="square" rtlCol="0">
            <a:spAutoFit/>
          </a:bodyPr>
          <a:lstStyle/>
          <a:p>
            <a:pPr algn="ctr"/>
            <a:r>
              <a:rPr lang="pt-BR" sz="1600" b="1" dirty="0"/>
              <a:t>sobreajuste</a:t>
            </a:r>
          </a:p>
        </p:txBody>
      </p:sp>
      <p:sp>
        <p:nvSpPr>
          <p:cNvPr id="17" name="Oval 16"/>
          <p:cNvSpPr/>
          <p:nvPr/>
        </p:nvSpPr>
        <p:spPr>
          <a:xfrm>
            <a:off x="8064708" y="2631792"/>
            <a:ext cx="269823" cy="9229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Oval 19"/>
          <p:cNvSpPr/>
          <p:nvPr/>
        </p:nvSpPr>
        <p:spPr>
          <a:xfrm rot="5400000">
            <a:off x="10005188" y="1655610"/>
            <a:ext cx="1070720" cy="302308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21" name="Straight Arrow Connector 20"/>
          <p:cNvCxnSpPr/>
          <p:nvPr/>
        </p:nvCxnSpPr>
        <p:spPr>
          <a:xfrm>
            <a:off x="10489642" y="816993"/>
            <a:ext cx="228325" cy="181479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8228030" y="921437"/>
            <a:ext cx="3392470" cy="338554"/>
          </a:xfrm>
          <a:prstGeom prst="rect">
            <a:avLst/>
          </a:prstGeom>
          <a:noFill/>
        </p:spPr>
        <p:txBody>
          <a:bodyPr wrap="square" rtlCol="0">
            <a:spAutoFit/>
          </a:bodyPr>
          <a:lstStyle/>
          <a:p>
            <a:pPr algn="ctr"/>
            <a:r>
              <a:rPr lang="pt-BR" sz="1600" b="1" dirty="0"/>
              <a:t>Ponto ótimo </a:t>
            </a:r>
            <a:r>
              <a:rPr lang="pt-BR" sz="1600" dirty="0"/>
              <a:t>(mudança de tendência)</a:t>
            </a:r>
          </a:p>
        </p:txBody>
      </p:sp>
      <p:cxnSp>
        <p:nvCxnSpPr>
          <p:cNvPr id="24" name="Straight Arrow Connector 23"/>
          <p:cNvCxnSpPr/>
          <p:nvPr/>
        </p:nvCxnSpPr>
        <p:spPr>
          <a:xfrm flipH="1">
            <a:off x="8763505" y="1154418"/>
            <a:ext cx="282314" cy="113994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p:cNvSpPr/>
          <p:nvPr/>
        </p:nvSpPr>
        <p:spPr>
          <a:xfrm>
            <a:off x="8604209" y="2255519"/>
            <a:ext cx="269823" cy="27432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713341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4020"/>
            <a:ext cx="10515600" cy="779606"/>
          </a:xfrm>
        </p:spPr>
        <p:txBody>
          <a:bodyPr/>
          <a:lstStyle/>
          <a:p>
            <a:r>
              <a:rPr lang="pt-BR" dirty="0"/>
              <a:t>k-Fold</a:t>
            </a:r>
          </a:p>
        </p:txBody>
      </p:sp>
      <p:sp>
        <p:nvSpPr>
          <p:cNvPr id="3" name="Content Placeholder 2"/>
          <p:cNvSpPr>
            <a:spLocks noGrp="1"/>
          </p:cNvSpPr>
          <p:nvPr>
            <p:ph idx="1"/>
          </p:nvPr>
        </p:nvSpPr>
        <p:spPr>
          <a:xfrm>
            <a:off x="838200" y="1154959"/>
            <a:ext cx="11241024" cy="1607037"/>
          </a:xfrm>
        </p:spPr>
        <p:txBody>
          <a:bodyPr>
            <a:noAutofit/>
          </a:bodyPr>
          <a:lstStyle/>
          <a:p>
            <a:r>
              <a:rPr lang="pt-BR" sz="2300" dirty="0"/>
              <a:t>Estratégia mais elaborada que o </a:t>
            </a:r>
            <a:r>
              <a:rPr lang="pt-BR" sz="2300" dirty="0" err="1"/>
              <a:t>Holdout</a:t>
            </a:r>
            <a:r>
              <a:rPr lang="pt-BR" sz="2300" dirty="0"/>
              <a:t> e que nos </a:t>
            </a:r>
            <a:r>
              <a:rPr lang="pt-BR" sz="2300" b="1" i="1" dirty="0"/>
              <a:t>fornece indicações mais claras</a:t>
            </a:r>
            <a:r>
              <a:rPr lang="pt-BR" sz="2300" dirty="0"/>
              <a:t>.</a:t>
            </a:r>
          </a:p>
          <a:p>
            <a:r>
              <a:rPr lang="pt-BR" sz="2300" dirty="0"/>
              <a:t>Consiste em </a:t>
            </a:r>
            <a:r>
              <a:rPr lang="pt-BR" sz="2300" b="1" i="1" dirty="0"/>
              <a:t>embaralhar</a:t>
            </a:r>
            <a:r>
              <a:rPr lang="pt-BR" sz="2300" dirty="0"/>
              <a:t> (opcional) </a:t>
            </a:r>
            <a:r>
              <a:rPr lang="pt-BR" sz="2300" b="1" i="1" dirty="0"/>
              <a:t>e</a:t>
            </a:r>
            <a:r>
              <a:rPr lang="pt-BR" sz="2300" dirty="0"/>
              <a:t> </a:t>
            </a:r>
            <a:r>
              <a:rPr lang="pt-BR" sz="2300" b="1" i="1" dirty="0"/>
              <a:t>dividir o conjunto total de dados em k subconjuntos</a:t>
            </a:r>
            <a:r>
              <a:rPr lang="pt-BR" sz="2300" dirty="0"/>
              <a:t> (ou </a:t>
            </a:r>
            <a:r>
              <a:rPr lang="pt-BR" sz="2300" i="1" dirty="0" err="1"/>
              <a:t>folds</a:t>
            </a:r>
            <a:r>
              <a:rPr lang="pt-BR" sz="2300" dirty="0"/>
              <a:t>) de tamanhos iguais (se possível) e realizar </a:t>
            </a:r>
            <a:r>
              <a:rPr lang="pt-BR" sz="2300" b="1" i="1" dirty="0"/>
              <a:t>k treinamentos distintos</a:t>
            </a:r>
            <a:r>
              <a:rPr lang="pt-BR" sz="2300" dirty="0"/>
              <a:t>, onde cada um dos </a:t>
            </a:r>
            <a:r>
              <a:rPr lang="pt-BR" sz="2300" b="1" i="1" dirty="0"/>
              <a:t>k</a:t>
            </a:r>
            <a:r>
              <a:rPr lang="pt-BR" sz="2300" dirty="0"/>
              <a:t> treinamentos considera </a:t>
            </a:r>
            <a:r>
              <a:rPr lang="pt-BR" sz="2300" b="1" i="1" dirty="0"/>
              <a:t>k-1</a:t>
            </a:r>
            <a:r>
              <a:rPr lang="pt-BR" sz="2300" dirty="0"/>
              <a:t> </a:t>
            </a:r>
            <a:r>
              <a:rPr lang="pt-BR" sz="2300" i="1" dirty="0"/>
              <a:t>folds</a:t>
            </a:r>
            <a:r>
              <a:rPr lang="pt-BR" sz="2300" dirty="0"/>
              <a:t> para treinamento e </a:t>
            </a:r>
            <a:r>
              <a:rPr lang="pt-BR" sz="2300" b="1" i="1" dirty="0"/>
              <a:t>1</a:t>
            </a:r>
            <a:r>
              <a:rPr lang="pt-BR" sz="2300" dirty="0"/>
              <a:t> </a:t>
            </a:r>
            <a:r>
              <a:rPr lang="pt-BR" sz="2300" i="1" dirty="0"/>
              <a:t>fold</a:t>
            </a:r>
            <a:r>
              <a:rPr lang="pt-BR" sz="2300" dirty="0"/>
              <a:t> para validação.</a:t>
            </a:r>
          </a:p>
        </p:txBody>
      </p:sp>
      <p:sp>
        <p:nvSpPr>
          <p:cNvPr id="50" name="Content Placeholder 2"/>
          <p:cNvSpPr txBox="1">
            <a:spLocks/>
          </p:cNvSpPr>
          <p:nvPr/>
        </p:nvSpPr>
        <p:spPr>
          <a:xfrm>
            <a:off x="838200" y="5174320"/>
            <a:ext cx="11241024" cy="168367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400"/>
              </a:spcBef>
            </a:pPr>
            <a:r>
              <a:rPr lang="pt-BR" sz="2200" dirty="0"/>
              <a:t>Cada exemplo entra em um conjunto de validação exatamente </a:t>
            </a:r>
            <a:r>
              <a:rPr lang="pt-BR" sz="2200" b="1" dirty="0"/>
              <a:t>1</a:t>
            </a:r>
            <a:r>
              <a:rPr lang="pt-BR" sz="2200" dirty="0"/>
              <a:t> vez e em um conjunto de treinamento </a:t>
            </a:r>
            <a:r>
              <a:rPr lang="pt-BR" sz="2200" b="1" i="1" dirty="0"/>
              <a:t>k-1</a:t>
            </a:r>
            <a:r>
              <a:rPr lang="pt-BR" sz="2200" dirty="0"/>
              <a:t> vezes.</a:t>
            </a:r>
          </a:p>
          <a:p>
            <a:pPr>
              <a:spcBef>
                <a:spcPts val="400"/>
              </a:spcBef>
            </a:pPr>
            <a:r>
              <a:rPr lang="pt-BR" sz="2200" dirty="0"/>
              <a:t>O desempenho do modelo é dado pela </a:t>
            </a:r>
            <a:r>
              <a:rPr lang="pt-BR" sz="2200" b="1" i="1" dirty="0"/>
              <a:t>média dos erros de validação </a:t>
            </a:r>
            <a:r>
              <a:rPr lang="pt-BR" sz="2200" dirty="0"/>
              <a:t>calculados para cada um dos </a:t>
            </a:r>
            <a:r>
              <a:rPr lang="pt-BR" sz="2200" b="1" i="1" dirty="0"/>
              <a:t>k</a:t>
            </a:r>
            <a:r>
              <a:rPr lang="pt-BR" sz="2200" dirty="0"/>
              <a:t> </a:t>
            </a:r>
            <a:r>
              <a:rPr lang="pt-BR" sz="2200" i="1" dirty="0" err="1"/>
              <a:t>folds</a:t>
            </a:r>
            <a:r>
              <a:rPr lang="pt-BR" sz="2200" dirty="0"/>
              <a:t> usados para validação do modelo. </a:t>
            </a:r>
          </a:p>
          <a:p>
            <a:pPr>
              <a:spcBef>
                <a:spcPts val="400"/>
              </a:spcBef>
            </a:pPr>
            <a:r>
              <a:rPr lang="pt-BR" sz="2200" dirty="0"/>
              <a:t>Uma alta </a:t>
            </a:r>
            <a:r>
              <a:rPr lang="pt-BR" sz="2200" b="1" i="1" dirty="0"/>
              <a:t>variância do erro de validação </a:t>
            </a:r>
            <a:r>
              <a:rPr lang="pt-BR" sz="2200" dirty="0"/>
              <a:t>é um forte indicador de </a:t>
            </a:r>
            <a:r>
              <a:rPr lang="pt-BR" sz="2200" dirty="0" err="1"/>
              <a:t>sobreajuste</a:t>
            </a:r>
            <a:r>
              <a:rPr lang="pt-BR" sz="2200" dirty="0"/>
              <a:t>.</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15951" y="2628796"/>
            <a:ext cx="7291620" cy="2511691"/>
          </a:xfrm>
          <a:prstGeom prst="rect">
            <a:avLst/>
          </a:prstGeom>
        </p:spPr>
      </p:pic>
      <p:sp>
        <p:nvSpPr>
          <p:cNvPr id="5" name="CaixaDeTexto 4"/>
          <p:cNvSpPr txBox="1"/>
          <p:nvPr/>
        </p:nvSpPr>
        <p:spPr>
          <a:xfrm>
            <a:off x="1170142" y="3675770"/>
            <a:ext cx="1360967" cy="584775"/>
          </a:xfrm>
          <a:prstGeom prst="rect">
            <a:avLst/>
          </a:prstGeom>
          <a:noFill/>
        </p:spPr>
        <p:txBody>
          <a:bodyPr wrap="square" rtlCol="0">
            <a:spAutoFit/>
          </a:bodyPr>
          <a:lstStyle/>
          <a:p>
            <a:pPr algn="ctr"/>
            <a:r>
              <a:rPr lang="pt-BR" sz="3200" b="1" dirty="0"/>
              <a:t>k = 5</a:t>
            </a:r>
            <a:endParaRPr lang="en-US" sz="3200" b="1" dirty="0"/>
          </a:p>
        </p:txBody>
      </p:sp>
    </p:spTree>
    <p:extLst>
      <p:ext uri="{BB962C8B-B14F-4D97-AF65-F5344CB8AC3E}">
        <p14:creationId xmlns:p14="http://schemas.microsoft.com/office/powerpoint/2010/main" val="384032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4297"/>
            <a:ext cx="10515600" cy="1020615"/>
          </a:xfrm>
        </p:spPr>
        <p:txBody>
          <a:bodyPr/>
          <a:lstStyle/>
          <a:p>
            <a:r>
              <a:rPr lang="pt-BR" dirty="0"/>
              <a:t>k-Fold</a:t>
            </a:r>
          </a:p>
        </p:txBody>
      </p:sp>
      <p:sp>
        <p:nvSpPr>
          <p:cNvPr id="3" name="Content Placeholder 2"/>
          <p:cNvSpPr>
            <a:spLocks noGrp="1"/>
          </p:cNvSpPr>
          <p:nvPr>
            <p:ph idx="1"/>
          </p:nvPr>
        </p:nvSpPr>
        <p:spPr>
          <a:xfrm>
            <a:off x="838199" y="1527142"/>
            <a:ext cx="11167873" cy="5330858"/>
          </a:xfrm>
        </p:spPr>
        <p:txBody>
          <a:bodyPr>
            <a:normAutofit/>
          </a:bodyPr>
          <a:lstStyle/>
          <a:p>
            <a:r>
              <a:rPr lang="pt-BR" sz="2400" dirty="0"/>
              <a:t>Como regra geral, normalmente, se utiliza </a:t>
            </a:r>
            <a:r>
              <a:rPr lang="pt-BR" sz="2400" b="1" i="1" dirty="0"/>
              <a:t>k</a:t>
            </a:r>
            <a:r>
              <a:rPr lang="pt-BR" sz="2400" dirty="0"/>
              <a:t> = 5 ou 10.</a:t>
            </a:r>
          </a:p>
          <a:p>
            <a:r>
              <a:rPr lang="pt-BR" sz="2400" dirty="0"/>
              <a:t>Porém, tenha em mente que o valor de </a:t>
            </a:r>
            <a:r>
              <a:rPr lang="pt-BR" sz="2400" b="1" i="1" dirty="0"/>
              <a:t>k</a:t>
            </a:r>
            <a:r>
              <a:rPr lang="pt-BR" sz="2400" dirty="0"/>
              <a:t> deve ser escolhido de forma que os conjuntos de treinamento e validação sejam grandes o suficiente para serem </a:t>
            </a:r>
            <a:r>
              <a:rPr lang="pt-BR" sz="2400" b="1" i="1" dirty="0"/>
              <a:t>estatisticamente representativos </a:t>
            </a:r>
            <a:r>
              <a:rPr lang="pt-BR" sz="2400" dirty="0"/>
              <a:t>do mapeamento verdadeiro.</a:t>
            </a:r>
          </a:p>
          <a:p>
            <a:r>
              <a:rPr lang="pt-BR" sz="2400" dirty="0"/>
              <a:t>O k-</a:t>
            </a:r>
            <a:r>
              <a:rPr lang="pt-BR" sz="2400" dirty="0" err="1"/>
              <a:t>Fold</a:t>
            </a:r>
            <a:r>
              <a:rPr lang="pt-BR" sz="2400" dirty="0"/>
              <a:t> é bastante útil quando se tem conjuntos de dados pequenos a moderados.</a:t>
            </a:r>
          </a:p>
          <a:p>
            <a:r>
              <a:rPr lang="pt-BR" sz="2400" b="1" dirty="0"/>
              <a:t>Vantagem</a:t>
            </a:r>
          </a:p>
          <a:p>
            <a:pPr lvl="1">
              <a:buFont typeface="Wingdings" panose="05000000000000000000" pitchFamily="2" charset="2"/>
              <a:buChar char="§"/>
            </a:pPr>
            <a:r>
              <a:rPr lang="pt-BR" dirty="0"/>
              <a:t>Reduz significativamente o problema do </a:t>
            </a:r>
            <a:r>
              <a:rPr lang="pt-BR" b="1" i="1" dirty="0"/>
              <a:t>viés de seleção</a:t>
            </a:r>
            <a:r>
              <a:rPr lang="pt-BR" dirty="0"/>
              <a:t> em relação ao </a:t>
            </a:r>
            <a:r>
              <a:rPr lang="pt-BR" b="1" i="1" dirty="0" err="1"/>
              <a:t>holdout</a:t>
            </a:r>
            <a:r>
              <a:rPr lang="pt-BR" dirty="0"/>
              <a:t>.</a:t>
            </a:r>
          </a:p>
          <a:p>
            <a:pPr lvl="2">
              <a:buFont typeface="Courier New" panose="02070309020205020404" pitchFamily="49" charset="0"/>
              <a:buChar char="o"/>
            </a:pPr>
            <a:r>
              <a:rPr lang="pt-BR" dirty="0"/>
              <a:t>Pois faz-se a avaliação do modelo através de uma média de </a:t>
            </a:r>
            <a:r>
              <a:rPr lang="pt-BR" b="1" i="1" dirty="0"/>
              <a:t>k</a:t>
            </a:r>
            <a:r>
              <a:rPr lang="pt-BR" dirty="0"/>
              <a:t> avaliações.</a:t>
            </a:r>
          </a:p>
          <a:p>
            <a:pPr lvl="2">
              <a:buFont typeface="Courier New" panose="02070309020205020404" pitchFamily="49" charset="0"/>
              <a:buChar char="o"/>
            </a:pPr>
            <a:r>
              <a:rPr lang="pt-BR" dirty="0"/>
              <a:t>Todos os exemplos do conjunto total de dados aparecem nos conjuntos de treinamento e validação.</a:t>
            </a:r>
          </a:p>
          <a:p>
            <a:r>
              <a:rPr lang="pt-BR" sz="2400" b="1" dirty="0"/>
              <a:t>Desvantagem</a:t>
            </a:r>
            <a:endParaRPr lang="pt-BR" sz="2400" dirty="0"/>
          </a:p>
          <a:p>
            <a:pPr lvl="1">
              <a:buFont typeface="Wingdings" panose="05000000000000000000" pitchFamily="2" charset="2"/>
              <a:buChar char="§"/>
            </a:pPr>
            <a:r>
              <a:rPr lang="pt-BR" dirty="0"/>
              <a:t>O treinamento deve ser executado novamente do zero </a:t>
            </a:r>
            <a:r>
              <a:rPr lang="pt-BR" b="1" i="1" dirty="0"/>
              <a:t>k</a:t>
            </a:r>
            <a:r>
              <a:rPr lang="pt-BR" dirty="0"/>
              <a:t> vezes, o que significa que leva-se aproximadamente </a:t>
            </a:r>
            <a:r>
              <a:rPr lang="pt-BR" b="1" i="1" dirty="0"/>
              <a:t>k</a:t>
            </a:r>
            <a:r>
              <a:rPr lang="pt-BR" dirty="0"/>
              <a:t> vezes mais tempo que o </a:t>
            </a:r>
            <a:r>
              <a:rPr lang="pt-BR" b="1" i="1" dirty="0"/>
              <a:t>holdout</a:t>
            </a:r>
            <a:r>
              <a:rPr lang="pt-BR" dirty="0"/>
              <a:t> para se realizar a avaliação do modelo (treinamento + validação).</a:t>
            </a:r>
          </a:p>
        </p:txBody>
      </p:sp>
    </p:spTree>
    <p:extLst>
      <p:ext uri="{BB962C8B-B14F-4D97-AF65-F5344CB8AC3E}">
        <p14:creationId xmlns:p14="http://schemas.microsoft.com/office/powerpoint/2010/main" val="2000057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2251"/>
            <a:ext cx="10515600" cy="952010"/>
          </a:xfrm>
        </p:spPr>
        <p:txBody>
          <a:bodyPr/>
          <a:lstStyle/>
          <a:p>
            <a:r>
              <a:rPr lang="pt-BR" dirty="0"/>
              <a:t>k-Fold: Exemplo</a:t>
            </a:r>
          </a:p>
        </p:txBody>
      </p:sp>
      <p:sp>
        <p:nvSpPr>
          <p:cNvPr id="3" name="Content Placeholder 2"/>
          <p:cNvSpPr>
            <a:spLocks noGrp="1"/>
          </p:cNvSpPr>
          <p:nvPr>
            <p:ph idx="1"/>
          </p:nvPr>
        </p:nvSpPr>
        <p:spPr>
          <a:xfrm>
            <a:off x="838198" y="4191105"/>
            <a:ext cx="11182005" cy="2651371"/>
          </a:xfrm>
        </p:spPr>
        <p:txBody>
          <a:bodyPr>
            <a:normAutofit fontScale="77500" lnSpcReduction="20000"/>
          </a:bodyPr>
          <a:lstStyle/>
          <a:p>
            <a:r>
              <a:rPr lang="pt-BR" dirty="0"/>
              <a:t>Usa-se a mesma função observável do exemplo anterior.</a:t>
            </a:r>
          </a:p>
          <a:p>
            <a:r>
              <a:rPr lang="pt-BR" b="1" dirty="0"/>
              <a:t>k</a:t>
            </a:r>
            <a:r>
              <a:rPr lang="pt-BR" dirty="0"/>
              <a:t> = 10 folds: 10 iterações com 9 grupos para treinamento e 1 para teste.</a:t>
            </a:r>
          </a:p>
          <a:p>
            <a:r>
              <a:rPr lang="pt-BR" dirty="0"/>
              <a:t>Tempo médio para execução com N = 100 exemplos é de aproximadamente 1.5 s.</a:t>
            </a:r>
          </a:p>
          <a:p>
            <a:r>
              <a:rPr lang="pt-BR" dirty="0"/>
              <a:t>Gráficos mostram a média e desvio padrão do MSE para as 10 etapas de treinamento/validação.</a:t>
            </a:r>
          </a:p>
          <a:p>
            <a:r>
              <a:rPr lang="pt-BR" dirty="0"/>
              <a:t>Média e desvio padrão do MSE aumentam com a ordem do polinômio.</a:t>
            </a:r>
          </a:p>
          <a:p>
            <a:r>
              <a:rPr lang="pt-BR" dirty="0"/>
              <a:t>Qual ordem escolher?</a:t>
            </a:r>
          </a:p>
          <a:p>
            <a:pPr lvl="1">
              <a:buFont typeface="Wingdings" panose="05000000000000000000" pitchFamily="2" charset="2"/>
              <a:buChar char="§"/>
            </a:pPr>
            <a:r>
              <a:rPr lang="pt-BR" dirty="0"/>
              <a:t>O ponto onde </a:t>
            </a:r>
            <a:r>
              <a:rPr lang="pt-BR" b="1" i="1" dirty="0">
                <a:solidFill>
                  <a:srgbClr val="FF0000"/>
                </a:solidFill>
              </a:rPr>
              <a:t>ambos</a:t>
            </a:r>
            <a:r>
              <a:rPr lang="pt-BR" dirty="0"/>
              <a:t>, média e desvio padrão do MSE, sejam mínimos.</a:t>
            </a:r>
          </a:p>
        </p:txBody>
      </p:sp>
      <p:sp>
        <p:nvSpPr>
          <p:cNvPr id="10" name="Rectangle 9"/>
          <p:cNvSpPr/>
          <p:nvPr/>
        </p:nvSpPr>
        <p:spPr>
          <a:xfrm>
            <a:off x="9148813" y="6503922"/>
            <a:ext cx="3037883" cy="338554"/>
          </a:xfrm>
          <a:prstGeom prst="rect">
            <a:avLst/>
          </a:prstGeom>
        </p:spPr>
        <p:txBody>
          <a:bodyPr wrap="none">
            <a:spAutoFit/>
          </a:bodyPr>
          <a:lstStyle/>
          <a:p>
            <a:r>
              <a:rPr lang="pt-BR" sz="1600" dirty="0">
                <a:hlinkClick r:id="rId3"/>
              </a:rPr>
              <a:t>Exemplo: validacao_cruzada.ipynb</a:t>
            </a:r>
            <a:endParaRPr lang="pt-BR" sz="1600" dirty="0"/>
          </a:p>
        </p:txBody>
      </p:sp>
      <p:pic>
        <p:nvPicPr>
          <p:cNvPr id="4" name="Picture 3"/>
          <p:cNvPicPr>
            <a:picLocks noChangeAspect="1"/>
          </p:cNvPicPr>
          <p:nvPr/>
        </p:nvPicPr>
        <p:blipFill rotWithShape="1">
          <a:blip r:embed="rId4" cstate="print">
            <a:extLst>
              <a:ext uri="{28A0092B-C50C-407E-A947-70E740481C1C}">
                <a14:useLocalDpi xmlns:a14="http://schemas.microsoft.com/office/drawing/2010/main" val="0"/>
              </a:ext>
            </a:extLst>
          </a:blip>
          <a:srcRect l="8360" t="6687" r="9385" b="2206"/>
          <a:stretch/>
        </p:blipFill>
        <p:spPr>
          <a:xfrm>
            <a:off x="1418281" y="1184943"/>
            <a:ext cx="7701923" cy="2843610"/>
          </a:xfrm>
          <a:prstGeom prst="rect">
            <a:avLst/>
          </a:prstGeom>
        </p:spPr>
      </p:pic>
      <p:sp>
        <p:nvSpPr>
          <p:cNvPr id="5" name="TextBox 4"/>
          <p:cNvSpPr txBox="1"/>
          <p:nvPr/>
        </p:nvSpPr>
        <p:spPr>
          <a:xfrm>
            <a:off x="9148813" y="1271053"/>
            <a:ext cx="3038605" cy="3493264"/>
          </a:xfrm>
          <a:prstGeom prst="rect">
            <a:avLst/>
          </a:prstGeom>
          <a:noFill/>
        </p:spPr>
        <p:txBody>
          <a:bodyPr wrap="square" rtlCol="0">
            <a:spAutoFit/>
          </a:bodyPr>
          <a:lstStyle/>
          <a:p>
            <a:pPr algn="ctr"/>
            <a:r>
              <a:rPr lang="pt-BR" sz="1300" dirty="0"/>
              <a:t>Conforme o modelo se </a:t>
            </a:r>
            <a:r>
              <a:rPr lang="pt-BR" sz="1300" b="1" i="1" dirty="0"/>
              <a:t>sobreajusta </a:t>
            </a:r>
            <a:r>
              <a:rPr lang="pt-BR" sz="1300" dirty="0"/>
              <a:t>aos dados de treinamento, a </a:t>
            </a:r>
            <a:r>
              <a:rPr lang="pt-BR" sz="1300" b="1" i="1" dirty="0"/>
              <a:t>variância do erro de validação aumenta</a:t>
            </a:r>
            <a:r>
              <a:rPr lang="pt-BR" sz="1300" dirty="0"/>
              <a:t>, </a:t>
            </a:r>
            <a:r>
              <a:rPr lang="pt-BR" sz="1300" b="1" i="1" dirty="0"/>
              <a:t>devido a redução de seu grau de generalização </a:t>
            </a:r>
            <a:r>
              <a:rPr lang="pt-BR" sz="1300" dirty="0"/>
              <a:t>(modelo aprendido se distancia muito do modelo gerador).</a:t>
            </a:r>
          </a:p>
          <a:p>
            <a:pPr algn="ctr"/>
            <a:endParaRPr lang="pt-BR" sz="1300" dirty="0"/>
          </a:p>
          <a:p>
            <a:pPr algn="ctr"/>
            <a:r>
              <a:rPr lang="pt-BR" sz="1300" dirty="0"/>
              <a:t>Modelos com altíssimo grau de flexibilidade (maior do que o necessário) apresentam variância do erro de treinamento muito baixa e variância do erro de validação muito alta (</a:t>
            </a:r>
            <a:r>
              <a:rPr lang="pt-BR" sz="1300" b="1" i="1" dirty="0"/>
              <a:t>sobreajuste</a:t>
            </a:r>
            <a:r>
              <a:rPr lang="pt-BR" sz="1300" dirty="0"/>
              <a:t>).</a:t>
            </a:r>
          </a:p>
          <a:p>
            <a:pPr algn="ctr"/>
            <a:endParaRPr lang="pt-BR" sz="1300" dirty="0"/>
          </a:p>
          <a:p>
            <a:pPr algn="ctr"/>
            <a:r>
              <a:rPr lang="pt-BR" sz="1300" dirty="0"/>
              <a:t>Modelos com </a:t>
            </a:r>
            <a:r>
              <a:rPr lang="pt-BR" sz="1300" b="1" i="1" dirty="0"/>
              <a:t>baixíssimo grau de flexibilidade</a:t>
            </a:r>
            <a:r>
              <a:rPr lang="pt-BR" sz="1300" dirty="0"/>
              <a:t> (menor do que o necessário) têm ambas as variâncias altas (</a:t>
            </a:r>
            <a:r>
              <a:rPr lang="pt-BR" sz="1300" b="1" dirty="0"/>
              <a:t>subajuste</a:t>
            </a:r>
            <a:r>
              <a:rPr lang="pt-BR" sz="1300" dirty="0"/>
              <a:t>).</a:t>
            </a:r>
          </a:p>
        </p:txBody>
      </p:sp>
      <p:sp>
        <p:nvSpPr>
          <p:cNvPr id="13" name="TextBox 12"/>
          <p:cNvSpPr txBox="1"/>
          <p:nvPr/>
        </p:nvSpPr>
        <p:spPr>
          <a:xfrm>
            <a:off x="5525106" y="584816"/>
            <a:ext cx="1228870" cy="338554"/>
          </a:xfrm>
          <a:prstGeom prst="rect">
            <a:avLst/>
          </a:prstGeom>
          <a:noFill/>
        </p:spPr>
        <p:txBody>
          <a:bodyPr wrap="square" rtlCol="0">
            <a:spAutoFit/>
          </a:bodyPr>
          <a:lstStyle/>
          <a:p>
            <a:pPr algn="ctr"/>
            <a:r>
              <a:rPr lang="pt-BR" sz="1600" b="1" dirty="0"/>
              <a:t>sobreajuste</a:t>
            </a:r>
          </a:p>
        </p:txBody>
      </p:sp>
      <p:cxnSp>
        <p:nvCxnSpPr>
          <p:cNvPr id="14" name="Straight Arrow Connector 13"/>
          <p:cNvCxnSpPr/>
          <p:nvPr/>
        </p:nvCxnSpPr>
        <p:spPr>
          <a:xfrm>
            <a:off x="6226690" y="906955"/>
            <a:ext cx="1879871" cy="87390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p:cNvSpPr/>
          <p:nvPr/>
        </p:nvSpPr>
        <p:spPr>
          <a:xfrm rot="2777307">
            <a:off x="3406834" y="988678"/>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 name="Straight Arrow Connector 15"/>
          <p:cNvCxnSpPr>
            <a:stCxn id="13" idx="2"/>
            <a:endCxn id="15" idx="0"/>
          </p:cNvCxnSpPr>
          <p:nvPr/>
        </p:nvCxnSpPr>
        <p:spPr>
          <a:xfrm flipH="1">
            <a:off x="5153489" y="923370"/>
            <a:ext cx="986052" cy="5994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p:cNvSpPr/>
          <p:nvPr/>
        </p:nvSpPr>
        <p:spPr>
          <a:xfrm>
            <a:off x="1747838" y="3159919"/>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TextBox 19"/>
          <p:cNvSpPr txBox="1"/>
          <p:nvPr/>
        </p:nvSpPr>
        <p:spPr>
          <a:xfrm>
            <a:off x="4268019" y="3909607"/>
            <a:ext cx="1228870" cy="338554"/>
          </a:xfrm>
          <a:prstGeom prst="rect">
            <a:avLst/>
          </a:prstGeom>
          <a:noFill/>
        </p:spPr>
        <p:txBody>
          <a:bodyPr wrap="square" rtlCol="0">
            <a:spAutoFit/>
          </a:bodyPr>
          <a:lstStyle/>
          <a:p>
            <a:pPr algn="ctr"/>
            <a:r>
              <a:rPr lang="pt-BR" sz="1600" b="1" dirty="0"/>
              <a:t>subajuste</a:t>
            </a:r>
          </a:p>
        </p:txBody>
      </p:sp>
      <p:cxnSp>
        <p:nvCxnSpPr>
          <p:cNvPr id="21" name="Straight Arrow Connector 20"/>
          <p:cNvCxnSpPr>
            <a:endCxn id="19" idx="6"/>
          </p:cNvCxnSpPr>
          <p:nvPr/>
        </p:nvCxnSpPr>
        <p:spPr>
          <a:xfrm flipH="1" flipV="1">
            <a:off x="1943100" y="3419475"/>
            <a:ext cx="2897981" cy="60907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712650" y="932209"/>
            <a:ext cx="3425302" cy="338554"/>
          </a:xfrm>
          <a:prstGeom prst="rect">
            <a:avLst/>
          </a:prstGeom>
          <a:noFill/>
        </p:spPr>
        <p:txBody>
          <a:bodyPr wrap="square" rtlCol="0">
            <a:spAutoFit/>
          </a:bodyPr>
          <a:lstStyle/>
          <a:p>
            <a:pPr algn="ctr"/>
            <a:r>
              <a:rPr lang="pt-BR" sz="1600" b="1" dirty="0"/>
              <a:t>Ponto ótimo </a:t>
            </a:r>
            <a:r>
              <a:rPr lang="pt-BR" sz="1400" dirty="0"/>
              <a:t>(MSE e desvio padrão baixos)</a:t>
            </a:r>
            <a:endParaRPr lang="pt-BR" sz="1600" dirty="0"/>
          </a:p>
        </p:txBody>
      </p:sp>
      <p:cxnSp>
        <p:nvCxnSpPr>
          <p:cNvPr id="27" name="Straight Arrow Connector 26"/>
          <p:cNvCxnSpPr>
            <a:endCxn id="28" idx="7"/>
          </p:cNvCxnSpPr>
          <p:nvPr/>
        </p:nvCxnSpPr>
        <p:spPr>
          <a:xfrm flipH="1">
            <a:off x="2280178" y="1231264"/>
            <a:ext cx="221722" cy="106866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p:cNvSpPr/>
          <p:nvPr/>
        </p:nvSpPr>
        <p:spPr>
          <a:xfrm>
            <a:off x="2155294" y="2280255"/>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Oval 43"/>
          <p:cNvSpPr/>
          <p:nvPr/>
        </p:nvSpPr>
        <p:spPr>
          <a:xfrm rot="2777307">
            <a:off x="7351474" y="931457"/>
            <a:ext cx="993880" cy="345785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Oval 47"/>
          <p:cNvSpPr/>
          <p:nvPr/>
        </p:nvSpPr>
        <p:spPr>
          <a:xfrm>
            <a:off x="6174189" y="2322132"/>
            <a:ext cx="146311" cy="13431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9" name="Straight Arrow Connector 48"/>
          <p:cNvCxnSpPr>
            <a:endCxn id="48" idx="1"/>
          </p:cNvCxnSpPr>
          <p:nvPr/>
        </p:nvCxnSpPr>
        <p:spPr>
          <a:xfrm>
            <a:off x="2501900" y="1231264"/>
            <a:ext cx="3693716" cy="111053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 name="Oval 51"/>
          <p:cNvSpPr/>
          <p:nvPr/>
        </p:nvSpPr>
        <p:spPr>
          <a:xfrm>
            <a:off x="5720584" y="3176649"/>
            <a:ext cx="195262" cy="5191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54" name="Straight Arrow Connector 53"/>
          <p:cNvCxnSpPr>
            <a:endCxn id="52" idx="3"/>
          </p:cNvCxnSpPr>
          <p:nvPr/>
        </p:nvCxnSpPr>
        <p:spPr>
          <a:xfrm flipV="1">
            <a:off x="4841081" y="3619739"/>
            <a:ext cx="908098" cy="40881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2234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7958"/>
            <a:ext cx="10515600" cy="861002"/>
          </a:xfrm>
        </p:spPr>
        <p:txBody>
          <a:bodyPr/>
          <a:lstStyle/>
          <a:p>
            <a:r>
              <a:rPr lang="pt-BR" dirty="0"/>
              <a:t>Leave-p-out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8" y="1404594"/>
                <a:ext cx="11259314" cy="5453406"/>
              </a:xfrm>
            </p:spPr>
            <p:txBody>
              <a:bodyPr>
                <a:normAutofit fontScale="85000" lnSpcReduction="20000"/>
              </a:bodyPr>
              <a:lstStyle/>
              <a:p>
                <a:r>
                  <a:rPr lang="pt-BR" dirty="0"/>
                  <a:t>Valida um modelo usando </a:t>
                </a:r>
                <a:r>
                  <a:rPr lang="pt-BR" b="1" i="1" dirty="0"/>
                  <a:t>todas as combinações possíveis </a:t>
                </a:r>
                <a:r>
                  <a:rPr lang="pt-BR" dirty="0"/>
                  <a:t>de </a:t>
                </a:r>
                <a:r>
                  <a:rPr lang="pt-BR" b="1" i="1" dirty="0"/>
                  <a:t>p</a:t>
                </a:r>
                <a:r>
                  <a:rPr lang="pt-BR" dirty="0"/>
                  <a:t> exemplos como </a:t>
                </a:r>
                <a:r>
                  <a:rPr lang="pt-BR" b="1" i="1" dirty="0">
                    <a:solidFill>
                      <a:srgbClr val="00B050"/>
                    </a:solidFill>
                  </a:rPr>
                  <a:t>conjunto de validação</a:t>
                </a:r>
                <a:r>
                  <a:rPr lang="pt-BR" b="1" dirty="0">
                    <a:solidFill>
                      <a:srgbClr val="00B050"/>
                    </a:solidFill>
                  </a:rPr>
                  <a:t> </a:t>
                </a:r>
                <a:r>
                  <a:rPr lang="pt-BR" dirty="0"/>
                  <a:t>e os </a:t>
                </a:r>
                <a:r>
                  <a:rPr lang="pt-BR" b="1" i="1" dirty="0"/>
                  <a:t>N-p</a:t>
                </a:r>
                <a:r>
                  <a:rPr lang="pt-BR" dirty="0"/>
                  <a:t> exemplos restantes como </a:t>
                </a:r>
                <a:r>
                  <a:rPr lang="pt-BR" b="1" i="1" dirty="0">
                    <a:solidFill>
                      <a:srgbClr val="00B050"/>
                    </a:solidFill>
                  </a:rPr>
                  <a:t>conjunto de treinamento</a:t>
                </a:r>
                <a:r>
                  <a:rPr lang="pt-BR" dirty="0"/>
                  <a:t>.</a:t>
                </a:r>
              </a:p>
              <a:p>
                <a:r>
                  <a:rPr lang="pt-BR" dirty="0"/>
                  <a:t>Para um conjunto de dados com </a:t>
                </a:r>
                <a14:m>
                  <m:oMath xmlns:m="http://schemas.openxmlformats.org/officeDocument/2006/math">
                    <m:r>
                      <a:rPr lang="pt-BR" b="1" i="1" smtClean="0">
                        <a:latin typeface="Cambria Math" panose="02040503050406030204" pitchFamily="18" charset="0"/>
                      </a:rPr>
                      <m:t>𝑵</m:t>
                    </m:r>
                  </m:oMath>
                </a14:m>
                <a:r>
                  <a:rPr lang="pt-BR" dirty="0"/>
                  <a:t> amostras e um valor </a:t>
                </a:r>
                <a:r>
                  <a:rPr lang="pt-BR" b="1" i="1" dirty="0"/>
                  <a:t>p</a:t>
                </a:r>
                <a:r>
                  <a:rPr lang="pt-BR" dirty="0"/>
                  <a:t>, essa estratégia produz </a:t>
                </a:r>
              </a:p>
              <a:p>
                <a:pPr marL="0" indent="0" algn="ctr">
                  <a:buNone/>
                </a:pPr>
                <a14:m>
                  <m:oMath xmlns:m="http://schemas.openxmlformats.org/officeDocument/2006/math">
                    <m:d>
                      <m:dPr>
                        <m:ctrlPr>
                          <a:rPr lang="pt-BR" i="1" smtClean="0">
                            <a:latin typeface="Cambria Math" panose="02040503050406030204" pitchFamily="18" charset="0"/>
                          </a:rPr>
                        </m:ctrlPr>
                      </m:dPr>
                      <m:e>
                        <m:m>
                          <m:mPr>
                            <m:mcs>
                              <m:mc>
                                <m:mcPr>
                                  <m:count m:val="1"/>
                                  <m:mcJc m:val="center"/>
                                </m:mcPr>
                              </m:mc>
                            </m:mcs>
                            <m:ctrlPr>
                              <a:rPr lang="pt-BR" i="1" smtClean="0">
                                <a:latin typeface="Cambria Math" panose="02040503050406030204" pitchFamily="18" charset="0"/>
                              </a:rPr>
                            </m:ctrlPr>
                          </m:mPr>
                          <m:mr>
                            <m:e>
                              <m:r>
                                <m:rPr>
                                  <m:brk m:alnAt="7"/>
                                </m:rPr>
                                <a:rPr lang="pt-BR" b="0" i="1" smtClean="0">
                                  <a:latin typeface="Cambria Math" panose="02040503050406030204" pitchFamily="18" charset="0"/>
                                </a:rPr>
                                <m:t>𝑁</m:t>
                              </m:r>
                            </m:e>
                          </m:mr>
                          <m:mr>
                            <m:e>
                              <m:r>
                                <a:rPr lang="pt-BR" b="0" i="1" smtClean="0">
                                  <a:latin typeface="Cambria Math" panose="02040503050406030204" pitchFamily="18" charset="0"/>
                                </a:rPr>
                                <m:t>𝑝</m:t>
                              </m:r>
                            </m:e>
                          </m:mr>
                        </m:m>
                      </m:e>
                    </m:d>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𝑁</m:t>
                        </m:r>
                        <m:r>
                          <a:rPr lang="pt-BR" b="0" i="1" smtClean="0">
                            <a:latin typeface="Cambria Math" panose="02040503050406030204" pitchFamily="18" charset="0"/>
                          </a:rPr>
                          <m:t>!</m:t>
                        </m:r>
                      </m:num>
                      <m:den>
                        <m:r>
                          <a:rPr lang="pt-BR" b="0" i="1" smtClean="0">
                            <a:latin typeface="Cambria Math" panose="02040503050406030204" pitchFamily="18" charset="0"/>
                          </a:rPr>
                          <m:t>𝑝</m:t>
                        </m:r>
                        <m:r>
                          <a:rPr lang="pt-BR" b="0" i="1" smtClean="0">
                            <a:latin typeface="Cambria Math" panose="02040503050406030204" pitchFamily="18" charset="0"/>
                          </a:rPr>
                          <m:t>!</m:t>
                        </m:r>
                        <m:d>
                          <m:dPr>
                            <m:ctrlPr>
                              <a:rPr lang="pt-BR" b="0" i="1" smtClean="0">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m:t>
                            </m:r>
                            <m:r>
                              <a:rPr lang="pt-BR" b="0" i="1" smtClean="0">
                                <a:latin typeface="Cambria Math" panose="02040503050406030204" pitchFamily="18" charset="0"/>
                              </a:rPr>
                              <m:t>𝑝</m:t>
                            </m:r>
                          </m:e>
                        </m:d>
                        <m:r>
                          <a:rPr lang="pt-BR" b="0" i="1" smtClean="0">
                            <a:latin typeface="Cambria Math" panose="02040503050406030204" pitchFamily="18" charset="0"/>
                          </a:rPr>
                          <m:t>!</m:t>
                        </m:r>
                      </m:den>
                    </m:f>
                    <m:r>
                      <a:rPr lang="pt-BR" b="0" i="1" smtClean="0">
                        <a:latin typeface="Cambria Math" panose="02040503050406030204" pitchFamily="18" charset="0"/>
                      </a:rPr>
                      <m:t>,</m:t>
                    </m:r>
                  </m:oMath>
                </a14:m>
                <a:r>
                  <a:rPr lang="pt-BR" dirty="0"/>
                  <a:t> </a:t>
                </a:r>
              </a:p>
              <a:p>
                <a:pPr marL="0" indent="0">
                  <a:buNone/>
                </a:pPr>
                <a:r>
                  <a:rPr lang="pt-BR" dirty="0"/>
                  <a:t>pares de conjuntos treinamento/validação, portanto, a </a:t>
                </a:r>
                <a:r>
                  <a:rPr lang="pt-BR" b="1" i="1" dirty="0">
                    <a:solidFill>
                      <a:srgbClr val="00B050"/>
                    </a:solidFill>
                  </a:rPr>
                  <a:t>complexidade computacional desta estratégia aumenta drasticamente com o aumento de p</a:t>
                </a:r>
                <a:r>
                  <a:rPr lang="pt-BR" dirty="0"/>
                  <a:t>. </a:t>
                </a:r>
              </a:p>
              <a:p>
                <a:r>
                  <a:rPr lang="pt-BR" dirty="0"/>
                  <a:t>Exemplos para um número total de amostras, </a:t>
                </a:r>
                <a14:m>
                  <m:oMath xmlns:m="http://schemas.openxmlformats.org/officeDocument/2006/math">
                    <m:r>
                      <a:rPr lang="pt-BR" i="1">
                        <a:latin typeface="Cambria Math" panose="02040503050406030204" pitchFamily="18" charset="0"/>
                      </a:rPr>
                      <m:t>𝑁</m:t>
                    </m:r>
                  </m:oMath>
                </a14:m>
                <a:r>
                  <a:rPr lang="pt-BR" dirty="0"/>
                  <a:t>, igual a </a:t>
                </a:r>
                <a14:m>
                  <m:oMath xmlns:m="http://schemas.openxmlformats.org/officeDocument/2006/math">
                    <m:r>
                      <a:rPr lang="pt-BR" i="1">
                        <a:latin typeface="Cambria Math" panose="02040503050406030204" pitchFamily="18" charset="0"/>
                      </a:rPr>
                      <m:t>100</m:t>
                    </m:r>
                  </m:oMath>
                </a14:m>
                <a:r>
                  <a:rPr lang="pt-BR" dirty="0"/>
                  <a:t>: </a:t>
                </a:r>
              </a:p>
              <a:p>
                <a:pPr lvl="1">
                  <a:buFont typeface="Wingdings" panose="05000000000000000000" pitchFamily="2" charset="2"/>
                  <a:buChar char="§"/>
                </a:pPr>
                <a:r>
                  <a:rPr lang="pt-BR" sz="2500" b="1" i="1" dirty="0"/>
                  <a:t>p</a:t>
                </a:r>
                <a:r>
                  <a:rPr lang="pt-BR" sz="2500" dirty="0"/>
                  <a:t> = 1 -&gt; 100 combinações, ou seja, 100 treinamentos e validações.</a:t>
                </a:r>
              </a:p>
              <a:p>
                <a:pPr lvl="1">
                  <a:buFont typeface="Wingdings" panose="05000000000000000000" pitchFamily="2" charset="2"/>
                  <a:buChar char="§"/>
                </a:pPr>
                <a:r>
                  <a:rPr lang="pt-BR" sz="2500" b="1" i="1" dirty="0"/>
                  <a:t>p</a:t>
                </a:r>
                <a:r>
                  <a:rPr lang="pt-BR" sz="2500" dirty="0"/>
                  <a:t> = 2 -&gt; 4.950 combinações, ou seja, 4.950 treinamentos e validações.</a:t>
                </a:r>
              </a:p>
              <a:p>
                <a:pPr lvl="1">
                  <a:buFont typeface="Wingdings" panose="05000000000000000000" pitchFamily="2" charset="2"/>
                  <a:buChar char="§"/>
                </a:pPr>
                <a:r>
                  <a:rPr lang="pt-BR" sz="2500" b="1" i="1" dirty="0"/>
                  <a:t>p</a:t>
                </a:r>
                <a:r>
                  <a:rPr lang="pt-BR" sz="2500" dirty="0"/>
                  <a:t> = 5 -&gt; </a:t>
                </a:r>
                <a:r>
                  <a:rPr lang="pt-BR" altLang="pt-BR" sz="2500" dirty="0"/>
                  <a:t>75.287.520 </a:t>
                </a:r>
                <a:r>
                  <a:rPr lang="pt-BR" sz="2500" dirty="0"/>
                  <a:t>combinações, ou seja, </a:t>
                </a:r>
                <a:r>
                  <a:rPr lang="pt-BR" altLang="pt-BR" sz="2500" dirty="0"/>
                  <a:t>75.287.520 </a:t>
                </a:r>
                <a:r>
                  <a:rPr lang="pt-BR" sz="2500" dirty="0"/>
                  <a:t>treinamentos e validações.</a:t>
                </a:r>
                <a:endParaRPr lang="pt-BR" altLang="pt-BR" sz="2500" dirty="0"/>
              </a:p>
              <a:p>
                <a:r>
                  <a:rPr lang="pt-BR" b="1" i="1" dirty="0"/>
                  <a:t>Fornece estimativas de erro e desvio padrão muito mais precisas do que as abordagens anteriores</a:t>
                </a:r>
                <a:r>
                  <a:rPr lang="pt-BR" dirty="0"/>
                  <a:t>, pois tem-se mais etapas de treinamento/validação.</a:t>
                </a:r>
              </a:p>
              <a:p>
                <a:r>
                  <a:rPr lang="pt-BR" b="1" dirty="0"/>
                  <a:t>Desvantagem</a:t>
                </a:r>
              </a:p>
              <a:p>
                <a:pPr lvl="1">
                  <a:buFont typeface="Wingdings" panose="05000000000000000000" pitchFamily="2" charset="2"/>
                  <a:buChar char="§"/>
                </a:pPr>
                <a:r>
                  <a:rPr lang="pt-BR" dirty="0"/>
                  <a:t>É uma </a:t>
                </a:r>
                <a:r>
                  <a:rPr lang="pt-BR" b="1" i="1" dirty="0"/>
                  <a:t>estratégia exaustiva</a:t>
                </a:r>
                <a:r>
                  <a:rPr lang="pt-BR" dirty="0"/>
                  <a:t>, pois treina e valida o modelo para todas as combinações possíveis e, para uma base de dados grande e um valor de </a:t>
                </a:r>
                <a:r>
                  <a:rPr lang="pt-BR" b="1" i="1" dirty="0"/>
                  <a:t>p</a:t>
                </a:r>
                <a:r>
                  <a:rPr lang="pt-BR" dirty="0"/>
                  <a:t> moderadamente grande, pode se tornar inviável computacionalmente.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8" y="1404594"/>
                <a:ext cx="11259314" cy="5453406"/>
              </a:xfrm>
              <a:blipFill>
                <a:blip r:embed="rId3"/>
                <a:stretch>
                  <a:fillRect l="-812" t="-2570"/>
                </a:stretch>
              </a:blipFill>
            </p:spPr>
            <p:txBody>
              <a:bodyPr/>
              <a:lstStyle/>
              <a:p>
                <a:r>
                  <a:rPr lang="pt-BR">
                    <a:noFill/>
                  </a:rPr>
                  <a:t> </a:t>
                </a:r>
              </a:p>
            </p:txBody>
          </p:sp>
        </mc:Fallback>
      </mc:AlternateContent>
      <p:sp>
        <p:nvSpPr>
          <p:cNvPr id="4" name="TextBox 3"/>
          <p:cNvSpPr txBox="1"/>
          <p:nvPr/>
        </p:nvSpPr>
        <p:spPr>
          <a:xfrm>
            <a:off x="1777259" y="2394555"/>
            <a:ext cx="3086101" cy="523220"/>
          </a:xfrm>
          <a:prstGeom prst="rect">
            <a:avLst/>
          </a:prstGeom>
          <a:noFill/>
        </p:spPr>
        <p:txBody>
          <a:bodyPr wrap="square" rtlCol="0">
            <a:spAutoFit/>
          </a:bodyPr>
          <a:lstStyle/>
          <a:p>
            <a:pPr algn="ctr"/>
            <a:r>
              <a:rPr lang="pt-BR" sz="1400" dirty="0">
                <a:solidFill>
                  <a:srgbClr val="0070C0"/>
                </a:solidFill>
              </a:rPr>
              <a:t>Quantos subconjuntos de </a:t>
            </a:r>
            <a:r>
              <a:rPr lang="pt-BR" sz="1400" i="1" dirty="0">
                <a:solidFill>
                  <a:srgbClr val="0070C0"/>
                </a:solidFill>
              </a:rPr>
              <a:t>p</a:t>
            </a:r>
            <a:r>
              <a:rPr lang="pt-BR" sz="1400" dirty="0">
                <a:solidFill>
                  <a:srgbClr val="0070C0"/>
                </a:solidFill>
              </a:rPr>
              <a:t> exemplos podemos criar a partir de </a:t>
            </a:r>
            <a:r>
              <a:rPr lang="pt-BR" sz="1400" i="1" dirty="0">
                <a:solidFill>
                  <a:srgbClr val="0070C0"/>
                </a:solidFill>
              </a:rPr>
              <a:t>N</a:t>
            </a:r>
            <a:r>
              <a:rPr lang="pt-BR" sz="1400" dirty="0">
                <a:solidFill>
                  <a:srgbClr val="0070C0"/>
                </a:solidFill>
              </a:rPr>
              <a:t> exemplos?</a:t>
            </a:r>
          </a:p>
        </p:txBody>
      </p:sp>
      <p:cxnSp>
        <p:nvCxnSpPr>
          <p:cNvPr id="6" name="Conector de seta reta 5"/>
          <p:cNvCxnSpPr/>
          <p:nvPr/>
        </p:nvCxnSpPr>
        <p:spPr>
          <a:xfrm flipV="1">
            <a:off x="4720856" y="2535591"/>
            <a:ext cx="637954" cy="5261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71848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14289</TotalTime>
  <Words>3924</Words>
  <Application>Microsoft Office PowerPoint</Application>
  <PresentationFormat>Widescreen</PresentationFormat>
  <Paragraphs>262</Paragraphs>
  <Slides>18</Slides>
  <Notes>13</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18</vt:i4>
      </vt:variant>
    </vt:vector>
  </HeadingPairs>
  <TitlesOfParts>
    <vt:vector size="26" baseType="lpstr">
      <vt:lpstr>Arial</vt:lpstr>
      <vt:lpstr>Calibri</vt:lpstr>
      <vt:lpstr>Calibri Light</vt:lpstr>
      <vt:lpstr>Cambria Math</vt:lpstr>
      <vt:lpstr>Courier New</vt:lpstr>
      <vt:lpstr>Söhne</vt:lpstr>
      <vt:lpstr>Wingdings</vt:lpstr>
      <vt:lpstr>Office Theme</vt:lpstr>
      <vt:lpstr>T319 - Introdução ao Aprendizado de Máquina: Regressão Linear (Parte V)</vt:lpstr>
      <vt:lpstr>Recapitulando</vt:lpstr>
      <vt:lpstr>Validação cruzada</vt:lpstr>
      <vt:lpstr>Holdout</vt:lpstr>
      <vt:lpstr>Holdout: Exemplo</vt:lpstr>
      <vt:lpstr>k-Fold</vt:lpstr>
      <vt:lpstr>k-Fold</vt:lpstr>
      <vt:lpstr>k-Fold: Exemplo</vt:lpstr>
      <vt:lpstr>Leave-p-out</vt:lpstr>
      <vt:lpstr>Leave-p-out: Exemplo</vt:lpstr>
      <vt:lpstr>Qual estratégia utilizar?</vt:lpstr>
      <vt:lpstr>Qual ordem escolher para o modelo?</vt:lpstr>
      <vt:lpstr>Tarefas</vt:lpstr>
      <vt:lpstr>Apresentação do PowerPoint</vt:lpstr>
      <vt:lpstr>Apresentação do PowerPoint</vt:lpstr>
      <vt:lpstr>FIGURAS</vt:lpstr>
      <vt:lpstr>Apresentação do PowerPoint</vt:lpstr>
      <vt:lpstr>Apresentação do PowerPoint</vt:lpstr>
    </vt:vector>
  </TitlesOfParts>
  <Company>UGent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2009</cp:revision>
  <dcterms:created xsi:type="dcterms:W3CDTF">2020-02-17T11:18:32Z</dcterms:created>
  <dcterms:modified xsi:type="dcterms:W3CDTF">2023-10-26T19:43:26Z</dcterms:modified>
</cp:coreProperties>
</file>