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443" r:id="rId3"/>
    <p:sldId id="480" r:id="rId4"/>
    <p:sldId id="467" r:id="rId5"/>
    <p:sldId id="479" r:id="rId6"/>
    <p:sldId id="469" r:id="rId7"/>
    <p:sldId id="470" r:id="rId8"/>
    <p:sldId id="481" r:id="rId9"/>
    <p:sldId id="472" r:id="rId10"/>
    <p:sldId id="475" r:id="rId11"/>
    <p:sldId id="473" r:id="rId12"/>
    <p:sldId id="476" r:id="rId13"/>
    <p:sldId id="474" r:id="rId14"/>
    <p:sldId id="478" r:id="rId15"/>
    <p:sldId id="441" r:id="rId16"/>
    <p:sldId id="317" r:id="rId17"/>
    <p:sldId id="465" r:id="rId1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2" autoAdjust="0"/>
    <p:restoredTop sz="94434" autoAdjust="0"/>
  </p:normalViewPr>
  <p:slideViewPr>
    <p:cSldViewPr snapToGrid="0">
      <p:cViewPr varScale="1">
        <p:scale>
          <a:sx n="70" d="100"/>
          <a:sy n="70"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24/09/2021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barulhentas,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3761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24/09/2021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24/09/2021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24/09/2021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24/09/2021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24/09/2021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24/09/2021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24/09/2021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24/09/2021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mybinder.org/v2/gh/zz4fap/t319_aprendizado_de_maquina/main?filepath=notebooks/regression/gd_versions/batch_gradient_descent_with_figures.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gd_versions/stocastic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mybinder.org/v2/gh/zz4fap/t319_aprendizado_de_maquina/main?filepath=notebooks/regression/gd_versions/mini_batch_gradient_descent_with_figures.ipynb" TargetMode="External"/><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t>
                </a:r>
                <a:r>
                  <a:rPr lang="pt-BR" dirty="0" smtClean="0"/>
                  <a:t>alcançá-lo, </a:t>
                </a:r>
                <a:r>
                  <a:rPr lang="pt-BR" dirty="0"/>
                  <a:t>pois o vetor gradiente </a:t>
                </a:r>
                <a:r>
                  <a:rPr lang="pt-BR" dirty="0" smtClean="0"/>
                  <a:t>neste ponto </a:t>
                </a:r>
                <a:r>
                  <a:rPr lang="pt-BR" dirty="0" smtClean="0"/>
                  <a:t>é </a:t>
                </a:r>
                <a:r>
                  <a:rPr lang="pt-BR" dirty="0"/>
                  <a:t>praticamente nulo.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8" y="1252025"/>
                <a:ext cx="11165115" cy="5605975"/>
              </a:xfrm>
            </p:spPr>
            <p:txBody>
              <a:bodyPr>
                <a:normAutofit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r>
                  <a:rPr lang="pt-BR" b="1" dirty="0" smtClean="0"/>
                  <a:t>Características:</a:t>
                </a:r>
                <a:endParaRPr lang="pt-BR" dirty="0"/>
              </a:p>
              <a:p>
                <a:pPr lvl="1" algn="just">
                  <a:buFont typeface="Wingdings" panose="05000000000000000000" pitchFamily="2" charset="2"/>
                  <a:buChar char="§"/>
                </a:pPr>
                <a:r>
                  <a:rPr lang="pt-BR" b="1" i="1" dirty="0" smtClean="0"/>
                  <a:t>Aproximação</a:t>
                </a:r>
                <a:r>
                  <a:rPr lang="pt-BR" b="1" dirty="0" smtClean="0"/>
                  <a:t> </a:t>
                </a:r>
                <a:r>
                  <a:rPr lang="pt-BR" b="1" i="1" dirty="0" smtClean="0"/>
                  <a:t>estocástica do gradiente</a:t>
                </a:r>
                <a:r>
                  <a:rPr lang="pt-BR" dirty="0" smtClean="0"/>
                  <a:t>: gradiente </a:t>
                </a:r>
                <a:r>
                  <a:rPr lang="pt-BR" dirty="0" smtClean="0"/>
                  <a:t>é calculado </a:t>
                </a:r>
                <a:r>
                  <a:rPr lang="pt-BR" dirty="0"/>
                  <a:t>com um único </a:t>
                </a:r>
                <a:r>
                  <a:rPr lang="pt-BR" dirty="0" smtClean="0"/>
                  <a:t>exemplo. </a:t>
                </a:r>
                <a:endParaRPr lang="pt-BR" dirty="0" smtClean="0"/>
              </a:p>
              <a:p>
                <a:pPr lvl="1" algn="just">
                  <a:buFont typeface="Wingdings" panose="05000000000000000000" pitchFamily="2" charset="2"/>
                  <a:buChar char="§"/>
                </a:pPr>
                <a:r>
                  <a:rPr lang="pt-BR" dirty="0"/>
                  <a:t>U</a:t>
                </a:r>
                <a:r>
                  <a:rPr lang="pt-BR" dirty="0" smtClean="0"/>
                  <a:t>tilizado quando os </a:t>
                </a:r>
                <a:r>
                  <a:rPr lang="pt-BR" b="1" dirty="0" smtClean="0"/>
                  <a:t>atributos e rótulos </a:t>
                </a:r>
                <a:r>
                  <a:rPr lang="pt-BR" dirty="0" smtClean="0"/>
                  <a:t>são </a:t>
                </a:r>
                <a:r>
                  <a:rPr lang="pt-BR" b="1" dirty="0" smtClean="0"/>
                  <a:t>obtidos sequencialmente</a:t>
                </a:r>
                <a:r>
                  <a:rPr lang="pt-BR" dirty="0" smtClean="0"/>
                  <a:t>.</a:t>
                </a:r>
              </a:p>
              <a:p>
                <a:pPr lvl="1" algn="just">
                  <a:buFont typeface="Wingdings" panose="05000000000000000000" pitchFamily="2" charset="2"/>
                  <a:buChar char="§"/>
                </a:pPr>
                <a:r>
                  <a:rPr lang="pt-BR" dirty="0" smtClean="0"/>
                  <a:t>Ou </a:t>
                </a:r>
                <a:r>
                  <a:rPr lang="pt-BR" dirty="0"/>
                  <a:t>quando o </a:t>
                </a:r>
                <a:r>
                  <a:rPr lang="pt-BR" b="1" dirty="0"/>
                  <a:t>conjunto de treinamento é muito grande</a:t>
                </a:r>
                <a:r>
                  <a:rPr lang="pt-BR" dirty="0"/>
                  <a:t>. </a:t>
                </a:r>
                <a:endParaRPr lang="pt-BR" dirty="0" smtClean="0"/>
              </a:p>
              <a:p>
                <a:pPr lvl="1" algn="just">
                  <a:buFont typeface="Wingdings" panose="05000000000000000000" pitchFamily="2" charset="2"/>
                  <a:buChar char="§"/>
                </a:pPr>
                <a:r>
                  <a:rPr lang="pt-BR" b="1" dirty="0" smtClean="0"/>
                  <a:t>Computacionalmente mais rápido </a:t>
                </a:r>
                <a:r>
                  <a:rPr lang="pt-BR" dirty="0" smtClean="0"/>
                  <a:t>e </a:t>
                </a:r>
                <a:r>
                  <a:rPr lang="pt-BR" b="1" dirty="0" smtClean="0"/>
                  <a:t>menos custoso em termos de memória </a:t>
                </a:r>
                <a:r>
                  <a:rPr lang="pt-BR" dirty="0" smtClean="0"/>
                  <a:t>que o GD em batelada.</a:t>
                </a:r>
                <a:endParaRPr lang="pt-BR" dirty="0"/>
              </a:p>
              <a:p>
                <a:pPr lvl="1" algn="just">
                  <a:buFont typeface="Wingdings" panose="05000000000000000000" pitchFamily="2" charset="2"/>
                  <a:buChar char="§"/>
                </a:pPr>
                <a:r>
                  <a:rPr lang="pt-BR" b="1" dirty="0" smtClean="0"/>
                  <a:t>Convergência não </a:t>
                </a:r>
                <a:r>
                  <a:rPr lang="pt-BR" b="1" dirty="0"/>
                  <a:t>é garantida</a:t>
                </a:r>
                <a:r>
                  <a:rPr lang="pt-BR" dirty="0"/>
                  <a:t> com um passo de aprendizagem fixo. O algoritmo pode oscilar em torno do mínimo sem nunca convergir 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8" y="1252025"/>
                <a:ext cx="11165115" cy="5605975"/>
              </a:xfrm>
              <a:blipFill rotWithShape="0">
                <a:blip r:embed="rId3"/>
                <a:stretch>
                  <a:fillRect l="-928" t="-2391" r="-1092"/>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157828" y="6499015"/>
            <a:ext cx="5020524" cy="338554"/>
          </a:xfrm>
          <a:prstGeom prst="rect">
            <a:avLst/>
          </a:prstGeom>
          <a:noFill/>
        </p:spPr>
        <p:txBody>
          <a:bodyPr wrap="square" rtlCol="0">
            <a:spAutoFit/>
          </a:bodyPr>
          <a:lstStyle/>
          <a:p>
            <a:r>
              <a:rPr lang="pt-BR" sz="1600" u="sng" dirty="0" smtClean="0">
                <a:solidFill>
                  <a:srgbClr val="00B0F0"/>
                </a:solidFill>
                <a:hlinkClick r:id="rId3"/>
              </a:rPr>
              <a:t>Exemplo: stocastic_gradient_descent_with_figures.ipynb</a:t>
            </a:r>
            <a:endParaRPr lang="pt-BR" sz="16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mc:Choice xmlns:a14="http://schemas.microsoft.com/office/drawing/2010/main" Requires="a14">
          <p:sp>
            <p:nvSpPr>
              <p:cNvPr id="12" name="Content Placeholder 2"/>
              <p:cNvSpPr>
                <a:spLocks noGrp="1"/>
              </p:cNvSpPr>
              <p:nvPr>
                <p:ph idx="1"/>
              </p:nvPr>
            </p:nvSpPr>
            <p:spPr>
              <a:xfrm>
                <a:off x="838200" y="3842103"/>
                <a:ext cx="11122742" cy="2895239"/>
              </a:xfrm>
            </p:spPr>
            <p:txBody>
              <a:bodyPr>
                <a:noAutofit/>
              </a:bodyPr>
              <a:lstStyle/>
              <a:p>
                <a:pPr>
                  <a:spcBef>
                    <a:spcPts val="600"/>
                  </a:spcBef>
                </a:pPr>
                <a:r>
                  <a:rPr lang="pt-BR" sz="2000" dirty="0"/>
                  <a:t>Devido à sua natureza estocástica, </a:t>
                </a:r>
                <a:r>
                  <a:rPr lang="pt-BR" sz="2000" b="1" dirty="0"/>
                  <a:t>não apresenta um caminho </a:t>
                </a:r>
                <a:r>
                  <a:rPr lang="pt-BR" sz="2000" b="1" dirty="0" smtClean="0"/>
                  <a:t>regular </a:t>
                </a:r>
                <a:r>
                  <a:rPr lang="pt-BR" sz="2000" b="1" dirty="0"/>
                  <a:t>para o mínimo</a:t>
                </a:r>
                <a:r>
                  <a:rPr lang="pt-BR" sz="2000" dirty="0"/>
                  <a:t>, mudando de direção várias </a:t>
                </a:r>
                <a:r>
                  <a:rPr lang="pt-BR" sz="2000" dirty="0" smtClean="0"/>
                  <a:t>vezes. </a:t>
                </a:r>
                <a:endParaRPr lang="pt-BR" sz="2000" dirty="0"/>
              </a:p>
              <a:p>
                <a:pPr>
                  <a:spcBef>
                    <a:spcPts val="600"/>
                  </a:spcBef>
                </a:pPr>
                <a:r>
                  <a:rPr lang="pt-BR" sz="2000" dirty="0"/>
                  <a:t>Por aproximar o gradiente com apenas um exemplo, </a:t>
                </a:r>
                <a:r>
                  <a:rPr lang="pt-BR" sz="2000" dirty="0" smtClean="0"/>
                  <a:t>as </a:t>
                </a:r>
                <a:r>
                  <a:rPr lang="pt-BR" sz="2000" b="1" dirty="0"/>
                  <a:t>derivadas parciais são ”ruidosas”</a:t>
                </a:r>
                <a:r>
                  <a:rPr lang="pt-BR" sz="2000" dirty="0"/>
                  <a:t>. </a:t>
                </a:r>
                <a:endParaRPr lang="pt-BR" sz="2000" dirty="0"/>
              </a:p>
              <a:p>
                <a:pPr>
                  <a:spcBef>
                    <a:spcPts val="600"/>
                  </a:spcBef>
                </a:pPr>
                <a:r>
                  <a:rPr lang="pt-BR" sz="2000" dirty="0" smtClean="0"/>
                  <a:t>Por serem ruidosas, o </a:t>
                </a:r>
                <a:r>
                  <a:rPr lang="pt-BR" sz="2000" dirty="0"/>
                  <a:t>algoritmo não converge suavemente para o </a:t>
                </a:r>
                <a:r>
                  <a:rPr lang="pt-BR" sz="2000" dirty="0" smtClean="0"/>
                  <a:t>mínimo: “</a:t>
                </a:r>
                <a:r>
                  <a:rPr lang="pt-BR" sz="2000" i="1" dirty="0" smtClean="0"/>
                  <a:t>oscila</a:t>
                </a:r>
                <a:r>
                  <a:rPr lang="pt-BR" sz="2000" dirty="0" smtClean="0"/>
                  <a:t>” </a:t>
                </a:r>
                <a:r>
                  <a:rPr lang="pt-BR" sz="2000" dirty="0"/>
                  <a:t>em torno dele.</a:t>
                </a:r>
              </a:p>
              <a:p>
                <a:pPr>
                  <a:spcBef>
                    <a:spcPts val="600"/>
                  </a:spcBef>
                </a:pPr>
                <a:r>
                  <a:rPr lang="pt-BR" sz="2000" dirty="0"/>
                  <a:t>Quando o treinamento termina, os valores finais dos pesos são bons, mas </a:t>
                </a:r>
                <a:r>
                  <a:rPr lang="pt-BR" sz="2000" dirty="0" smtClean="0"/>
                  <a:t>podem não ser </a:t>
                </a:r>
                <a:r>
                  <a:rPr lang="pt-BR" sz="2000" dirty="0"/>
                  <a:t>ótimos.</a:t>
                </a:r>
              </a:p>
              <a:p>
                <a:pPr>
                  <a:spcBef>
                    <a:spcPts val="600"/>
                  </a:spcBef>
                </a:pPr>
                <a:r>
                  <a:rPr lang="pt-BR" sz="2000" dirty="0"/>
                  <a:t>A convergência ocorre apenas na média.</a:t>
                </a:r>
              </a:p>
              <a:p>
                <a:pPr>
                  <a:spcBef>
                    <a:spcPts val="600"/>
                  </a:spcBef>
                </a:pPr>
                <a:r>
                  <a:rPr lang="pt-BR" sz="2000" dirty="0"/>
                  <a:t>Tempo de treinamento é </a:t>
                </a:r>
                <a:r>
                  <a:rPr lang="pt-BR" sz="2000" dirty="0" smtClean="0"/>
                  <a:t>menor: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p:sp>
            <p:nvSpPr>
              <p:cNvPr id="12" name="Content Placeholder 2"/>
              <p:cNvSpPr>
                <a:spLocks noGrp="1" noRot="1" noChangeAspect="1" noMove="1" noResize="1" noEditPoints="1" noAdjustHandles="1" noChangeArrowheads="1" noChangeShapeType="1" noTextEdit="1"/>
              </p:cNvSpPr>
              <p:nvPr>
                <p:ph idx="1"/>
              </p:nvPr>
            </p:nvSpPr>
            <p:spPr>
              <a:xfrm>
                <a:off x="838200" y="3842103"/>
                <a:ext cx="11122742" cy="2895239"/>
              </a:xfrm>
              <a:blipFill rotWithShape="0">
                <a:blip r:embed="rId7"/>
                <a:stretch>
                  <a:fillRect l="-493" t="-2105"/>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a:t>Convergência depende do tamanho do mini-batch.</a:t>
                </a:r>
              </a:p>
              <a:p>
                <a:pPr lvl="1" algn="just">
                  <a:buFont typeface="Wingdings" panose="05000000000000000000" pitchFamily="2" charset="2"/>
                  <a:buChar char="§"/>
                </a:pPr>
                <a:r>
                  <a:rPr lang="pt-BR" dirty="0"/>
                  <a:t>Pode usar esquemas de variação do passo de aprendizagem para melhorar a convergência.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pt-BR">
                    <a:noFill/>
                  </a:rPr>
                  <a:t> </a:t>
                </a:r>
              </a:p>
            </p:txBody>
          </p:sp>
        </mc:Fallback>
      </mc:AlternateContent>
      <p:sp>
        <p:nvSpPr>
          <p:cNvPr id="4" name="Rectangle 3"/>
          <p:cNvSpPr/>
          <p:nvPr/>
        </p:nvSpPr>
        <p:spPr>
          <a:xfrm>
            <a:off x="3297611"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a:t>.</a:t>
            </a:r>
          </a:p>
          <a:p>
            <a:pPr>
              <a:spcBef>
                <a:spcPts val="0"/>
              </a:spcBef>
            </a:pPr>
            <a:r>
              <a:rPr lang="pt-BR" dirty="0"/>
              <a:t>Pode também ser usado com um </a:t>
            </a:r>
            <a:r>
              <a:rPr lang="pt-BR" b="1" i="1" dirty="0" smtClean="0"/>
              <a:t>esquema de variação do </a:t>
            </a:r>
            <a:r>
              <a:rPr lang="pt-BR" b="1" i="1" dirty="0"/>
              <a:t>passo de </a:t>
            </a:r>
            <a:r>
              <a:rPr lang="pt-BR" b="1" i="1" dirty="0" smtClean="0"/>
              <a:t>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a:t>
            </a:r>
            <a:r>
              <a:rPr lang="pt-BR" i="1"/>
              <a:t>Parte </a:t>
            </a:r>
            <a:r>
              <a:rPr lang="pt-BR" i="1" smtClean="0"/>
              <a:t>II</a:t>
            </a:r>
            <a:r>
              <a:rPr lang="pt-BR"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1145982" cy="4713720"/>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fenômeno 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normal</a:t>
            </a:r>
            <a:r>
              <a:rPr lang="pt-BR" dirty="0" smtClean="0"/>
              <a:t>.</a:t>
            </a:r>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possível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0312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a:t>
                </a:r>
                <a:r>
                  <a:rPr lang="pt-BR" b="1" i="1" dirty="0"/>
                  <a:t>deslocamento a partir </a:t>
                </a:r>
                <a:r>
                  <a:rPr lang="pt-BR" b="1" i="1" dirty="0" smtClean="0"/>
                  <a:t>de um </a:t>
                </a:r>
                <a:r>
                  <a:rPr lang="pt-BR" b="1" i="1" dirty="0"/>
                  <a:t>ponto </a:t>
                </a:r>
                <a:r>
                  <a:rPr lang="pt-BR" b="1" i="1" dirty="0" smtClean="0"/>
                  <a:t>especifico</a:t>
                </a:r>
                <a:r>
                  <a:rPr lang="pt-BR" dirty="0" smtClean="0"/>
                  <a:t>, </a:t>
                </a:r>
                <a:r>
                  <a:rPr lang="pt-BR" dirty="0"/>
                  <a:t>obtém-se o </a:t>
                </a:r>
                <a:r>
                  <a:rPr lang="pt-BR" b="1" i="1" dirty="0"/>
                  <a:t>maior incremento possível </a:t>
                </a:r>
                <a:r>
                  <a:rPr lang="pt-BR" dirty="0"/>
                  <a:t>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do </a:t>
                </a:r>
                <a:r>
                  <a:rPr lang="pt-BR" b="1" i="1" dirty="0"/>
                  <a:t>vetor gradiente </a:t>
                </a:r>
                <a:r>
                  <a:rPr lang="pt-BR" dirty="0" smtClean="0"/>
                  <a:t>indica a </a:t>
                </a:r>
                <a:r>
                  <a:rPr lang="pt-BR" b="1" i="1" dirty="0" smtClean="0"/>
                  <a:t>magnitude</a:t>
                </a:r>
                <a:r>
                  <a:rPr lang="pt-BR" dirty="0" smtClean="0"/>
                  <a:t> e a </a:t>
                </a:r>
                <a:r>
                  <a:rPr lang="pt-BR" b="1" i="1" dirty="0" smtClean="0"/>
                  <a:t>direção</a:t>
                </a:r>
                <a:r>
                  <a:rPr lang="pt-BR" dirty="0" smtClean="0"/>
                  <a:t> de </a:t>
                </a:r>
                <a:r>
                  <a:rPr lang="pt-BR" dirty="0"/>
                  <a:t>máxima </a:t>
                </a:r>
                <a:r>
                  <a:rPr lang="pt-BR" dirty="0" smtClean="0"/>
                  <a:t>variação da função </a:t>
                </a:r>
                <a:r>
                  <a:rPr lang="pt-BR" dirty="0"/>
                  <a:t>em </a:t>
                </a:r>
                <a:r>
                  <a:rPr lang="pt-BR" b="1" i="1" dirty="0"/>
                  <a:t>relação àquele </a:t>
                </a:r>
                <a:r>
                  <a:rPr lang="pt-BR" b="1" i="1" dirty="0" smtClean="0"/>
                  <a:t>argumento</a:t>
                </a:r>
                <a:r>
                  <a:rPr lang="pt-BR" dirty="0" smtClean="0"/>
                  <a:t>.</a:t>
                </a:r>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(0)+</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(0)+</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𝐾</m:t>
                                </m:r>
                              </m:sub>
                            </m:sSub>
                          </m:den>
                        </m:f>
                      </m:e>
                    </m:d>
                    <m:r>
                      <a:rPr lang="pt-BR" sz="2600" b="0" i="1" smtClean="0">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(0)</m:t>
                        </m:r>
                      </m:e>
                    </m:d>
                  </m:oMath>
                </a14:m>
                <a:r>
                  <a:rPr lang="pt-BR" sz="26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47156" cy="4724400"/>
              </a:xfrm>
              <a:blipFill rotWithShape="0">
                <a:blip r:embed="rId3"/>
                <a:stretch>
                  <a:fillRect l="-711" t="-2968" r="-120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a:t>
                </a:r>
                <a:r>
                  <a:rPr lang="pt-BR" sz="1400" i="1" dirty="0"/>
                  <a:t>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dirty="0"/>
                  <a:t>vetor gradiente em um ponto </a:t>
                </a:r>
                <a:r>
                  <a:rPr lang="pt-BR" sz="1400" dirty="0" smtClean="0"/>
                  <a:t>específico é </a:t>
                </a:r>
                <a:r>
                  <a:rPr lang="pt-BR" sz="1400" dirty="0"/>
                  <a:t>um </a:t>
                </a:r>
                <a:r>
                  <a:rPr lang="pt-BR" sz="1400" b="1" dirty="0"/>
                  <a:t>vetor </a:t>
                </a:r>
                <a:r>
                  <a:rPr lang="pt-BR" sz="1400" b="1" dirty="0" smtClean="0"/>
                  <a:t>ortogonal</a:t>
                </a:r>
                <a:r>
                  <a:rPr lang="pt-BR" sz="1400" dirty="0" smtClean="0"/>
                  <a:t> à reta tangente </a:t>
                </a:r>
                <a:r>
                  <a:rPr lang="pt-BR" sz="1400" dirty="0"/>
                  <a:t>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9070"/>
                <a:ext cx="11186160" cy="4757969"/>
              </a:xfrm>
            </p:spPr>
            <p:txBody>
              <a:bodyPr>
                <a:normAutofit fontScale="92500" lnSpcReduction="10000"/>
              </a:bodyPr>
              <a:lstStyle/>
              <a:p>
                <a:r>
                  <a:rPr lang="pt-BR" dirty="0" smtClean="0"/>
                  <a:t>Em </a:t>
                </a:r>
                <a:r>
                  <a:rPr lang="pt-BR" dirty="0"/>
                  <a:t>um </a:t>
                </a:r>
                <a:r>
                  <a:rPr lang="pt-BR" b="1" i="1" dirty="0"/>
                  <a:t>ponto </a:t>
                </a:r>
                <a:r>
                  <a:rPr lang="pt-BR" b="1" i="1" dirty="0" smtClean="0"/>
                  <a:t>específico</a:t>
                </a:r>
                <a:r>
                  <a:rPr lang="pt-BR" dirty="0" smtClean="0"/>
                  <a:t>, cada elemento do </a:t>
                </a:r>
                <a:r>
                  <a:rPr lang="pt-BR" b="1" i="1" dirty="0" smtClean="0"/>
                  <a:t>vetor gradiente </a:t>
                </a:r>
                <a:r>
                  <a:rPr lang="pt-BR" dirty="0" smtClean="0"/>
                  <a:t>com valor:</a:t>
                </a:r>
                <a:endParaRPr lang="pt-BR" dirty="0"/>
              </a:p>
              <a:p>
                <a:pPr lvl="1">
                  <a:buFont typeface="Courier New" panose="02070309020205020404" pitchFamily="49" charset="0"/>
                  <a:buChar char="o"/>
                </a:pPr>
                <a:r>
                  <a:rPr lang="pt-BR" dirty="0" smtClean="0"/>
                  <a:t>+ (inclinação positiva) significa que o ponto de máximo esta à </a:t>
                </a:r>
                <a:r>
                  <a:rPr lang="pt-BR" dirty="0"/>
                  <a:t>frente. </a:t>
                </a:r>
                <a:endParaRPr lang="pt-BR" dirty="0" smtClean="0"/>
              </a:p>
              <a:p>
                <a:pPr lvl="1">
                  <a:buFont typeface="Courier New" panose="02070309020205020404" pitchFamily="49" charset="0"/>
                  <a:buChar char="o"/>
                </a:pPr>
                <a:r>
                  <a:rPr lang="pt-BR" dirty="0"/>
                  <a:t>- (inclinação </a:t>
                </a:r>
                <a:r>
                  <a:rPr lang="pt-BR" dirty="0" smtClean="0"/>
                  <a:t>negativa) </a:t>
                </a:r>
                <a:r>
                  <a:rPr lang="pt-BR" dirty="0"/>
                  <a:t>significa </a:t>
                </a:r>
                <a:r>
                  <a:rPr lang="pt-BR" dirty="0" smtClean="0"/>
                  <a:t>que o ponto de máximo está atrás.</a:t>
                </a:r>
              </a:p>
              <a:p>
                <a:pPr lvl="1">
                  <a:buFont typeface="Courier New" panose="02070309020205020404" pitchFamily="49" charset="0"/>
                  <a:buChar char="o"/>
                </a:pPr>
                <a:r>
                  <a:rPr lang="pt-BR" dirty="0"/>
                  <a:t>0 (inclinação </a:t>
                </a:r>
                <a:r>
                  <a:rPr lang="pt-BR" dirty="0" smtClean="0"/>
                  <a:t>nula) </a:t>
                </a:r>
                <a:r>
                  <a:rPr lang="pt-BR" dirty="0"/>
                  <a:t>significa </a:t>
                </a:r>
                <a:r>
                  <a:rPr lang="pt-BR" dirty="0" smtClean="0"/>
                  <a:t>que 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ou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smtClean="0"/>
                  <a:t> em forma vetorial.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gradiente</a:t>
                </a:r>
                <a:r>
                  <a:rPr lang="pt-BR" dirty="0" smtClean="0"/>
                  <a:t>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 é conhecido como </a:t>
                </a:r>
                <a:r>
                  <a:rPr lang="pt-BR" b="1" i="1" dirty="0"/>
                  <a:t>gradiente </a:t>
                </a:r>
                <a:r>
                  <a:rPr lang="pt-BR" b="1" i="1" dirty="0" smtClean="0"/>
                  <a:t>ascendente</a:t>
                </a:r>
                <a:r>
                  <a:rPr lang="pt-BR" dirty="0" smtClean="0"/>
                  <a:t>.</a:t>
                </a:r>
              </a:p>
              <a:p>
                <a:r>
                  <a:rPr lang="pt-BR" dirty="0" smtClean="0"/>
                  <a:t>A cada iteração, o algoritmo calcula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9070"/>
                <a:ext cx="11186160" cy="4757969"/>
              </a:xfrm>
              <a:blipFill rotWithShape="0">
                <a:blip r:embed="rId3"/>
                <a:stretch>
                  <a:fillRect l="-872" t="-2561"/>
                </a:stretch>
              </a:blipFill>
            </p:spPr>
            <p:txBody>
              <a:bodyPr/>
              <a:lstStyle/>
              <a:p>
                <a:r>
                  <a:rPr lang="pt-BR">
                    <a:noFill/>
                  </a:rPr>
                  <a:t> </a:t>
                </a:r>
              </a:p>
            </p:txBody>
          </p:sp>
        </mc:Fallback>
      </mc:AlternateContent>
      <p:sp>
        <p:nvSpPr>
          <p:cNvPr id="29" name="Rectangle 28"/>
          <p:cNvSpPr/>
          <p:nvPr/>
        </p:nvSpPr>
        <p:spPr>
          <a:xfrm>
            <a:off x="8794388" y="326115"/>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08544" y="2408402"/>
            <a:ext cx="300478"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802628" y="2741896"/>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6442261" y="15337"/>
            <a:ext cx="3824944" cy="2054213"/>
          </a:xfrm>
          <a:prstGeom prst="rect">
            <a:avLst/>
          </a:prstGeom>
        </p:spPr>
      </p:pic>
      <p:sp>
        <p:nvSpPr>
          <p:cNvPr id="5" name="Rectangle 4"/>
          <p:cNvSpPr/>
          <p:nvPr/>
        </p:nvSpPr>
        <p:spPr>
          <a:xfrm>
            <a:off x="10342697" y="1253283"/>
            <a:ext cx="1749873" cy="738664"/>
          </a:xfrm>
          <a:prstGeom prst="rect">
            <a:avLst/>
          </a:prstGeom>
        </p:spPr>
        <p:txBody>
          <a:bodyPr wrap="square">
            <a:spAutoFit/>
          </a:bodyPr>
          <a:lstStyle/>
          <a:p>
            <a:pPr lvl="0" algn="ctr">
              <a:defRPr/>
            </a:pPr>
            <a:r>
              <a:rPr lang="pt-BR" sz="1400" dirty="0"/>
              <a:t>A </a:t>
            </a:r>
            <a:r>
              <a:rPr lang="pt-BR" sz="1400" b="1" i="1" dirty="0"/>
              <a:t>derivada parcial </a:t>
            </a:r>
            <a:r>
              <a:rPr lang="pt-BR" sz="1400" dirty="0" smtClean="0"/>
              <a:t>dá </a:t>
            </a:r>
            <a:r>
              <a:rPr lang="pt-BR" sz="1400" dirty="0"/>
              <a:t>a </a:t>
            </a:r>
            <a:r>
              <a:rPr lang="pt-BR" sz="1400" b="1" i="1" dirty="0"/>
              <a:t>inclinação</a:t>
            </a:r>
            <a:r>
              <a:rPr lang="pt-BR" sz="1400" dirty="0"/>
              <a:t> da </a:t>
            </a:r>
            <a:r>
              <a:rPr lang="pt-BR" sz="1400" b="1" i="1" dirty="0"/>
              <a:t>reta tangente</a:t>
            </a:r>
            <a:r>
              <a:rPr lang="pt-BR" sz="1400" dirty="0"/>
              <a:t> ao ponto.</a:t>
            </a: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09342"/>
                <a:ext cx="11170920" cy="4748658"/>
              </a:xfrm>
            </p:spPr>
            <p:txBody>
              <a:bodyPr>
                <a:normAutofit lnSpcReduction="10000"/>
              </a:bodyPr>
              <a:lstStyle/>
              <a:p>
                <a:r>
                  <a:rPr lang="pt-BR" dirty="0" smtClean="0"/>
                  <a:t>Mas e se formos na </a:t>
                </a:r>
                <a:r>
                  <a:rPr lang="pt-BR" b="1" i="1" dirty="0" smtClean="0"/>
                  <a:t>direção contrária </a:t>
                </a:r>
                <a:r>
                  <a:rPr lang="pt-BR" dirty="0" smtClean="0"/>
                  <a:t>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à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iteração, </a:t>
                </a:r>
                <a:r>
                  <a:rPr lang="pt-BR" dirty="0" smtClean="0"/>
                  <a:t>o algoritmo calcula </a:t>
                </a:r>
                <a:r>
                  <a:rPr lang="pt-BR" dirty="0"/>
                  <a:t>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
                </a:r>
                <a:r>
                  <a:rPr lang="pt-BR" dirty="0" smtClean="0"/>
                  <a:t>atualiza </a:t>
                </a:r>
                <a:r>
                  <a:rPr lang="pt-BR" dirty="0"/>
                  <a:t>os valores dos argumentos da função de tal forma, que a cada </a:t>
                </a:r>
                <a:r>
                  <a:rPr lang="pt-BR" b="1" i="1" dirty="0"/>
                  <a:t>iteração</a:t>
                </a:r>
                <a:r>
                  <a:rPr lang="pt-BR" dirty="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precisamos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09342"/>
                <a:ext cx="11170920" cy="4748658"/>
              </a:xfrm>
              <a:blipFill rotWithShape="0">
                <a:blip r:embed="rId3"/>
                <a:stretch>
                  <a:fillRect l="-983" t="-2824" b="-1027"/>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1" t="48020" r="3994" b="2109"/>
          <a:stretch/>
        </p:blipFill>
        <p:spPr>
          <a:xfrm>
            <a:off x="6522487" y="54740"/>
            <a:ext cx="5007141" cy="2054602"/>
          </a:xfrm>
          <a:prstGeom prst="rect">
            <a:avLst/>
          </a:prstGeom>
        </p:spPr>
      </p:pic>
      <p:sp>
        <p:nvSpPr>
          <p:cNvPr id="5" name="Rectangle 4"/>
          <p:cNvSpPr/>
          <p:nvPr/>
        </p:nvSpPr>
        <p:spPr>
          <a:xfrm>
            <a:off x="9751980" y="16142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0653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079475" y="4399473"/>
            <a:ext cx="1150789" cy="1032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2159"/>
            <a:ext cx="11019972" cy="1281447"/>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11663"/>
                <a:ext cx="11165115" cy="1419121"/>
              </a:xfrm>
            </p:spPr>
            <p:txBody>
              <a:bodyPr>
                <a:normAutofit fontScale="92500" lnSpcReduction="10000"/>
              </a:bodyPr>
              <a:lstStyle/>
              <a:p>
                <a:r>
                  <a:rPr lang="pt-BR" dirty="0"/>
                  <a:t>O algoritmo inicializa </a:t>
                </a:r>
                <a:r>
                  <a:rPr lang="pt-BR" dirty="0" smtClean="0"/>
                  <a:t>o vetor de </a:t>
                </a:r>
                <a:r>
                  <a:rPr lang="pt-BR" dirty="0"/>
                  <a:t>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na </a:t>
                </a:r>
                <a:r>
                  <a:rPr lang="pt-BR" b="1" i="1" dirty="0" smtClean="0"/>
                  <a:t>direção</a:t>
                </a:r>
                <a:r>
                  <a:rPr lang="pt-BR" dirty="0" smtClean="0"/>
                  <a:t> </a:t>
                </a:r>
                <a:r>
                  <a:rPr lang="pt-BR" b="1" i="1" dirty="0" smtClean="0"/>
                  <a:t>oposta </a:t>
                </a:r>
                <a:r>
                  <a:rPr lang="pt-BR" dirty="0"/>
                  <a:t>a</a:t>
                </a:r>
                <a:r>
                  <a:rPr lang="pt-BR" dirty="0" smtClean="0"/>
                  <a:t> </a:t>
                </a:r>
                <a:r>
                  <a:rPr lang="pt-BR" dirty="0"/>
                  <a:t>do </a:t>
                </a:r>
                <a:r>
                  <a:rPr lang="pt-BR" b="1" i="1" dirty="0" smtClean="0"/>
                  <a:t>vetor</a:t>
                </a:r>
                <a:r>
                  <a:rPr lang="pt-BR" dirty="0" smtClean="0"/>
                  <a:t>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11663"/>
                <a:ext cx="11165115" cy="1419121"/>
              </a:xfrm>
              <a:blipFill rotWithShape="0">
                <a:blip r:embed="rId3"/>
                <a:stretch>
                  <a:fillRect l="-819" t="-8584" r="-1310" b="-729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315562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315562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634209"/>
                <a:ext cx="11165115" cy="22237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smtClean="0">
                    <a:ea typeface="Cambria Math" panose="02040503050406030204" pitchFamily="18" charset="0"/>
                  </a:rPr>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i="1" smtClean="0">
                        <a:latin typeface="Cambria Math" panose="02040503050406030204" pitchFamily="18" charset="0"/>
                        <a:ea typeface="Cambria Math" panose="02040503050406030204" pitchFamily="18" charset="0"/>
                      </a:rPr>
                      <m:t>&gt;</m:t>
                    </m:r>
                    <m:r>
                      <a:rPr lang="pt-BR" b="0" i="1" smtClean="0">
                        <a:latin typeface="Cambria Math" panose="02040503050406030204" pitchFamily="18" charset="0"/>
                        <a:ea typeface="Cambria Math" panose="02040503050406030204" pitchFamily="18" charset="0"/>
                      </a:rPr>
                      <m:t>0</m:t>
                    </m:r>
                  </m:oMath>
                </a14:m>
                <a:r>
                  <a:rPr lang="pt-BR" dirty="0"/>
                  <a:t> é </a:t>
                </a:r>
                <a:r>
                  <a:rPr lang="pt-BR" dirty="0" smtClean="0"/>
                  <a:t>o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 </a:t>
                </a:r>
                <a:r>
                  <a:rPr lang="pt-BR" dirty="0"/>
                  <a:t>da </a:t>
                </a:r>
                <a:r>
                  <a:rPr lang="pt-BR" b="1" i="1" dirty="0"/>
                  <a:t>função de </a:t>
                </a:r>
                <a:r>
                  <a:rPr lang="pt-BR" b="1" i="1" dirty="0" smtClean="0"/>
                  <a:t>erro</a:t>
                </a:r>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oposta a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634209"/>
                <a:ext cx="11165115" cy="2223792"/>
              </a:xfrm>
              <a:prstGeom prst="rect">
                <a:avLst/>
              </a:prstGeom>
              <a:blipFill rotWithShape="0">
                <a:blip r:embed="rId5"/>
                <a:stretch>
                  <a:fillRect l="-819" t="-3562" r="-928" b="-4384"/>
                </a:stretch>
              </a:blipFill>
            </p:spPr>
            <p:txBody>
              <a:bodyPr/>
              <a:lstStyle/>
              <a:p>
                <a:r>
                  <a:rPr lang="pt-BR">
                    <a:noFill/>
                  </a:rPr>
                  <a:t> </a:t>
                </a:r>
              </a:p>
            </p:txBody>
          </p:sp>
        </mc:Fallback>
      </mc:AlternateContent>
      <p:cxnSp>
        <p:nvCxnSpPr>
          <p:cNvPr id="8" name="Straight Arrow Connector 7"/>
          <p:cNvCxnSpPr/>
          <p:nvPr/>
        </p:nvCxnSpPr>
        <p:spPr>
          <a:xfrm flipH="1">
            <a:off x="3022601" y="2075543"/>
            <a:ext cx="3087913" cy="19195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56215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200" y="995963"/>
                <a:ext cx="9117568" cy="5834741"/>
              </a:xfrm>
            </p:spPr>
            <p:txBody>
              <a:bodyPr>
                <a:normAutofit fontScale="77500" lnSpcReduction="20000"/>
              </a:bodyPr>
              <a:lstStyle/>
              <a:p>
                <a:pPr marL="0" indent="0">
                  <a:buNone/>
                </a:pPr>
                <a:r>
                  <a:rPr lang="en-US" dirty="0" smtClean="0"/>
                  <a:t>Usaremos</a:t>
                </a:r>
                <a:r>
                  <a:rPr lang="en-US" dirty="0" smtClean="0"/>
                  <a:t>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a:p>
                <a:pPr marL="0" indent="0">
                  <a:buNone/>
                </a:pPr>
                <a:r>
                  <a:rPr lang="en-US" dirty="0" smtClean="0"/>
                  <a:t>A </a:t>
                </a:r>
                <a:r>
                  <a:rPr lang="en-US" b="1" dirty="0" err="1" smtClean="0"/>
                  <a:t>equação</a:t>
                </a:r>
                <a:r>
                  <a:rPr lang="en-US" b="1" dirty="0" smtClean="0"/>
                  <a:t> de </a:t>
                </a:r>
                <a:r>
                  <a:rPr lang="en-US" b="1" dirty="0" err="1"/>
                  <a:t>atualização</a:t>
                </a:r>
                <a:r>
                  <a:rPr lang="en-US" b="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nl-BE" dirty="0"/>
              </a:p>
              <a:p>
                <a:pPr marL="0" indent="0">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a:latin typeface="Cambria Math" panose="02040503050406030204" pitchFamily="18" charset="0"/>
                      </a:rPr>
                      <m:t>.</m:t>
                    </m:r>
                  </m:oMath>
                </a14:m>
                <a:endParaRPr lang="en-US" dirty="0" smtClean="0"/>
              </a:p>
              <a:p>
                <a:pPr marL="0" indent="0" algn="ctr">
                  <a:buNone/>
                </a:pPr>
                <a:r>
                  <a:rPr lang="pt-BR" dirty="0" smtClean="0"/>
                  <a:t>Forma matricial: </a:t>
                </a:r>
                <a14:m>
                  <m:oMath xmlns:m="http://schemas.openxmlformats.org/officeDocument/2006/math">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p>
                      <m:sSupPr>
                        <m:ctrlPr>
                          <a:rPr lang="pt-BR"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𝑿</m:t>
                        </m:r>
                      </m:e>
                      <m:sup>
                        <m:r>
                          <a:rPr lang="pt-BR" i="1">
                            <a:latin typeface="Cambria Math" panose="02040503050406030204" pitchFamily="18" charset="0"/>
                            <a:ea typeface="Cambria Math" panose="02040503050406030204" pitchFamily="18" charset="0"/>
                          </a:rPr>
                          <m:t>𝑇</m:t>
                        </m:r>
                      </m:sup>
                    </m:sSup>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𝒚</m:t>
                    </m:r>
                    <m:r>
                      <a:rPr lang="pt-BR" i="1">
                        <a:latin typeface="Cambria Math" panose="02040503050406030204" pitchFamily="18" charset="0"/>
                        <a:ea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r>
                          <a:rPr lang="pt-BR" b="1" i="1">
                            <a:latin typeface="Cambria Math" panose="02040503050406030204" pitchFamily="18" charset="0"/>
                            <a:ea typeface="Cambria Math" panose="02040503050406030204" pitchFamily="18" charset="0"/>
                          </a:rPr>
                          <m:t>𝒚</m:t>
                        </m:r>
                      </m:e>
                    </m:acc>
                    <m:r>
                      <a:rPr lang="pt-BR" i="1">
                        <a:latin typeface="Cambria Math" panose="02040503050406030204" pitchFamily="18" charset="0"/>
                        <a:ea typeface="Cambria Math" panose="02040503050406030204" pitchFamily="18" charset="0"/>
                      </a:rPr>
                      <m:t>)</m:t>
                    </m:r>
                  </m:oMath>
                </a14:m>
                <a:endParaRPr lang="en-US" dirty="0" smtClean="0"/>
              </a:p>
              <a:p>
                <a:pPr marL="0" indent="0">
                  <a:buNone/>
                </a:pPr>
                <a:r>
                  <a:rPr lang="en-US" dirty="0" err="1" smtClean="0"/>
                  <a:t>onde</a:t>
                </a:r>
                <a:r>
                  <a:rPr lang="en-US" dirty="0" smtClean="0"/>
                  <a:t> </a:t>
                </a:r>
                <a:r>
                  <a:rPr lang="en-US" dirty="0"/>
                  <a:t>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870" t="-2088" b="-1357"/>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11" name="TextBox 10"/>
          <p:cNvSpPr txBox="1"/>
          <p:nvPr/>
        </p:nvSpPr>
        <p:spPr>
          <a:xfrm>
            <a:off x="443811" y="3548720"/>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827405" y="3153979"/>
            <a:ext cx="2157741" cy="7640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375563" y="2303607"/>
            <a:ext cx="1580205"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623495" y="4652949"/>
            <a:ext cx="1244731" cy="954107"/>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165666" y="3473158"/>
            <a:ext cx="1272562" cy="38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a:off x="9245861" y="5607056"/>
            <a:ext cx="1351566" cy="6774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22400"/>
                <a:ext cx="11179630" cy="5435600"/>
              </a:xfrm>
            </p:spPr>
            <p:txBody>
              <a:bodyPr>
                <a:normAutofit/>
              </a:bodyPr>
              <a:lstStyle/>
              <a:p>
                <a:pPr marL="0" indent="0" algn="just">
                  <a:buNone/>
                </a:pPr>
                <a:r>
                  <a:rPr lang="pt-BR" dirty="0" smtClean="0"/>
                  <a:t>Existem 3 diferentes versões para a implementação do algoritmo do Gradiente Descendente: Batelada, Estocástico e Mini-Batch.</a:t>
                </a:r>
              </a:p>
              <a:p>
                <a:pPr algn="just"/>
                <a:r>
                  <a:rPr lang="pt-BR" b="1" dirty="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atributos e rótulos de treinamento, ou seja, o conjunto de treinamento.</a:t>
                </a:r>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época.</a:t>
                </a:r>
                <a:endParaRPr lang="pt-BR"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1091" t="-1794" r="-1145" b="-1457"/>
                </a:stretch>
              </a:blipFill>
            </p:spPr>
            <p:txBody>
              <a:bodyPr/>
              <a:lstStyle/>
              <a:p>
                <a:r>
                  <a:rPr lang="pt-BR">
                    <a:noFill/>
                  </a:rPr>
                  <a:t> </a:t>
                </a:r>
              </a:p>
            </p:txBody>
          </p:sp>
        </mc:Fallback>
      </mc:AlternateContent>
      <p:sp>
        <p:nvSpPr>
          <p:cNvPr id="4" name="Rectangle 3"/>
          <p:cNvSpPr/>
          <p:nvPr/>
        </p:nvSpPr>
        <p:spPr>
          <a:xfrm>
            <a:off x="3260833" y="3555744"/>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19086</TotalTime>
  <Words>3200</Words>
  <Application>Microsoft Office PowerPoint</Application>
  <PresentationFormat>Widescreen</PresentationFormat>
  <Paragraphs>286</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2207</cp:revision>
  <dcterms:created xsi:type="dcterms:W3CDTF">2020-02-17T11:18:32Z</dcterms:created>
  <dcterms:modified xsi:type="dcterms:W3CDTF">2021-09-24T23:05:41Z</dcterms:modified>
</cp:coreProperties>
</file>