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334"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5/05/2023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5/05/2023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5/05/2023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5/05/2023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5/05/2023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 12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smtClean="0"/>
              <a:t>Para ordem igual a 1, a média e desvio padrão são elevados: </a:t>
            </a:r>
            <a:r>
              <a:rPr lang="pt-BR" sz="1400" b="1" dirty="0" smtClean="0"/>
              <a:t>subajuste</a:t>
            </a:r>
            <a:r>
              <a:rPr lang="pt-BR" sz="1400" dirty="0" smtClean="0"/>
              <a:t>.</a:t>
            </a:r>
          </a:p>
          <a:p>
            <a:pPr marL="285750" indent="-285750">
              <a:buFont typeface="Arial" panose="020B0604020202020204" pitchFamily="34" charset="0"/>
              <a:buChar char="•"/>
            </a:pPr>
            <a:r>
              <a:rPr lang="pt-BR" sz="1400" dirty="0" smtClean="0"/>
              <a:t>Conforme a ordem aumenta, ambos diminuem, atingindo o </a:t>
            </a:r>
            <a:r>
              <a:rPr lang="pt-BR" sz="1400" b="1" dirty="0" smtClean="0"/>
              <a:t>ponto ótimo </a:t>
            </a:r>
            <a:r>
              <a:rPr lang="pt-BR" sz="1400" dirty="0" smtClean="0"/>
              <a:t>quando igual a 2.</a:t>
            </a:r>
          </a:p>
          <a:p>
            <a:pPr marL="285750" indent="-285750">
              <a:buFont typeface="Arial" panose="020B0604020202020204" pitchFamily="34" charset="0"/>
              <a:buChar char="•"/>
            </a:pPr>
            <a:r>
              <a:rPr lang="pt-BR" sz="1400" dirty="0" smtClean="0"/>
              <a:t>Porém, conforme a ordem continua a aumentar, ambos aumentam, indicando </a:t>
            </a:r>
            <a:r>
              <a:rPr lang="pt-BR" sz="1400" b="1" dirty="0" smtClean="0"/>
              <a:t>sobreajuste</a:t>
            </a:r>
            <a:r>
              <a:rPr lang="pt-BR" sz="1400" dirty="0" smtClean="0"/>
              <a:t>.</a:t>
            </a:r>
            <a:endParaRPr lang="pt-BR" sz="14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smtClean="0"/>
              <a:t>Dentre as três estratégias, o </a:t>
            </a:r>
            <a:r>
              <a:rPr lang="pt-BR" b="1" i="1" dirty="0"/>
              <a:t>leave-p-out</a:t>
            </a:r>
            <a:r>
              <a:rPr lang="pt-BR" dirty="0"/>
              <a:t> </a:t>
            </a:r>
            <a:r>
              <a:rPr lang="pt-BR" b="1" i="1" dirty="0"/>
              <a:t>dá indicações mais claras de qual ordem </a:t>
            </a:r>
            <a:r>
              <a:rPr lang="pt-BR" b="1" i="1" dirty="0" smtClean="0"/>
              <a:t>usar</a:t>
            </a:r>
            <a:r>
              <a:rPr lang="pt-BR" dirty="0" smtClean="0"/>
              <a:t>, </a:t>
            </a:r>
            <a:r>
              <a:rPr lang="pt-BR" dirty="0"/>
              <a:t>pois usa um número maior de pares </a:t>
            </a:r>
            <a:r>
              <a:rPr lang="pt-BR" dirty="0" smtClean="0"/>
              <a:t>treinamento/validação, </a:t>
            </a:r>
            <a:r>
              <a:rPr lang="pt-BR" dirty="0"/>
              <a:t>aumentando a confiabilidade </a:t>
            </a:r>
            <a:r>
              <a:rPr lang="pt-BR" dirty="0" smtClean="0"/>
              <a:t>dos valores 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quase 8 minutos</a:t>
            </a:r>
            <a:r>
              <a:rPr lang="pt-BR" dirty="0"/>
              <a:t>.</a:t>
            </a:r>
          </a:p>
          <a:p>
            <a:r>
              <a:rPr lang="pt-BR" dirty="0"/>
              <a:t>Portanto, </a:t>
            </a:r>
            <a:r>
              <a:rPr lang="pt-BR" dirty="0" smtClean="0"/>
              <a:t>deve-se utilizá-lo </a:t>
            </a:r>
            <a:r>
              <a:rPr lang="pt-BR" dirty="0"/>
              <a:t>com bases </a:t>
            </a:r>
            <a:r>
              <a:rPr lang="pt-BR" dirty="0" smtClean="0"/>
              <a:t>de dados relativamente </a:t>
            </a:r>
            <a:r>
              <a:rPr lang="pt-BR" dirty="0"/>
              <a:t>pequenas.</a:t>
            </a:r>
          </a:p>
          <a:p>
            <a:r>
              <a:rPr lang="pt-BR" dirty="0"/>
              <a:t>Para bases maiores, o </a:t>
            </a:r>
            <a:r>
              <a:rPr lang="pt-BR" b="1" i="1" dirty="0"/>
              <a:t>k-fold</a:t>
            </a:r>
            <a:r>
              <a:rPr lang="pt-BR" dirty="0"/>
              <a:t> é uma opção melhor e mais eficiente do que o </a:t>
            </a:r>
            <a:r>
              <a:rPr lang="pt-BR" b="1" i="1" dirty="0" err="1" smtClean="0"/>
              <a:t>holdout</a:t>
            </a:r>
            <a:r>
              <a:rPr lang="pt-BR" dirty="0" smtClean="0"/>
              <a:t> e </a:t>
            </a:r>
            <a:r>
              <a:rPr lang="pt-BR" b="1" i="1" dirty="0" err="1" smtClean="0"/>
              <a:t>leave</a:t>
            </a:r>
            <a:r>
              <a:rPr lang="pt-BR" b="1" i="1" dirty="0" smtClean="0"/>
              <a:t>-</a:t>
            </a:r>
            <a:r>
              <a:rPr lang="pt-BR" b="1" i="1" dirty="0" err="1" smtClean="0"/>
              <a:t>p-out</a:t>
            </a:r>
            <a:r>
              <a:rPr lang="pt-BR" dirty="0" smtClean="0"/>
              <a:t>.</a:t>
            </a:r>
            <a:endParaRPr lang="pt-BR" dirty="0"/>
          </a:p>
          <a:p>
            <a:r>
              <a:rPr lang="pt-BR" dirty="0" smtClean="0"/>
              <a:t>Para bases muito grandes, o </a:t>
            </a:r>
            <a:r>
              <a:rPr lang="pt-BR" b="1" i="1" dirty="0" smtClean="0"/>
              <a:t>holdout</a:t>
            </a:r>
            <a:r>
              <a:rPr lang="pt-BR" dirty="0" smtClean="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126224" cy="5167312"/>
          </a:xfrm>
        </p:spPr>
        <p:txBody>
          <a:bodyPr>
            <a:normAutofit fontScale="92500" lnSpcReduction="10000"/>
          </a:bodyPr>
          <a:lstStyle/>
          <a:p>
            <a:r>
              <a:rPr lang="pt-BR" dirty="0" smtClean="0"/>
              <a:t>Qual ordem escolher </a:t>
            </a:r>
            <a:r>
              <a:rPr lang="pt-BR" dirty="0"/>
              <a:t>se os </a:t>
            </a:r>
            <a:r>
              <a:rPr lang="pt-BR" b="1" i="1" dirty="0" smtClean="0"/>
              <a:t>erros de treinamento e validação </a:t>
            </a:r>
            <a:r>
              <a:rPr lang="pt-BR" b="1" i="1" dirty="0"/>
              <a:t>são </a:t>
            </a:r>
            <a:r>
              <a:rPr lang="pt-BR" b="1" i="1" dirty="0" smtClean="0"/>
              <a:t>pequenos e praticamente constantes para várias ordens de polinômio</a:t>
            </a:r>
            <a:r>
              <a:rPr lang="pt-BR" dirty="0" smtClean="0"/>
              <a:t>?</a:t>
            </a:r>
            <a:endParaRPr lang="pt-BR" dirty="0"/>
          </a:p>
          <a:p>
            <a:r>
              <a:rPr lang="pt-BR" dirty="0"/>
              <a:t>Uma resposta é </a:t>
            </a:r>
            <a:r>
              <a:rPr lang="pt-BR" dirty="0" smtClean="0"/>
              <a:t>aplicar o </a:t>
            </a:r>
            <a:r>
              <a:rPr lang="pt-BR" dirty="0"/>
              <a:t>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a:t>
            </a:r>
            <a:r>
              <a:rPr lang="pt-BR" dirty="0" smtClean="0"/>
              <a:t>delas.</a:t>
            </a:r>
          </a:p>
          <a:p>
            <a:pPr lvl="1">
              <a:buFont typeface="Wingdings" panose="05000000000000000000" pitchFamily="2" charset="2"/>
              <a:buChar char="§"/>
            </a:pPr>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a:t>
            </a:r>
            <a:r>
              <a:rPr lang="pt-BR" dirty="0" smtClean="0"/>
              <a:t>usando </a:t>
            </a:r>
            <a:r>
              <a:rPr lang="pt-BR" dirty="0"/>
              <a:t>a</a:t>
            </a:r>
            <a:r>
              <a:rPr lang="pt-BR" dirty="0" smtClean="0"/>
              <a:t> </a:t>
            </a:r>
            <a:r>
              <a:rPr lang="pt-BR" b="1" i="1" dirty="0"/>
              <a:t>navalha de </a:t>
            </a:r>
            <a:r>
              <a:rPr lang="pt-BR" b="1" i="1" dirty="0" err="1" smtClean="0"/>
              <a:t>Occam</a:t>
            </a:r>
            <a:r>
              <a:rPr lang="pt-BR" i="1" dirty="0"/>
              <a:t> </a:t>
            </a:r>
            <a:r>
              <a:rPr lang="pt-BR" dirty="0" smtClean="0"/>
              <a:t>escolhemos a </a:t>
            </a:r>
            <a:r>
              <a:rPr lang="pt-BR" b="1" i="1" dirty="0" smtClean="0"/>
              <a:t>função</a:t>
            </a:r>
            <a:r>
              <a:rPr lang="pt-BR" dirty="0" smtClean="0"/>
              <a:t> </a:t>
            </a:r>
            <a:r>
              <a:rPr lang="pt-BR" b="1" i="1" dirty="0"/>
              <a:t>hipótese</a:t>
            </a:r>
            <a:r>
              <a:rPr lang="pt-BR" dirty="0"/>
              <a:t> menos </a:t>
            </a:r>
            <a:r>
              <a:rPr lang="pt-BR" dirty="0" smtClean="0"/>
              <a:t>complexa (mais simples), mas que </a:t>
            </a:r>
            <a:r>
              <a:rPr lang="pt-BR" dirty="0"/>
              <a:t>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585323"/>
          </a:xfrm>
          <a:prstGeom prst="rect">
            <a:avLst/>
          </a:prstGeom>
        </p:spPr>
        <p:txBody>
          <a:bodyPr wrap="square">
            <a:spAutoFit/>
          </a:bodyPr>
          <a:lstStyle/>
          <a:p>
            <a:pPr marL="285750" indent="-285750">
              <a:buFont typeface="Arial" panose="020B0604020202020204" pitchFamily="34" charset="0"/>
              <a:buChar char="•"/>
            </a:pPr>
            <a:r>
              <a:rPr lang="pt-BR" sz="1600" dirty="0" smtClean="0"/>
              <a:t>Mesma </a:t>
            </a:r>
            <a:r>
              <a:rPr lang="pt-BR" sz="1600" dirty="0"/>
              <a:t>função observável </a:t>
            </a:r>
            <a:r>
              <a:rPr lang="pt-BR" sz="1600" dirty="0" smtClean="0"/>
              <a:t>dos exemplos anteriores.</a:t>
            </a:r>
          </a:p>
          <a:p>
            <a:pPr marL="285750" indent="-285750">
              <a:buFont typeface="Arial" panose="020B0604020202020204" pitchFamily="34" charset="0"/>
              <a:buChar char="•"/>
            </a:pPr>
            <a:r>
              <a:rPr lang="pt-BR" sz="1600" dirty="0" smtClean="0"/>
              <a:t>Base de dados com </a:t>
            </a:r>
            <a:r>
              <a:rPr lang="pt-BR" sz="1600" b="1" dirty="0" smtClean="0"/>
              <a:t>10000 exemplos:</a:t>
            </a:r>
          </a:p>
          <a:p>
            <a:pPr marL="742950" lvl="1" indent="-285750">
              <a:buFont typeface="Wingdings" panose="05000000000000000000" pitchFamily="2" charset="2"/>
              <a:buChar char="§"/>
            </a:pPr>
            <a:r>
              <a:rPr lang="pt-BR" sz="1600" dirty="0" smtClean="0"/>
              <a:t>Evita o sobreajuste, pois os modelos têm complexidade muito menor do que o número de exemplos.</a:t>
            </a:r>
          </a:p>
          <a:p>
            <a:pPr marL="285750" indent="-285750">
              <a:buFont typeface="Arial" panose="020B0604020202020204" pitchFamily="34" charset="0"/>
              <a:buChar char="•"/>
            </a:pPr>
            <a:r>
              <a:rPr lang="pt-BR" sz="1600" dirty="0" smtClean="0"/>
              <a:t>Holdout com 30% para validação.</a:t>
            </a:r>
          </a:p>
          <a:p>
            <a:pPr marL="285750" indent="-285750">
              <a:buFont typeface="Arial" panose="020B0604020202020204" pitchFamily="34" charset="0"/>
              <a:buChar char="•"/>
            </a:pPr>
            <a:r>
              <a:rPr lang="pt-BR" sz="1600" dirty="0" smtClean="0"/>
              <a:t>Vejam que teoricamente, qualquer ordem maior ou igual a 2 já seria uma boa escolha.</a:t>
            </a:r>
          </a:p>
          <a:p>
            <a:pPr marL="285750" indent="-285750">
              <a:buFont typeface="Arial" panose="020B0604020202020204" pitchFamily="34" charset="0"/>
              <a:buChar char="•"/>
            </a:pPr>
            <a:r>
              <a:rPr lang="pt-BR" sz="1600" b="1" dirty="0" smtClean="0">
                <a:solidFill>
                  <a:srgbClr val="FF0000"/>
                </a:solidFill>
              </a:rPr>
              <a:t>Qual ordem escolher?</a:t>
            </a:r>
          </a:p>
        </p:txBody>
      </p:sp>
      <p:cxnSp>
        <p:nvCxnSpPr>
          <p:cNvPr id="7" name="Straight Arrow Connector 6"/>
          <p:cNvCxnSpPr/>
          <p:nvPr/>
        </p:nvCxnSpPr>
        <p:spPr>
          <a:xfrm>
            <a:off x="6976872" y="2121408"/>
            <a:ext cx="1262072" cy="4206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212629" cy="5032376"/>
          </a:xfrm>
        </p:spPr>
        <p:txBody>
          <a:bodyPr>
            <a:normAutofit lnSpcReduction="10000"/>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a:t>
            </a:r>
            <a:r>
              <a:rPr lang="pt-BR" dirty="0" smtClean="0"/>
              <a:t>#6</a:t>
            </a:r>
            <a:endParaRPr lang="pt-BR" dirty="0"/>
          </a:p>
          <a:p>
            <a:pPr lvl="1">
              <a:buFont typeface="Wingdings" panose="05000000000000000000" pitchFamily="2" charset="2"/>
              <a:buChar char="§"/>
            </a:pPr>
            <a:r>
              <a:rPr lang="pt-BR" dirty="0" smtClean="0">
                <a:hlinkClick r:id="rId4"/>
              </a:rPr>
              <a:t>Instruções </a:t>
            </a:r>
            <a:r>
              <a:rPr lang="pt-BR" dirty="0">
                <a:hlinkClick r:id="rId4"/>
              </a:rPr>
              <a:t>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endParaRPr lang="pt-BR" b="1" dirty="0" smtClean="0">
              <a:solidFill>
                <a:srgbClr val="FF0000"/>
              </a:solidFill>
            </a:endParaRP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b="1" dirty="0" smtClean="0">
                <a:solidFill>
                  <a:srgbClr val="00B050"/>
                </a:solidFill>
              </a:rPr>
              <a:t>Entrega: 11/12/2022 até às 23:59.</a:t>
            </a:r>
          </a:p>
          <a:p>
            <a:pPr lvl="1"/>
            <a:r>
              <a:rPr lang="pt-BR" dirty="0" smtClean="0"/>
              <a:t>Leiam </a:t>
            </a:r>
            <a:r>
              <a:rPr lang="pt-BR" dirty="0"/>
              <a:t>os enunciados atentamente</a:t>
            </a:r>
            <a:r>
              <a:rPr lang="pt-BR" dirty="0" smtClean="0"/>
              <a:t>.</a:t>
            </a:r>
          </a:p>
          <a:p>
            <a:pPr lvl="1"/>
            <a:r>
              <a:rPr lang="pt-BR" b="1" i="1" dirty="0" smtClean="0">
                <a:solidFill>
                  <a:srgbClr val="00B0F0"/>
                </a:solidFill>
              </a:rPr>
              <a:t>Próxima aula será assíncrona</a:t>
            </a:r>
            <a:r>
              <a:rPr lang="pt-BR" dirty="0" smtClean="0"/>
              <a:t>. Vídeo sobre </a:t>
            </a:r>
            <a:r>
              <a:rPr lang="pt-BR" dirty="0"/>
              <a:t>regularização </a:t>
            </a:r>
            <a:r>
              <a:rPr lang="pt-BR" dirty="0" smtClean="0"/>
              <a:t>já está disponível</a:t>
            </a:r>
            <a:r>
              <a:rPr lang="pt-BR" dirty="0"/>
              <a:t> na pasta </a:t>
            </a:r>
            <a:r>
              <a:rPr lang="pt-BR" dirty="0" smtClean="0"/>
              <a:t>“</a:t>
            </a:r>
            <a:r>
              <a:rPr lang="pt-BR" i="1" dirty="0" smtClean="0"/>
              <a:t>Vídeos </a:t>
            </a:r>
            <a:r>
              <a:rPr lang="pt-BR" i="1" dirty="0"/>
              <a:t>Sobre Validação Cruzada e </a:t>
            </a:r>
            <a:r>
              <a:rPr lang="pt-BR" i="1" dirty="0" smtClean="0"/>
              <a:t>Regularização</a:t>
            </a:r>
            <a:r>
              <a:rPr lang="pt-BR" dirty="0" smtClean="0"/>
              <a:t>”.</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funções que não têm um mapeamento linear.</a:t>
            </a:r>
          </a:p>
          <a:p>
            <a:r>
              <a:rPr lang="pt-BR" dirty="0" smtClean="0"/>
              <a:t>Porém, </a:t>
            </a:r>
            <a:r>
              <a:rPr lang="pt-BR" b="1" i="1" dirty="0" smtClean="0"/>
              <a:t>precisamos encontrar a ordem ideal para o polinômio aproximador</a:t>
            </a:r>
            <a:r>
              <a:rPr lang="pt-BR" dirty="0" smtClean="0"/>
              <a:t>.</a:t>
            </a:r>
          </a:p>
          <a:p>
            <a:pPr lvl="1">
              <a:buFont typeface="Wingdings" panose="05000000000000000000" pitchFamily="2" charset="2"/>
              <a:buChar char="§"/>
            </a:pPr>
            <a:r>
              <a:rPr lang="pt-BR" dirty="0" smtClean="0"/>
              <a:t>Polinômios de ordem muito baixa podem não ter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muito alta podem ser tão flexíveis que acabam memorizando os dados de treinamento, o que causa </a:t>
            </a:r>
            <a:r>
              <a:rPr lang="pt-BR" b="1" i="1" dirty="0" smtClean="0"/>
              <a:t>sobreajuste</a:t>
            </a:r>
            <a:r>
              <a:rPr lang="pt-BR" dirty="0" smtClean="0"/>
              <a:t>.</a:t>
            </a:r>
          </a:p>
          <a:p>
            <a:r>
              <a:rPr lang="pt-BR" dirty="0" smtClean="0"/>
              <a:t>Na sequência, veremos como escolher a </a:t>
            </a:r>
            <a:r>
              <a:rPr lang="pt-BR" b="1" i="1" dirty="0" smtClean="0"/>
              <a:t>ordem</a:t>
            </a:r>
            <a:r>
              <a:rPr lang="pt-BR" dirty="0" smtClean="0"/>
              <a:t>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a:t>
            </a:r>
            <a:r>
              <a:rPr lang="pt-BR" dirty="0" smtClean="0"/>
              <a:t>é uma forma de se avaliar </a:t>
            </a:r>
            <a:r>
              <a:rPr lang="pt-BR" b="1" i="1" dirty="0"/>
              <a:t>quantitativamente</a:t>
            </a:r>
            <a:r>
              <a:rPr lang="pt-BR" dirty="0"/>
              <a:t> o sobreajuste ou subajuste de um </a:t>
            </a:r>
            <a:r>
              <a:rPr lang="pt-BR" dirty="0" smtClean="0"/>
              <a:t>modelo e, com isso, </a:t>
            </a:r>
            <a:r>
              <a:rPr lang="pt-BR" b="1" i="1" dirty="0" smtClean="0"/>
              <a:t>encontrar sua ordem ideal</a:t>
            </a:r>
            <a:r>
              <a:rPr lang="pt-BR" dirty="0" smtClean="0"/>
              <a:t>.</a:t>
            </a:r>
          </a:p>
          <a:p>
            <a:pPr lvl="1">
              <a:buFont typeface="Wingdings" panose="05000000000000000000" pitchFamily="2" charset="2"/>
              <a:buChar char="§"/>
            </a:pPr>
            <a:r>
              <a:rPr lang="pt-BR" dirty="0" smtClean="0"/>
              <a:t>Ou seja, podemos verificar quais ordens do polinômio fazem o modelo se ajustar </a:t>
            </a:r>
            <a:r>
              <a:rPr lang="pt-BR" dirty="0"/>
              <a:t>demais ou </a:t>
            </a:r>
            <a:r>
              <a:rPr lang="pt-BR" dirty="0" smtClean="0"/>
              <a:t>insuficientemente aos exemplos de treinamento.</a:t>
            </a:r>
            <a:endParaRPr lang="pt-BR" dirty="0"/>
          </a:p>
          <a:p>
            <a:r>
              <a:rPr lang="pt-BR" dirty="0" smtClean="0"/>
              <a:t>Para realizar a </a:t>
            </a:r>
            <a:r>
              <a:rPr lang="pt-BR" b="1" i="1" dirty="0" smtClean="0"/>
              <a:t>validação </a:t>
            </a:r>
            <a:r>
              <a:rPr lang="pt-BR" b="1" i="1" dirty="0"/>
              <a:t>cruzada</a:t>
            </a:r>
            <a:r>
              <a:rPr lang="pt-BR" dirty="0"/>
              <a:t>, nós dividimos o conjunto </a:t>
            </a:r>
            <a:r>
              <a:rPr lang="pt-BR" dirty="0" smtClean="0"/>
              <a:t>total de </a:t>
            </a:r>
            <a:r>
              <a:rPr lang="pt-BR" dirty="0"/>
              <a:t>exemplos em </a:t>
            </a:r>
            <a:r>
              <a:rPr lang="pt-BR" dirty="0" smtClean="0"/>
              <a:t>dois </a:t>
            </a:r>
            <a:r>
              <a:rPr lang="pt-BR" dirty="0"/>
              <a:t>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a:t>
            </a:r>
            <a:r>
              <a:rPr lang="pt-BR" b="1" i="1" dirty="0" smtClean="0">
                <a:solidFill>
                  <a:srgbClr val="00B050"/>
                </a:solidFill>
              </a:rPr>
              <a:t>medida através do erro de treinamento</a:t>
            </a:r>
            <a:r>
              <a:rPr lang="pt-BR" dirty="0" smtClean="0"/>
              <a:t>).</a:t>
            </a:r>
          </a:p>
          <a:p>
            <a:pPr lvl="1">
              <a:buFont typeface="Wingdings" panose="05000000000000000000" pitchFamily="2" charset="2"/>
              <a:buChar char="§"/>
            </a:pPr>
            <a:r>
              <a:rPr lang="pt-BR" dirty="0" smtClean="0"/>
              <a:t>Grau de generalização: capacidade de gerar saídas próximas às verdadeiras para exemplos não vistos durante o treinamento (</a:t>
            </a:r>
            <a:r>
              <a:rPr lang="pt-BR" b="1" i="1" dirty="0" smtClean="0">
                <a:solidFill>
                  <a:srgbClr val="00B050"/>
                </a:solidFill>
              </a:rPr>
              <a:t>medido através do erro de validação</a:t>
            </a:r>
            <a:r>
              <a:rPr lang="pt-BR" dirty="0" smtClean="0"/>
              <a:t>).</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2340864"/>
            <a:ext cx="11238539" cy="4517135"/>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a:t>
            </a:r>
            <a:r>
              <a:rPr lang="pt-BR" dirty="0" smtClean="0"/>
              <a:t>a que tem a menor complexidade </a:t>
            </a:r>
            <a:r>
              <a:rPr lang="pt-BR" dirty="0"/>
              <a:t>computacional, pois </a:t>
            </a:r>
            <a:r>
              <a:rPr lang="pt-BR" dirty="0" smtClean="0"/>
              <a:t>realiza-se </a:t>
            </a:r>
            <a:r>
              <a:rPr lang="pt-BR" dirty="0"/>
              <a:t>apenas </a:t>
            </a:r>
            <a:r>
              <a:rPr lang="pt-BR" dirty="0" smtClean="0"/>
              <a:t>um treinamento </a:t>
            </a:r>
            <a:r>
              <a:rPr lang="pt-BR" dirty="0"/>
              <a:t>e </a:t>
            </a:r>
            <a:r>
              <a:rPr lang="pt-BR" dirty="0" smtClean="0"/>
              <a:t>uma validação.</a:t>
            </a:r>
          </a:p>
          <a:p>
            <a:r>
              <a:rPr lang="pt-BR" dirty="0" smtClean="0"/>
              <a:t>Entretanto, devemos </a:t>
            </a:r>
            <a:r>
              <a:rPr lang="pt-BR" dirty="0"/>
              <a:t>nos assegurar que os conjuntos de treinamento e validação sejam suficientemente </a:t>
            </a:r>
            <a:r>
              <a:rPr lang="pt-BR" b="1" i="1" dirty="0">
                <a:solidFill>
                  <a:srgbClr val="00B050"/>
                </a:solidFill>
              </a:rPr>
              <a:t>representativos do mapeamento verdadeiro</a:t>
            </a:r>
            <a:r>
              <a:rPr lang="pt-BR" dirty="0"/>
              <a:t>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 e com menor complexidade.</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smtClean="0"/>
              <a:t>Ponto ótimo </a:t>
            </a:r>
            <a:r>
              <a:rPr lang="pt-BR" sz="1600" dirty="0"/>
              <a:t>(mudança de tendência</a:t>
            </a:r>
            <a:r>
              <a:rPr lang="pt-BR" sz="1600" dirty="0" smtClean="0"/>
              <a:t>)</a:t>
            </a:r>
            <a:endParaRPr lang="pt-BR" sz="1600"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smtClean="0"/>
              <a:t>Estratégia mais </a:t>
            </a:r>
            <a:r>
              <a:rPr lang="pt-BR" sz="2300" dirty="0"/>
              <a:t>elaborada que a </a:t>
            </a:r>
            <a:r>
              <a:rPr lang="pt-BR" sz="2300" dirty="0" smtClean="0"/>
              <a:t>anterior e que nos fornece indicações mais claras.</a:t>
            </a:r>
          </a:p>
          <a:p>
            <a:r>
              <a:rPr lang="pt-BR" sz="2300" dirty="0" smtClean="0"/>
              <a:t>Consiste em </a:t>
            </a:r>
            <a:r>
              <a:rPr lang="pt-BR" sz="2300" b="1" i="1" dirty="0" smtClean="0"/>
              <a:t>embaralhar</a:t>
            </a:r>
            <a:r>
              <a:rPr lang="pt-BR" sz="2300" dirty="0" smtClean="0"/>
              <a:t> (opcional) </a:t>
            </a:r>
            <a:r>
              <a:rPr lang="pt-BR" sz="2300" b="1" i="1" dirty="0" smtClean="0"/>
              <a:t>e</a:t>
            </a:r>
            <a:r>
              <a:rPr lang="pt-BR" sz="2300" dirty="0" smtClean="0"/>
              <a:t> </a:t>
            </a:r>
            <a:r>
              <a:rPr lang="pt-BR" sz="2300" b="1" i="1" dirty="0"/>
              <a:t>dividir o conjunto </a:t>
            </a:r>
            <a:r>
              <a:rPr lang="pt-BR" sz="2300" b="1" i="1" dirty="0" smtClean="0"/>
              <a:t>total de </a:t>
            </a:r>
            <a:r>
              <a:rPr lang="pt-BR" sz="2300" b="1" i="1" dirty="0"/>
              <a:t>dados em k </a:t>
            </a:r>
            <a:r>
              <a:rPr lang="pt-BR" sz="2300" b="1" i="1" dirty="0" smtClean="0"/>
              <a:t>subconjuntos</a:t>
            </a:r>
            <a:r>
              <a:rPr lang="pt-BR" sz="2300" dirty="0"/>
              <a:t> </a:t>
            </a:r>
            <a:r>
              <a:rPr lang="pt-BR" sz="2300" dirty="0" smtClean="0"/>
              <a:t>(ou </a:t>
            </a:r>
            <a:r>
              <a:rPr lang="pt-BR" sz="2300" i="1" dirty="0" err="1" smtClean="0"/>
              <a:t>folds</a:t>
            </a:r>
            <a:r>
              <a:rPr lang="pt-BR" sz="2300" dirty="0" smtClean="0"/>
              <a:t>) </a:t>
            </a:r>
            <a:r>
              <a:rPr lang="pt-BR" sz="2300" dirty="0"/>
              <a:t>de </a:t>
            </a:r>
            <a:r>
              <a:rPr lang="pt-BR" sz="2300" dirty="0" smtClean="0"/>
              <a:t>tamanhos iguais </a:t>
            </a:r>
            <a:r>
              <a:rPr lang="pt-BR" sz="2300" dirty="0"/>
              <a:t>(</a:t>
            </a:r>
            <a:r>
              <a:rPr lang="pt-BR" sz="2300" dirty="0" smtClean="0"/>
              <a:t>se possível) e </a:t>
            </a:r>
            <a:r>
              <a:rPr lang="pt-BR" sz="2300" dirty="0"/>
              <a:t>realizar </a:t>
            </a:r>
            <a:r>
              <a:rPr lang="pt-BR" sz="2300" b="1" i="1" dirty="0"/>
              <a:t>k </a:t>
            </a:r>
            <a:r>
              <a:rPr lang="pt-BR" sz="2300" b="1" i="1" dirty="0" smtClean="0"/>
              <a:t>treinamentos distintos</a:t>
            </a:r>
            <a:r>
              <a:rPr lang="pt-BR" sz="2300" dirty="0" smtClean="0"/>
              <a:t>, </a:t>
            </a:r>
            <a:r>
              <a:rPr lang="pt-BR" sz="2300" dirty="0"/>
              <a:t>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a:t>
            </a:r>
            <a:r>
              <a:rPr lang="pt-BR" sz="2300" dirty="0" smtClean="0"/>
              <a:t>para </a:t>
            </a:r>
            <a:r>
              <a:rPr lang="pt-BR" sz="2300" dirty="0"/>
              <a:t>validação.</a:t>
            </a:r>
          </a:p>
        </p:txBody>
      </p:sp>
      <p:sp>
        <p:nvSpPr>
          <p:cNvPr id="50" name="Content Placeholder 2"/>
          <p:cNvSpPr txBox="1">
            <a:spLocks/>
          </p:cNvSpPr>
          <p:nvPr/>
        </p:nvSpPr>
        <p:spPr>
          <a:xfrm>
            <a:off x="838200" y="5240310"/>
            <a:ext cx="11241024" cy="1617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i="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i="1" dirty="0" smtClean="0"/>
              <a:t>k</a:t>
            </a:r>
            <a:r>
              <a:rPr lang="pt-BR" sz="2400" dirty="0" smtClean="0"/>
              <a:t> </a:t>
            </a:r>
            <a:r>
              <a:rPr lang="pt-BR" sz="2400" i="1" dirty="0" smtClean="0"/>
              <a:t>folds</a:t>
            </a:r>
            <a:r>
              <a:rPr lang="pt-BR" sz="2400" dirty="0" smtClean="0"/>
              <a:t>.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
        <p:nvSpPr>
          <p:cNvPr id="5" name="CaixaDeTexto 4"/>
          <p:cNvSpPr txBox="1"/>
          <p:nvPr/>
        </p:nvSpPr>
        <p:spPr>
          <a:xfrm>
            <a:off x="1254984" y="3821128"/>
            <a:ext cx="1360967" cy="584775"/>
          </a:xfrm>
          <a:prstGeom prst="rect">
            <a:avLst/>
          </a:prstGeom>
          <a:noFill/>
        </p:spPr>
        <p:txBody>
          <a:bodyPr wrap="square" rtlCol="0">
            <a:spAutoFit/>
          </a:bodyPr>
          <a:lstStyle/>
          <a:p>
            <a:pPr algn="ctr"/>
            <a:r>
              <a:rPr lang="pt-BR" sz="3200" b="1" dirty="0"/>
              <a:t>k</a:t>
            </a:r>
            <a:r>
              <a:rPr lang="pt-BR" sz="3200" b="1" dirty="0" smtClean="0"/>
              <a:t> = 5</a:t>
            </a:r>
            <a:endParaRPr lang="en-US" sz="3200" b="1" dirty="0"/>
          </a:p>
        </p:txBody>
      </p:sp>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67873" cy="5032376"/>
          </a:xfrm>
        </p:spPr>
        <p:txBody>
          <a:bodyPr>
            <a:normAutofit/>
          </a:bodyPr>
          <a:lstStyle/>
          <a:p>
            <a:r>
              <a:rPr lang="pt-BR" sz="2400" dirty="0"/>
              <a:t>Como regra </a:t>
            </a:r>
            <a:r>
              <a:rPr lang="pt-BR" sz="2400" dirty="0" smtClean="0"/>
              <a:t>geral, </a:t>
            </a:r>
            <a:r>
              <a:rPr lang="pt-BR" sz="2400" dirty="0"/>
              <a:t>normalmente, </a:t>
            </a:r>
            <a:r>
              <a:rPr lang="pt-BR" sz="2400" dirty="0" smtClean="0"/>
              <a:t>se utiliza </a:t>
            </a:r>
            <a:r>
              <a:rPr lang="pt-BR" sz="2400" b="1" i="1" dirty="0"/>
              <a:t>k</a:t>
            </a:r>
            <a:r>
              <a:rPr lang="pt-BR" sz="2400" dirty="0"/>
              <a:t> = 5 ou 10</a:t>
            </a:r>
            <a:r>
              <a:rPr lang="pt-BR" sz="2400" dirty="0" smtClean="0"/>
              <a:t>.</a:t>
            </a:r>
          </a:p>
          <a:p>
            <a:r>
              <a:rPr lang="pt-BR" sz="2400" dirty="0"/>
              <a:t>Porém, </a:t>
            </a:r>
            <a:r>
              <a:rPr lang="pt-BR" sz="2400" dirty="0" smtClean="0"/>
              <a:t>tenha </a:t>
            </a:r>
            <a:r>
              <a:rPr lang="pt-BR" sz="2400" dirty="0"/>
              <a:t>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mapeamento verdadeiro</a:t>
            </a:r>
            <a:r>
              <a:rPr lang="pt-BR" sz="2400" dirty="0" smtClean="0"/>
              <a:t>.</a:t>
            </a:r>
          </a:p>
          <a:p>
            <a:r>
              <a:rPr lang="pt-BR" sz="2400" dirty="0" smtClean="0"/>
              <a:t>O k-</a:t>
            </a:r>
            <a:r>
              <a:rPr lang="pt-BR" sz="2400" dirty="0" err="1" smtClean="0"/>
              <a:t>Fold</a:t>
            </a:r>
            <a:r>
              <a:rPr lang="pt-BR" sz="2400" dirty="0" smtClean="0"/>
              <a:t> </a:t>
            </a:r>
            <a:r>
              <a:rPr lang="pt-BR" sz="2400" dirty="0"/>
              <a:t>é bastante útil quando se tem conjuntos de dados pequenos</a:t>
            </a:r>
            <a:r>
              <a:rPr lang="pt-BR" sz="2400" dirty="0" smtClean="0"/>
              <a:t>.</a:t>
            </a:r>
          </a:p>
          <a:p>
            <a:r>
              <a:rPr lang="pt-BR" sz="2400" b="1" dirty="0" smtClean="0"/>
              <a:t>Vantagem</a:t>
            </a:r>
          </a:p>
          <a:p>
            <a:pPr lvl="1">
              <a:buFont typeface="Wingdings" panose="05000000000000000000" pitchFamily="2" charset="2"/>
              <a:buChar char="§"/>
            </a:pPr>
            <a:r>
              <a:rPr lang="pt-BR" dirty="0" smtClean="0"/>
              <a:t>Reduz </a:t>
            </a:r>
            <a:r>
              <a:rPr lang="pt-BR" dirty="0"/>
              <a:t>significativamente o problema do </a:t>
            </a:r>
            <a:r>
              <a:rPr lang="pt-BR" b="1" i="1" dirty="0"/>
              <a:t>viés de seleção</a:t>
            </a:r>
            <a:r>
              <a:rPr lang="pt-BR" dirty="0"/>
              <a:t> em relação ao </a:t>
            </a:r>
            <a:r>
              <a:rPr lang="pt-BR" b="1" i="1" dirty="0" err="1" smtClean="0"/>
              <a:t>holdout</a:t>
            </a:r>
            <a:r>
              <a:rPr lang="pt-BR" dirty="0"/>
              <a:t>.</a:t>
            </a:r>
            <a:endParaRPr lang="pt-BR" dirty="0" smtClean="0"/>
          </a:p>
          <a:p>
            <a:pPr lvl="2">
              <a:buFont typeface="Courier New" panose="02070309020205020404" pitchFamily="49" charset="0"/>
              <a:buChar char="o"/>
            </a:pPr>
            <a:r>
              <a:rPr lang="pt-BR" dirty="0" smtClean="0"/>
              <a:t>Todos </a:t>
            </a:r>
            <a:r>
              <a:rPr lang="pt-BR" dirty="0"/>
              <a:t>os exemplos do conjunto total de dados aparecem nos conjuntos de treinamento e validação.</a:t>
            </a:r>
          </a:p>
          <a:p>
            <a:r>
              <a:rPr lang="pt-BR" sz="2400" b="1" dirty="0" smtClean="0"/>
              <a:t>Desvantagem</a:t>
            </a:r>
            <a:endParaRPr lang="pt-BR" sz="2400" dirty="0"/>
          </a:p>
          <a:p>
            <a:pPr lvl="1">
              <a:buFont typeface="Wingdings" panose="05000000000000000000" pitchFamily="2" charset="2"/>
              <a:buChar char="§"/>
            </a:pPr>
            <a:r>
              <a:rPr lang="pt-BR" dirty="0" smtClean="0"/>
              <a:t>O </a:t>
            </a:r>
            <a:r>
              <a:rPr lang="pt-BR" dirty="0"/>
              <a:t>treinamento deve ser executado novamente do </a:t>
            </a:r>
            <a:r>
              <a:rPr lang="pt-BR" dirty="0" smtClean="0"/>
              <a:t>zero </a:t>
            </a:r>
            <a:r>
              <a:rPr lang="pt-BR" b="1" i="1" dirty="0" smtClean="0"/>
              <a:t>k</a:t>
            </a:r>
            <a:r>
              <a:rPr lang="pt-BR" dirty="0" smtClean="0"/>
              <a:t> </a:t>
            </a:r>
            <a:r>
              <a:rPr lang="pt-BR" dirty="0"/>
              <a:t>vezes, o que significa que </a:t>
            </a:r>
            <a:r>
              <a:rPr lang="pt-BR" dirty="0" smtClean="0"/>
              <a:t>leva-se aproximadamente </a:t>
            </a:r>
            <a:r>
              <a:rPr lang="pt-BR" b="1" i="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a:t>
            </a:r>
            <a:r>
              <a:rPr lang="pt-BR" dirty="0" smtClean="0"/>
              <a:t>1.5 </a:t>
            </a:r>
            <a:r>
              <a:rPr lang="pt-BR" dirty="0"/>
              <a:t>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smtClean="0"/>
              <a:t>Conforme o modelo se </a:t>
            </a:r>
            <a:r>
              <a:rPr lang="pt-BR" sz="1300" b="1" i="1" dirty="0" smtClean="0"/>
              <a:t>sobreajusta </a:t>
            </a:r>
            <a:r>
              <a:rPr lang="pt-BR" sz="1300" dirty="0"/>
              <a:t>a</a:t>
            </a:r>
            <a:r>
              <a:rPr lang="pt-BR" sz="1300" dirty="0" smtClean="0"/>
              <a:t>os dados de treinamento, a </a:t>
            </a:r>
            <a:r>
              <a:rPr lang="pt-BR" sz="1300" b="1" i="1" dirty="0" smtClean="0"/>
              <a:t>variância do erro de validação aumenta</a:t>
            </a:r>
            <a:r>
              <a:rPr lang="pt-BR" sz="1300" dirty="0" smtClean="0"/>
              <a:t>, </a:t>
            </a:r>
            <a:r>
              <a:rPr lang="pt-BR" sz="1300" b="1" i="1" dirty="0" smtClean="0"/>
              <a:t>devido a redução de seu grau de generalização </a:t>
            </a:r>
            <a:r>
              <a:rPr lang="pt-BR" sz="1300" dirty="0" smtClean="0"/>
              <a:t>(modelo aprendido se distancia muito do modelo gerador).</a:t>
            </a:r>
          </a:p>
          <a:p>
            <a:pPr algn="ctr"/>
            <a:endParaRPr lang="pt-BR" sz="1300" dirty="0" smtClean="0"/>
          </a:p>
          <a:p>
            <a:pPr algn="ctr"/>
            <a:r>
              <a:rPr lang="pt-BR" sz="1300" dirty="0" smtClean="0"/>
              <a:t>Modelos com altíssimo grau de flexibilidade (maior do que o necessário) apresentam variância do erro de treinamento muito baixa e variância do erro de validação muito alta (</a:t>
            </a:r>
            <a:r>
              <a:rPr lang="pt-BR" sz="1300" b="1" i="1" dirty="0" smtClean="0"/>
              <a:t>sobreajuste</a:t>
            </a:r>
            <a:r>
              <a:rPr lang="pt-BR" sz="1300" dirty="0" smtClean="0"/>
              <a:t>).</a:t>
            </a:r>
          </a:p>
          <a:p>
            <a:pPr algn="ctr"/>
            <a:endParaRPr lang="pt-BR" sz="1300" dirty="0"/>
          </a:p>
          <a:p>
            <a:pPr algn="ctr"/>
            <a:r>
              <a:rPr lang="pt-BR" sz="1300" dirty="0" smtClean="0"/>
              <a:t>Modelos com </a:t>
            </a:r>
            <a:r>
              <a:rPr lang="pt-BR" sz="1300" b="1" i="1" dirty="0" smtClean="0"/>
              <a:t>baixíssimo grau de flexibilidade</a:t>
            </a:r>
            <a:r>
              <a:rPr lang="pt-BR" sz="1300" dirty="0" smtClean="0"/>
              <a:t> (menor do que o necessário) têm ambas as variâncias altas (</a:t>
            </a:r>
            <a:r>
              <a:rPr lang="pt-BR" sz="1300" b="1" dirty="0" smtClean="0"/>
              <a:t>subajuste</a:t>
            </a:r>
            <a:r>
              <a:rPr lang="pt-BR" sz="1300" dirty="0" smtClean="0"/>
              <a:t>).</a:t>
            </a:r>
            <a:endParaRPr lang="pt-BR" sz="13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smtClean="0"/>
              <a:t>Ponto ótimo </a:t>
            </a:r>
            <a:r>
              <a:rPr lang="pt-BR" sz="1400" dirty="0" smtClean="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306654"/>
                <a:ext cx="11259314" cy="5551346"/>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treinamento/validação, portanto, a </a:t>
                </a:r>
                <a:r>
                  <a:rPr lang="pt-BR" b="1" i="1" dirty="0" smtClean="0"/>
                  <a:t>complexidade computacional desta estratégia aumenta drasticamente com o aumento de p</a:t>
                </a:r>
                <a:r>
                  <a:rPr lang="pt-BR" dirty="0"/>
                  <a:t>. </a:t>
                </a:r>
                <a:endParaRPr lang="pt-BR" dirty="0" smtClean="0"/>
              </a:p>
              <a:p>
                <a:r>
                  <a:rPr lang="pt-BR" dirty="0" smtClean="0"/>
                  <a:t>Exemplos para um número total de amostras, </a:t>
                </a:r>
                <a14:m>
                  <m:oMath xmlns:m="http://schemas.openxmlformats.org/officeDocument/2006/math">
                    <m:r>
                      <a:rPr lang="pt-BR" i="1">
                        <a:latin typeface="Cambria Math" panose="02040503050406030204" pitchFamily="18" charset="0"/>
                      </a:rPr>
                      <m:t>𝑁</m:t>
                    </m:r>
                  </m:oMath>
                </a14:m>
                <a:r>
                  <a:rPr lang="pt-BR" dirty="0" smtClean="0"/>
                  <a:t>, igual a </a:t>
                </a:r>
                <a14:m>
                  <m:oMath xmlns:m="http://schemas.openxmlformats.org/officeDocument/2006/math">
                    <m:r>
                      <a:rPr lang="pt-BR" i="1">
                        <a:latin typeface="Cambria Math" panose="02040503050406030204" pitchFamily="18" charset="0"/>
                      </a:rPr>
                      <m:t>100</m:t>
                    </m:r>
                  </m:oMath>
                </a14:m>
                <a:r>
                  <a:rPr lang="pt-BR" dirty="0" smtClean="0"/>
                  <a:t>: </a:t>
                </a:r>
                <a:endParaRPr lang="pt-BR" dirty="0"/>
              </a:p>
              <a:p>
                <a:pPr lvl="1">
                  <a:buFont typeface="Wingdings" panose="05000000000000000000" pitchFamily="2" charset="2"/>
                  <a:buChar char="§"/>
                </a:pPr>
                <a:r>
                  <a:rPr lang="pt-BR" sz="2500" b="1" i="1" dirty="0"/>
                  <a:t>p</a:t>
                </a:r>
                <a:r>
                  <a:rPr lang="pt-BR" sz="2500" dirty="0"/>
                  <a:t> = 1 </a:t>
                </a:r>
                <a:r>
                  <a:rPr lang="pt-BR" sz="2500" dirty="0" smtClean="0"/>
                  <a:t>-&gt; 100 combinações, ou seja, 100 treinamentos e 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2 -&gt; 4.950 combinações, </a:t>
                </a:r>
                <a:r>
                  <a:rPr lang="pt-BR" sz="2500" dirty="0"/>
                  <a:t>ou seja, </a:t>
                </a:r>
                <a:r>
                  <a:rPr lang="pt-BR" sz="2500" dirty="0" smtClean="0"/>
                  <a:t>4.950 treinamentos </a:t>
                </a:r>
                <a:r>
                  <a:rPr lang="pt-BR" sz="2500" dirty="0"/>
                  <a:t>e </a:t>
                </a:r>
                <a:r>
                  <a:rPr lang="pt-BR" sz="2500" dirty="0" smtClean="0"/>
                  <a:t>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5 </a:t>
                </a:r>
                <a:r>
                  <a:rPr lang="pt-BR" sz="2500" dirty="0"/>
                  <a:t>-&gt;</a:t>
                </a:r>
                <a:r>
                  <a:rPr lang="pt-BR" sz="2500" dirty="0" smtClean="0"/>
                  <a:t> </a:t>
                </a:r>
                <a:r>
                  <a:rPr lang="pt-BR" altLang="pt-BR" sz="2500" dirty="0" smtClean="0"/>
                  <a:t>75.287.520 </a:t>
                </a:r>
                <a:r>
                  <a:rPr lang="pt-BR" sz="2500" dirty="0" smtClean="0"/>
                  <a:t>combinações, </a:t>
                </a:r>
                <a:r>
                  <a:rPr lang="pt-BR" sz="2500" dirty="0"/>
                  <a:t>ou seja, </a:t>
                </a:r>
                <a:r>
                  <a:rPr lang="pt-BR" altLang="pt-BR" sz="2500" dirty="0"/>
                  <a:t>75.287.520 </a:t>
                </a:r>
                <a:r>
                  <a:rPr lang="pt-BR" sz="2500" dirty="0" smtClean="0"/>
                  <a:t>treinamentos </a:t>
                </a:r>
                <a:r>
                  <a:rPr lang="pt-BR" sz="2500" dirty="0"/>
                  <a:t>e </a:t>
                </a:r>
                <a:r>
                  <a:rPr lang="pt-BR" sz="2500" dirty="0" smtClean="0"/>
                  <a:t>validações.</a:t>
                </a:r>
                <a:endParaRPr lang="pt-BR" altLang="pt-BR" sz="2500" dirty="0"/>
              </a:p>
              <a:p>
                <a:r>
                  <a:rPr lang="pt-BR" b="1" i="1" dirty="0" smtClean="0"/>
                  <a:t>Fornece </a:t>
                </a:r>
                <a:r>
                  <a:rPr lang="pt-BR" b="1" i="1" dirty="0"/>
                  <a:t>estimativas de </a:t>
                </a:r>
                <a:r>
                  <a:rPr lang="pt-BR" b="1" i="1" dirty="0" smtClean="0"/>
                  <a:t>erro e desvio padrão </a:t>
                </a:r>
                <a:r>
                  <a:rPr lang="pt-BR" b="1" i="1" dirty="0"/>
                  <a:t>mais precisas do que as abordagens </a:t>
                </a:r>
                <a:r>
                  <a:rPr lang="pt-BR" b="1" i="1" dirty="0" smtClean="0"/>
                  <a:t>anteriores</a:t>
                </a:r>
                <a:r>
                  <a:rPr lang="pt-BR" dirty="0" smtClean="0"/>
                  <a:t>, pois tem-se mais etapas de treinamento/validação.</a:t>
                </a:r>
                <a:endParaRPr lang="pt-BR" dirty="0"/>
              </a:p>
              <a:p>
                <a:r>
                  <a:rPr lang="pt-BR" b="1" dirty="0"/>
                  <a:t>Desvantagem</a:t>
                </a:r>
              </a:p>
              <a:p>
                <a:pPr lvl="1">
                  <a:buFont typeface="Wingdings" panose="05000000000000000000" pitchFamily="2" charset="2"/>
                  <a:buChar char="§"/>
                </a:pPr>
                <a:r>
                  <a:rPr lang="pt-BR" dirty="0"/>
                  <a:t>É uma </a:t>
                </a:r>
                <a:r>
                  <a:rPr lang="pt-BR" b="1" i="1" dirty="0"/>
                  <a:t>estratégia </a:t>
                </a:r>
                <a:r>
                  <a:rPr lang="pt-BR" b="1" i="1" dirty="0" smtClean="0"/>
                  <a:t>exaustiva</a:t>
                </a:r>
                <a:r>
                  <a:rPr lang="pt-BR" dirty="0" smtClean="0"/>
                  <a:t>, pois treina e valida </a:t>
                </a:r>
                <a:r>
                  <a:rPr lang="pt-BR" dirty="0"/>
                  <a:t>o modelo para todas as combinações possíveis e, para uma base de dados grande e um valor de </a:t>
                </a:r>
                <a:r>
                  <a:rPr lang="pt-BR" b="1" i="1" dirty="0"/>
                  <a:t>p</a:t>
                </a:r>
                <a:r>
                  <a:rPr lang="pt-BR" dirty="0"/>
                  <a:t> moderadamente grande, pode se tornar inviável computacionalmente</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306654"/>
                <a:ext cx="11259314" cy="5551346"/>
              </a:xfrm>
              <a:blipFill rotWithShape="0">
                <a:blip r:embed="rId3"/>
                <a:stretch>
                  <a:fillRect l="-812" t="-2525"/>
                </a:stretch>
              </a:blipFill>
            </p:spPr>
            <p:txBody>
              <a:bodyPr/>
              <a:lstStyle/>
              <a:p>
                <a:r>
                  <a:rPr lang="pt-BR">
                    <a:noFill/>
                  </a:rPr>
                  <a:t> </a:t>
                </a:r>
              </a:p>
            </p:txBody>
          </p:sp>
        </mc:Fallback>
      </mc:AlternateContent>
      <p:sp>
        <p:nvSpPr>
          <p:cNvPr id="4" name="TextBox 3"/>
          <p:cNvSpPr txBox="1"/>
          <p:nvPr/>
        </p:nvSpPr>
        <p:spPr>
          <a:xfrm>
            <a:off x="1805540"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a:t>
            </a:r>
            <a:r>
              <a:rPr lang="pt-BR" sz="1400" i="1" dirty="0" smtClean="0">
                <a:solidFill>
                  <a:srgbClr val="0070C0"/>
                </a:solidFill>
              </a:rPr>
              <a:t>p</a:t>
            </a:r>
            <a:r>
              <a:rPr lang="pt-BR" sz="1400" dirty="0" smtClean="0">
                <a:solidFill>
                  <a:srgbClr val="0070C0"/>
                </a:solidFill>
              </a:rPr>
              <a:t> exemplos podemos criar a partir de </a:t>
            </a:r>
            <a:r>
              <a:rPr lang="pt-BR" sz="1400" i="1" dirty="0" smtClean="0">
                <a:solidFill>
                  <a:srgbClr val="0070C0"/>
                </a:solidFill>
              </a:rPr>
              <a:t>N</a:t>
            </a:r>
            <a:r>
              <a:rPr lang="pt-BR" sz="1400" dirty="0" smtClean="0">
                <a:solidFill>
                  <a:srgbClr val="0070C0"/>
                </a:solidFill>
              </a:rPr>
              <a:t> exemplos?</a:t>
            </a:r>
            <a:endParaRPr lang="pt-BR" sz="1400" dirty="0">
              <a:solidFill>
                <a:srgbClr val="0070C0"/>
              </a:solidFill>
            </a:endParaRP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14045</TotalTime>
  <Words>3072</Words>
  <Application>Microsoft Office PowerPoint</Application>
  <PresentationFormat>Widescreen</PresentationFormat>
  <Paragraphs>250</Paragraphs>
  <Slides>18</Slides>
  <Notes>13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1975</cp:revision>
  <dcterms:created xsi:type="dcterms:W3CDTF">2020-02-17T11:18:32Z</dcterms:created>
  <dcterms:modified xsi:type="dcterms:W3CDTF">2023-05-06T01:00:19Z</dcterms:modified>
</cp:coreProperties>
</file>