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314" r:id="rId3"/>
    <p:sldId id="325" r:id="rId4"/>
    <p:sldId id="257" r:id="rId5"/>
    <p:sldId id="335" r:id="rId6"/>
    <p:sldId id="264" r:id="rId7"/>
    <p:sldId id="326" r:id="rId8"/>
    <p:sldId id="327" r:id="rId9"/>
    <p:sldId id="268" r:id="rId10"/>
    <p:sldId id="258" r:id="rId11"/>
    <p:sldId id="328" r:id="rId12"/>
    <p:sldId id="336" r:id="rId13"/>
    <p:sldId id="276" r:id="rId14"/>
    <p:sldId id="275" r:id="rId15"/>
    <p:sldId id="259" r:id="rId16"/>
    <p:sldId id="260" r:id="rId17"/>
    <p:sldId id="277" r:id="rId18"/>
    <p:sldId id="280" r:id="rId19"/>
    <p:sldId id="333" r:id="rId20"/>
    <p:sldId id="330" r:id="rId21"/>
    <p:sldId id="279" r:id="rId22"/>
    <p:sldId id="284" r:id="rId23"/>
    <p:sldId id="331" r:id="rId24"/>
    <p:sldId id="320" r:id="rId25"/>
    <p:sldId id="300" r:id="rId26"/>
    <p:sldId id="302" r:id="rId27"/>
    <p:sldId id="301" r:id="rId28"/>
    <p:sldId id="322" r:id="rId29"/>
    <p:sldId id="291" r:id="rId30"/>
    <p:sldId id="309" r:id="rId31"/>
    <p:sldId id="332" r:id="rId32"/>
    <p:sldId id="295" r:id="rId33"/>
    <p:sldId id="263" r:id="rId34"/>
    <p:sldId id="298" r:id="rId35"/>
    <p:sldId id="324" r:id="rId36"/>
    <p:sldId id="306" r:id="rId37"/>
    <p:sldId id="305" r:id="rId38"/>
    <p:sldId id="299" r:id="rId39"/>
    <p:sldId id="304" r:id="rId40"/>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74799" autoAdjust="0"/>
  </p:normalViewPr>
  <p:slideViewPr>
    <p:cSldViewPr snapToGrid="0">
      <p:cViewPr varScale="1">
        <p:scale>
          <a:sx n="87" d="100"/>
          <a:sy n="87" d="100"/>
        </p:scale>
        <p:origin x="1524"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15/02/2022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15/02/2022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a:t>
            </a:r>
          </a:p>
          <a:p>
            <a:pPr marL="628650" lvl="1" indent="-171450">
              <a:buFont typeface="Arial" panose="020B0604020202020204" pitchFamily="34" charset="0"/>
              <a:buChar char="•"/>
            </a:pPr>
            <a:r>
              <a:rPr lang="pt-BR" sz="1200" dirty="0" smtClean="0"/>
              <a:t>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a:t>
            </a:r>
            <a:r>
              <a:rPr lang="pt-BR" sz="1200" dirty="0" smtClean="0"/>
              <a:t>modulação, </a:t>
            </a:r>
            <a:r>
              <a:rPr lang="pt-BR" sz="1200" dirty="0"/>
              <a:t>mas que você não tenha os labels, com o k-médias você pode encontrar grupos/clusters que representariam cada um dos símbolos da modulação </a:t>
            </a:r>
            <a:r>
              <a:rPr lang="pt-BR" sz="1200" dirty="0" smtClean="0"/>
              <a:t>desconhecida.</a:t>
            </a:r>
          </a:p>
          <a:p>
            <a:pPr marL="171450" indent="-171450">
              <a:buFont typeface="Arial" panose="020B0604020202020204" pitchFamily="34" charset="0"/>
              <a:buChar char="•"/>
            </a:pPr>
            <a:r>
              <a:rPr lang="pt-BR" sz="1200" dirty="0" smtClean="0"/>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sem-fio.</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a:t>
            </a:r>
            <a:r>
              <a:rPr lang="pt-BR" sz="1200" dirty="0" smtClean="0"/>
              <a:t>os recursos </a:t>
            </a:r>
            <a:r>
              <a:rPr lang="pt-BR" sz="1200" dirty="0"/>
              <a:t>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r>
              <a:rPr lang="pt-BR" sz="1200" baseline="0" dirty="0" smtClean="0"/>
              <a:t> Elas sempre vão seguir o caminho com mais feromônios e caminhos com obstáculos terão pouco feromônio</a:t>
            </a:r>
            <a:r>
              <a:rPr lang="pt-BR" sz="1200" dirty="0" smtClean="0"/>
              <a:t>.</a:t>
            </a:r>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https://colab.research.google.com/github/zz4fap/t319_aprendizado_de_maquina/blob/main/notebooks/jupyter/Figura_2D.ipynb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33</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55006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009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r>
              <a:rPr lang="pt-BR" sz="1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15/02/2022</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15/02/2022</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4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3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jupyter/Figura_2D.ipyn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hyperlink" Target="https://colab.research.google.com/github/zz4fap/t319_aprendizado_de_maquina/blob/main/notebooks/jupyter/Figura_2D.ipynb"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a16="http://schemas.microsoft.com/office/drawing/2014/main" xmlns="" id="{1DC35696-D7B6-4CDE-8C2A-EEC8E7C03603}"/>
              </a:ext>
            </a:extLst>
          </p:cNvPr>
          <p:cNvSpPr>
            <a:spLocks noGrp="1"/>
          </p:cNvSpPr>
          <p:nvPr>
            <p:ph idx="1"/>
          </p:nvPr>
        </p:nvSpPr>
        <p:spPr>
          <a:xfrm>
            <a:off x="838200" y="1825624"/>
            <a:ext cx="11201400" cy="5032375"/>
          </a:xfrm>
        </p:spPr>
        <p:txBody>
          <a:bodyPr>
            <a:normAutofit lnSpcReduction="10000"/>
          </a:bodyPr>
          <a:lstStyle/>
          <a:p>
            <a:r>
              <a:rPr lang="pt-BR" dirty="0" smtClean="0"/>
              <a:t>É uma sub-área da </a:t>
            </a:r>
            <a:r>
              <a:rPr lang="pt-BR" dirty="0"/>
              <a:t>inteligência artificial.</a:t>
            </a:r>
          </a:p>
          <a:p>
            <a:r>
              <a:rPr lang="pt-BR" dirty="0" smtClean="0"/>
              <a:t>O termo foi cunhado </a:t>
            </a:r>
            <a:r>
              <a:rPr lang="pt-BR" dirty="0"/>
              <a:t>em 1959, </a:t>
            </a:r>
            <a:r>
              <a:rPr lang="pt-BR" dirty="0" smtClean="0"/>
              <a:t>pelo cientista da computação </a:t>
            </a:r>
            <a:r>
              <a:rPr lang="pt-BR" dirty="0"/>
              <a:t>Arthur </a:t>
            </a:r>
            <a:r>
              <a:rPr lang="pt-BR" dirty="0" smtClean="0"/>
              <a:t>Samuel, que o definiu como o</a:t>
            </a:r>
            <a:r>
              <a:rPr lang="pt-BR" dirty="0"/>
              <a:t> “</a:t>
            </a:r>
            <a:r>
              <a:rPr lang="pt-BR" i="1" dirty="0"/>
              <a:t>campo de estudo que dá aos computadores a habilidade de </a:t>
            </a:r>
            <a:r>
              <a:rPr lang="pt-BR" b="1" i="1" dirty="0"/>
              <a:t>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t>
            </a:r>
            <a:r>
              <a:rPr lang="pt-BR" b="1" i="1" dirty="0"/>
              <a:t>a partir de </a:t>
            </a:r>
            <a:r>
              <a:rPr lang="pt-BR" b="1" i="1" dirty="0" smtClean="0"/>
              <a:t>exemplos corretos e incorretos</a:t>
            </a:r>
            <a:r>
              <a:rPr lang="pt-BR" dirty="0" smtClean="0"/>
              <a:t>.</a:t>
            </a:r>
            <a:endParaRPr lang="pt-BR" dirty="0"/>
          </a:p>
          <a:p>
            <a:r>
              <a:rPr lang="pt-BR" dirty="0" smtClean="0"/>
              <a:t>Portanto, podemos dizer que algoritmos </a:t>
            </a:r>
            <a:r>
              <a:rPr lang="pt-BR" dirty="0"/>
              <a:t>de ML são </a:t>
            </a:r>
            <a:r>
              <a:rPr lang="pt-BR" b="1" i="1" dirty="0"/>
              <a:t>orientados a dados</a:t>
            </a:r>
            <a:r>
              <a:rPr lang="pt-BR" dirty="0"/>
              <a:t>, ou seja, eles aprendem automaticamente </a:t>
            </a:r>
            <a:r>
              <a:rPr lang="pt-BR" dirty="0" smtClean="0"/>
              <a:t>um </a:t>
            </a:r>
            <a:r>
              <a:rPr lang="pt-BR" b="1" i="1" dirty="0" smtClean="0"/>
              <a:t>padrão geral </a:t>
            </a:r>
            <a:r>
              <a:rPr lang="pt-BR" dirty="0" smtClean="0"/>
              <a:t>a </a:t>
            </a:r>
            <a:r>
              <a:rPr lang="pt-BR" dirty="0"/>
              <a:t>partir de </a:t>
            </a:r>
            <a:r>
              <a:rPr lang="pt-BR" b="1" i="1" dirty="0"/>
              <a:t>grandes volumes de </a:t>
            </a:r>
            <a:r>
              <a:rPr lang="pt-BR" b="1" i="1" dirty="0" smtClean="0"/>
              <a:t>dados</a:t>
            </a:r>
            <a:r>
              <a:rPr lang="pt-BR" dirty="0" smtClean="0"/>
              <a:t>.</a:t>
            </a:r>
            <a:endParaRPr lang="pt-BR" dirty="0"/>
          </a:p>
          <a:p>
            <a:r>
              <a:rPr lang="pt-BR" b="1" dirty="0"/>
              <a:t>Exemplo</a:t>
            </a:r>
            <a:r>
              <a:rPr lang="pt-BR" dirty="0"/>
              <a:t>: filtro </a:t>
            </a:r>
            <a:r>
              <a:rPr lang="pt-BR" dirty="0" smtClean="0"/>
              <a:t>anti-spam do Gmail.</a:t>
            </a:r>
            <a:endParaRPr lang="pt-BR" dirty="0"/>
          </a:p>
        </p:txBody>
      </p:sp>
      <p:pic>
        <p:nvPicPr>
          <p:cNvPr id="5122"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a16="http://schemas.microsoft.com/office/drawing/2014/main" xmlns=""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b="1" i="1" dirty="0"/>
              <a:t>s</a:t>
            </a:r>
            <a:r>
              <a:rPr lang="pt-BR" b="1" i="1" dirty="0" smtClean="0"/>
              <a:t>em serem explicitamente programados</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Exemplos de aplicações de ML</a:t>
            </a:r>
          </a:p>
        </p:txBody>
      </p:sp>
      <p:pic>
        <p:nvPicPr>
          <p:cNvPr id="4"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5305" y="4794288"/>
            <a:ext cx="2886695" cy="16237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1958" y="2831146"/>
            <a:ext cx="3093842" cy="15106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artificial intelligence goals">
            <a:extLst>
              <a:ext uri="{FF2B5EF4-FFF2-40B4-BE49-F238E27FC236}">
                <a16:creationId xmlns="" xmlns:a16="http://schemas.microsoft.com/office/drawing/2014/main"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55310" y="365125"/>
            <a:ext cx="2960490" cy="18171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5624"/>
            <a:ext cx="8801100" cy="5032375"/>
          </a:xfrm>
        </p:spPr>
        <p:txBody>
          <a:bodyPr>
            <a:normAutofit fontScale="92500" lnSpcReduction="10000"/>
          </a:bodyPr>
          <a:lstStyle/>
          <a:p>
            <a:r>
              <a:rPr lang="pt-BR" b="1" dirty="0"/>
              <a:t>Transporte</a:t>
            </a:r>
            <a:r>
              <a:rPr lang="pt-BR" dirty="0"/>
              <a:t>: veículos autônomos, predição do tráfego, etc.</a:t>
            </a:r>
          </a:p>
          <a:p>
            <a:r>
              <a:rPr lang="pt-BR" b="1" dirty="0"/>
              <a:t>Negócios</a:t>
            </a:r>
            <a:r>
              <a:rPr lang="pt-BR" dirty="0"/>
              <a:t>: recomendação </a:t>
            </a:r>
            <a:r>
              <a:rPr lang="pt-BR" dirty="0" smtClean="0"/>
              <a:t>de </a:t>
            </a:r>
            <a:r>
              <a:rPr lang="pt-BR" dirty="0"/>
              <a:t>produtos e conteúdos (e.g</a:t>
            </a:r>
            <a:r>
              <a:rPr lang="pt-BR" dirty="0" smtClean="0"/>
              <a:t>., amazon e </a:t>
            </a:r>
            <a:r>
              <a:rPr lang="pt-BR" dirty="0"/>
              <a:t>netflix), chatbots para atendimento ao cliente, etc.</a:t>
            </a:r>
          </a:p>
          <a:p>
            <a:r>
              <a:rPr lang="pt-BR" b="1" dirty="0"/>
              <a:t>Educação</a:t>
            </a:r>
            <a:r>
              <a:rPr lang="pt-BR" dirty="0"/>
              <a:t>: pontuação automatizada de fala em testes de Inglês, correção de provas, etc.</a:t>
            </a:r>
          </a:p>
          <a:p>
            <a:r>
              <a:rPr lang="pt-BR" b="1" dirty="0"/>
              <a:t>Clima</a:t>
            </a:r>
            <a:r>
              <a:rPr lang="pt-BR" dirty="0"/>
              <a:t>: previsão do tempo (temperatura, chuva, furacões, etc.).</a:t>
            </a:r>
          </a:p>
          <a:p>
            <a:r>
              <a:rPr lang="pt-BR" b="1" dirty="0"/>
              <a:t>Medicina</a:t>
            </a:r>
            <a:r>
              <a:rPr lang="pt-BR" dirty="0"/>
              <a:t>: detecção e/ou predição de doenças (câncer, Alzheimer, pneumonia, COVID-19, etc.), descoberta de novas drogas, etc.</a:t>
            </a:r>
          </a:p>
          <a:p>
            <a:r>
              <a:rPr lang="pt-BR" b="1" dirty="0"/>
              <a:t>Finanças</a:t>
            </a:r>
            <a:r>
              <a:rPr lang="pt-BR" dirty="0"/>
              <a:t>: detecção de fraudes com cartão de crédito, etc.</a:t>
            </a:r>
          </a:p>
          <a:p>
            <a:r>
              <a:rPr lang="pt-BR" b="1" dirty="0"/>
              <a:t>Tecnologia</a:t>
            </a:r>
            <a:r>
              <a:rPr lang="pt-BR" dirty="0"/>
              <a:t>: filtros </a:t>
            </a:r>
            <a:r>
              <a:rPr lang="pt-BR" dirty="0" smtClean="0"/>
              <a:t>anti-spam, </a:t>
            </a:r>
            <a:r>
              <a:rPr lang="pt-BR" dirty="0"/>
              <a:t>assistentes pessoais on-line (e.g., </a:t>
            </a:r>
            <a:r>
              <a:rPr lang="pt-BR" i="1" dirty="0"/>
              <a:t>Siri</a:t>
            </a:r>
            <a:r>
              <a:rPr lang="pt-BR" dirty="0"/>
              <a:t>, </a:t>
            </a:r>
            <a:r>
              <a:rPr lang="pt-BR" i="1" dirty="0"/>
              <a:t>Alexa</a:t>
            </a:r>
            <a:r>
              <a:rPr lang="pt-BR" dirty="0"/>
              <a:t>, etc.), tradutores em tempo-real</a:t>
            </a:r>
            <a:r>
              <a:rPr lang="pt-BR" dirty="0" smtClean="0"/>
              <a:t>.</a:t>
            </a:r>
            <a:endParaRPr lang="pt-BR" dirty="0"/>
          </a:p>
        </p:txBody>
      </p:sp>
    </p:spTree>
    <p:extLst>
      <p:ext uri="{BB962C8B-B14F-4D97-AF65-F5344CB8AC3E}">
        <p14:creationId xmlns:p14="http://schemas.microsoft.com/office/powerpoint/2010/main" val="34115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4E2DCF-FDA9-4ABD-8E85-844A20C70ACB}"/>
              </a:ext>
            </a:extLst>
          </p:cNvPr>
          <p:cNvSpPr>
            <a:spLocks noGrp="1"/>
          </p:cNvSpPr>
          <p:nvPr>
            <p:ph type="title"/>
          </p:nvPr>
        </p:nvSpPr>
        <p:spPr>
          <a:xfrm>
            <a:off x="838200" y="232554"/>
            <a:ext cx="10515600" cy="1027981"/>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a16="http://schemas.microsoft.com/office/drawing/2014/main" xmlns="" id="{D1E156CA-EDE6-4AAA-95E9-0EE6CEBF17AD}"/>
              </a:ext>
            </a:extLst>
          </p:cNvPr>
          <p:cNvSpPr>
            <a:spLocks noGrp="1"/>
          </p:cNvSpPr>
          <p:nvPr>
            <p:ph idx="1"/>
          </p:nvPr>
        </p:nvSpPr>
        <p:spPr>
          <a:xfrm>
            <a:off x="838199" y="1364775"/>
            <a:ext cx="11210925" cy="4735753"/>
          </a:xfrm>
        </p:spPr>
        <p:txBody>
          <a:bodyPr>
            <a:normAutofit fontScale="85000" lnSpcReduction="10000"/>
          </a:bodyPr>
          <a:lstStyle/>
          <a:p>
            <a:pPr marL="0" indent="0">
              <a:buNone/>
            </a:pPr>
            <a:r>
              <a:rPr lang="pt-BR" dirty="0" smtClean="0"/>
              <a:t>Alguns dos principais motivos são:</a:t>
            </a:r>
          </a:p>
          <a:p>
            <a:r>
              <a:rPr lang="pt-BR" dirty="0" smtClean="0"/>
              <a:t>Vivemos </a:t>
            </a:r>
            <a:r>
              <a:rPr lang="pt-BR" dirty="0"/>
              <a:t>na era da </a:t>
            </a:r>
            <a:r>
              <a:rPr lang="pt-BR" dirty="0" smtClean="0"/>
              <a:t>informação e, portanto, um </a:t>
            </a:r>
            <a:r>
              <a:rPr lang="pt-BR" dirty="0"/>
              <a:t>volume sem precedentes de dados (de tera a petabytes)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Além disso, a extração de informações úteis a partir dos dados gerados por empresas vale ouro, pois têm grande potencial para aumentar seus lucros.</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estratégias de aprendizagem, e.g., </a:t>
            </a:r>
            <a:r>
              <a:rPr lang="pt-BR" i="1" dirty="0" smtClean="0"/>
              <a:t>deep-learning</a:t>
            </a:r>
            <a:r>
              <a:rPr lang="pt-BR" dirty="0" smtClean="0"/>
              <a:t>, </a:t>
            </a:r>
            <a:r>
              <a:rPr lang="pt-BR" i="1" dirty="0" smtClean="0"/>
              <a:t>deep</a:t>
            </a:r>
            <a:r>
              <a:rPr lang="pt-BR" dirty="0" smtClean="0"/>
              <a:t> </a:t>
            </a:r>
            <a:r>
              <a:rPr lang="pt-BR" i="1" dirty="0" smtClean="0"/>
              <a:t>reinforment-learning</a:t>
            </a:r>
            <a:r>
              <a:rPr lang="pt-BR" dirty="0" smtClean="0"/>
              <a:t>,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885" y="571217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57" y="6360413"/>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020" y="5801538"/>
            <a:ext cx="1617612" cy="8722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454" y="6016587"/>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7418" y="5741551"/>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1808" y="5673296"/>
            <a:ext cx="1811064" cy="11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445706"/>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3CD54D-41DC-4133-94C4-3D55FAE4E35C}"/>
              </a:ext>
            </a:extLst>
          </p:cNvPr>
          <p:cNvSpPr>
            <a:spLocks noGrp="1"/>
          </p:cNvSpPr>
          <p:nvPr>
            <p:ph type="title"/>
          </p:nvPr>
        </p:nvSpPr>
        <p:spPr>
          <a:xfrm>
            <a:off x="838200" y="184036"/>
            <a:ext cx="10515600" cy="1355204"/>
          </a:xfrm>
        </p:spPr>
        <p:txBody>
          <a:bodyPr/>
          <a:lstStyle/>
          <a:p>
            <a:r>
              <a:rPr lang="pt-BR" dirty="0"/>
              <a:t>Aprendizado Supervisionado</a:t>
            </a:r>
          </a:p>
        </p:txBody>
      </p:sp>
      <p:pic>
        <p:nvPicPr>
          <p:cNvPr id="1028"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7604" y="4243159"/>
            <a:ext cx="3435335" cy="10989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esperadas para cada entrada),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é dividido </a:t>
                </a:r>
                <a:r>
                  <a:rPr lang="pt-BR" dirty="0"/>
                  <a:t>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4"/>
                <a:stretch>
                  <a:fillRect l="-1134" t="-2212" r="-283"/>
                </a:stretch>
              </a:blipFill>
            </p:spPr>
            <p:txBody>
              <a:bodyPr/>
              <a:lstStyle/>
              <a:p>
                <a:r>
                  <a:rPr lang="pt-BR">
                    <a:noFill/>
                  </a:rPr>
                  <a:t> </a:t>
                </a:r>
              </a:p>
            </p:txBody>
          </p:sp>
        </mc:Fallback>
      </mc:AlternateContent>
      <p:pic>
        <p:nvPicPr>
          <p:cNvPr id="2052" name="Picture 4" descr="Machine Learning : Simple Linear Regression – Anirudh Sethi Blo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0639" y="1295967"/>
            <a:ext cx="3162300" cy="21568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1280745" y="-471948"/>
            <a:ext cx="266700" cy="135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957072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smtClean="0"/>
              <a:t>k </a:t>
            </a:r>
            <a:r>
              <a:rPr lang="pt-BR" dirty="0"/>
              <a:t>vizinhos mais próximos (</a:t>
            </a:r>
            <a:r>
              <a:rPr lang="pt-BR" i="1" dirty="0"/>
              <a:t>k-nearest neighbors</a:t>
            </a:r>
            <a:r>
              <a:rPr lang="pt-BR" dirty="0"/>
              <a:t> - k-NN</a:t>
            </a:r>
            <a:r>
              <a:rPr lang="pt-BR" dirty="0" smtClean="0"/>
              <a:t>).</a:t>
            </a:r>
          </a:p>
          <a:p>
            <a:r>
              <a:rPr lang="pt-BR" dirty="0"/>
              <a:t>Máquinas de Vetores de Suporte (</a:t>
            </a:r>
            <a:r>
              <a:rPr lang="pt-BR" i="1" dirty="0"/>
              <a:t>Support Vector Machines</a:t>
            </a:r>
            <a:r>
              <a:rPr lang="pt-BR" dirty="0"/>
              <a:t> - SVMs</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680" y="1053491"/>
            <a:ext cx="3920220" cy="251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as máquinas </a:t>
            </a:r>
            <a:r>
              <a:rPr lang="pt-BR" dirty="0" smtClean="0"/>
              <a:t>têm </a:t>
            </a:r>
            <a:r>
              <a:rPr lang="pt-BR" dirty="0"/>
              <a:t>acesso a exemplos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dirty="0" smtClean="0"/>
              <a:t>Não nós 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fontScale="92500" lnSpcReduction="10000"/>
          </a:bodyPr>
          <a:lstStyle/>
          <a:p>
            <a:r>
              <a:rPr lang="pt-BR" b="1" dirty="0"/>
              <a:t>Exemplo</a:t>
            </a:r>
            <a:r>
              <a:rPr lang="pt-BR" dirty="0"/>
              <a:t>: Como </a:t>
            </a:r>
            <a:r>
              <a:rPr lang="pt-BR" b="1" i="1" dirty="0"/>
              <a:t>classificaríamos</a:t>
            </a:r>
            <a:r>
              <a:rPr lang="pt-BR" dirty="0"/>
              <a:t> milhões de textos </a:t>
            </a:r>
            <a:r>
              <a:rPr lang="pt-BR" b="1" i="1" dirty="0"/>
              <a:t>não-rotulados</a:t>
            </a:r>
            <a:r>
              <a:rPr lang="pt-BR" dirty="0"/>
              <a:t> da internet em categorias como economia, esportes, política, entretenimento, etc.?</a:t>
            </a:r>
          </a:p>
          <a:p>
            <a:r>
              <a:rPr lang="pt-BR" dirty="0" smtClean="0"/>
              <a:t>Poderíamos usar </a:t>
            </a:r>
            <a:r>
              <a:rPr lang="pt-BR" b="1" i="1" dirty="0" smtClean="0"/>
              <a:t>clustering</a:t>
            </a:r>
            <a:r>
              <a:rPr lang="pt-BR" dirty="0" smtClean="0"/>
              <a:t> para agrupar </a:t>
            </a:r>
            <a:r>
              <a:rPr lang="pt-BR" dirty="0"/>
              <a:t>a quantidade massiva de textos e </a:t>
            </a:r>
            <a:r>
              <a:rPr lang="pt-BR" dirty="0" smtClean="0"/>
              <a:t>usar </a:t>
            </a:r>
            <a:r>
              <a:rPr lang="pt-BR" dirty="0"/>
              <a:t>apenas os exemplos mais representativos de cada </a:t>
            </a:r>
            <a:r>
              <a:rPr lang="pt-BR" b="1" i="1" dirty="0"/>
              <a:t>cluster</a:t>
            </a:r>
            <a:r>
              <a:rPr lang="pt-BR" dirty="0"/>
              <a:t> (quantidade bem menor de textos) para </a:t>
            </a:r>
            <a:r>
              <a:rPr lang="pt-BR" b="1" i="1" dirty="0" smtClean="0"/>
              <a:t>rotular manualmente</a:t>
            </a:r>
            <a:r>
              <a:rPr lang="pt-BR" dirty="0" smtClean="0"/>
              <a:t>. </a:t>
            </a:r>
            <a:endParaRPr lang="pt-BR" dirty="0"/>
          </a:p>
          <a:p>
            <a:r>
              <a:rPr lang="pt-BR" dirty="0"/>
              <a:t>Esses </a:t>
            </a:r>
            <a:r>
              <a:rPr lang="pt-BR" b="1" i="1" dirty="0"/>
              <a:t>exemplos rotulados </a:t>
            </a:r>
            <a:r>
              <a:rPr lang="pt-BR" dirty="0"/>
              <a:t>são usados para treinar um </a:t>
            </a:r>
            <a:r>
              <a:rPr lang="pt-BR" b="1" i="1" dirty="0"/>
              <a:t>classificador</a:t>
            </a:r>
            <a:r>
              <a:rPr lang="pt-BR" dirty="0"/>
              <a:t>. </a:t>
            </a:r>
          </a:p>
          <a:p>
            <a:r>
              <a:rPr lang="pt-BR" dirty="0" smtClean="0"/>
              <a:t>Após o treinamento, </a:t>
            </a:r>
            <a:r>
              <a:rPr lang="pt-BR" dirty="0"/>
              <a:t>o </a:t>
            </a:r>
            <a:r>
              <a:rPr lang="pt-BR" b="1" i="1" dirty="0"/>
              <a:t>classificador</a:t>
            </a:r>
            <a:r>
              <a:rPr lang="pt-BR" dirty="0"/>
              <a:t> classifica automaticamente todos os textos</a:t>
            </a:r>
            <a:r>
              <a:rPr lang="pt-BR" dirty="0" smtClean="0"/>
              <a:t>.</a:t>
            </a:r>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smtClean="0"/>
              <a:t>Portanto, a </a:t>
            </a:r>
            <a:r>
              <a:rPr lang="pt-BR" b="1" i="1" dirty="0" smtClean="0"/>
              <a:t>política</a:t>
            </a:r>
            <a:r>
              <a:rPr lang="pt-BR" dirty="0" smtClean="0"/>
              <a:t> </a:t>
            </a:r>
            <a:r>
              <a:rPr lang="pt-BR" dirty="0"/>
              <a:t>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769821" y="4872252"/>
            <a:ext cx="4762299" cy="1953764"/>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a:t>
            </a:r>
            <a:r>
              <a:rPr lang="pt-BR" b="1" i="1" dirty="0"/>
              <a:t>genérica</a:t>
            </a:r>
            <a:r>
              <a:rPr lang="pt-BR" dirty="0"/>
              <a:t>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 </a:t>
            </a:r>
            <a:r>
              <a:rPr lang="pt-BR" dirty="0" smtClean="0"/>
              <a:t>e muitas </a:t>
            </a:r>
            <a:r>
              <a:rPr lang="pt-BR" dirty="0"/>
              <a:t>vezes </a:t>
            </a:r>
            <a:r>
              <a:rPr lang="pt-BR" b="1" i="1" dirty="0"/>
              <a:t>sub-ótimas</a:t>
            </a:r>
            <a:r>
              <a:rPr lang="pt-BR" dirty="0"/>
              <a:t>, para </a:t>
            </a:r>
            <a:r>
              <a:rPr lang="pt-BR" dirty="0" smtClean="0"/>
              <a:t>problemas complexos.</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850946"/>
          </a:xfrm>
        </p:spPr>
        <p:txBody>
          <a:bodyPr/>
          <a:lstStyle/>
          <a:p>
            <a:r>
              <a:rPr lang="pt-BR" dirty="0" smtClean="0"/>
              <a:t>Neste tipo de treinamento, o algoritmo </a:t>
            </a:r>
            <a:r>
              <a:rPr lang="pt-BR" b="1" i="1" dirty="0" smtClean="0"/>
              <a:t>aprende incrementalmente</a:t>
            </a:r>
            <a:r>
              <a:rPr lang="pt-BR" dirty="0" smtClean="0"/>
              <a:t>: </a:t>
            </a:r>
          </a:p>
          <a:p>
            <a:pPr lvl="1"/>
            <a:r>
              <a:rPr lang="pt-BR" dirty="0" smtClean="0"/>
              <a:t>Os exemplos de treinamento são apresentados </a:t>
            </a:r>
            <a:r>
              <a:rPr lang="pt-BR" b="1" i="1" dirty="0" smtClean="0"/>
              <a:t>sequencialmente um-a-um </a:t>
            </a:r>
            <a:r>
              <a:rPr lang="pt-BR" dirty="0" smtClean="0"/>
              <a:t>ou em </a:t>
            </a:r>
            <a:r>
              <a:rPr lang="pt-BR" b="1" i="1" dirty="0" smtClean="0"/>
              <a:t>pequenos grupos </a:t>
            </a:r>
            <a:r>
              <a:rPr lang="pt-BR" dirty="0" smtClean="0"/>
              <a:t>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a:t>
            </a:r>
            <a:r>
              <a:rPr lang="pt-BR" b="1" i="1" dirty="0" smtClean="0"/>
              <a:t>treinado </a:t>
            </a:r>
            <a:r>
              <a:rPr lang="pt-BR" b="1" i="1" dirty="0"/>
              <a:t>com todos os </a:t>
            </a:r>
            <a:r>
              <a:rPr lang="pt-BR" b="1" i="1" dirty="0" smtClean="0"/>
              <a:t>exemplos disponíveis</a:t>
            </a:r>
            <a:r>
              <a:rPr lang="pt-BR" dirty="0" smtClean="0"/>
              <a:t>.</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mais demorado e utiliza mais recursos computacionais (CPU</a:t>
            </a:r>
            <a:r>
              <a:rPr lang="pt-BR" dirty="0"/>
              <a:t> </a:t>
            </a:r>
            <a:r>
              <a:rPr lang="pt-BR" dirty="0" smtClean="0"/>
              <a:t>e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a:t>
            </a:r>
            <a:r>
              <a:rPr lang="pt-BR" dirty="0" smtClean="0"/>
              <a:t>os códigos</a:t>
            </a:r>
            <a:endParaRPr lang="pt-BR" dirty="0"/>
          </a:p>
        </p:txBody>
      </p:sp>
      <p:sp>
        <p:nvSpPr>
          <p:cNvPr id="3" name="Content Placeholder 2"/>
          <p:cNvSpPr>
            <a:spLocks noGrp="1"/>
          </p:cNvSpPr>
          <p:nvPr>
            <p:ph idx="1"/>
          </p:nvPr>
        </p:nvSpPr>
        <p:spPr>
          <a:xfrm>
            <a:off x="838199" y="1825624"/>
            <a:ext cx="7470809" cy="5032375"/>
          </a:xfrm>
        </p:spPr>
        <p:txBody>
          <a:bodyPr>
            <a:normAutofit fontScale="925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documentos virtuais usados para criar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826882"/>
          </a:xfrm>
        </p:spPr>
        <p:txBody>
          <a:bodyPr>
            <a:normAutofit lnSpcReduction="10000"/>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no Google Drive</a:t>
            </a:r>
            <a:r>
              <a:rPr lang="pt-BR" dirty="0" smtClean="0"/>
              <a:t>.</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607660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18/02/2022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4/3/2022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18/3/2022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1/4/2022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15/4/2022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29/4/2022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13/5/2022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27/5/2022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10/6/2022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24/6/2022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Projeto Final</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 do que com o Binder.</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500544" y="540593"/>
            <a:ext cx="9144000" cy="2656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Exemplo</a:t>
            </a:r>
            <a:r>
              <a:rPr lang="pt-BR" sz="6600" b="1" i="1" dirty="0" smtClean="0"/>
              <a:t> </a:t>
            </a:r>
            <a:r>
              <a:rPr lang="pt-BR" sz="6600" dirty="0" smtClean="0"/>
              <a:t>de uso dos</a:t>
            </a:r>
            <a:r>
              <a:rPr lang="pt-BR" sz="6600" b="1" i="1" dirty="0" smtClean="0"/>
              <a:t> </a:t>
            </a:r>
            <a:r>
              <a:rPr lang="pt-BR" sz="6600" dirty="0"/>
              <a:t>n</a:t>
            </a:r>
            <a:r>
              <a:rPr lang="pt-BR" sz="6600" dirty="0" smtClean="0"/>
              <a:t>otebooks com Colab</a:t>
            </a:r>
            <a:endParaRPr lang="pt-BR" sz="6600" dirty="0"/>
          </a:p>
        </p:txBody>
      </p:sp>
      <p:pic>
        <p:nvPicPr>
          <p:cNvPr id="3"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924" y="2890520"/>
            <a:ext cx="1479196" cy="14791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6593885" y="2890520"/>
            <a:ext cx="2758083" cy="12211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4203700" y="5254078"/>
            <a:ext cx="3125791" cy="1204272"/>
          </a:xfrm>
          <a:prstGeom prst="rect">
            <a:avLst/>
          </a:prstGeom>
          <a:noFill/>
          <a:extLst>
            <a:ext uri="{909E8E84-426E-40DD-AFC4-6F175D3DCCD1}">
              <a14:hiddenFill xmlns:a14="http://schemas.microsoft.com/office/drawing/2010/main">
                <a:solidFill>
                  <a:srgbClr val="FFFFFF"/>
                </a:solidFill>
              </a14:hiddenFill>
            </a:ext>
          </a:extLst>
        </p:spPr>
      </p:pic>
      <p:sp>
        <p:nvSpPr>
          <p:cNvPr id="8" name="Plus 7"/>
          <p:cNvSpPr/>
          <p:nvPr/>
        </p:nvSpPr>
        <p:spPr>
          <a:xfrm>
            <a:off x="5383429" y="3197528"/>
            <a:ext cx="766327" cy="7703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Down Arrow 8"/>
          <p:cNvSpPr/>
          <p:nvPr/>
        </p:nvSpPr>
        <p:spPr>
          <a:xfrm>
            <a:off x="5435626" y="4404098"/>
            <a:ext cx="661931" cy="608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3032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5" name="Title 1"/>
          <p:cNvSpPr txBox="1">
            <a:spLocks/>
          </p:cNvSpPr>
          <p:nvPr/>
        </p:nvSpPr>
        <p:spPr>
          <a:xfrm>
            <a:off x="838200" y="74846"/>
            <a:ext cx="10846434" cy="11228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2D</a:t>
            </a:r>
            <a:endParaRPr lang="nl-BE" dirty="0"/>
          </a:p>
        </p:txBody>
      </p:sp>
      <p:sp>
        <p:nvSpPr>
          <p:cNvPr id="3" name="TextBox 2"/>
          <p:cNvSpPr txBox="1"/>
          <p:nvPr/>
        </p:nvSpPr>
        <p:spPr>
          <a:xfrm>
            <a:off x="6261417" y="5374948"/>
            <a:ext cx="4837749" cy="400110"/>
          </a:xfrm>
          <a:prstGeom prst="rect">
            <a:avLst/>
          </a:prstGeom>
          <a:noFill/>
        </p:spPr>
        <p:txBody>
          <a:bodyPr wrap="square" rtlCol="0">
            <a:spAutoFit/>
          </a:bodyPr>
          <a:lstStyle/>
          <a:p>
            <a:pPr algn="ctr"/>
            <a:r>
              <a:rPr lang="pt-BR" sz="2000" b="1" dirty="0" smtClean="0">
                <a:solidFill>
                  <a:srgbClr val="00B0F0"/>
                </a:solidFill>
                <a:hlinkClick r:id="rId3"/>
              </a:rPr>
              <a:t>Exemplo (binder): </a:t>
            </a:r>
            <a:r>
              <a:rPr lang="pt-BR" sz="2000" b="1" dirty="0">
                <a:solidFill>
                  <a:srgbClr val="00B0F0"/>
                </a:solidFill>
                <a:hlinkClick r:id="rId3"/>
              </a:rPr>
              <a:t>Histograma.ipynb</a:t>
            </a:r>
            <a:endParaRPr lang="pt-BR" sz="2000" b="1" dirty="0">
              <a:solidFill>
                <a:srgbClr val="00B0F0"/>
              </a:solidFill>
            </a:endParaRPr>
          </a:p>
        </p:txBody>
      </p:sp>
      <p:sp>
        <p:nvSpPr>
          <p:cNvPr id="6" name="TextBox 5"/>
          <p:cNvSpPr txBox="1"/>
          <p:nvPr/>
        </p:nvSpPr>
        <p:spPr>
          <a:xfrm>
            <a:off x="6094412" y="1404433"/>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(colab): </a:t>
            </a:r>
            <a:r>
              <a:rPr lang="pt-BR" sz="2000" b="1" dirty="0">
                <a:solidFill>
                  <a:srgbClr val="00B0F0"/>
                </a:solidFill>
                <a:hlinkClick r:id="rId4"/>
              </a:rPr>
              <a:t>Histograma.ipynb</a:t>
            </a:r>
            <a:endParaRPr lang="pt-BR" sz="2000" b="1" dirty="0">
              <a:solidFill>
                <a:srgbClr val="00B0F0"/>
              </a:solidFill>
            </a:endParaRPr>
          </a:p>
        </p:txBody>
      </p:sp>
      <p:sp>
        <p:nvSpPr>
          <p:cNvPr id="2" name="Rectangle 1"/>
          <p:cNvSpPr/>
          <p:nvPr/>
        </p:nvSpPr>
        <p:spPr>
          <a:xfrm>
            <a:off x="838200" y="1348800"/>
            <a:ext cx="8686800" cy="5509200"/>
          </a:xfrm>
          <a:prstGeom prst="rect">
            <a:avLst/>
          </a:prstGeom>
        </p:spPr>
        <p:txBody>
          <a:bodyPr wrap="square">
            <a:spAutoFit/>
          </a:bodyPr>
          <a:lstStyle/>
          <a:p>
            <a:r>
              <a:rPr lang="pt-BR" sz="1100" dirty="0" smtClean="0">
                <a:solidFill>
                  <a:srgbClr val="008000"/>
                </a:solidFill>
                <a:highlight>
                  <a:srgbClr val="FFFFFF"/>
                </a:highlight>
              </a:rPr>
              <a:t># Importando as bibliotecas necessárias.</a:t>
            </a:r>
            <a:endParaRPr lang="pt-BR" sz="1100" dirty="0" smtClean="0">
              <a:solidFill>
                <a:srgbClr val="000000"/>
              </a:solidFill>
              <a:highlight>
                <a:srgbClr val="FFFFFF"/>
              </a:highlight>
            </a:endParaRPr>
          </a:p>
          <a:p>
            <a:r>
              <a:rPr lang="pt-BR" sz="1100" b="1" dirty="0" smtClean="0">
                <a:solidFill>
                  <a:srgbClr val="0000FF"/>
                </a:solidFill>
                <a:highlight>
                  <a:srgbClr val="FFFFFF"/>
                </a:highlight>
              </a:rPr>
              <a:t>import</a:t>
            </a:r>
            <a:r>
              <a:rPr lang="pt-BR" sz="1100" dirty="0" smtClean="0">
                <a:solidFill>
                  <a:srgbClr val="000000"/>
                </a:solidFill>
                <a:highlight>
                  <a:srgbClr val="FFFFFF"/>
                </a:highlight>
              </a:rPr>
              <a:t> </a:t>
            </a:r>
            <a:r>
              <a:rPr lang="pt-BR" sz="1100" dirty="0">
                <a:solidFill>
                  <a:srgbClr val="000000"/>
                </a:solidFill>
                <a:highlight>
                  <a:srgbClr val="FFFFFF"/>
                </a:highlight>
              </a:rPr>
              <a:t>numpy </a:t>
            </a:r>
            <a:r>
              <a:rPr lang="pt-BR" sz="1100" b="1" dirty="0">
                <a:solidFill>
                  <a:srgbClr val="0000FF"/>
                </a:solidFill>
                <a:highlight>
                  <a:srgbClr val="FFFFFF"/>
                </a:highlight>
              </a:rPr>
              <a:t>as</a:t>
            </a:r>
            <a:r>
              <a:rPr lang="pt-BR" sz="1100" dirty="0">
                <a:solidFill>
                  <a:srgbClr val="000000"/>
                </a:solidFill>
                <a:highlight>
                  <a:srgbClr val="FFFFFF"/>
                </a:highlight>
              </a:rPr>
              <a:t> np</a:t>
            </a:r>
          </a:p>
          <a:p>
            <a:r>
              <a:rPr lang="pt-BR" sz="1100" b="1" dirty="0">
                <a:solidFill>
                  <a:srgbClr val="0000FF"/>
                </a:solidFill>
                <a:highlight>
                  <a:srgbClr val="FFFFFF"/>
                </a:highlight>
              </a:rPr>
              <a:t>import</a:t>
            </a:r>
            <a:r>
              <a:rPr lang="pt-BR" sz="1100" dirty="0">
                <a:solidFill>
                  <a:srgbClr val="000000"/>
                </a:solidFill>
                <a:highlight>
                  <a:srgbClr val="FFFFFF"/>
                </a:highlight>
              </a:rPr>
              <a:t> matplotlib</a:t>
            </a:r>
            <a:r>
              <a:rPr lang="pt-BR" sz="1100" b="1" dirty="0">
                <a:solidFill>
                  <a:srgbClr val="000080"/>
                </a:solidFill>
                <a:highlight>
                  <a:srgbClr val="FFFFFF"/>
                </a:highlight>
              </a:rPr>
              <a:t>.</a:t>
            </a:r>
            <a:r>
              <a:rPr lang="pt-BR" sz="1100" dirty="0">
                <a:solidFill>
                  <a:srgbClr val="000000"/>
                </a:solidFill>
                <a:highlight>
                  <a:srgbClr val="FFFFFF"/>
                </a:highlight>
              </a:rPr>
              <a:t>pyplot </a:t>
            </a:r>
            <a:r>
              <a:rPr lang="pt-BR" sz="1100" b="1" dirty="0">
                <a:solidFill>
                  <a:srgbClr val="0000FF"/>
                </a:solidFill>
                <a:highlight>
                  <a:srgbClr val="FFFFFF"/>
                </a:highlight>
              </a:rPr>
              <a:t>as</a:t>
            </a:r>
            <a:r>
              <a:rPr lang="pt-BR" sz="1100" dirty="0">
                <a:solidFill>
                  <a:srgbClr val="000000"/>
                </a:solidFill>
                <a:highlight>
                  <a:srgbClr val="FFFFFF"/>
                </a:highlight>
              </a:rPr>
              <a:t> plt</a:t>
            </a:r>
          </a:p>
          <a:p>
            <a:endParaRPr lang="pt-BR" sz="1100" dirty="0">
              <a:solidFill>
                <a:srgbClr val="000000"/>
              </a:solidFill>
              <a:highlight>
                <a:srgbClr val="FFFFFF"/>
              </a:highlight>
            </a:endParaRPr>
          </a:p>
          <a:p>
            <a:r>
              <a:rPr lang="pt-BR" sz="1100" dirty="0">
                <a:solidFill>
                  <a:srgbClr val="008000"/>
                </a:solidFill>
                <a:highlight>
                  <a:srgbClr val="FFFFFF"/>
                </a:highlight>
              </a:rPr>
              <a:t># Reseta o gerador de sequências pseudo-aleatórias.</a:t>
            </a:r>
            <a:endParaRPr lang="pt-BR" sz="1100" dirty="0">
              <a:solidFill>
                <a:srgbClr val="000000"/>
              </a:solidFill>
              <a:highlight>
                <a:srgbClr val="FFFFFF"/>
              </a:highlight>
            </a:endParaRPr>
          </a:p>
          <a:p>
            <a:r>
              <a:rPr lang="pt-BR" sz="1100" dirty="0">
                <a:solidFill>
                  <a:srgbClr val="000000"/>
                </a:solidFill>
                <a:highlight>
                  <a:srgbClr val="FFFFFF"/>
                </a:highlight>
              </a:rPr>
              <a:t>np</a:t>
            </a:r>
            <a:r>
              <a:rPr lang="pt-BR" sz="1100" b="1" dirty="0">
                <a:solidFill>
                  <a:srgbClr val="000080"/>
                </a:solidFill>
                <a:highlight>
                  <a:srgbClr val="FFFFFF"/>
                </a:highlight>
              </a:rPr>
              <a:t>.</a:t>
            </a:r>
            <a:r>
              <a:rPr lang="pt-BR" sz="1100" dirty="0">
                <a:solidFill>
                  <a:srgbClr val="000000"/>
                </a:solidFill>
                <a:highlight>
                  <a:srgbClr val="FFFFFF"/>
                </a:highlight>
              </a:rPr>
              <a:t>random</a:t>
            </a:r>
            <a:r>
              <a:rPr lang="pt-BR" sz="1100" b="1" dirty="0">
                <a:solidFill>
                  <a:srgbClr val="000080"/>
                </a:solidFill>
                <a:highlight>
                  <a:srgbClr val="FFFFFF"/>
                </a:highlight>
              </a:rPr>
              <a:t>.</a:t>
            </a:r>
            <a:r>
              <a:rPr lang="pt-BR" sz="1100" dirty="0">
                <a:solidFill>
                  <a:srgbClr val="000000"/>
                </a:solidFill>
                <a:highlight>
                  <a:srgbClr val="FFFFFF"/>
                </a:highlight>
              </a:rPr>
              <a:t>seed</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Define o número de exemplos.</a:t>
            </a:r>
            <a:endParaRPr lang="pt-BR" sz="1100" dirty="0">
              <a:solidFill>
                <a:srgbClr val="000000"/>
              </a:solidFill>
              <a:highlight>
                <a:srgbClr val="FFFFFF"/>
              </a:highlight>
            </a:endParaRPr>
          </a:p>
          <a:p>
            <a:r>
              <a:rPr lang="pt-BR" sz="1100" dirty="0">
                <a:solidFill>
                  <a:srgbClr val="000000"/>
                </a:solidFill>
                <a:highlight>
                  <a:srgbClr val="FFFFFF"/>
                </a:highlight>
              </a:rPr>
              <a:t>N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1000</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Vetor coluna com dimensão Nx1, com valores linearmente espaçados entre -1 e 1.</a:t>
            </a:r>
            <a:endParaRPr lang="pt-BR" sz="1100" dirty="0">
              <a:solidFill>
                <a:srgbClr val="000000"/>
              </a:solidFill>
              <a:highlight>
                <a:srgbClr val="FFFFFF"/>
              </a:highlight>
            </a:endParaRPr>
          </a:p>
          <a:p>
            <a:r>
              <a:rPr lang="pt-BR" sz="1100" dirty="0">
                <a:solidFill>
                  <a:srgbClr val="000000"/>
                </a:solidFill>
                <a:highlight>
                  <a:srgbClr val="FFFFFF"/>
                </a:highlight>
              </a:rPr>
              <a:t>x </a:t>
            </a:r>
            <a:r>
              <a:rPr lang="pt-BR" sz="1100" b="1" dirty="0">
                <a:solidFill>
                  <a:srgbClr val="000080"/>
                </a:solidFill>
                <a:highlight>
                  <a:srgbClr val="FFFFFF"/>
                </a:highlight>
              </a:rPr>
              <a:t>=</a:t>
            </a:r>
            <a:r>
              <a:rPr lang="pt-BR" sz="1100" dirty="0">
                <a:solidFill>
                  <a:srgbClr val="000000"/>
                </a:solidFill>
                <a:highlight>
                  <a:srgbClr val="FFFFFF"/>
                </a:highlight>
              </a:rPr>
              <a:t> np</a:t>
            </a:r>
            <a:r>
              <a:rPr lang="pt-BR" sz="1100" b="1" dirty="0">
                <a:solidFill>
                  <a:srgbClr val="000080"/>
                </a:solidFill>
                <a:highlight>
                  <a:srgbClr val="FFFFFF"/>
                </a:highlight>
              </a:rPr>
              <a:t>.</a:t>
            </a:r>
            <a:r>
              <a:rPr lang="pt-BR" sz="1100" dirty="0">
                <a:solidFill>
                  <a:srgbClr val="000000"/>
                </a:solidFill>
                <a:highlight>
                  <a:srgbClr val="FFFFFF"/>
                </a:highlight>
              </a:rPr>
              <a:t>linspace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a:t>
            </a:r>
            <a:r>
              <a:rPr lang="pt-BR" sz="1100" b="1" dirty="0">
                <a:solidFill>
                  <a:srgbClr val="000080"/>
                </a:solidFill>
                <a:highlight>
                  <a:srgbClr val="FFFFFF"/>
                </a:highlight>
              </a:rPr>
              <a:t>).</a:t>
            </a:r>
            <a:r>
              <a:rPr lang="pt-BR" sz="1100" dirty="0">
                <a:solidFill>
                  <a:srgbClr val="000000"/>
                </a:solidFill>
                <a:highlight>
                  <a:srgbClr val="FFFFFF"/>
                </a:highlight>
              </a:rPr>
              <a:t>reshape</a:t>
            </a:r>
            <a:r>
              <a:rPr lang="pt-BR" sz="1100" b="1" dirty="0">
                <a:solidFill>
                  <a:srgbClr val="000080"/>
                </a:solidFill>
                <a:highlight>
                  <a:srgbClr val="FFFFFF"/>
                </a:highlight>
              </a:rPr>
              <a:t>(</a:t>
            </a:r>
            <a:r>
              <a:rPr lang="pt-BR" sz="1100" dirty="0">
                <a:solidFill>
                  <a:srgbClr val="000000"/>
                </a:solidFill>
                <a:highlight>
                  <a:srgbClr val="FFFFFF"/>
                </a:highlight>
              </a:rPr>
              <a:t>N</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Vetor ruído com dimensão Nx1 e variância igual a 0.1.</a:t>
            </a:r>
            <a:endParaRPr lang="pt-BR" sz="1100" dirty="0">
              <a:solidFill>
                <a:srgbClr val="000000"/>
              </a:solidFill>
              <a:highlight>
                <a:srgbClr val="FFFFFF"/>
              </a:highlight>
            </a:endParaRPr>
          </a:p>
          <a:p>
            <a:r>
              <a:rPr lang="pt-BR" sz="1100" dirty="0">
                <a:solidFill>
                  <a:srgbClr val="000000"/>
                </a:solidFill>
                <a:highlight>
                  <a:srgbClr val="FFFFFF"/>
                </a:highlight>
              </a:rPr>
              <a:t>w </a:t>
            </a:r>
            <a:r>
              <a:rPr lang="pt-BR" sz="1100" b="1" dirty="0">
                <a:solidFill>
                  <a:srgbClr val="000080"/>
                </a:solidFill>
                <a:highlight>
                  <a:srgbClr val="FFFFFF"/>
                </a:highlight>
              </a:rPr>
              <a:t>=</a:t>
            </a:r>
            <a:r>
              <a:rPr lang="pt-BR" sz="1100" dirty="0">
                <a:solidFill>
                  <a:srgbClr val="000000"/>
                </a:solidFill>
                <a:highlight>
                  <a:srgbClr val="FFFFFF"/>
                </a:highlight>
              </a:rPr>
              <a:t> np</a:t>
            </a:r>
            <a:r>
              <a:rPr lang="pt-BR" sz="1100" b="1" dirty="0">
                <a:solidFill>
                  <a:srgbClr val="000080"/>
                </a:solidFill>
                <a:highlight>
                  <a:srgbClr val="FFFFFF"/>
                </a:highlight>
              </a:rPr>
              <a:t>.</a:t>
            </a:r>
            <a:r>
              <a:rPr lang="pt-BR" sz="1100" dirty="0">
                <a:solidFill>
                  <a:srgbClr val="000000"/>
                </a:solidFill>
                <a:highlight>
                  <a:srgbClr val="FFFFFF"/>
                </a:highlight>
              </a:rPr>
              <a:t>sqrt</a:t>
            </a:r>
            <a:r>
              <a:rPr lang="pt-BR" sz="1100" b="1" dirty="0">
                <a:solidFill>
                  <a:srgbClr val="000080"/>
                </a:solidFill>
                <a:highlight>
                  <a:srgbClr val="FFFFFF"/>
                </a:highlight>
              </a:rPr>
              <a:t>(</a:t>
            </a:r>
            <a:r>
              <a:rPr lang="pt-BR" sz="1100" dirty="0">
                <a:solidFill>
                  <a:srgbClr val="FF0000"/>
                </a:solidFill>
                <a:highlight>
                  <a:srgbClr val="FFFFFF"/>
                </a:highlight>
              </a:rPr>
              <a:t>0.1</a:t>
            </a:r>
            <a:r>
              <a:rPr lang="pt-BR" sz="1100" b="1" dirty="0">
                <a:solidFill>
                  <a:srgbClr val="000080"/>
                </a:solidFill>
                <a:highlight>
                  <a:srgbClr val="FFFFFF"/>
                </a:highlight>
              </a:rPr>
              <a:t>)*</a:t>
            </a:r>
            <a:r>
              <a:rPr lang="pt-BR" sz="1100" dirty="0">
                <a:solidFill>
                  <a:srgbClr val="000000"/>
                </a:solidFill>
                <a:highlight>
                  <a:srgbClr val="FFFFFF"/>
                </a:highlight>
              </a:rPr>
              <a:t>np</a:t>
            </a:r>
            <a:r>
              <a:rPr lang="pt-BR" sz="1100" b="1" dirty="0">
                <a:solidFill>
                  <a:srgbClr val="000080"/>
                </a:solidFill>
                <a:highlight>
                  <a:srgbClr val="FFFFFF"/>
                </a:highlight>
              </a:rPr>
              <a:t>.</a:t>
            </a:r>
            <a:r>
              <a:rPr lang="pt-BR" sz="1100" dirty="0">
                <a:solidFill>
                  <a:srgbClr val="000000"/>
                </a:solidFill>
                <a:highlight>
                  <a:srgbClr val="FFFFFF"/>
                </a:highlight>
              </a:rPr>
              <a:t>random</a:t>
            </a:r>
            <a:r>
              <a:rPr lang="pt-BR" sz="1100" b="1" dirty="0">
                <a:solidFill>
                  <a:srgbClr val="000080"/>
                </a:solidFill>
                <a:highlight>
                  <a:srgbClr val="FFFFFF"/>
                </a:highlight>
              </a:rPr>
              <a:t>.</a:t>
            </a:r>
            <a:r>
              <a:rPr lang="pt-BR" sz="1100" dirty="0">
                <a:solidFill>
                  <a:srgbClr val="000000"/>
                </a:solidFill>
                <a:highlight>
                  <a:srgbClr val="FFFFFF"/>
                </a:highlight>
              </a:rPr>
              <a:t>randn</a:t>
            </a:r>
            <a:r>
              <a:rPr lang="pt-BR" sz="1100" b="1" dirty="0">
                <a:solidFill>
                  <a:srgbClr val="000080"/>
                </a:solidFill>
                <a:highlight>
                  <a:srgbClr val="FFFFFF"/>
                </a:highlight>
              </a:rPr>
              <a:t>(</a:t>
            </a:r>
            <a:r>
              <a:rPr lang="pt-BR" sz="1100" dirty="0">
                <a:solidFill>
                  <a:srgbClr val="000000"/>
                </a:solidFill>
                <a:highlight>
                  <a:srgbClr val="FFFFFF"/>
                </a:highlight>
              </a:rPr>
              <a:t>N</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Função original.</a:t>
            </a:r>
            <a:endParaRPr lang="pt-BR" sz="1100" dirty="0">
              <a:solidFill>
                <a:srgbClr val="000000"/>
              </a:solidFill>
              <a:highlight>
                <a:srgbClr val="FFFFFF"/>
              </a:highlight>
            </a:endParaRPr>
          </a:p>
          <a:p>
            <a:r>
              <a:rPr lang="pt-BR" sz="1100" dirty="0">
                <a:solidFill>
                  <a:srgbClr val="000000"/>
                </a:solidFill>
                <a:highlight>
                  <a:srgbClr val="FFFFFF"/>
                </a:highlight>
              </a:rPr>
              <a:t>y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smtClean="0">
                <a:solidFill>
                  <a:srgbClr val="FF0000"/>
                </a:solidFill>
                <a:highlight>
                  <a:srgbClr val="FFFFFF"/>
                </a:highlight>
              </a:rPr>
              <a:t>2</a:t>
            </a:r>
            <a:r>
              <a:rPr lang="pt-BR" sz="1100" b="1" dirty="0" smtClean="0">
                <a:solidFill>
                  <a:srgbClr val="000080"/>
                </a:solidFill>
                <a:highlight>
                  <a:srgbClr val="FFFFFF"/>
                </a:highlight>
              </a:rPr>
              <a:t>*</a:t>
            </a:r>
            <a:r>
              <a:rPr lang="pt-BR" sz="1100" dirty="0" smtClean="0">
                <a:solidFill>
                  <a:srgbClr val="000000"/>
                </a:solidFill>
                <a:highlight>
                  <a:srgbClr val="FFFFFF"/>
                </a:highlight>
              </a:rPr>
              <a:t>x</a:t>
            </a:r>
            <a:r>
              <a:rPr lang="pt-BR" sz="1100" b="1" dirty="0" smtClean="0">
                <a:solidFill>
                  <a:srgbClr val="000080"/>
                </a:solidFill>
                <a:highlight>
                  <a:srgbClr val="FFFFFF"/>
                </a:highlight>
              </a:rPr>
              <a:t>*</a:t>
            </a:r>
            <a:r>
              <a:rPr lang="pt-BR" sz="1100" b="1" dirty="0">
                <a:solidFill>
                  <a:srgbClr val="000080"/>
                </a:solidFill>
                <a:highlight>
                  <a:srgbClr val="FFFFFF"/>
                </a:highlight>
              </a:rPr>
              <a:t>*</a:t>
            </a:r>
            <a:r>
              <a:rPr lang="pt-BR" sz="1100" dirty="0" smtClean="0">
                <a:solidFill>
                  <a:srgbClr val="000000"/>
                </a:solidFill>
                <a:highlight>
                  <a:srgbClr val="FFFFFF"/>
                </a:highlight>
              </a:rPr>
              <a:t>2</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Versão ruidosa de y.</a:t>
            </a:r>
            <a:endParaRPr lang="pt-BR" sz="1100" dirty="0">
              <a:solidFill>
                <a:srgbClr val="000000"/>
              </a:solidFill>
              <a:highlight>
                <a:srgbClr val="FFFFFF"/>
              </a:highlight>
            </a:endParaRPr>
          </a:p>
          <a:p>
            <a:r>
              <a:rPr lang="pt-BR" sz="1100" dirty="0">
                <a:solidFill>
                  <a:srgbClr val="000000"/>
                </a:solidFill>
                <a:highlight>
                  <a:srgbClr val="FFFFFF"/>
                </a:highlight>
              </a:rPr>
              <a:t>y_noisy </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w</a:t>
            </a:r>
          </a:p>
          <a:p>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plot</a:t>
            </a:r>
            <a:r>
              <a:rPr lang="pt-BR" sz="1100" b="1" dirty="0">
                <a:solidFill>
                  <a:srgbClr val="000080"/>
                </a:solidFill>
                <a:highlight>
                  <a:srgbClr val="FFFFFF"/>
                </a:highlight>
              </a:rPr>
              <a:t>(</a:t>
            </a:r>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y_noisy</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'.b'</a:t>
            </a:r>
            <a:r>
              <a:rPr lang="pt-BR" sz="1100" b="1" dirty="0">
                <a:solidFill>
                  <a:srgbClr val="000080"/>
                </a:solidFill>
                <a:highlight>
                  <a:srgbClr val="FFFFFF"/>
                </a:highlight>
              </a:rPr>
              <a:t>,</a:t>
            </a:r>
            <a:r>
              <a:rPr lang="pt-BR" sz="1100" dirty="0">
                <a:solidFill>
                  <a:srgbClr val="000000"/>
                </a:solidFill>
                <a:highlight>
                  <a:srgbClr val="FFFFFF"/>
                </a:highlight>
              </a:rPr>
              <a:t> label</a:t>
            </a:r>
            <a:r>
              <a:rPr lang="pt-BR" sz="1100" b="1" dirty="0">
                <a:solidFill>
                  <a:srgbClr val="000080"/>
                </a:solidFill>
                <a:highlight>
                  <a:srgbClr val="FFFFFF"/>
                </a:highlight>
              </a:rPr>
              <a:t>=</a:t>
            </a:r>
            <a:r>
              <a:rPr lang="pt-BR" sz="1100" dirty="0">
                <a:solidFill>
                  <a:srgbClr val="808080"/>
                </a:solidFill>
                <a:highlight>
                  <a:srgbClr val="FFFFFF"/>
                </a:highlight>
              </a:rPr>
              <a:t>'Função ruidosa'</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plot</a:t>
            </a:r>
            <a:r>
              <a:rPr lang="pt-BR" sz="1100" b="1" dirty="0">
                <a:solidFill>
                  <a:srgbClr val="000080"/>
                </a:solidFill>
                <a:highlight>
                  <a:srgbClr val="FFFFFF"/>
                </a:highlight>
              </a:rPr>
              <a:t>(</a:t>
            </a:r>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'k'</a:t>
            </a:r>
            <a:r>
              <a:rPr lang="pt-BR" sz="1100" b="1" dirty="0">
                <a:solidFill>
                  <a:srgbClr val="000080"/>
                </a:solidFill>
                <a:highlight>
                  <a:srgbClr val="FFFFFF"/>
                </a:highlight>
              </a:rPr>
              <a:t>,</a:t>
            </a:r>
            <a:r>
              <a:rPr lang="pt-BR" sz="1100" dirty="0">
                <a:solidFill>
                  <a:srgbClr val="000000"/>
                </a:solidFill>
                <a:highlight>
                  <a:srgbClr val="FFFFFF"/>
                </a:highlight>
              </a:rPr>
              <a:t> label</a:t>
            </a:r>
            <a:r>
              <a:rPr lang="pt-BR" sz="1100" b="1" dirty="0">
                <a:solidFill>
                  <a:srgbClr val="000080"/>
                </a:solidFill>
                <a:highlight>
                  <a:srgbClr val="FFFFFF"/>
                </a:highlight>
              </a:rPr>
              <a:t>=</a:t>
            </a:r>
            <a:r>
              <a:rPr lang="pt-BR" sz="1100" dirty="0">
                <a:solidFill>
                  <a:srgbClr val="808080"/>
                </a:solidFill>
                <a:highlight>
                  <a:srgbClr val="FFFFFF"/>
                </a:highlight>
              </a:rPr>
              <a:t>'Função original'</a:t>
            </a:r>
            <a:r>
              <a:rPr lang="pt-BR" sz="1100" b="1" dirty="0">
                <a:solidFill>
                  <a:srgbClr val="000080"/>
                </a:solidFill>
                <a:highlight>
                  <a:srgbClr val="FFFFFF"/>
                </a:highlight>
              </a:rPr>
              <a:t>,</a:t>
            </a:r>
            <a:r>
              <a:rPr lang="pt-BR" sz="1100" dirty="0">
                <a:solidFill>
                  <a:srgbClr val="000000"/>
                </a:solidFill>
                <a:highlight>
                  <a:srgbClr val="FFFFFF"/>
                </a:highlight>
              </a:rPr>
              <a:t> linewidth</a:t>
            </a:r>
            <a:r>
              <a:rPr lang="pt-BR" sz="1100" b="1" dirty="0">
                <a:solidFill>
                  <a:srgbClr val="000080"/>
                </a:solidFill>
                <a:highlight>
                  <a:srgbClr val="FFFFFF"/>
                </a:highlight>
              </a:rPr>
              <a:t>=</a:t>
            </a:r>
            <a:r>
              <a:rPr lang="pt-BR" sz="1100" dirty="0">
                <a:solidFill>
                  <a:srgbClr val="FF0000"/>
                </a:solidFill>
                <a:highlight>
                  <a:srgbClr val="FFFFFF"/>
                </a:highlight>
              </a:rPr>
              <a:t>4</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xlabel</a:t>
            </a:r>
            <a:r>
              <a:rPr lang="pt-BR" sz="1100" b="1" dirty="0">
                <a:solidFill>
                  <a:srgbClr val="000080"/>
                </a:solidFill>
                <a:highlight>
                  <a:srgbClr val="FFFFFF"/>
                </a:highlight>
              </a:rPr>
              <a:t>(</a:t>
            </a:r>
            <a:r>
              <a:rPr lang="pt-BR" sz="1100" dirty="0">
                <a:solidFill>
                  <a:srgbClr val="80808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fontsize</a:t>
            </a:r>
            <a:r>
              <a:rPr lang="pt-BR" sz="1100" b="1" dirty="0">
                <a:solidFill>
                  <a:srgbClr val="000080"/>
                </a:solidFill>
                <a:highlight>
                  <a:srgbClr val="FFFFFF"/>
                </a:highlight>
              </a:rPr>
              <a:t>=</a:t>
            </a:r>
            <a:r>
              <a:rPr lang="pt-BR" sz="1100" dirty="0">
                <a:solidFill>
                  <a:srgbClr val="FF0000"/>
                </a:solidFill>
                <a:highlight>
                  <a:srgbClr val="FFFFFF"/>
                </a:highlight>
              </a:rPr>
              <a:t>14</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ylabel</a:t>
            </a:r>
            <a:r>
              <a:rPr lang="pt-BR" sz="1100" b="1" dirty="0">
                <a:solidFill>
                  <a:srgbClr val="000080"/>
                </a:solidFill>
                <a:highlight>
                  <a:srgbClr val="FFFFFF"/>
                </a:highlight>
              </a:rPr>
              <a:t>(</a:t>
            </a:r>
            <a:r>
              <a:rPr lang="pt-BR" sz="1100" dirty="0">
                <a:solidFill>
                  <a:srgbClr val="808080"/>
                </a:solidFill>
                <a:highlight>
                  <a:srgbClr val="FFFFFF"/>
                </a:highlight>
              </a:rPr>
              <a:t>'y'</a:t>
            </a:r>
            <a:r>
              <a:rPr lang="pt-BR" sz="1100" b="1" dirty="0">
                <a:solidFill>
                  <a:srgbClr val="000080"/>
                </a:solidFill>
                <a:highlight>
                  <a:srgbClr val="FFFFFF"/>
                </a:highlight>
              </a:rPr>
              <a:t>,</a:t>
            </a:r>
            <a:r>
              <a:rPr lang="pt-BR" sz="1100" dirty="0">
                <a:solidFill>
                  <a:srgbClr val="000000"/>
                </a:solidFill>
                <a:highlight>
                  <a:srgbClr val="FFFFFF"/>
                </a:highlight>
              </a:rPr>
              <a:t> fontsize</a:t>
            </a:r>
            <a:r>
              <a:rPr lang="pt-BR" sz="1100" b="1" dirty="0">
                <a:solidFill>
                  <a:srgbClr val="000080"/>
                </a:solidFill>
                <a:highlight>
                  <a:srgbClr val="FFFFFF"/>
                </a:highlight>
              </a:rPr>
              <a:t>=</a:t>
            </a:r>
            <a:r>
              <a:rPr lang="pt-BR" sz="1100" dirty="0">
                <a:solidFill>
                  <a:srgbClr val="FF0000"/>
                </a:solidFill>
                <a:highlight>
                  <a:srgbClr val="FFFFFF"/>
                </a:highlight>
              </a:rPr>
              <a:t>14</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legend</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grid</a:t>
            </a:r>
            <a:r>
              <a:rPr lang="pt-BR" sz="1100" b="1" dirty="0" smtClean="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8000"/>
                </a:solidFill>
                <a:highlight>
                  <a:srgbClr val="FFFFFF"/>
                </a:highlight>
              </a:rPr>
              <a:t># salva figura em arquivo</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savefig</a:t>
            </a:r>
            <a:r>
              <a:rPr lang="pt-BR" sz="1100" b="1" dirty="0">
                <a:solidFill>
                  <a:srgbClr val="000080"/>
                </a:solidFill>
                <a:highlight>
                  <a:srgbClr val="FFFFFF"/>
                </a:highlight>
              </a:rPr>
              <a:t>(</a:t>
            </a:r>
            <a:r>
              <a:rPr lang="pt-BR" sz="1100" dirty="0">
                <a:solidFill>
                  <a:srgbClr val="808080"/>
                </a:solidFill>
                <a:highlight>
                  <a:srgbClr val="FFFFFF"/>
                </a:highlight>
              </a:rPr>
              <a:t>'figura_2D.png'</a:t>
            </a:r>
            <a:r>
              <a:rPr lang="pt-BR" sz="1100" b="1" dirty="0">
                <a:solidFill>
                  <a:srgbClr val="000080"/>
                </a:solidFill>
                <a:highlight>
                  <a:srgbClr val="FFFFFF"/>
                </a:highlight>
              </a:rPr>
              <a:t>)</a:t>
            </a:r>
            <a:r>
              <a:rPr lang="pt-BR" sz="1100" dirty="0">
                <a:solidFill>
                  <a:srgbClr val="000000"/>
                </a:solidFill>
                <a:highlight>
                  <a:srgbClr val="FFFFFF"/>
                </a:highlight>
              </a:rPr>
              <a:t> </a:t>
            </a:r>
          </a:p>
          <a:p>
            <a:r>
              <a:rPr lang="pt-BR" sz="1100" dirty="0">
                <a:solidFill>
                  <a:srgbClr val="008000"/>
                </a:solidFill>
                <a:highlight>
                  <a:srgbClr val="FFFFFF"/>
                </a:highlight>
              </a:rPr>
              <a:t># Mostra a figura.</a:t>
            </a:r>
            <a:endParaRPr lang="pt-BR" sz="1100" dirty="0">
              <a:solidFill>
                <a:srgbClr val="000000"/>
              </a:solidFill>
              <a:highlight>
                <a:srgbClr val="FFFFFF"/>
              </a:highlight>
            </a:endParaRPr>
          </a:p>
          <a:p>
            <a:r>
              <a:rPr lang="pt-BR" sz="1100" dirty="0">
                <a:solidFill>
                  <a:srgbClr val="000000"/>
                </a:solidFill>
                <a:highlight>
                  <a:srgbClr val="FFFFFF"/>
                </a:highlight>
              </a:rPr>
              <a:t>plt</a:t>
            </a:r>
            <a:r>
              <a:rPr lang="pt-BR" sz="1100" b="1" dirty="0">
                <a:solidFill>
                  <a:srgbClr val="000080"/>
                </a:solidFill>
                <a:highlight>
                  <a:srgbClr val="FFFFFF"/>
                </a:highlight>
              </a:rPr>
              <a:t>.</a:t>
            </a:r>
            <a:r>
              <a:rPr lang="pt-BR" sz="1100" dirty="0">
                <a:solidFill>
                  <a:srgbClr val="000000"/>
                </a:solidFill>
                <a:highlight>
                  <a:srgbClr val="FFFFFF"/>
                </a:highlight>
              </a:rPr>
              <a:t>show</a:t>
            </a:r>
            <a:r>
              <a:rPr lang="pt-BR" sz="1100" b="1" dirty="0">
                <a:solidFill>
                  <a:srgbClr val="000080"/>
                </a:solidFill>
                <a:highlight>
                  <a:srgbClr val="FFFFFF"/>
                </a:highlight>
              </a:rPr>
              <a:t>()</a:t>
            </a:r>
            <a:endParaRPr lang="pt-BR" sz="11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7434" y="1604488"/>
            <a:ext cx="5485714" cy="3657143"/>
          </a:xfrm>
          <a:prstGeom prst="rect">
            <a:avLst/>
          </a:prstGeom>
        </p:spPr>
      </p:pic>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 quintas-feiras das 18:30 às 19:30 e sextas-feiras das 15:30 às </a:t>
            </a:r>
            <a:r>
              <a:rPr lang="pt-BR" dirty="0" smtClean="0"/>
              <a:t>16:30.</a:t>
            </a:r>
            <a:endParaRPr lang="pt-BR" dirty="0"/>
          </a:p>
          <a:p>
            <a:pPr lvl="1">
              <a:buFont typeface="Wingdings" panose="05000000000000000000" pitchFamily="2" charset="2"/>
              <a:buChar char="§"/>
            </a:pPr>
            <a:r>
              <a:rPr lang="pt-BR" dirty="0" smtClean="0"/>
              <a:t>Monitor </a:t>
            </a:r>
            <a:r>
              <a:rPr lang="pt-BR" dirty="0"/>
              <a:t>(Pedro Rezende: </a:t>
            </a:r>
            <a:r>
              <a:rPr lang="pt-BR" b="1" i="1" dirty="0"/>
              <a:t>pedro_rafael@get.inatel.br</a:t>
            </a:r>
            <a:r>
              <a:rPr lang="pt-BR" dirty="0"/>
              <a:t>): Todas as sextas-feiras das</a:t>
            </a:r>
            <a:br>
              <a:rPr lang="pt-BR" dirty="0"/>
            </a:br>
            <a:r>
              <a:rPr lang="pt-BR" dirty="0"/>
              <a:t>17:30 às </a:t>
            </a:r>
            <a:r>
              <a:rPr lang="pt-BR" dirty="0" smtClean="0"/>
              <a:t>18:30.</a:t>
            </a:r>
            <a:endParaRPr lang="pt-BR" dirty="0"/>
          </a:p>
          <a:p>
            <a:pPr lvl="1">
              <a:buFont typeface="Wingdings" panose="05000000000000000000" pitchFamily="2" charset="2"/>
              <a:buChar char="§"/>
            </a:pPr>
            <a:r>
              <a:rPr lang="pt-BR" dirty="0" smtClean="0"/>
              <a:t>Atendimento </a:t>
            </a:r>
            <a:r>
              <a:rPr lang="pt-BR" dirty="0"/>
              <a:t>via 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p:txBody>
          <a:bodyPr>
            <a:normAutofit lnSpcReduction="10000"/>
          </a:bodyPr>
          <a:lstStyle/>
          <a:p>
            <a:r>
              <a:rPr lang="pt-BR" dirty="0"/>
              <a:t>1 trabalho com peso de 85%.</a:t>
            </a:r>
          </a:p>
          <a:p>
            <a:pPr lvl="1">
              <a:buFont typeface="Wingdings" panose="05000000000000000000" pitchFamily="2" charset="2"/>
              <a:buChar char="§"/>
            </a:pPr>
            <a:r>
              <a:rPr lang="pt-BR" dirty="0"/>
              <a:t>Envolvendo questões teóricas e/ou práticas.</a:t>
            </a:r>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a:t>Podem ser resolvidos em grupo, mas entregas devem ser</a:t>
            </a:r>
            <a:br>
              <a:rPr lang="pt-BR" dirty="0"/>
            </a:br>
            <a:r>
              <a:rPr lang="pt-BR" dirty="0"/>
              <a:t>individuais.</a:t>
            </a:r>
          </a:p>
          <a:p>
            <a:pPr lvl="1">
              <a:buFont typeface="Wingdings" panose="05000000000000000000" pitchFamily="2" charset="2"/>
              <a:buChar char="§"/>
            </a:pPr>
            <a:r>
              <a:rPr lang="pt-BR" dirty="0"/>
              <a:t>Exercícios serão atribuídos através de tarefas do MS</a:t>
            </a:r>
            <a:br>
              <a:rPr lang="pt-BR" dirty="0"/>
            </a:br>
            <a:r>
              <a:rPr lang="pt-BR" dirty="0"/>
              <a:t>Teams.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acompanhem suas presenças no portal </a:t>
            </a:r>
          </a:p>
        </p:txBody>
      </p:sp>
      <p:pic>
        <p:nvPicPr>
          <p:cNvPr id="4" name="Picture 3"/>
          <p:cNvPicPr>
            <a:picLocks noChangeAspect="1"/>
          </p:cNvPicPr>
          <p:nvPr/>
        </p:nvPicPr>
        <p:blipFill>
          <a:blip r:embed="rId2"/>
          <a:stretch>
            <a:fillRect/>
          </a:stretch>
        </p:blipFill>
        <p:spPr>
          <a:xfrm>
            <a:off x="6498691" y="118268"/>
            <a:ext cx="2514600" cy="1819275"/>
          </a:xfrm>
          <a:prstGeom prst="rect">
            <a:avLst/>
          </a:prstGeom>
        </p:spPr>
      </p:pic>
      <p:pic>
        <p:nvPicPr>
          <p:cNvPr id="5" name="Picture 4"/>
          <p:cNvPicPr>
            <a:picLocks noChangeAspect="1"/>
          </p:cNvPicPr>
          <p:nvPr/>
        </p:nvPicPr>
        <p:blipFill>
          <a:blip r:embed="rId3"/>
          <a:stretch>
            <a:fillRect/>
          </a:stretch>
        </p:blipFill>
        <p:spPr>
          <a:xfrm>
            <a:off x="9337141" y="920750"/>
            <a:ext cx="2533650" cy="1809750"/>
          </a:xfrm>
          <a:prstGeom prst="rect">
            <a:avLst/>
          </a:prstGeom>
        </p:spPr>
      </p:pic>
      <p:pic>
        <p:nvPicPr>
          <p:cNvPr id="6" name="Picture 5"/>
          <p:cNvPicPr>
            <a:picLocks noChangeAspect="1"/>
          </p:cNvPicPr>
          <p:nvPr/>
        </p:nvPicPr>
        <p:blipFill>
          <a:blip r:embed="rId4"/>
          <a:stretch>
            <a:fillRect/>
          </a:stretch>
        </p:blipFill>
        <p:spPr>
          <a:xfrm>
            <a:off x="9013291" y="3120247"/>
            <a:ext cx="2857500" cy="1600200"/>
          </a:xfrm>
          <a:prstGeom prst="rect">
            <a:avLst/>
          </a:prstGeom>
        </p:spPr>
      </p:pic>
      <p:pic>
        <p:nvPicPr>
          <p:cNvPr id="7" name="Picture 6"/>
          <p:cNvPicPr>
            <a:picLocks noChangeAspect="1"/>
          </p:cNvPicPr>
          <p:nvPr/>
        </p:nvPicPr>
        <p:blipFill>
          <a:blip r:embed="rId5"/>
          <a:stretch>
            <a:fillRect/>
          </a:stretch>
        </p:blipFill>
        <p:spPr>
          <a:xfrm>
            <a:off x="8115923" y="4967302"/>
            <a:ext cx="2619375" cy="1743075"/>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1"/>
            <a:ext cx="11121571" cy="4913789"/>
          </a:xfrm>
        </p:spPr>
        <p:txBody>
          <a:bodyPr>
            <a:normAutofit/>
          </a:bodyPr>
          <a:lstStyle/>
          <a:p>
            <a:r>
              <a:rPr lang="pt-BR" b="1" dirty="0" smtClean="0"/>
              <a:t>Emprego</a:t>
            </a:r>
            <a:r>
              <a:rPr lang="pt-BR" dirty="0"/>
              <a:t>: grandes companhias </a:t>
            </a:r>
            <a:r>
              <a:rPr lang="pt-BR" dirty="0" smtClean="0"/>
              <a:t>usam ML em seus produtos e/ou soluções internas para </a:t>
            </a:r>
            <a:r>
              <a:rPr lang="pt-BR" dirty="0"/>
              <a:t>resolver os mais diversos tipos de problemas e assim </a:t>
            </a:r>
            <a:r>
              <a:rPr lang="pt-BR" dirty="0" smtClean="0"/>
              <a:t>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486" t="28911" r="9544" b="27731"/>
          <a:stretch/>
        </p:blipFill>
        <p:spPr bwMode="auto">
          <a:xfrm>
            <a:off x="6669762" y="6137233"/>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58163" y="5327984"/>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1030"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Definição </a:t>
            </a:r>
            <a:r>
              <a:rPr lang="pt-BR" dirty="0"/>
              <a:t>e objetivo da </a:t>
            </a:r>
            <a:r>
              <a:rPr lang="pt-BR" dirty="0" smtClean="0"/>
              <a:t>Inteligência Artificial</a:t>
            </a:r>
            <a:endParaRPr lang="pt-BR" dirty="0"/>
          </a:p>
        </p:txBody>
      </p:sp>
      <p:sp>
        <p:nvSpPr>
          <p:cNvPr id="3" name="Content Placeholder 2"/>
          <p:cNvSpPr>
            <a:spLocks noGrp="1"/>
          </p:cNvSpPr>
          <p:nvPr>
            <p:ph idx="1"/>
          </p:nvPr>
        </p:nvSpPr>
        <p:spPr>
          <a:xfrm>
            <a:off x="838200" y="1825624"/>
            <a:ext cx="10515600" cy="5032376"/>
          </a:xfrm>
        </p:spPr>
        <p:txBody>
          <a:bodyPr>
            <a:normAutofit/>
          </a:bodyPr>
          <a:lstStyle/>
          <a:p>
            <a:pPr marL="171450" indent="-171450" algn="just"/>
            <a:r>
              <a:rPr lang="pt-BR" b="1" dirty="0"/>
              <a:t>Definição</a:t>
            </a:r>
            <a:r>
              <a:rPr lang="pt-BR" dirty="0"/>
              <a:t>: “</a:t>
            </a:r>
            <a:r>
              <a:rPr lang="pt-BR" i="1" dirty="0"/>
              <a:t>Capacidade de um sistema de interpretar corretamente dados externos </a:t>
            </a:r>
            <a:r>
              <a:rPr lang="pt-BR" i="1" dirty="0" smtClean="0"/>
              <a:t>(estímulos vindos </a:t>
            </a:r>
            <a:r>
              <a:rPr lang="pt-BR" i="1" dirty="0"/>
              <a:t>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b="1" i="1" dirty="0"/>
              <a:t>habilidades </a:t>
            </a:r>
            <a:r>
              <a:rPr lang="pt-BR" b="1"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243381" cy="5032375"/>
          </a:xfrm>
        </p:spPr>
        <p:txBody>
          <a:bodyPr>
            <a:normAutofit fontScale="92500" lnSpcReduction="10000"/>
          </a:bodyPr>
          <a:lstStyle/>
          <a:p>
            <a:pPr algn="just"/>
            <a:r>
              <a:rPr lang="pt-BR" sz="2400" dirty="0"/>
              <a:t>IA é uma área muito ampla que </a:t>
            </a:r>
            <a:r>
              <a:rPr lang="pt-BR" sz="2400" b="1" i="1" dirty="0"/>
              <a:t>engloba</a:t>
            </a:r>
            <a:r>
              <a:rPr lang="pt-BR" sz="2400" dirty="0"/>
              <a:t> várias aplicações (</a:t>
            </a:r>
            <a:r>
              <a:rPr lang="pt-BR" sz="2400" dirty="0" smtClean="0"/>
              <a:t>ou sub-áreas) </a:t>
            </a:r>
            <a:r>
              <a:rPr lang="pt-BR" sz="2400" dirty="0"/>
              <a:t>tais como </a:t>
            </a:r>
          </a:p>
          <a:p>
            <a:pPr lvl="1" algn="just">
              <a:buFont typeface="Wingdings" panose="05000000000000000000" pitchFamily="2" charset="2"/>
              <a:buChar char="§"/>
            </a:pPr>
            <a:r>
              <a:rPr lang="pt-BR" sz="2000" dirty="0"/>
              <a:t>P</a:t>
            </a:r>
            <a:r>
              <a:rPr lang="pt-BR" sz="2000" dirty="0" smtClean="0"/>
              <a:t>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línguas humanas </a:t>
            </a:r>
            <a:r>
              <a:rPr lang="pt-BR" sz="1600" dirty="0" smtClean="0"/>
              <a:t>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adquirido.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por exemplo, reconhecimento de faces.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364810"/>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05688" y="2441049"/>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
        <p:nvSpPr>
          <p:cNvPr id="14" name="TextBox 13"/>
          <p:cNvSpPr txBox="1"/>
          <p:nvPr/>
        </p:nvSpPr>
        <p:spPr>
          <a:xfrm>
            <a:off x="10691927" y="2647280"/>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9442929" y="2655482"/>
            <a:ext cx="851572" cy="373910"/>
          </a:xfrm>
          <a:prstGeom prst="rect">
            <a:avLst/>
          </a:prstGeom>
          <a:noFill/>
        </p:spPr>
        <p:txBody>
          <a:bodyPr wrap="square" rtlCol="0">
            <a:spAutoFit/>
          </a:bodyPr>
          <a:lstStyle/>
          <a:p>
            <a:pPr algn="ctr"/>
            <a:r>
              <a:rPr lang="pt-BR" dirty="0" smtClean="0"/>
              <a:t>IAG</a:t>
            </a:r>
            <a:endParaRPr lang="pt-BR" dirty="0"/>
          </a:p>
        </p:txBody>
      </p:sp>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77711CBE-86B4-40EB-868C-65C504F92159}"/>
              </a:ext>
            </a:extLst>
          </p:cNvPr>
          <p:cNvSpPr>
            <a:spLocks noGrp="1"/>
          </p:cNvSpPr>
          <p:nvPr>
            <p:ph idx="1"/>
          </p:nvPr>
        </p:nvSpPr>
        <p:spPr>
          <a:xfrm>
            <a:off x="838200" y="1898600"/>
            <a:ext cx="11115622" cy="4959400"/>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análise </a:t>
            </a:r>
            <a:r>
              <a:rPr lang="pt-BR" dirty="0" smtClean="0"/>
              <a:t>e solução eficiente </a:t>
            </a:r>
            <a:r>
              <a:rPr lang="pt-BR" dirty="0"/>
              <a:t>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t>
            </a:r>
            <a:r>
              <a:rPr lang="pt-BR" dirty="0" smtClean="0"/>
              <a:t>procedimentos e processos em várias áreas que apresentam </a:t>
            </a:r>
            <a:r>
              <a:rPr lang="pt-BR" dirty="0"/>
              <a:t>desempenho ótimo não são utilizados na </a:t>
            </a:r>
            <a:r>
              <a:rPr lang="pt-BR" dirty="0" smtClean="0"/>
              <a:t>prática, </a:t>
            </a:r>
            <a:r>
              <a:rPr lang="pt-BR" dirty="0"/>
              <a:t>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ciência e engenharia de dados, além de pesquisas inovadoras para a solução de problemas com ML.</a:t>
            </a:r>
            <a:endParaRPr lang="pt-BR" dirty="0"/>
          </a:p>
        </p:txBody>
      </p:sp>
      <p:pic>
        <p:nvPicPr>
          <p:cNvPr id="6" name="Picture 2" descr="AI Enabled Systems">
            <a:extLst>
              <a:ext uri="{FF2B5EF4-FFF2-40B4-BE49-F238E27FC236}">
                <a16:creationId xmlns:a16="http://schemas.microsoft.com/office/drawing/2014/main" xmlns=""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5856</TotalTime>
  <Words>4920</Words>
  <Application>Microsoft Office PowerPoint</Application>
  <PresentationFormat>Widescreen</PresentationFormat>
  <Paragraphs>512</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Definição e objetivo da Inteligência Artificial</vt:lpstr>
      <vt:lpstr>Inteligência Artificial</vt:lpstr>
      <vt:lpstr>Foco do curso</vt:lpstr>
      <vt:lpstr>Mas então, o que é ML?</vt:lpstr>
      <vt:lpstr>O que é o Aprendizado de Máquina?</vt:lpstr>
      <vt:lpstr>Exemplos de aplicações de ML</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os códigos</vt:lpstr>
      <vt:lpstr>Binder</vt:lpstr>
      <vt:lpstr>Goolge Colaboratory (Colab)</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1600</cp:revision>
  <dcterms:created xsi:type="dcterms:W3CDTF">2020-01-20T13:50:05Z</dcterms:created>
  <dcterms:modified xsi:type="dcterms:W3CDTF">2022-02-16T01:38:39Z</dcterms:modified>
</cp:coreProperties>
</file>