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486" r:id="rId3"/>
    <p:sldId id="503" r:id="rId4"/>
    <p:sldId id="506" r:id="rId5"/>
    <p:sldId id="508" r:id="rId6"/>
    <p:sldId id="498" r:id="rId7"/>
    <p:sldId id="510" r:id="rId8"/>
    <p:sldId id="511" r:id="rId9"/>
    <p:sldId id="317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345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747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https://mybinder.org/v2/gh/zz4fap/t319_aprendizado_de_maquina/main?filepath=notebooks%2Fregression%2Fformatos_diferentes_da_</a:t>
            </a:r>
            <a:r>
              <a:rPr lang="pt-BR" u="none" dirty="0"/>
              <a:t>superficie_de_erro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u="none" dirty="0">
                <a:solidFill>
                  <a:srgbClr val="00B0F0"/>
                </a:solidFill>
              </a:rPr>
              <a:t>Exemplo</a:t>
            </a:r>
            <a:r>
              <a:rPr lang="pt-BR" u="none" dirty="0">
                <a:solidFill>
                  <a:srgbClr val="00B0F0"/>
                </a:solidFill>
              </a:rPr>
              <a:t>: https://colab.research.google.com/github/zz4fap/t319_aprendizado_de_maquina/blob/main/notebooks/regression/formatos_diferentes_da_superficie_de_erro.ipynb</a:t>
            </a:r>
            <a:endParaRPr lang="pt-BR" u="none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889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formatos_diferentes_da_superficie_de_erro.ipynb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Variações do formato da superfície de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18178" cy="4862851"/>
          </a:xfrm>
        </p:spPr>
        <p:txBody>
          <a:bodyPr/>
          <a:lstStyle/>
          <a:p>
            <a:r>
              <a:rPr lang="pt-BR" dirty="0"/>
              <a:t>Vimos anteriormente como plotar a superfície de erro através da variação dos valores dos pesos e anotando os respectivos erros.</a:t>
            </a:r>
          </a:p>
          <a:p>
            <a:r>
              <a:rPr lang="pt-BR" dirty="0"/>
              <a:t>No exemplo que vimos, a superfície tinha o formato de tigela, com as linhas da superfície de contorno sendo círculos.</a:t>
            </a:r>
          </a:p>
          <a:p>
            <a:r>
              <a:rPr lang="pt-BR" dirty="0"/>
              <a:t>Isso indica que o erro varia igualmente para variações de todos os pesos. </a:t>
            </a:r>
          </a:p>
          <a:p>
            <a:r>
              <a:rPr lang="pt-BR" dirty="0"/>
              <a:t>Agora veremos que </a:t>
            </a:r>
            <a:r>
              <a:rPr lang="pt-BR" b="1" i="1" dirty="0"/>
              <a:t>nem toda superfície de erro tem formato de tigela</a:t>
            </a:r>
            <a:r>
              <a:rPr lang="pt-BR" dirty="0"/>
              <a:t>, em alguns casos, elas têm o formato de </a:t>
            </a:r>
            <a:r>
              <a:rPr lang="pt-BR" b="1" i="1" dirty="0">
                <a:solidFill>
                  <a:srgbClr val="7030A0"/>
                </a:solidFill>
              </a:rPr>
              <a:t>vale</a:t>
            </a:r>
            <a:r>
              <a:rPr lang="pt-BR" dirty="0">
                <a:solidFill>
                  <a:srgbClr val="7030A0"/>
                </a:solidFill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11DE-25FD-B9FA-045A-8E090D1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Nem toda superfície de erro tem formato de tigela</a:t>
                </a:r>
                <a:r>
                  <a:rPr lang="pt-BR" dirty="0"/>
                  <a:t>, em alguns casos, elas têm o formato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vale</a:t>
                </a:r>
                <a:r>
                  <a:rPr lang="pt-BR" dirty="0">
                    <a:solidFill>
                      <a:srgbClr val="7030A0"/>
                    </a:solidFill>
                  </a:rPr>
                  <a:t>.</a:t>
                </a:r>
                <a:endParaRPr lang="pt-BR" dirty="0"/>
              </a:p>
              <a:p>
                <a:r>
                  <a:rPr lang="pt-BR" dirty="0"/>
                  <a:t>Porém,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do formato todas continuam sendo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convexas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continuam tendo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demonstrar isso vamos supor a seguinte </a:t>
                </a:r>
                <a:r>
                  <a:rPr lang="pt-BR" b="1" i="1" dirty="0"/>
                  <a:t>função observável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dirty="0"/>
                  <a:t>onde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807E193-D110-CC52-0F31-1BD46CAE49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9509" cy="5032375"/>
              </a:xfrm>
              <a:blipFill>
                <a:blip r:embed="rId2"/>
                <a:stretch>
                  <a:fillRect l="-115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32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693E4-9E01-5B59-8843-67706114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suponhamos que nós quiséssemos aproximar a </a:t>
                </a:r>
                <a:r>
                  <a:rPr lang="pt-BR" b="1" i="1" dirty="0"/>
                  <a:t>função objetivo </a:t>
                </a:r>
                <a:r>
                  <a:rPr lang="pt-BR" dirty="0"/>
                  <a:t>com a seguinte </a:t>
                </a:r>
                <a:r>
                  <a:rPr lang="pt-BR" b="1" i="1" dirty="0"/>
                  <a:t>função hipótese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Substituindo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na 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nós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Observando a função de erro, o que você acha que ocorreria caso o intervalo de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? (ou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ser muito maior do que 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?)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61EB544-A184-A7C3-49CD-4E4153BC3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7979" cy="5032375"/>
              </a:xfrm>
              <a:blipFill>
                <a:blip r:embed="rId2"/>
                <a:stretch>
                  <a:fillRect l="-9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66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0CCB-6448-9FA2-C912-324E73A2B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terá uma </a:t>
                </a:r>
                <a:r>
                  <a:rPr lang="pt-BR" b="1" i="1" dirty="0"/>
                  <a:t>influência maior no erro resultante</a:t>
                </a:r>
                <a:r>
                  <a:rPr lang="pt-BR" dirty="0"/>
                  <a:t>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o erro entre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farão com que o erro varie rapidamente.</a:t>
                </a:r>
              </a:p>
              <a:p>
                <a:r>
                  <a:rPr lang="pt-BR" dirty="0"/>
                  <a:t>Algo similar ocorre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nesse caso, o erro será </a:t>
                </a:r>
                <a:r>
                  <a:rPr lang="pt-BR" b="1" i="1" dirty="0"/>
                  <a:t>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farão com que o erro varie rapidamente.</a:t>
                </a:r>
              </a:p>
              <a:p>
                <a:r>
                  <a:rPr lang="pt-BR" dirty="0"/>
                  <a:t>Vamos ver como fica o formato da superfície para estes casos.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A9629E-6A1A-6041-559E-4E55579A7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>
                <a:blip r:embed="rId2"/>
                <a:stretch>
                  <a:fillRect l="-993" t="-2663" r="-17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636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F5248D-C310-39A3-0116-3C59EE07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i="1" dirty="0"/>
                  <a:t>Primeiro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influência</a:t>
                </a:r>
                <a:r>
                  <a:rPr lang="pt-BR" dirty="0"/>
                  <a:t>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no </a:t>
                </a:r>
                <a:r>
                  <a:rPr lang="pt-BR" b="1" i="1" dirty="0"/>
                  <a:t>erro</a:t>
                </a:r>
                <a:r>
                  <a:rPr lang="pt-BR" dirty="0"/>
                  <a:t> é maior.</a:t>
                </a:r>
              </a:p>
              <a:p>
                <a:r>
                  <a:rPr lang="pt-BR" dirty="0"/>
                  <a:t>Ou seja, o erro varia mais rapidamente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40FB6A-F18A-27B7-CB3E-CA99DE7BF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1046140" cy="2567162"/>
              </a:xfrm>
              <a:blipFill>
                <a:blip r:embed="rId3"/>
                <a:stretch>
                  <a:fillRect l="-883" t="-4739" b="-3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050C19A-EE9C-31BF-45A7-0809E027E7BE}"/>
              </a:ext>
            </a:extLst>
          </p:cNvPr>
          <p:cNvGrpSpPr/>
          <p:nvPr/>
        </p:nvGrpSpPr>
        <p:grpSpPr>
          <a:xfrm>
            <a:off x="2405739" y="4354853"/>
            <a:ext cx="3452767" cy="2237332"/>
            <a:chOff x="2405739" y="4501993"/>
            <a:chExt cx="3452767" cy="223733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3C773BF-1A7D-863F-D8F8-38CC0FBE07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1" t="1716" r="1171" b="1832"/>
            <a:stretch/>
          </p:blipFill>
          <p:spPr>
            <a:xfrm>
              <a:off x="2405739" y="4501993"/>
              <a:ext cx="3452767" cy="223733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88C84F8-66D1-9F10-3441-B008013C0337}"/>
                </a:ext>
              </a:extLst>
            </p:cNvPr>
            <p:cNvSpPr txBox="1"/>
            <p:nvPr/>
          </p:nvSpPr>
          <p:spPr>
            <a:xfrm>
              <a:off x="2689562" y="4638828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3FE8959-7192-59E8-5B09-A4F757EC1C6B}"/>
              </a:ext>
            </a:extLst>
          </p:cNvPr>
          <p:cNvGrpSpPr/>
          <p:nvPr/>
        </p:nvGrpSpPr>
        <p:grpSpPr>
          <a:xfrm>
            <a:off x="6020019" y="4354853"/>
            <a:ext cx="3292552" cy="2237332"/>
            <a:chOff x="6020019" y="4501993"/>
            <a:chExt cx="3292552" cy="2237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AB9D5B20-B253-F6C5-EAC7-EB9A75C74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2" t="24715" r="2286" b="7657"/>
            <a:stretch/>
          </p:blipFill>
          <p:spPr>
            <a:xfrm>
              <a:off x="6020019" y="4501993"/>
              <a:ext cx="3292552" cy="2237332"/>
            </a:xfrm>
            <a:prstGeom prst="rect">
              <a:avLst/>
            </a:prstGeom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E9F07AD-F06D-65F6-19B8-5C593DA52619}"/>
                </a:ext>
              </a:extLst>
            </p:cNvPr>
            <p:cNvSpPr txBox="1"/>
            <p:nvPr/>
          </p:nvSpPr>
          <p:spPr>
            <a:xfrm>
              <a:off x="6809346" y="453992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/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17">
                <a:extLst>
                  <a:ext uri="{FF2B5EF4-FFF2-40B4-BE49-F238E27FC236}">
                    <a16:creationId xmlns:a16="http://schemas.microsoft.com/office/drawing/2014/main" id="{F617C7C9-CA88-9C02-DCB4-7D3C7A215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" y="4953353"/>
                <a:ext cx="2262964" cy="923330"/>
              </a:xfrm>
              <a:prstGeom prst="rect">
                <a:avLst/>
              </a:prstGeom>
              <a:blipFill>
                <a:blip r:embed="rId6"/>
                <a:stretch>
                  <a:fillRect l="-2426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EBB090E-D170-849A-6798-F8E73BFB5336}"/>
              </a:ext>
            </a:extLst>
          </p:cNvPr>
          <p:cNvGrpSpPr/>
          <p:nvPr/>
        </p:nvGrpSpPr>
        <p:grpSpPr>
          <a:xfrm>
            <a:off x="9510747" y="4354853"/>
            <a:ext cx="2373592" cy="2237332"/>
            <a:chOff x="9510747" y="4501993"/>
            <a:chExt cx="2373592" cy="2237332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623CC85-02FD-5968-2138-836C5DEC69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" t="4009" r="1326" b="1743"/>
            <a:stretch/>
          </p:blipFill>
          <p:spPr>
            <a:xfrm>
              <a:off x="9510747" y="4501993"/>
              <a:ext cx="2373592" cy="2237332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9629EF7-9063-3BF5-FD40-9777DBD17E34}"/>
                </a:ext>
              </a:extLst>
            </p:cNvPr>
            <p:cNvSpPr txBox="1"/>
            <p:nvPr/>
          </p:nvSpPr>
          <p:spPr>
            <a:xfrm>
              <a:off x="9728690" y="4574432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1" name="Rectangle 23">
            <a:extLst>
              <a:ext uri="{FF2B5EF4-FFF2-40B4-BE49-F238E27FC236}">
                <a16:creationId xmlns:a16="http://schemas.microsoft.com/office/drawing/2014/main" id="{3B3864F3-1D35-2978-0DB0-CE3EE99B0DC7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6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5ABB7-2034-EAC6-DD3B-0736A0472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Segundo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tem intervalo de variação maior do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Então, a influência da variação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no erro é maior, resultando em uma superfície com formato de </a:t>
                </a:r>
                <a:r>
                  <a:rPr lang="pt-BR" b="1" i="1" dirty="0"/>
                  <a:t>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bem mais lentamente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abertura do vale está no sentido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0A05AC-91DD-C141-CF4D-30AE743A0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378513"/>
              </a:xfrm>
              <a:blipFill>
                <a:blip r:embed="rId3"/>
                <a:stretch>
                  <a:fillRect l="-1043" t="-5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/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8">
                <a:extLst>
                  <a:ext uri="{FF2B5EF4-FFF2-40B4-BE49-F238E27FC236}">
                    <a16:creationId xmlns:a16="http://schemas.microsoft.com/office/drawing/2014/main" id="{731E5B7E-D434-6429-9D4D-B9DD11E0C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" y="5004227"/>
                <a:ext cx="2378900" cy="923330"/>
              </a:xfrm>
              <a:prstGeom prst="rect">
                <a:avLst/>
              </a:prstGeom>
              <a:blipFill>
                <a:blip r:embed="rId4"/>
                <a:stretch>
                  <a:fillRect l="-2308" t="-39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5CB42033-B2A3-914F-43A5-47FAB2AD9D2D}"/>
              </a:ext>
            </a:extLst>
          </p:cNvPr>
          <p:cNvGrpSpPr/>
          <p:nvPr/>
        </p:nvGrpSpPr>
        <p:grpSpPr>
          <a:xfrm>
            <a:off x="2362768" y="4349892"/>
            <a:ext cx="3456000" cy="2232000"/>
            <a:chOff x="1931844" y="4349892"/>
            <a:chExt cx="3456000" cy="223200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9E11E21-2B54-2515-DAF0-CB15B15AB097}"/>
                </a:ext>
              </a:extLst>
            </p:cNvPr>
            <p:cNvPicPr>
              <a:picLocks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0" t="1190" r="732" b="2024"/>
            <a:stretch/>
          </p:blipFill>
          <p:spPr>
            <a:xfrm>
              <a:off x="1931844" y="4349892"/>
              <a:ext cx="3456000" cy="22320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35DB1C5-10FD-3E2B-F5EE-C48C3DD751AC}"/>
                </a:ext>
              </a:extLst>
            </p:cNvPr>
            <p:cNvSpPr txBox="1"/>
            <p:nvPr/>
          </p:nvSpPr>
          <p:spPr>
            <a:xfrm>
              <a:off x="2238790" y="4435557"/>
              <a:ext cx="10903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Histograma dos atributos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52259F1-4D6E-35D5-FBEC-8868248E0FB3}"/>
              </a:ext>
            </a:extLst>
          </p:cNvPr>
          <p:cNvGrpSpPr/>
          <p:nvPr/>
        </p:nvGrpSpPr>
        <p:grpSpPr>
          <a:xfrm>
            <a:off x="6047844" y="4326105"/>
            <a:ext cx="3287494" cy="2242817"/>
            <a:chOff x="5469355" y="4339075"/>
            <a:chExt cx="3287494" cy="2242817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5950912-56CB-231D-851F-521C5F2EBB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AF721B-AADA-1CE8-29AE-1148C26A3AFE}"/>
                </a:ext>
              </a:extLst>
            </p:cNvPr>
            <p:cNvSpPr txBox="1"/>
            <p:nvPr/>
          </p:nvSpPr>
          <p:spPr>
            <a:xfrm>
              <a:off x="6021070" y="4339075"/>
              <a:ext cx="978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erro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9B33C3C-4B9C-B6AB-EE8A-6B6BAFD613C5}"/>
              </a:ext>
            </a:extLst>
          </p:cNvPr>
          <p:cNvGrpSpPr/>
          <p:nvPr/>
        </p:nvGrpSpPr>
        <p:grpSpPr>
          <a:xfrm>
            <a:off x="9564414" y="4339075"/>
            <a:ext cx="2368428" cy="2229847"/>
            <a:chOff x="9133490" y="4339075"/>
            <a:chExt cx="2368428" cy="222984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C3AF6AF-254C-919B-8F90-0DFDA47220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93FE6F4-6A57-8696-1D5C-42AC11477028}"/>
                </a:ext>
              </a:extLst>
            </p:cNvPr>
            <p:cNvSpPr txBox="1"/>
            <p:nvPr/>
          </p:nvSpPr>
          <p:spPr>
            <a:xfrm>
              <a:off x="9400586" y="4349891"/>
              <a:ext cx="1021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Superfície de contorno</a:t>
              </a:r>
            </a:p>
          </p:txBody>
        </p:sp>
      </p:grpSp>
      <p:sp>
        <p:nvSpPr>
          <p:cNvPr id="14" name="Rectangle 23">
            <a:extLst>
              <a:ext uri="{FF2B5EF4-FFF2-40B4-BE49-F238E27FC236}">
                <a16:creationId xmlns:a16="http://schemas.microsoft.com/office/drawing/2014/main" id="{FCD78296-3535-14AE-A950-84CBDBE2061F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7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1EEA5-6CD5-7969-9CC0-3FC9C3AB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/>
                  <a:t>Terceiro caso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semelhantes.</a:t>
                </a:r>
              </a:p>
              <a:p>
                <a:r>
                  <a:rPr lang="pt-BR" dirty="0"/>
                  <a:t>Portanto, a variação tanto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tem influência semelhante na variação do erro, resultando em uma superfície com formato de </a:t>
                </a:r>
                <a:r>
                  <a:rPr lang="pt-BR" b="1" i="1" dirty="0"/>
                  <a:t>tigela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erro varia de forma similar com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BCD840-F7C4-1F2F-A64E-BF572881E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27979" cy="2105244"/>
              </a:xfrm>
              <a:blipFill>
                <a:blip r:embed="rId3"/>
                <a:stretch>
                  <a:fillRect l="-939" t="-6358" r="-994" b="-6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/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Atributos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19">
                <a:extLst>
                  <a:ext uri="{FF2B5EF4-FFF2-40B4-BE49-F238E27FC236}">
                    <a16:creationId xmlns:a16="http://schemas.microsoft.com/office/drawing/2014/main" id="{8E916363-496B-6BBA-9844-47878763A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3" y="5007308"/>
                <a:ext cx="2372994" cy="923330"/>
              </a:xfrm>
              <a:prstGeom prst="rect">
                <a:avLst/>
              </a:prstGeom>
              <a:blipFill>
                <a:blip r:embed="rId4"/>
                <a:stretch>
                  <a:fillRect l="-2051" t="-3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B04BBD-D19E-D695-AA3E-8251455736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2076" r="733" b="2473"/>
          <a:stretch/>
        </p:blipFill>
        <p:spPr>
          <a:xfrm>
            <a:off x="2372994" y="4356131"/>
            <a:ext cx="3543109" cy="2232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D3C37D7-0840-EEA0-73FB-6FC85C292BE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" t="25135" r="2466" b="7712"/>
          <a:stretch/>
        </p:blipFill>
        <p:spPr>
          <a:xfrm>
            <a:off x="6152738" y="4349891"/>
            <a:ext cx="3298709" cy="223816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BBE3D6-5962-EF41-56DD-5B0DA520C59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t="4072" r="1289" b="1546"/>
          <a:stretch/>
        </p:blipFill>
        <p:spPr>
          <a:xfrm>
            <a:off x="9688083" y="4349966"/>
            <a:ext cx="2372994" cy="223816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708672-B388-999F-0EDF-34301C508804}"/>
              </a:ext>
            </a:extLst>
          </p:cNvPr>
          <p:cNvSpPr txBox="1"/>
          <p:nvPr/>
        </p:nvSpPr>
        <p:spPr>
          <a:xfrm>
            <a:off x="2740552" y="4447381"/>
            <a:ext cx="1090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Histograma dos atributos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D2E74F4-C4C2-B709-DEEB-98A698C50738}"/>
              </a:ext>
            </a:extLst>
          </p:cNvPr>
          <p:cNvSpPr txBox="1"/>
          <p:nvPr/>
        </p:nvSpPr>
        <p:spPr>
          <a:xfrm>
            <a:off x="6823273" y="4447381"/>
            <a:ext cx="978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erro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D6B49D-8191-5738-505F-D0D3F28C54E6}"/>
              </a:ext>
            </a:extLst>
          </p:cNvPr>
          <p:cNvSpPr txBox="1"/>
          <p:nvPr/>
        </p:nvSpPr>
        <p:spPr>
          <a:xfrm>
            <a:off x="9992882" y="4437586"/>
            <a:ext cx="1021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Superfície de contorno</a:t>
            </a:r>
          </a:p>
        </p:txBody>
      </p:sp>
      <p:sp>
        <p:nvSpPr>
          <p:cNvPr id="11" name="Rectangle 23">
            <a:extLst>
              <a:ext uri="{FF2B5EF4-FFF2-40B4-BE49-F238E27FC236}">
                <a16:creationId xmlns:a16="http://schemas.microsoft.com/office/drawing/2014/main" id="{84BD6A6B-9C72-1133-CA46-67C7ED73D304}"/>
              </a:ext>
            </a:extLst>
          </p:cNvPr>
          <p:cNvSpPr/>
          <p:nvPr/>
        </p:nvSpPr>
        <p:spPr>
          <a:xfrm>
            <a:off x="0" y="6593886"/>
            <a:ext cx="4033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B0F0"/>
                </a:solidFill>
                <a:hlinkClick r:id="rId8"/>
              </a:rPr>
              <a:t>Exemplo: formatos_diferentes_da_superfície_de_erro.ipynb</a:t>
            </a:r>
            <a:endParaRPr lang="pt-BR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94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20363</TotalTime>
  <Words>1001</Words>
  <Application>Microsoft Office PowerPoint</Application>
  <PresentationFormat>Widescreen</PresentationFormat>
  <Paragraphs>79</Paragraphs>
  <Slides>9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Variações do formato da superfície de erro</vt:lpstr>
      <vt:lpstr>Recapitulando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Variações do formato da superfície de erro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2283</cp:revision>
  <dcterms:created xsi:type="dcterms:W3CDTF">2020-02-17T11:18:32Z</dcterms:created>
  <dcterms:modified xsi:type="dcterms:W3CDTF">2023-09-01T12:16:54Z</dcterms:modified>
</cp:coreProperties>
</file>