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9" r:id="rId2"/>
    <p:sldId id="418" r:id="rId3"/>
    <p:sldId id="435" r:id="rId4"/>
    <p:sldId id="437" r:id="rId5"/>
    <p:sldId id="436" r:id="rId6"/>
    <p:sldId id="439" r:id="rId7"/>
    <p:sldId id="440" r:id="rId8"/>
    <p:sldId id="443" r:id="rId9"/>
    <p:sldId id="444" r:id="rId10"/>
    <p:sldId id="450" r:id="rId11"/>
    <p:sldId id="452" r:id="rId12"/>
    <p:sldId id="441" r:id="rId13"/>
    <p:sldId id="442" r:id="rId14"/>
    <p:sldId id="446" r:id="rId15"/>
    <p:sldId id="445" r:id="rId16"/>
    <p:sldId id="447" r:id="rId17"/>
    <p:sldId id="451" r:id="rId18"/>
    <p:sldId id="425" r:id="rId19"/>
    <p:sldId id="433" r:id="rId20"/>
    <p:sldId id="428" r:id="rId21"/>
    <p:sldId id="434" r:id="rId22"/>
    <p:sldId id="417" r:id="rId23"/>
    <p:sldId id="317" r:id="rId24"/>
    <p:sldId id="332" r:id="rId25"/>
    <p:sldId id="299" r:id="rId26"/>
    <p:sldId id="410" r:id="rId27"/>
    <p:sldId id="449" r:id="rId28"/>
    <p:sldId id="419" r:id="rId2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709" autoAdjust="0"/>
  </p:normalViewPr>
  <p:slideViewPr>
    <p:cSldViewPr snapToGrid="0">
      <p:cViewPr>
        <p:scale>
          <a:sx n="75" d="100"/>
          <a:sy n="75" d="100"/>
        </p:scale>
        <p:origin x="1176"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23/11/2023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1926337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https://colab.research.google.com/github/zz4fap/t319_aprendizado_de_maquina/blob/main/notebooks/regression/validacao_cruzada.ipynb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18</a:t>
            </a:fld>
            <a:endParaRPr lang="nl-BE"/>
          </a:p>
        </p:txBody>
      </p:sp>
    </p:spTree>
    <p:extLst>
      <p:ext uri="{BB962C8B-B14F-4D97-AF65-F5344CB8AC3E}">
        <p14:creationId xmlns:p14="http://schemas.microsoft.com/office/powerpoint/2010/main" val="1092688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ideia principal por trás da</a:t>
            </a:r>
            <a:r>
              <a:rPr lang="pt-BR" baseline="0" dirty="0"/>
              <a:t> estratégia do k-Fold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computational pois treina-se e valida-se o modelo k vezes, ou seja, o algoritmo de treinamento deve ser executado novamente do zero k vezes, o que significa que leva k vezes mais tempo para fazer uma avaliação (treinamento+validação).</a:t>
            </a:r>
            <a:endParaRPr lang="pt-BR" dirty="0"/>
          </a:p>
          <a:p>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19</a:t>
            </a:fld>
            <a:endParaRPr lang="nl-BE"/>
          </a:p>
        </p:txBody>
      </p:sp>
    </p:spTree>
    <p:extLst>
      <p:ext uri="{BB962C8B-B14F-4D97-AF65-F5344CB8AC3E}">
        <p14:creationId xmlns:p14="http://schemas.microsoft.com/office/powerpoint/2010/main" val="1019303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a:t>
            </a:r>
            <a:r>
              <a:rPr lang="pt-BR" baseline="0" dirty="0"/>
              <a:t> </a:t>
            </a:r>
            <a:r>
              <a:rPr lang="pt-BR" dirty="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20</a:t>
            </a:fld>
            <a:endParaRPr lang="nl-BE"/>
          </a:p>
        </p:txBody>
      </p:sp>
    </p:spTree>
    <p:extLst>
      <p:ext uri="{BB962C8B-B14F-4D97-AF65-F5344CB8AC3E}">
        <p14:creationId xmlns:p14="http://schemas.microsoft.com/office/powerpoint/2010/main" val="1387846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figura mostra um modelo com número de amostras de treinamento muito maior do que sua complexidade.</a:t>
            </a:r>
          </a:p>
          <a:p>
            <a:endParaRPr lang="pt-BR" dirty="0"/>
          </a:p>
          <a:p>
            <a:r>
              <a:rPr lang="pt-BR" b="0" i="0" dirty="0">
                <a:solidFill>
                  <a:srgbClr val="374151"/>
                </a:solidFill>
                <a:effectLst/>
                <a:latin typeface="Söhne"/>
              </a:rPr>
              <a:t>No entanto, é importante ressaltar que o princípio da navalha de </a:t>
            </a:r>
            <a:r>
              <a:rPr lang="pt-BR" b="0" i="0" dirty="0" err="1">
                <a:solidFill>
                  <a:srgbClr val="374151"/>
                </a:solidFill>
                <a:effectLst/>
                <a:latin typeface="Söhne"/>
              </a:rPr>
              <a:t>Occam</a:t>
            </a:r>
            <a:r>
              <a:rPr lang="pt-BR" b="0" i="0" dirty="0">
                <a:solidFill>
                  <a:srgbClr val="374151"/>
                </a:solidFill>
                <a:effectLst/>
                <a:latin typeface="Söhne"/>
              </a:rPr>
              <a:t> não é uma regra absoluta, mas sim uma orientação heurística. Em certos casos, explicações mais complexas podem ser necessárias para capturar toda a complexidade do fenômeno estudado. Portanto, a aplicação do princípio requer um equilíbrio cuidadoso entre simplicidade e adequação à realidade observada.</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3811884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COLAB: https://colab.research.google.com/github/zz4fap/t319_aprendizado_de_maquina/blob/main/labs/Laboratorio6.ipynb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27</a:t>
            </a:fld>
            <a:endParaRPr lang="nl-BE"/>
          </a:p>
        </p:txBody>
      </p:sp>
    </p:spTree>
    <p:extLst>
      <p:ext uri="{BB962C8B-B14F-4D97-AF65-F5344CB8AC3E}">
        <p14:creationId xmlns:p14="http://schemas.microsoft.com/office/powerpoint/2010/main" val="411289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a:p>
          <a:p>
            <a:r>
              <a:rPr lang="pt-BR" b="1" dirty="0"/>
              <a:t>Leitura importante</a:t>
            </a:r>
            <a:r>
              <a:rPr lang="pt-BR" dirty="0"/>
              <a:t>:</a:t>
            </a:r>
            <a:r>
              <a:rPr lang="pt-BR" baseline="0" dirty="0"/>
              <a:t> Seção 18.4 – Evaluating and Choosing the Best Hypothesis do livro do Russel e Norvig</a:t>
            </a:r>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63495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385347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294755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03182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F0F0F"/>
                </a:solidFill>
                <a:effectLst/>
                <a:latin typeface="Söhne"/>
              </a:rPr>
              <a:t>O viés de seleção ocorre quando a escolha de determinados conjuntos de treinamento e teste afeta significativamente a avaliação do modelo.</a:t>
            </a:r>
            <a:endParaRPr lang="pt-BR" dirty="0"/>
          </a:p>
          <a:p>
            <a:endParaRPr lang="pt-BR" dirty="0"/>
          </a:p>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3195397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571969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3092233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23/11/2023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23/11/2023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23/11/2023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23/11/2023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23/11/2023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23/11/2023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23/11/2023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23/11/2023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23/11/2023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23/11/2023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23/11/2023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23/11/2023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validacao_cruzada.ipynb"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a:t>T319 - Introdução ao Aprendizado de Máquina:</a:t>
            </a:r>
            <a:br>
              <a:rPr lang="pt-BR" dirty="0"/>
            </a:br>
            <a:r>
              <a:rPr lang="pt-BR" b="1" i="1" dirty="0"/>
              <a:t>Regressão Linear (Parte 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ítulo 1">
                <a:extLst>
                  <a:ext uri="{FF2B5EF4-FFF2-40B4-BE49-F238E27FC236}">
                    <a16:creationId xmlns:a16="http://schemas.microsoft.com/office/drawing/2014/main" id="{39771852-6C63-AF70-4850-767FD5F1D2F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p:sp>
            <p:nvSpPr>
              <p:cNvPr id="2" name="Título 1">
                <a:extLst>
                  <a:ext uri="{FF2B5EF4-FFF2-40B4-BE49-F238E27FC236}">
                    <a16:creationId xmlns:a16="http://schemas.microsoft.com/office/drawing/2014/main" id="{39771852-6C63-AF70-4850-767FD5F1D2F6}"/>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86A88D6D-1190-332D-27ED-32512817224F}"/>
                  </a:ext>
                </a:extLst>
              </p:cNvPr>
              <p:cNvSpPr>
                <a:spLocks noGrp="1"/>
              </p:cNvSpPr>
              <p:nvPr>
                <p:ph idx="1"/>
              </p:nvPr>
            </p:nvSpPr>
            <p:spPr>
              <a:xfrm>
                <a:off x="838200" y="1825624"/>
                <a:ext cx="11099800" cy="5032375"/>
              </a:xfrm>
            </p:spPr>
            <p:txBody>
              <a:bodyPr>
                <a:normAutofit lnSpcReduction="10000"/>
              </a:bodyPr>
              <a:lstStyle/>
              <a:p>
                <a:r>
                  <a:rPr lang="pt-BR" sz="2800" dirty="0"/>
                  <a:t>O </a:t>
                </a:r>
                <a14:m>
                  <m:oMath xmlns:m="http://schemas.openxmlformats.org/officeDocument/2006/math">
                    <m:r>
                      <a:rPr lang="pt-BR" sz="2800" b="0" i="1" smtClean="0">
                        <a:solidFill>
                          <a:srgbClr val="0F0F0F"/>
                        </a:solidFill>
                        <a:effectLst/>
                        <a:latin typeface="Cambria Math" panose="02040503050406030204" pitchFamily="18" charset="0"/>
                      </a:rPr>
                      <m:t>𝑘</m:t>
                    </m:r>
                  </m:oMath>
                </a14:m>
                <a:r>
                  <a:rPr lang="pt-BR" sz="2800" dirty="0"/>
                  <a:t>-</a:t>
                </a:r>
                <a:r>
                  <a:rPr lang="pt-BR" sz="2800" i="1" dirty="0" err="1"/>
                  <a:t>fold</a:t>
                </a:r>
                <a:r>
                  <a:rPr lang="pt-BR" sz="2800" dirty="0"/>
                  <a:t> é a estratégia de validação cruzada mais usada por</a:t>
                </a:r>
              </a:p>
              <a:p>
                <a:pPr lvl="1">
                  <a:buFont typeface="Wingdings" panose="05000000000000000000" pitchFamily="2" charset="2"/>
                  <a:buChar char="§"/>
                </a:pPr>
                <a:r>
                  <a:rPr lang="pt-BR" dirty="0"/>
                  <a:t>dar indicações mais claras sobre desempenho do modelo, devido a média tomada.</a:t>
                </a:r>
              </a:p>
              <a:p>
                <a:pPr lvl="1">
                  <a:buFont typeface="Wingdings" panose="05000000000000000000" pitchFamily="2" charset="2"/>
                  <a:buChar char="§"/>
                </a:pPr>
                <a:r>
                  <a:rPr lang="pt-BR" dirty="0"/>
                  <a:t>minimizar o problema do </a:t>
                </a:r>
                <a:r>
                  <a:rPr lang="pt-BR" b="1" i="1" dirty="0"/>
                  <a:t>viés de seleção</a:t>
                </a:r>
                <a:r>
                  <a:rPr lang="pt-BR" dirty="0"/>
                  <a:t>.</a:t>
                </a:r>
              </a:p>
              <a:p>
                <a:pPr lvl="1">
                  <a:buFont typeface="Wingdings" panose="05000000000000000000" pitchFamily="2" charset="2"/>
                  <a:buChar char="§"/>
                </a:pPr>
                <a:endParaRPr lang="pt-BR" dirty="0"/>
              </a:p>
              <a:p>
                <a:pPr lvl="1">
                  <a:buFont typeface="Wingdings" panose="05000000000000000000" pitchFamily="2" charset="2"/>
                  <a:buChar char="§"/>
                </a:pPr>
                <a:r>
                  <a:rPr lang="pt-BR" b="0" i="0" dirty="0">
                    <a:solidFill>
                      <a:srgbClr val="0F0F0F"/>
                    </a:solidFill>
                    <a:effectLst/>
                    <a:latin typeface="Söhne"/>
                  </a:rPr>
                  <a:t>A validação cruzada k-</a:t>
                </a:r>
                <a:r>
                  <a:rPr lang="pt-BR" b="0" i="0" dirty="0" err="1">
                    <a:solidFill>
                      <a:srgbClr val="0F0F0F"/>
                    </a:solidFill>
                    <a:effectLst/>
                    <a:latin typeface="Söhne"/>
                  </a:rPr>
                  <a:t>fold</a:t>
                </a:r>
                <a:r>
                  <a:rPr lang="pt-BR" b="0" i="0" dirty="0">
                    <a:solidFill>
                      <a:srgbClr val="0F0F0F"/>
                    </a:solidFill>
                    <a:effectLst/>
                    <a:latin typeface="Söhne"/>
                  </a:rPr>
                  <a:t> aborda esse problema ao realizar k iterações de treinamento e teste, cada vez usando uma divisão diferente dos dados. </a:t>
                </a:r>
                <a:r>
                  <a:rPr lang="pt-BR" b="0" i="0">
                    <a:solidFill>
                      <a:srgbClr val="0F0F0F"/>
                    </a:solidFill>
                    <a:effectLst/>
                    <a:latin typeface="Söhne"/>
                  </a:rPr>
                  <a:t>Isso ajuda a mitigar o impacto de uma única divisão de dados na avaliação final do modelo, tornando a avaliação mais robusta e menos sensível à escolha específica dos conjuntos de treinamento e teste.</a:t>
                </a:r>
                <a:endParaRPr lang="pt-BR"/>
              </a:p>
              <a:p>
                <a:pPr lvl="1">
                  <a:buFont typeface="Wingdings" panose="05000000000000000000" pitchFamily="2" charset="2"/>
                  <a:buChar char="§"/>
                </a:pPr>
                <a:endParaRPr lang="pt-BR" dirty="0"/>
              </a:p>
              <a:p>
                <a:r>
                  <a:rPr lang="pt-BR" dirty="0"/>
                  <a:t>Entretanto, em relação ao </a:t>
                </a:r>
                <a:r>
                  <a:rPr lang="pt-BR" i="1" dirty="0"/>
                  <a:t>holdout</a:t>
                </a:r>
                <a:r>
                  <a:rPr lang="pt-BR" dirty="0"/>
                  <a:t>, 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i="1" dirty="0" err="1"/>
                  <a:t>fold</a:t>
                </a:r>
                <a:r>
                  <a:rPr lang="pt-BR" dirty="0"/>
                  <a:t> tem um tempo de validação maior (cerca de </a:t>
                </a:r>
                <a:r>
                  <a:rPr lang="pt-BR" dirty="0">
                    <a:solidFill>
                      <a:srgbClr val="0F0F0F"/>
                    </a:solidFill>
                    <a:latin typeface="Söhne"/>
                  </a:rPr>
                  <a:t>𝒌 vezes)</a:t>
                </a:r>
                <a:r>
                  <a:rPr lang="pt-BR" dirty="0"/>
                  <a:t>, pois deve-se realizar </a:t>
                </a:r>
                <a:r>
                  <a:rPr lang="pt-BR" dirty="0">
                    <a:solidFill>
                      <a:srgbClr val="0F0F0F"/>
                    </a:solidFill>
                    <a:latin typeface="Söhne"/>
                  </a:rPr>
                  <a:t>𝒌</a:t>
                </a:r>
                <a:r>
                  <a:rPr lang="pt-BR" dirty="0"/>
                  <a:t> treinamentos e validações, enquanto que com o </a:t>
                </a:r>
                <a:r>
                  <a:rPr lang="pt-BR" i="1" dirty="0"/>
                  <a:t>holdout</a:t>
                </a:r>
                <a:r>
                  <a:rPr lang="pt-BR" dirty="0"/>
                  <a:t>, realiza-se apenas um treinamento e validação.</a:t>
                </a:r>
              </a:p>
            </p:txBody>
          </p:sp>
        </mc:Choice>
        <mc:Fallback>
          <p:sp>
            <p:nvSpPr>
              <p:cNvPr id="3" name="Espaço Reservado para Conteúdo 2">
                <a:extLst>
                  <a:ext uri="{FF2B5EF4-FFF2-40B4-BE49-F238E27FC236}">
                    <a16:creationId xmlns:a16="http://schemas.microsoft.com/office/drawing/2014/main" id="{86A88D6D-1190-332D-27ED-32512817224F}"/>
                  </a:ext>
                </a:extLst>
              </p:cNvPr>
              <p:cNvSpPr>
                <a:spLocks noGrp="1" noRot="1" noChangeAspect="1" noMove="1" noResize="1" noEditPoints="1" noAdjustHandles="1" noChangeArrowheads="1" noChangeShapeType="1" noTextEdit="1"/>
              </p:cNvSpPr>
              <p:nvPr>
                <p:ph idx="1"/>
              </p:nvPr>
            </p:nvSpPr>
            <p:spPr>
              <a:xfrm>
                <a:off x="838200" y="1825624"/>
                <a:ext cx="11099800" cy="5032375"/>
              </a:xfrm>
              <a:blipFill>
                <a:blip r:embed="rId3"/>
                <a:stretch>
                  <a:fillRect l="-989" t="-2663" r="-495" b="-484"/>
                </a:stretch>
              </a:blipFill>
            </p:spPr>
            <p:txBody>
              <a:bodyPr/>
              <a:lstStyle/>
              <a:p>
                <a:r>
                  <a:rPr lang="pt-BR">
                    <a:noFill/>
                  </a:rPr>
                  <a:t> </a:t>
                </a:r>
              </a:p>
            </p:txBody>
          </p:sp>
        </mc:Fallback>
      </mc:AlternateContent>
    </p:spTree>
    <p:extLst>
      <p:ext uri="{BB962C8B-B14F-4D97-AF65-F5344CB8AC3E}">
        <p14:creationId xmlns:p14="http://schemas.microsoft.com/office/powerpoint/2010/main" val="364580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1F721-A6BC-64E4-84A1-6551811F8BDF}"/>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C9E4F05F-FE26-7483-2885-BEA315ED7BDE}"/>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4191227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6A212-EF96-EA5E-7FBB-0769B8C1F996}"/>
              </a:ext>
            </a:extLst>
          </p:cNvPr>
          <p:cNvSpPr>
            <a:spLocks noGrp="1"/>
          </p:cNvSpPr>
          <p:nvPr>
            <p:ph type="title"/>
          </p:nvPr>
        </p:nvSpPr>
        <p:spPr/>
        <p:txBody>
          <a:bodyPr/>
          <a:lstStyle/>
          <a:p>
            <a:r>
              <a:rPr lang="pt-BR" dirty="0"/>
              <a:t>Validação cruzada para encontrar o grau do polinômio aproximador</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82C0558-FE85-A571-6C51-C40B36B884B3}"/>
                  </a:ext>
                </a:extLst>
              </p:cNvPr>
              <p:cNvSpPr>
                <a:spLocks noGrp="1"/>
              </p:cNvSpPr>
              <p:nvPr>
                <p:ph idx="1"/>
              </p:nvPr>
            </p:nvSpPr>
            <p:spPr>
              <a:xfrm>
                <a:off x="4716380" y="1825624"/>
                <a:ext cx="7344076" cy="5032375"/>
              </a:xfrm>
            </p:spPr>
            <p:txBody>
              <a:bodyPr>
                <a:normAutofit/>
              </a:bodyPr>
              <a:lstStyle/>
              <a:p>
                <a:r>
                  <a:rPr lang="pt-BR" dirty="0"/>
                  <a:t>Para exemplificar o uso das estratégias de validação cruzada para encontrar o grau ideal do polinômio aproximador, vamos usar a seguinte função observável</a:t>
                </a:r>
                <a:endParaRPr lang="pt-BR" sz="2800" dirty="0"/>
              </a:p>
              <a:p>
                <a:pPr marL="0" indent="0">
                  <a:buNone/>
                </a:pPr>
                <a14:m>
                  <m:oMathPara xmlns:m="http://schemas.openxmlformats.org/officeDocument/2006/math">
                    <m:oMathParaPr>
                      <m:jc m:val="centerGroup"/>
                    </m:oMathParaPr>
                    <m:oMath xmlns:m="http://schemas.openxmlformats.org/officeDocument/2006/math">
                      <m:sSub>
                        <m:sSubPr>
                          <m:ctrlPr>
                            <a:rPr lang="pt-BR" sz="2800" i="1">
                              <a:latin typeface="Cambria Math" panose="02040503050406030204" pitchFamily="18" charset="0"/>
                            </a:rPr>
                          </m:ctrlPr>
                        </m:sSubPr>
                        <m:e>
                          <m:r>
                            <a:rPr lang="pt-BR" sz="2800" i="1">
                              <a:latin typeface="Cambria Math" panose="02040503050406030204" pitchFamily="18" charset="0"/>
                            </a:rPr>
                            <m:t>𝑦</m:t>
                          </m:r>
                        </m:e>
                        <m:sub>
                          <m:r>
                            <a:rPr lang="pt-BR" sz="2800" i="1">
                              <a:latin typeface="Cambria Math" panose="02040503050406030204" pitchFamily="18" charset="0"/>
                            </a:rPr>
                            <m:t>𝑛𝑜𝑖𝑠𝑦</m:t>
                          </m:r>
                        </m:sub>
                      </m:sSub>
                      <m:r>
                        <a:rPr lang="pt-BR" sz="2800">
                          <a:latin typeface="Cambria Math" panose="02040503050406030204" pitchFamily="18" charset="0"/>
                        </a:rPr>
                        <m:t>=</m:t>
                      </m:r>
                      <m:r>
                        <a:rPr lang="pt-BR" sz="2800" b="0" i="1" smtClean="0">
                          <a:latin typeface="Cambria Math" panose="02040503050406030204" pitchFamily="18" charset="0"/>
                        </a:rPr>
                        <m:t>𝑦</m:t>
                      </m:r>
                      <m:r>
                        <a:rPr lang="pt-BR" sz="2800">
                          <a:latin typeface="Cambria Math" panose="02040503050406030204" pitchFamily="18" charset="0"/>
                        </a:rPr>
                        <m:t>+</m:t>
                      </m:r>
                      <m:r>
                        <a:rPr lang="pt-BR" sz="2800" i="1">
                          <a:latin typeface="Cambria Math" panose="02040503050406030204" pitchFamily="18" charset="0"/>
                        </a:rPr>
                        <m:t>𝑤</m:t>
                      </m:r>
                      <m:r>
                        <a:rPr lang="pt-BR" sz="2800"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oMath>
                </a14:m>
                <a:r>
                  <a:rPr lang="pt-BR" dirty="0"/>
                  <a:t>é a função objetivo e </a:t>
                </a:r>
                <a14:m>
                  <m:oMath xmlns:m="http://schemas.openxmlformats.org/officeDocument/2006/math">
                    <m:r>
                      <a:rPr lang="pt-BR" sz="2800" i="1" smtClean="0">
                        <a:latin typeface="Cambria Math" panose="02040503050406030204" pitchFamily="18" charset="0"/>
                      </a:rPr>
                      <m:t>𝑤</m:t>
                    </m:r>
                  </m:oMath>
                </a14:m>
                <a:r>
                  <a:rPr lang="pt-BR" dirty="0"/>
                  <a:t> é o ruído, o qual tem amostras retiradas de uma distribuição Gaussiana com média zero e variância unitária.</a:t>
                </a:r>
              </a:p>
              <a:p>
                <a:r>
                  <a:rPr lang="pt-BR" dirty="0"/>
                  <a:t>A função objetivo é um polinômio de segunda ordem definido como</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b="0" i="0" smtClean="0">
                          <a:latin typeface="Cambria Math" panose="02040503050406030204" pitchFamily="18" charset="0"/>
                        </a:rPr>
                        <m:t>=</m:t>
                      </m:r>
                      <m:r>
                        <a:rPr lang="pt-BR" sz="2800" smtClean="0">
                          <a:latin typeface="Cambria Math" panose="02040503050406030204" pitchFamily="18" charset="0"/>
                        </a:rPr>
                        <m:t>2+</m:t>
                      </m:r>
                      <m:r>
                        <a:rPr lang="pt-BR" sz="2800" i="1">
                          <a:latin typeface="Cambria Math" panose="02040503050406030204" pitchFamily="18" charset="0"/>
                        </a:rPr>
                        <m:t>𝑥</m:t>
                      </m:r>
                      <m:r>
                        <a:rPr lang="pt-BR" sz="2800" i="1">
                          <a:latin typeface="Cambria Math" panose="02040503050406030204" pitchFamily="18" charset="0"/>
                        </a:rPr>
                        <m:t>+0.5</m:t>
                      </m:r>
                      <m:sSup>
                        <m:sSupPr>
                          <m:ctrlPr>
                            <a:rPr lang="pt-BR" sz="2800" i="1">
                              <a:latin typeface="Cambria Math" panose="02040503050406030204" pitchFamily="18" charset="0"/>
                            </a:rPr>
                          </m:ctrlPr>
                        </m:sSupPr>
                        <m:e>
                          <m:r>
                            <a:rPr lang="pt-BR" sz="2800" i="1">
                              <a:latin typeface="Cambria Math" panose="02040503050406030204" pitchFamily="18" charset="0"/>
                            </a:rPr>
                            <m:t>𝑥</m:t>
                          </m:r>
                        </m:e>
                        <m:sup>
                          <m:r>
                            <a:rPr lang="pt-BR" sz="2800" i="1">
                              <a:latin typeface="Cambria Math" panose="02040503050406030204" pitchFamily="18" charset="0"/>
                            </a:rPr>
                            <m:t>2</m:t>
                          </m:r>
                        </m:sup>
                      </m:sSup>
                      <m:r>
                        <a:rPr lang="pt-BR" sz="2800" b="0" i="1" smtClean="0">
                          <a:latin typeface="Cambria Math" panose="02040503050406030204" pitchFamily="18" charset="0"/>
                        </a:rPr>
                        <m:t>.</m:t>
                      </m:r>
                    </m:oMath>
                  </m:oMathPara>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782C0558-FE85-A571-6C51-C40B36B884B3}"/>
                  </a:ext>
                </a:extLst>
              </p:cNvPr>
              <p:cNvSpPr>
                <a:spLocks noGrp="1" noRot="1" noChangeAspect="1" noMove="1" noResize="1" noEditPoints="1" noAdjustHandles="1" noChangeArrowheads="1" noChangeShapeType="1" noTextEdit="1"/>
              </p:cNvSpPr>
              <p:nvPr>
                <p:ph idx="1"/>
              </p:nvPr>
            </p:nvSpPr>
            <p:spPr>
              <a:xfrm>
                <a:off x="4716380" y="1825624"/>
                <a:ext cx="7344076" cy="5032375"/>
              </a:xfrm>
              <a:blipFill>
                <a:blip r:embed="rId3"/>
                <a:stretch>
                  <a:fillRect l="-1744" t="-1937"/>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F008AD83-55D8-BB3D-574B-2DDF5BA10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544" y="2235466"/>
            <a:ext cx="4385290" cy="33953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B643DB-8C0B-EF1B-48F4-62B1397ABCBD}"/>
              </a:ext>
            </a:extLst>
          </p:cNvPr>
          <p:cNvSpPr/>
          <p:nvPr/>
        </p:nvSpPr>
        <p:spPr>
          <a:xfrm>
            <a:off x="0" y="6576822"/>
            <a:ext cx="2326599" cy="276999"/>
          </a:xfrm>
          <a:prstGeom prst="rect">
            <a:avLst/>
          </a:prstGeom>
        </p:spPr>
        <p:txBody>
          <a:bodyPr wrap="none">
            <a:spAutoFit/>
          </a:bodyPr>
          <a:lstStyle/>
          <a:p>
            <a:r>
              <a:rPr lang="pt-BR" sz="1200" dirty="0">
                <a:solidFill>
                  <a:schemeClr val="accent5"/>
                </a:solidFill>
                <a:hlinkClick r:id="rId5"/>
              </a:rPr>
              <a:t>Exemplo: validacao_cruzada.ipynb</a:t>
            </a:r>
            <a:endParaRPr lang="pt-BR" sz="1200" dirty="0">
              <a:solidFill>
                <a:schemeClr val="accent5"/>
              </a:solidFill>
            </a:endParaRPr>
          </a:p>
        </p:txBody>
      </p:sp>
    </p:spTree>
    <p:extLst>
      <p:ext uri="{BB962C8B-B14F-4D97-AF65-F5344CB8AC3E}">
        <p14:creationId xmlns:p14="http://schemas.microsoft.com/office/powerpoint/2010/main" val="953570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holdout para encontrar o grau do polinômio aproximador</a:t>
            </a:r>
          </a:p>
        </p:txBody>
      </p:sp>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67444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K-</a:t>
            </a:r>
            <a:r>
              <a:rPr lang="pt-BR" dirty="0" err="1"/>
              <a:t>Fold</a:t>
            </a:r>
            <a:r>
              <a:rPr lang="pt-BR" dirty="0"/>
              <a:t> para encontrar o grau do polinômio aproximador</a:t>
            </a:r>
          </a:p>
        </p:txBody>
      </p:sp>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6644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F82253-6C1D-6D01-393C-877C3BE21542}"/>
              </a:ext>
            </a:extLst>
          </p:cNvPr>
          <p:cNvSpPr>
            <a:spLocks noGrp="1"/>
          </p:cNvSpPr>
          <p:nvPr>
            <p:ph type="title"/>
          </p:nvPr>
        </p:nvSpPr>
        <p:spPr/>
        <p:txBody>
          <a:bodyPr/>
          <a:lstStyle/>
          <a:p>
            <a:r>
              <a:rPr lang="pt-BR" dirty="0"/>
              <a:t>Qual grau escolher quando vários são possíveis?</a:t>
            </a:r>
          </a:p>
        </p:txBody>
      </p:sp>
      <p:sp>
        <p:nvSpPr>
          <p:cNvPr id="3" name="Espaço Reservado para Conteúdo 2">
            <a:extLst>
              <a:ext uri="{FF2B5EF4-FFF2-40B4-BE49-F238E27FC236}">
                <a16:creationId xmlns:a16="http://schemas.microsoft.com/office/drawing/2014/main" id="{BEB55601-10D3-B8AD-59E7-A80C21D5E7CB}"/>
              </a:ext>
            </a:extLst>
          </p:cNvPr>
          <p:cNvSpPr>
            <a:spLocks noGrp="1"/>
          </p:cNvSpPr>
          <p:nvPr>
            <p:ph idx="1"/>
          </p:nvPr>
        </p:nvSpPr>
        <p:spPr>
          <a:xfrm>
            <a:off x="838200" y="1825624"/>
            <a:ext cx="11174128" cy="5032375"/>
          </a:xfrm>
        </p:spPr>
        <p:txBody>
          <a:bodyPr/>
          <a:lstStyle/>
          <a:p>
            <a:endParaRPr lang="pt-BR" dirty="0"/>
          </a:p>
        </p:txBody>
      </p:sp>
    </p:spTree>
    <p:extLst>
      <p:ext uri="{BB962C8B-B14F-4D97-AF65-F5344CB8AC3E}">
        <p14:creationId xmlns:p14="http://schemas.microsoft.com/office/powerpoint/2010/main" val="2108940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B1586-529A-A679-60A3-A0D83AC9CEB5}"/>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39A11C6A-E0FA-69E8-0E7C-434857DB5D45}"/>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786224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1A04E-87C2-A4B1-727E-ACB4C5801459}"/>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139ADDD6-6BAF-0757-3736-516A20794509}"/>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4159868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6"/>
            <a:ext cx="10515600" cy="826648"/>
          </a:xfrm>
        </p:spPr>
        <p:txBody>
          <a:bodyPr/>
          <a:lstStyle/>
          <a:p>
            <a:r>
              <a:rPr lang="pt-BR" dirty="0"/>
              <a:t>Holdout: Exemplo</a:t>
            </a:r>
          </a:p>
        </p:txBody>
      </p:sp>
      <p:sp>
        <p:nvSpPr>
          <p:cNvPr id="3" name="Content Placeholder 2"/>
          <p:cNvSpPr>
            <a:spLocks noGrp="1"/>
          </p:cNvSpPr>
          <p:nvPr>
            <p:ph idx="1"/>
          </p:nvPr>
        </p:nvSpPr>
        <p:spPr>
          <a:xfrm>
            <a:off x="838200" y="4212236"/>
            <a:ext cx="11213892" cy="2645764"/>
          </a:xfrm>
        </p:spPr>
        <p:txBody>
          <a:bodyPr>
            <a:normAutofit fontScale="92500" lnSpcReduction="20000"/>
          </a:bodyPr>
          <a:lstStyle/>
          <a:p>
            <a:r>
              <a:rPr lang="pt-BR" dirty="0"/>
              <a:t>70% para conjunto de treinamento e 30% para conjunto de validação.</a:t>
            </a:r>
          </a:p>
          <a:p>
            <a:r>
              <a:rPr lang="pt-BR" dirty="0"/>
              <a:t>Tempo médio para execução com N = 100 é de aproximadamente 160 ms.</a:t>
            </a:r>
          </a:p>
          <a:p>
            <a:r>
              <a:rPr lang="pt-BR" dirty="0"/>
              <a:t>Erro de treinamento </a:t>
            </a:r>
            <a:r>
              <a:rPr lang="pt-BR" b="1" i="1" dirty="0"/>
              <a:t>diminui</a:t>
            </a:r>
            <a:r>
              <a:rPr lang="pt-BR" dirty="0"/>
              <a:t> conforme a ordem do polinômio aumenta. </a:t>
            </a:r>
          </a:p>
          <a:p>
            <a:r>
              <a:rPr lang="pt-BR" dirty="0"/>
              <a:t>Erro de validação </a:t>
            </a:r>
            <a:r>
              <a:rPr lang="pt-BR" b="1" i="1" dirty="0"/>
              <a:t>aumenta</a:t>
            </a:r>
            <a:r>
              <a:rPr lang="pt-BR" dirty="0"/>
              <a:t> conforme a ordem do polinômio aumenta.</a:t>
            </a:r>
          </a:p>
          <a:p>
            <a:r>
              <a:rPr lang="pt-BR" dirty="0"/>
              <a:t>Qual ordem escolher? </a:t>
            </a:r>
          </a:p>
          <a:p>
            <a:pPr lvl="1">
              <a:buFont typeface="Wingdings" panose="05000000000000000000" pitchFamily="2" charset="2"/>
              <a:buChar char="§"/>
            </a:pPr>
            <a:r>
              <a:rPr lang="pt-BR" dirty="0"/>
              <a:t>O ponto onde </a:t>
            </a:r>
            <a:r>
              <a:rPr lang="pt-BR" b="1" i="1" dirty="0">
                <a:solidFill>
                  <a:srgbClr val="FF0000"/>
                </a:solidFill>
              </a:rPr>
              <a:t>ambos</a:t>
            </a:r>
            <a:r>
              <a:rPr lang="pt-BR" dirty="0">
                <a:solidFill>
                  <a:srgbClr val="FF0000"/>
                </a:solidFill>
              </a:rPr>
              <a:t> </a:t>
            </a:r>
            <a:r>
              <a:rPr lang="pt-BR" dirty="0"/>
              <a:t>os erros sejam mínimos (balanço entre flexibilidade e grau de generalização) e com menor complexidade.</a:t>
            </a:r>
          </a:p>
        </p:txBody>
      </p:sp>
      <p:sp>
        <p:nvSpPr>
          <p:cNvPr id="6" name="Rectangle 5"/>
          <p:cNvSpPr/>
          <p:nvPr/>
        </p:nvSpPr>
        <p:spPr>
          <a:xfrm>
            <a:off x="9199025" y="6519446"/>
            <a:ext cx="2326599" cy="276999"/>
          </a:xfrm>
          <a:prstGeom prst="rect">
            <a:avLst/>
          </a:prstGeom>
        </p:spPr>
        <p:txBody>
          <a:bodyPr wrap="none">
            <a:spAutoFit/>
          </a:bodyPr>
          <a:lstStyle/>
          <a:p>
            <a:r>
              <a:rPr lang="pt-BR" sz="1200" dirty="0">
                <a:solidFill>
                  <a:schemeClr val="accent5"/>
                </a:solidFill>
                <a:hlinkClick r:id="rId3"/>
              </a:rPr>
              <a:t>Exemplo: validacao_cruzada.ipynb</a:t>
            </a:r>
            <a:endParaRPr lang="pt-BR" sz="1200" dirty="0">
              <a:solidFill>
                <a:schemeClr val="accent5"/>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643" t="9980" r="9471"/>
          <a:stretch/>
        </p:blipFill>
        <p:spPr>
          <a:xfrm>
            <a:off x="738184" y="1191773"/>
            <a:ext cx="4169616" cy="2880039"/>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799" t="6292" r="8311"/>
          <a:stretch/>
        </p:blipFill>
        <p:spPr>
          <a:xfrm>
            <a:off x="7721100" y="1191773"/>
            <a:ext cx="4144049" cy="2880039"/>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4836359" y="1970073"/>
                <a:ext cx="2940749" cy="1101584"/>
              </a:xfrm>
              <a:prstGeom prst="rect">
                <a:avLst/>
              </a:prstGeom>
            </p:spPr>
            <p:txBody>
              <a:bodyPr wrap="square">
                <a:spAutoFit/>
              </a:bodyPr>
              <a:lstStyle/>
              <a:p>
                <a:pPr algn="ctr"/>
                <a:r>
                  <a:rPr lang="pt-BR" sz="1600" dirty="0"/>
                  <a:t>Função observável é um polinômio de segunda ordem mais ruído Gaussiano branco, </a:t>
                </a:r>
                <a14:m>
                  <m:oMath xmlns:m="http://schemas.openxmlformats.org/officeDocument/2006/math">
                    <m:r>
                      <a:rPr lang="pt-BR" sz="1600" i="1">
                        <a:latin typeface="Cambria Math" panose="02040503050406030204" pitchFamily="18" charset="0"/>
                      </a:rPr>
                      <m:t>𝑤</m:t>
                    </m:r>
                  </m:oMath>
                </a14:m>
                <a:r>
                  <a:rPr lang="pt-BR" sz="1600" dirty="0"/>
                  <a:t>.</a:t>
                </a:r>
              </a:p>
              <a:p>
                <a:pPr algn="ctr"/>
                <a:r>
                  <a:rPr lang="pt-BR" sz="1600" dirty="0"/>
                  <a:t>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𝑦</m:t>
                        </m:r>
                      </m:e>
                      <m:sub>
                        <m:r>
                          <a:rPr lang="pt-BR" sz="1600" i="1">
                            <a:latin typeface="Cambria Math" panose="02040503050406030204" pitchFamily="18" charset="0"/>
                          </a:rPr>
                          <m:t>𝑛𝑜𝑖𝑠𝑦</m:t>
                        </m:r>
                      </m:sub>
                    </m:sSub>
                    <m:r>
                      <a:rPr lang="pt-BR" sz="1600">
                        <a:latin typeface="Cambria Math" panose="02040503050406030204" pitchFamily="18" charset="0"/>
                      </a:rPr>
                      <m:t>=2+</m:t>
                    </m:r>
                    <m:r>
                      <a:rPr lang="pt-BR" sz="1600" i="1">
                        <a:latin typeface="Cambria Math" panose="02040503050406030204" pitchFamily="18" charset="0"/>
                      </a:rPr>
                      <m:t>𝑥</m:t>
                    </m:r>
                    <m:r>
                      <a:rPr lang="pt-BR" sz="1600" i="1">
                        <a:latin typeface="Cambria Math" panose="02040503050406030204" pitchFamily="18" charset="0"/>
                      </a:rPr>
                      <m:t>+0.5</m:t>
                    </m:r>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pt-BR" sz="1600" i="1">
                            <a:latin typeface="Cambria Math" panose="02040503050406030204" pitchFamily="18" charset="0"/>
                          </a:rPr>
                          <m:t>2</m:t>
                        </m:r>
                      </m:sup>
                    </m:sSup>
                    <m:r>
                      <a:rPr lang="pt-BR" sz="1600">
                        <a:latin typeface="Cambria Math" panose="02040503050406030204" pitchFamily="18" charset="0"/>
                      </a:rPr>
                      <m:t>+</m:t>
                    </m:r>
                    <m:r>
                      <a:rPr lang="pt-BR" sz="1600" i="1">
                        <a:latin typeface="Cambria Math" panose="02040503050406030204" pitchFamily="18" charset="0"/>
                      </a:rPr>
                      <m:t>𝑤</m:t>
                    </m:r>
                  </m:oMath>
                </a14:m>
                <a:endParaRPr lang="pt-BR" sz="1600" i="1" dirty="0"/>
              </a:p>
            </p:txBody>
          </p:sp>
        </mc:Choice>
        <mc:Fallback xmlns="">
          <p:sp>
            <p:nvSpPr>
              <p:cNvPr id="10" name="Rectangle 9"/>
              <p:cNvSpPr>
                <a:spLocks noRot="1" noChangeAspect="1" noMove="1" noResize="1" noEditPoints="1" noAdjustHandles="1" noChangeArrowheads="1" noChangeShapeType="1" noTextEdit="1"/>
              </p:cNvSpPr>
              <p:nvPr/>
            </p:nvSpPr>
            <p:spPr>
              <a:xfrm>
                <a:off x="4836359" y="1970073"/>
                <a:ext cx="2940749" cy="1101584"/>
              </a:xfrm>
              <a:prstGeom prst="rect">
                <a:avLst/>
              </a:prstGeom>
              <a:blipFill rotWithShape="0">
                <a:blip r:embed="rId6"/>
                <a:stretch>
                  <a:fillRect t="-1657" b="-1105"/>
                </a:stretch>
              </a:blipFill>
            </p:spPr>
            <p:txBody>
              <a:bodyPr/>
              <a:lstStyle/>
              <a:p>
                <a:r>
                  <a:rPr lang="pt-BR">
                    <a:noFill/>
                  </a:rPr>
                  <a:t> </a:t>
                </a:r>
              </a:p>
            </p:txBody>
          </p:sp>
        </mc:Fallback>
      </mc:AlternateContent>
      <p:sp>
        <p:nvSpPr>
          <p:cNvPr id="11" name="TextBox 10"/>
          <p:cNvSpPr txBox="1"/>
          <p:nvPr/>
        </p:nvSpPr>
        <p:spPr>
          <a:xfrm>
            <a:off x="7241933" y="712795"/>
            <a:ext cx="1228870" cy="338554"/>
          </a:xfrm>
          <a:prstGeom prst="rect">
            <a:avLst/>
          </a:prstGeom>
          <a:noFill/>
        </p:spPr>
        <p:txBody>
          <a:bodyPr wrap="square" rtlCol="0">
            <a:spAutoFit/>
          </a:bodyPr>
          <a:lstStyle/>
          <a:p>
            <a:pPr algn="ctr"/>
            <a:r>
              <a:rPr lang="pt-BR" sz="1600" b="1" dirty="0"/>
              <a:t>subajuste</a:t>
            </a:r>
          </a:p>
        </p:txBody>
      </p:sp>
      <p:cxnSp>
        <p:nvCxnSpPr>
          <p:cNvPr id="13" name="Straight Arrow Connector 12"/>
          <p:cNvCxnSpPr/>
          <p:nvPr/>
        </p:nvCxnSpPr>
        <p:spPr>
          <a:xfrm>
            <a:off x="7854846" y="1071854"/>
            <a:ext cx="344773" cy="15599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75207" y="489253"/>
            <a:ext cx="1228870" cy="338554"/>
          </a:xfrm>
          <a:prstGeom prst="rect">
            <a:avLst/>
          </a:prstGeom>
          <a:noFill/>
        </p:spPr>
        <p:txBody>
          <a:bodyPr wrap="square" rtlCol="0">
            <a:spAutoFit/>
          </a:bodyPr>
          <a:lstStyle/>
          <a:p>
            <a:pPr algn="ctr"/>
            <a:r>
              <a:rPr lang="pt-BR" sz="1600" b="1" dirty="0"/>
              <a:t>sobreajuste</a:t>
            </a:r>
          </a:p>
        </p:txBody>
      </p:sp>
      <p:sp>
        <p:nvSpPr>
          <p:cNvPr id="17" name="Oval 16"/>
          <p:cNvSpPr/>
          <p:nvPr/>
        </p:nvSpPr>
        <p:spPr>
          <a:xfrm>
            <a:off x="8064708" y="2631792"/>
            <a:ext cx="269823" cy="922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p:cNvSpPr/>
          <p:nvPr/>
        </p:nvSpPr>
        <p:spPr>
          <a:xfrm rot="5400000">
            <a:off x="10005188" y="1655610"/>
            <a:ext cx="1070720" cy="302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Arrow Connector 20"/>
          <p:cNvCxnSpPr/>
          <p:nvPr/>
        </p:nvCxnSpPr>
        <p:spPr>
          <a:xfrm>
            <a:off x="10489642" y="816993"/>
            <a:ext cx="228325" cy="1814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8030" y="921437"/>
            <a:ext cx="3392470" cy="338554"/>
          </a:xfrm>
          <a:prstGeom prst="rect">
            <a:avLst/>
          </a:prstGeom>
          <a:noFill/>
        </p:spPr>
        <p:txBody>
          <a:bodyPr wrap="square" rtlCol="0">
            <a:spAutoFit/>
          </a:bodyPr>
          <a:lstStyle/>
          <a:p>
            <a:pPr algn="ctr"/>
            <a:r>
              <a:rPr lang="pt-BR" sz="1600" b="1" dirty="0"/>
              <a:t>Ponto ótimo </a:t>
            </a:r>
            <a:r>
              <a:rPr lang="pt-BR" sz="1600" dirty="0"/>
              <a:t>(mudança de tendência)</a:t>
            </a:r>
          </a:p>
        </p:txBody>
      </p:sp>
      <p:cxnSp>
        <p:nvCxnSpPr>
          <p:cNvPr id="24" name="Straight Arrow Connector 23"/>
          <p:cNvCxnSpPr/>
          <p:nvPr/>
        </p:nvCxnSpPr>
        <p:spPr>
          <a:xfrm flipH="1">
            <a:off x="8763505" y="1154418"/>
            <a:ext cx="282314" cy="11399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604209" y="2255519"/>
            <a:ext cx="269823"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3341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297"/>
            <a:ext cx="10515600" cy="1020615"/>
          </a:xfrm>
        </p:spPr>
        <p:txBody>
          <a:bodyPr/>
          <a:lstStyle/>
          <a:p>
            <a:r>
              <a:rPr lang="pt-BR" dirty="0"/>
              <a:t>k-Fold</a:t>
            </a:r>
          </a:p>
        </p:txBody>
      </p:sp>
      <p:sp>
        <p:nvSpPr>
          <p:cNvPr id="3" name="Content Placeholder 2"/>
          <p:cNvSpPr>
            <a:spLocks noGrp="1"/>
          </p:cNvSpPr>
          <p:nvPr>
            <p:ph idx="1"/>
          </p:nvPr>
        </p:nvSpPr>
        <p:spPr>
          <a:xfrm>
            <a:off x="838199" y="1527142"/>
            <a:ext cx="11167873" cy="5330858"/>
          </a:xfrm>
        </p:spPr>
        <p:txBody>
          <a:bodyPr>
            <a:normAutofit/>
          </a:bodyPr>
          <a:lstStyle/>
          <a:p>
            <a:r>
              <a:rPr lang="pt-BR" sz="2400" dirty="0"/>
              <a:t>Como regra geral, normalmente, se utiliza </a:t>
            </a:r>
            <a:r>
              <a:rPr lang="pt-BR" sz="2400" b="1" i="1" dirty="0"/>
              <a:t>k</a:t>
            </a:r>
            <a:r>
              <a:rPr lang="pt-BR" sz="2400" dirty="0"/>
              <a:t> = 5 ou 10.</a:t>
            </a:r>
          </a:p>
          <a:p>
            <a:r>
              <a:rPr lang="pt-BR" sz="2400" dirty="0"/>
              <a:t>Porém, tenha em mente que o valor de </a:t>
            </a:r>
            <a:r>
              <a:rPr lang="pt-BR" sz="2400" b="1" i="1" dirty="0"/>
              <a:t>k</a:t>
            </a:r>
            <a:r>
              <a:rPr lang="pt-BR" sz="2400" dirty="0"/>
              <a:t> deve ser escolhido de forma que os conjuntos de treinamento e validação sejam grandes o suficiente para serem </a:t>
            </a:r>
            <a:r>
              <a:rPr lang="pt-BR" sz="2400" b="1" i="1" dirty="0"/>
              <a:t>estatisticamente representativos </a:t>
            </a:r>
            <a:r>
              <a:rPr lang="pt-BR" sz="2400" dirty="0"/>
              <a:t>do mapeamento verdadeiro.</a:t>
            </a:r>
          </a:p>
          <a:p>
            <a:r>
              <a:rPr lang="pt-BR" sz="2400" dirty="0"/>
              <a:t>O k-</a:t>
            </a:r>
            <a:r>
              <a:rPr lang="pt-BR" sz="2400" dirty="0" err="1"/>
              <a:t>Fold</a:t>
            </a:r>
            <a:r>
              <a:rPr lang="pt-BR" sz="2400" dirty="0"/>
              <a:t> é bastante útil quando se tem conjuntos de dados pequenos a moderados.</a:t>
            </a:r>
          </a:p>
          <a:p>
            <a:r>
              <a:rPr lang="pt-BR" sz="2400" b="1" dirty="0"/>
              <a:t>Vantagem</a:t>
            </a:r>
          </a:p>
          <a:p>
            <a:pPr lvl="1">
              <a:buFont typeface="Wingdings" panose="05000000000000000000" pitchFamily="2" charset="2"/>
              <a:buChar char="§"/>
            </a:pPr>
            <a:r>
              <a:rPr lang="pt-BR" dirty="0"/>
              <a:t>Reduz significativamente o problema do </a:t>
            </a:r>
            <a:r>
              <a:rPr lang="pt-BR" b="1" i="1" dirty="0"/>
              <a:t>viés de seleção</a:t>
            </a:r>
            <a:r>
              <a:rPr lang="pt-BR" dirty="0"/>
              <a:t> em relação ao </a:t>
            </a:r>
            <a:r>
              <a:rPr lang="pt-BR" b="1" i="1" dirty="0"/>
              <a:t>holdout</a:t>
            </a:r>
            <a:r>
              <a:rPr lang="pt-BR" dirty="0"/>
              <a:t>.</a:t>
            </a:r>
          </a:p>
          <a:p>
            <a:pPr lvl="2">
              <a:buFont typeface="Courier New" panose="02070309020205020404" pitchFamily="49" charset="0"/>
              <a:buChar char="o"/>
            </a:pPr>
            <a:r>
              <a:rPr lang="pt-BR" dirty="0"/>
              <a:t>Pois faz-se a avaliação do modelo através de uma média de </a:t>
            </a:r>
            <a:r>
              <a:rPr lang="pt-BR" b="1" i="1" dirty="0"/>
              <a:t>k</a:t>
            </a:r>
            <a:r>
              <a:rPr lang="pt-BR" dirty="0"/>
              <a:t> avaliações.</a:t>
            </a:r>
          </a:p>
          <a:p>
            <a:pPr lvl="2">
              <a:buFont typeface="Courier New" panose="02070309020205020404" pitchFamily="49" charset="0"/>
              <a:buChar char="o"/>
            </a:pPr>
            <a:r>
              <a:rPr lang="pt-BR" dirty="0"/>
              <a:t>Todos os exemplos do conjunto total de dados aparecem nos conjuntos de treinamento e validação.</a:t>
            </a:r>
          </a:p>
          <a:p>
            <a:r>
              <a:rPr lang="pt-BR" sz="2400" b="1" dirty="0"/>
              <a:t>Desvantagem</a:t>
            </a:r>
            <a:endParaRPr lang="pt-BR" sz="2400" dirty="0"/>
          </a:p>
          <a:p>
            <a:pPr lvl="1">
              <a:buFont typeface="Wingdings" panose="05000000000000000000" pitchFamily="2" charset="2"/>
              <a:buChar char="§"/>
            </a:pPr>
            <a:r>
              <a:rPr lang="pt-BR" dirty="0"/>
              <a:t>O treinamento deve ser executado novamente do zero </a:t>
            </a:r>
            <a:r>
              <a:rPr lang="pt-BR" b="1" i="1" dirty="0"/>
              <a:t>k</a:t>
            </a:r>
            <a:r>
              <a:rPr lang="pt-BR" dirty="0"/>
              <a:t> vezes, o que significa que leva-se aproximadamente </a:t>
            </a:r>
            <a:r>
              <a:rPr lang="pt-BR" b="1" i="1" dirty="0"/>
              <a:t>k</a:t>
            </a:r>
            <a:r>
              <a:rPr lang="pt-BR" dirty="0"/>
              <a:t> vezes mais tempo que o </a:t>
            </a:r>
            <a:r>
              <a:rPr lang="pt-BR" b="1" i="1" dirty="0"/>
              <a:t>holdout</a:t>
            </a:r>
            <a:r>
              <a:rPr lang="pt-BR" dirty="0"/>
              <a:t> para se realizar a avaliação do modelo (treinamento + validação).</a:t>
            </a:r>
          </a:p>
        </p:txBody>
      </p:sp>
    </p:spTree>
    <p:extLst>
      <p:ext uri="{BB962C8B-B14F-4D97-AF65-F5344CB8AC3E}">
        <p14:creationId xmlns:p14="http://schemas.microsoft.com/office/powerpoint/2010/main" val="200005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162123" cy="5032376"/>
          </a:xfrm>
        </p:spPr>
        <p:txBody>
          <a:bodyPr>
            <a:normAutofit/>
          </a:bodyPr>
          <a:lstStyle/>
          <a:p>
            <a:r>
              <a:rPr lang="pt-BR" dirty="0"/>
              <a:t>Vimos que o </a:t>
            </a:r>
            <a:r>
              <a:rPr lang="pt-BR" b="1" i="1" dirty="0">
                <a:solidFill>
                  <a:srgbClr val="7030A0"/>
                </a:solidFill>
              </a:rPr>
              <a:t>escalonamento de atributos</a:t>
            </a:r>
            <a:r>
              <a:rPr lang="pt-BR" dirty="0"/>
              <a:t> </a:t>
            </a:r>
            <a:r>
              <a:rPr lang="pt-BR" b="1" i="1" dirty="0">
                <a:solidFill>
                  <a:srgbClr val="00B050"/>
                </a:solidFill>
              </a:rPr>
              <a:t>acelerara o aprendizado do GD </a:t>
            </a:r>
            <a:r>
              <a:rPr lang="pt-BR" dirty="0"/>
              <a:t>quando os atributos têm intervalos de variação muito diferentes.</a:t>
            </a:r>
          </a:p>
          <a:p>
            <a:r>
              <a:rPr lang="pt-BR" dirty="0"/>
              <a:t>Aprendemos que </a:t>
            </a:r>
            <a:r>
              <a:rPr lang="pt-BR" b="1" i="1" dirty="0">
                <a:solidFill>
                  <a:srgbClr val="7030A0"/>
                </a:solidFill>
              </a:rPr>
              <a:t>funções hipótese polinomiais</a:t>
            </a:r>
            <a:r>
              <a:rPr lang="pt-BR" b="1" i="1" dirty="0"/>
              <a:t> </a:t>
            </a:r>
            <a:r>
              <a:rPr lang="pt-BR" dirty="0"/>
              <a:t>podem ser utilizadas para </a:t>
            </a:r>
            <a:r>
              <a:rPr lang="pt-BR" b="1" i="1" dirty="0">
                <a:solidFill>
                  <a:srgbClr val="00B050"/>
                </a:solidFill>
              </a:rPr>
              <a:t>aproximar comportamentos não-lineares</a:t>
            </a:r>
            <a:r>
              <a:rPr lang="pt-BR" dirty="0"/>
              <a:t>.</a:t>
            </a:r>
          </a:p>
          <a:p>
            <a:r>
              <a:rPr lang="pt-BR" dirty="0"/>
              <a:t>Porém, precisamos </a:t>
            </a:r>
            <a:r>
              <a:rPr lang="pt-BR" b="1" i="1" dirty="0">
                <a:solidFill>
                  <a:srgbClr val="002060"/>
                </a:solidFill>
              </a:rPr>
              <a:t>encontrar o grau ideal do polinômio aproximador</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baixo</a:t>
            </a:r>
            <a:r>
              <a:rPr lang="pt-BR" dirty="0"/>
              <a:t> podem não ter flexibilidade o suficiente para aproximar os dados, causando </a:t>
            </a:r>
            <a:r>
              <a:rPr lang="pt-BR" b="1" i="1" dirty="0"/>
              <a:t>subajuste</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alto</a:t>
            </a:r>
            <a:r>
              <a:rPr lang="pt-BR" dirty="0"/>
              <a:t> podem ser tão flexíveis que acabam memorizando os dados de treinamento, causando </a:t>
            </a:r>
            <a:r>
              <a:rPr lang="pt-BR" b="1" i="1" dirty="0"/>
              <a:t>sobreajuste</a:t>
            </a:r>
            <a:r>
              <a:rPr lang="pt-BR" dirty="0"/>
              <a:t>.</a:t>
            </a:r>
          </a:p>
          <a:p>
            <a:r>
              <a:rPr lang="pt-BR" dirty="0"/>
              <a:t>Na sequência, veremos como </a:t>
            </a:r>
            <a:r>
              <a:rPr lang="pt-BR" b="1" i="1" dirty="0">
                <a:solidFill>
                  <a:srgbClr val="7030A0"/>
                </a:solidFill>
              </a:rPr>
              <a:t>escolher o grau ideal</a:t>
            </a:r>
            <a:r>
              <a:rPr lang="pt-BR" b="1" dirty="0">
                <a:solidFill>
                  <a:srgbClr val="7030A0"/>
                </a:solidFill>
              </a:rPr>
              <a:t> </a:t>
            </a:r>
            <a:r>
              <a:rPr lang="pt-BR" dirty="0"/>
              <a:t>da </a:t>
            </a:r>
            <a:r>
              <a:rPr lang="pt-BR" b="1" i="1" dirty="0">
                <a:solidFill>
                  <a:srgbClr val="00B050"/>
                </a:solidFill>
              </a:rPr>
              <a:t>função hipótese polinomial de forma quantitativa</a:t>
            </a:r>
            <a:r>
              <a:rPr lang="pt-BR" dirty="0"/>
              <a:t>, mesmo não conhecendo ou existindo uma função objetivo.</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1"/>
            <a:ext cx="10515600" cy="952010"/>
          </a:xfrm>
        </p:spPr>
        <p:txBody>
          <a:bodyPr/>
          <a:lstStyle/>
          <a:p>
            <a:r>
              <a:rPr lang="pt-BR" dirty="0"/>
              <a:t>k-Fold: Exemplo</a:t>
            </a:r>
          </a:p>
        </p:txBody>
      </p:sp>
      <p:sp>
        <p:nvSpPr>
          <p:cNvPr id="3" name="Content Placeholder 2"/>
          <p:cNvSpPr>
            <a:spLocks noGrp="1"/>
          </p:cNvSpPr>
          <p:nvPr>
            <p:ph idx="1"/>
          </p:nvPr>
        </p:nvSpPr>
        <p:spPr>
          <a:xfrm>
            <a:off x="838198" y="4191105"/>
            <a:ext cx="11182005" cy="2651371"/>
          </a:xfrm>
        </p:spPr>
        <p:txBody>
          <a:bodyPr>
            <a:normAutofit fontScale="77500" lnSpcReduction="20000"/>
          </a:bodyPr>
          <a:lstStyle/>
          <a:p>
            <a:r>
              <a:rPr lang="pt-BR" dirty="0"/>
              <a:t>Usa-se a mesma função observável do exemplo anterior.</a:t>
            </a:r>
          </a:p>
          <a:p>
            <a:r>
              <a:rPr lang="pt-BR" b="1" dirty="0"/>
              <a:t>k</a:t>
            </a:r>
            <a:r>
              <a:rPr lang="pt-BR" dirty="0"/>
              <a:t> = 10 folds: 10 iterações com 9 grupos para treinamento e 1 para teste.</a:t>
            </a:r>
          </a:p>
          <a:p>
            <a:r>
              <a:rPr lang="pt-BR" dirty="0"/>
              <a:t>Tempo médio para execução com N = 100 exemplos é de aproximadamente 1.5 s.</a:t>
            </a:r>
          </a:p>
          <a:p>
            <a:r>
              <a:rPr lang="pt-BR" dirty="0"/>
              <a:t>Gráficos mostram a média e desvio padrão do MSE para as 10 etapas 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MSE, sejam mínimos.</a:t>
            </a:r>
          </a:p>
        </p:txBody>
      </p:sp>
      <p:sp>
        <p:nvSpPr>
          <p:cNvPr id="10" name="Rectangle 9"/>
          <p:cNvSpPr/>
          <p:nvPr/>
        </p:nvSpPr>
        <p:spPr>
          <a:xfrm>
            <a:off x="9148813" y="6503922"/>
            <a:ext cx="3037883" cy="338554"/>
          </a:xfrm>
          <a:prstGeom prst="rect">
            <a:avLst/>
          </a:prstGeom>
        </p:spPr>
        <p:txBody>
          <a:bodyPr wrap="none">
            <a:spAutoFit/>
          </a:bodyPr>
          <a:lstStyle/>
          <a:p>
            <a:r>
              <a:rPr lang="pt-BR" sz="1600" dirty="0">
                <a:hlinkClick r:id="rId3"/>
              </a:rPr>
              <a:t>Exemplo: validacao_cruzada.ipynb</a:t>
            </a:r>
            <a:endParaRPr lang="pt-BR" sz="1600"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8360" t="6687" r="9385" b="2206"/>
          <a:stretch/>
        </p:blipFill>
        <p:spPr>
          <a:xfrm>
            <a:off x="1418281" y="1184943"/>
            <a:ext cx="7701923" cy="2843610"/>
          </a:xfrm>
          <a:prstGeom prst="rect">
            <a:avLst/>
          </a:prstGeom>
        </p:spPr>
      </p:pic>
      <p:sp>
        <p:nvSpPr>
          <p:cNvPr id="5" name="TextBox 4"/>
          <p:cNvSpPr txBox="1"/>
          <p:nvPr/>
        </p:nvSpPr>
        <p:spPr>
          <a:xfrm>
            <a:off x="9148813" y="1271053"/>
            <a:ext cx="3038605" cy="3493264"/>
          </a:xfrm>
          <a:prstGeom prst="rect">
            <a:avLst/>
          </a:prstGeom>
          <a:noFill/>
        </p:spPr>
        <p:txBody>
          <a:bodyPr wrap="square" rtlCol="0">
            <a:spAutoFit/>
          </a:bodyPr>
          <a:lstStyle/>
          <a:p>
            <a:pPr algn="ctr"/>
            <a:r>
              <a:rPr lang="pt-BR" sz="1300" dirty="0"/>
              <a:t>Conforme o modelo se </a:t>
            </a:r>
            <a:r>
              <a:rPr lang="pt-BR" sz="1300" b="1" i="1" dirty="0"/>
              <a:t>sobreajusta </a:t>
            </a:r>
            <a:r>
              <a:rPr lang="pt-BR" sz="1300" dirty="0"/>
              <a:t>aos dados de treinamento, a </a:t>
            </a:r>
            <a:r>
              <a:rPr lang="pt-BR" sz="1300" b="1" i="1" dirty="0"/>
              <a:t>variância do erro de validação aumenta</a:t>
            </a:r>
            <a:r>
              <a:rPr lang="pt-BR" sz="1300" dirty="0"/>
              <a:t>, </a:t>
            </a:r>
            <a:r>
              <a:rPr lang="pt-BR" sz="1300" b="1" i="1" dirty="0"/>
              <a:t>devido a redução de seu grau de generalização </a:t>
            </a:r>
            <a:r>
              <a:rPr lang="pt-BR" sz="1300" dirty="0"/>
              <a:t>(modelo aprendido se distancia muito do modelo gerador).</a:t>
            </a:r>
          </a:p>
          <a:p>
            <a:pPr algn="ctr"/>
            <a:endParaRPr lang="pt-BR" sz="1300" dirty="0"/>
          </a:p>
          <a:p>
            <a:pPr algn="ctr"/>
            <a:r>
              <a:rPr lang="pt-BR" sz="1300" dirty="0"/>
              <a:t>Modelos com altíssimo grau de flexibilidade (maior do que o necessário) apresentam variância do erro de treinamento muito baixa e variância do erro de validação muito alta (</a:t>
            </a:r>
            <a:r>
              <a:rPr lang="pt-BR" sz="1300" b="1" i="1" dirty="0"/>
              <a:t>sobreajuste</a:t>
            </a:r>
            <a:r>
              <a:rPr lang="pt-BR" sz="1300" dirty="0"/>
              <a:t>).</a:t>
            </a:r>
          </a:p>
          <a:p>
            <a:pPr algn="ctr"/>
            <a:endParaRPr lang="pt-BR" sz="1300" dirty="0"/>
          </a:p>
          <a:p>
            <a:pPr algn="ctr"/>
            <a:r>
              <a:rPr lang="pt-BR" sz="1300" dirty="0"/>
              <a:t>Modelos com </a:t>
            </a:r>
            <a:r>
              <a:rPr lang="pt-BR" sz="1300" b="1" i="1" dirty="0"/>
              <a:t>baixíssimo grau de flexibilidade</a:t>
            </a:r>
            <a:r>
              <a:rPr lang="pt-BR" sz="1300" dirty="0"/>
              <a:t> (menor do que o necessário) têm ambas as variâncias altas (</a:t>
            </a:r>
            <a:r>
              <a:rPr lang="pt-BR" sz="1300" b="1" dirty="0"/>
              <a:t>subajuste</a:t>
            </a:r>
            <a:r>
              <a:rPr lang="pt-BR" sz="1300" dirty="0"/>
              <a:t>).</a:t>
            </a:r>
          </a:p>
        </p:txBody>
      </p:sp>
      <p:sp>
        <p:nvSpPr>
          <p:cNvPr id="13" name="TextBox 12"/>
          <p:cNvSpPr txBox="1"/>
          <p:nvPr/>
        </p:nvSpPr>
        <p:spPr>
          <a:xfrm>
            <a:off x="5525106" y="584816"/>
            <a:ext cx="1228870" cy="338554"/>
          </a:xfrm>
          <a:prstGeom prst="rect">
            <a:avLst/>
          </a:prstGeom>
          <a:noFill/>
        </p:spPr>
        <p:txBody>
          <a:bodyPr wrap="square" rtlCol="0">
            <a:spAutoFit/>
          </a:bodyPr>
          <a:lstStyle/>
          <a:p>
            <a:pPr algn="ctr"/>
            <a:r>
              <a:rPr lang="pt-BR" sz="1600" b="1" dirty="0"/>
              <a:t>sobreajuste</a:t>
            </a:r>
          </a:p>
        </p:txBody>
      </p:sp>
      <p:cxnSp>
        <p:nvCxnSpPr>
          <p:cNvPr id="14" name="Straight Arrow Connector 13"/>
          <p:cNvCxnSpPr/>
          <p:nvPr/>
        </p:nvCxnSpPr>
        <p:spPr>
          <a:xfrm>
            <a:off x="6226690" y="906955"/>
            <a:ext cx="1879871" cy="873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777307">
            <a:off x="3406834" y="988678"/>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Straight Arrow Connector 15"/>
          <p:cNvCxnSpPr>
            <a:stCxn id="13" idx="2"/>
            <a:endCxn id="15" idx="0"/>
          </p:cNvCxnSpPr>
          <p:nvPr/>
        </p:nvCxnSpPr>
        <p:spPr>
          <a:xfrm flipH="1">
            <a:off x="5153489" y="923370"/>
            <a:ext cx="986052" cy="599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47838" y="315991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extBox 19"/>
          <p:cNvSpPr txBox="1"/>
          <p:nvPr/>
        </p:nvSpPr>
        <p:spPr>
          <a:xfrm>
            <a:off x="4268019" y="3909607"/>
            <a:ext cx="1228870" cy="338554"/>
          </a:xfrm>
          <a:prstGeom prst="rect">
            <a:avLst/>
          </a:prstGeom>
          <a:noFill/>
        </p:spPr>
        <p:txBody>
          <a:bodyPr wrap="square" rtlCol="0">
            <a:spAutoFit/>
          </a:bodyPr>
          <a:lstStyle/>
          <a:p>
            <a:pPr algn="ctr"/>
            <a:r>
              <a:rPr lang="pt-BR" sz="1600" b="1" dirty="0"/>
              <a:t>subajuste</a:t>
            </a:r>
          </a:p>
        </p:txBody>
      </p:sp>
      <p:cxnSp>
        <p:nvCxnSpPr>
          <p:cNvPr id="21" name="Straight Arrow Connector 20"/>
          <p:cNvCxnSpPr>
            <a:endCxn id="19" idx="6"/>
          </p:cNvCxnSpPr>
          <p:nvPr/>
        </p:nvCxnSpPr>
        <p:spPr>
          <a:xfrm flipH="1" flipV="1">
            <a:off x="1943100" y="3419475"/>
            <a:ext cx="2897981" cy="609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12650" y="932209"/>
            <a:ext cx="3425302" cy="338554"/>
          </a:xfrm>
          <a:prstGeom prst="rect">
            <a:avLst/>
          </a:prstGeom>
          <a:noFill/>
        </p:spPr>
        <p:txBody>
          <a:bodyPr wrap="square" rtlCol="0">
            <a:spAutoFit/>
          </a:bodyPr>
          <a:lstStyle/>
          <a:p>
            <a:pPr algn="ctr"/>
            <a:r>
              <a:rPr lang="pt-BR" sz="1600" b="1" dirty="0"/>
              <a:t>Ponto ótimo </a:t>
            </a:r>
            <a:r>
              <a:rPr lang="pt-BR" sz="1400" dirty="0"/>
              <a:t>(MSE e desvio padrão baixos)</a:t>
            </a:r>
            <a:endParaRPr lang="pt-BR" sz="1600" dirty="0"/>
          </a:p>
        </p:txBody>
      </p:sp>
      <p:cxnSp>
        <p:nvCxnSpPr>
          <p:cNvPr id="27" name="Straight Arrow Connector 26"/>
          <p:cNvCxnSpPr>
            <a:endCxn id="28" idx="7"/>
          </p:cNvCxnSpPr>
          <p:nvPr/>
        </p:nvCxnSpPr>
        <p:spPr>
          <a:xfrm flipH="1">
            <a:off x="2280178" y="1231264"/>
            <a:ext cx="221722" cy="10686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55294" y="2280255"/>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rot="2777307">
            <a:off x="7351474" y="931457"/>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Oval 47"/>
          <p:cNvSpPr/>
          <p:nvPr/>
        </p:nvSpPr>
        <p:spPr>
          <a:xfrm>
            <a:off x="6174189" y="2322132"/>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a:endCxn id="48" idx="1"/>
          </p:cNvCxnSpPr>
          <p:nvPr/>
        </p:nvCxnSpPr>
        <p:spPr>
          <a:xfrm>
            <a:off x="2501900" y="1231264"/>
            <a:ext cx="3693716" cy="11105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720584" y="317664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4" name="Straight Arrow Connector 53"/>
          <p:cNvCxnSpPr>
            <a:endCxn id="52" idx="3"/>
          </p:cNvCxnSpPr>
          <p:nvPr/>
        </p:nvCxnSpPr>
        <p:spPr>
          <a:xfrm flipV="1">
            <a:off x="4841081" y="3619739"/>
            <a:ext cx="908098" cy="408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4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201" y="1690688"/>
            <a:ext cx="7205662" cy="5167312"/>
          </a:xfrm>
        </p:spPr>
        <p:txBody>
          <a:bodyPr>
            <a:normAutofit fontScale="85000" lnSpcReduction="10000"/>
          </a:bodyPr>
          <a:lstStyle/>
          <a:p>
            <a:r>
              <a:rPr lang="pt-BR" dirty="0"/>
              <a:t>Nos exemplos anteriores foi fácil definir a ordem, mas </a:t>
            </a:r>
            <a:r>
              <a:rPr lang="pt-BR" b="1" i="1" dirty="0">
                <a:solidFill>
                  <a:srgbClr val="00B050"/>
                </a:solidFill>
              </a:rPr>
              <a:t>qual ordem escolher se os erros de treinamento e validação são pequenos, similares e praticamente constantes para várias ordens de polinômio?</a:t>
            </a:r>
          </a:p>
          <a:p>
            <a:pPr lvl="1">
              <a:buFont typeface="Wingdings" panose="05000000000000000000" pitchFamily="2" charset="2"/>
              <a:buChar char="§"/>
            </a:pPr>
            <a:r>
              <a:rPr lang="pt-BR" dirty="0"/>
              <a:t>Isso ocorre quando o número de amostras é muito maior do que a complexidade (i.e., ordem) do modelo.</a:t>
            </a:r>
          </a:p>
          <a:p>
            <a:r>
              <a:rPr lang="pt-BR" dirty="0"/>
              <a:t>A resposta é aplicar o princípio da </a:t>
            </a:r>
            <a:r>
              <a:rPr lang="pt-BR" b="1" i="1" dirty="0"/>
              <a:t>navalha de Occam</a:t>
            </a:r>
            <a:r>
              <a:rPr lang="pt-BR" i="1" dirty="0"/>
              <a:t>.</a:t>
            </a:r>
            <a:endParaRPr lang="pt-BR" dirty="0"/>
          </a:p>
          <a:p>
            <a:r>
              <a:rPr lang="pt-BR" dirty="0"/>
              <a:t>A </a:t>
            </a:r>
            <a:r>
              <a:rPr lang="pt-BR" b="1" i="1" dirty="0"/>
              <a:t>navalha de Occam </a:t>
            </a:r>
            <a:r>
              <a:rPr lang="pt-BR" dirty="0"/>
              <a:t>é um </a:t>
            </a:r>
            <a:r>
              <a:rPr lang="pt-BR" b="1" i="1" dirty="0"/>
              <a:t>princípio lógico </a:t>
            </a:r>
            <a:r>
              <a:rPr lang="pt-BR" dirty="0"/>
              <a:t>que afirma que de múltiplas explicações possíveis para um fenômeno, a explicação mais simples é geralmente a mais provável de ser a correta.</a:t>
            </a:r>
          </a:p>
          <a:p>
            <a:pPr lvl="1">
              <a:buFont typeface="Wingdings" panose="05000000000000000000" pitchFamily="2" charset="2"/>
              <a:buChar char="§"/>
            </a:pPr>
            <a:r>
              <a:rPr lang="pt-BR" dirty="0"/>
              <a:t>Ou seja, deve-se preferir explicações mais simples às mais complicadas.</a:t>
            </a:r>
          </a:p>
          <a:p>
            <a:r>
              <a:rPr lang="pt-BR" dirty="0"/>
              <a:t>Portanto, usando a </a:t>
            </a:r>
            <a:r>
              <a:rPr lang="pt-BR" b="1" i="1" dirty="0"/>
              <a:t>navalha de </a:t>
            </a:r>
            <a:r>
              <a:rPr lang="pt-BR" b="1" i="1" dirty="0" err="1"/>
              <a:t>Occam</a:t>
            </a:r>
            <a:r>
              <a:rPr lang="pt-BR" i="1" dirty="0"/>
              <a:t> </a:t>
            </a:r>
            <a:r>
              <a:rPr lang="pt-BR" dirty="0"/>
              <a:t>escolhemos a função hipótese </a:t>
            </a:r>
            <a:r>
              <a:rPr lang="pt-BR" b="1" i="1" dirty="0">
                <a:solidFill>
                  <a:srgbClr val="00B0F0"/>
                </a:solidFill>
              </a:rPr>
              <a:t>menos complexa </a:t>
            </a:r>
            <a:r>
              <a:rPr lang="pt-BR" b="1" i="1" dirty="0">
                <a:solidFill>
                  <a:srgbClr val="00B050"/>
                </a:solidFill>
              </a:rPr>
              <a:t>(i.e., a mais simples), mas que se ajusta bem aos dados</a:t>
            </a:r>
            <a:r>
              <a:rPr lang="pt-BR" dirty="0"/>
              <a:t>.</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28" t="10634" r="8507"/>
          <a:stretch/>
        </p:blipFill>
        <p:spPr>
          <a:xfrm>
            <a:off x="8238944" y="1528546"/>
            <a:ext cx="3895904" cy="2568581"/>
          </a:xfrm>
          <a:prstGeom prst="rect">
            <a:avLst/>
          </a:prstGeom>
        </p:spPr>
      </p:pic>
      <p:sp>
        <p:nvSpPr>
          <p:cNvPr id="5" name="Rectangle 4"/>
          <p:cNvSpPr/>
          <p:nvPr/>
        </p:nvSpPr>
        <p:spPr>
          <a:xfrm>
            <a:off x="8043863" y="4385934"/>
            <a:ext cx="4090985" cy="2062103"/>
          </a:xfrm>
          <a:prstGeom prst="rect">
            <a:avLst/>
          </a:prstGeom>
        </p:spPr>
        <p:txBody>
          <a:bodyPr wrap="square">
            <a:spAutoFit/>
          </a:bodyPr>
          <a:lstStyle/>
          <a:p>
            <a:pPr marL="285750" indent="-285750">
              <a:buFont typeface="Arial" panose="020B0604020202020204" pitchFamily="34" charset="0"/>
              <a:buChar char="•"/>
            </a:pPr>
            <a:r>
              <a:rPr lang="pt-BR" sz="1600" dirty="0"/>
              <a:t>Mesma função observável dos exemplos anteriores.</a:t>
            </a:r>
          </a:p>
          <a:p>
            <a:pPr marL="285750" indent="-285750">
              <a:buFont typeface="Arial" panose="020B0604020202020204" pitchFamily="34" charset="0"/>
              <a:buChar char="•"/>
            </a:pPr>
            <a:r>
              <a:rPr lang="pt-BR" sz="1600" dirty="0"/>
              <a:t>Base de dados com </a:t>
            </a:r>
            <a:r>
              <a:rPr lang="pt-BR" sz="1600" b="1" dirty="0"/>
              <a:t>10000 exemplos:</a:t>
            </a:r>
          </a:p>
          <a:p>
            <a:pPr marL="742950" lvl="1" indent="-285750">
              <a:buFont typeface="Wingdings" panose="05000000000000000000" pitchFamily="2" charset="2"/>
              <a:buChar char="§"/>
            </a:pPr>
            <a:r>
              <a:rPr lang="pt-BR" sz="1600" dirty="0"/>
              <a:t>Evita o sobreajuste, pois os modelos têm complexidade muito menor do que o número de exemplos.</a:t>
            </a:r>
          </a:p>
          <a:p>
            <a:pPr marL="285750" indent="-285750">
              <a:buFont typeface="Arial" panose="020B0604020202020204" pitchFamily="34" charset="0"/>
              <a:buChar char="•"/>
            </a:pPr>
            <a:r>
              <a:rPr lang="pt-BR" sz="1600" dirty="0"/>
              <a:t>Holdout com 30% para validação.</a:t>
            </a:r>
          </a:p>
          <a:p>
            <a:pPr marL="285750" indent="-285750">
              <a:buFont typeface="Arial" panose="020B0604020202020204" pitchFamily="34" charset="0"/>
              <a:buChar char="•"/>
            </a:pPr>
            <a:r>
              <a:rPr lang="pt-BR" sz="1600" b="1" dirty="0">
                <a:solidFill>
                  <a:srgbClr val="FF0000"/>
                </a:solidFill>
              </a:rPr>
              <a:t>Qual ordem escolher?</a:t>
            </a:r>
          </a:p>
        </p:txBody>
      </p:sp>
      <p:cxnSp>
        <p:nvCxnSpPr>
          <p:cNvPr id="7" name="Straight Arrow Connector 6"/>
          <p:cNvCxnSpPr>
            <a:cxnSpLocks/>
          </p:cNvCxnSpPr>
          <p:nvPr/>
        </p:nvCxnSpPr>
        <p:spPr>
          <a:xfrm>
            <a:off x="7412827" y="2262971"/>
            <a:ext cx="750785" cy="3629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C4E67120-B258-515A-AA77-68D240267A57}"/>
              </a:ext>
            </a:extLst>
          </p:cNvPr>
          <p:cNvSpPr txBox="1"/>
          <p:nvPr/>
        </p:nvSpPr>
        <p:spPr>
          <a:xfrm>
            <a:off x="9483365" y="2262971"/>
            <a:ext cx="2083324" cy="738664"/>
          </a:xfrm>
          <a:prstGeom prst="rect">
            <a:avLst/>
          </a:prstGeom>
          <a:noFill/>
        </p:spPr>
        <p:txBody>
          <a:bodyPr wrap="square">
            <a:spAutoFit/>
          </a:bodyPr>
          <a:lstStyle/>
          <a:p>
            <a:pPr algn="ctr"/>
            <a:r>
              <a:rPr lang="pt-BR" sz="1400" b="1" dirty="0"/>
              <a:t>Teoricamente, qualquer ordem maior ou igual a 2 já seria uma boa escolha.</a:t>
            </a:r>
          </a:p>
        </p:txBody>
      </p:sp>
    </p:spTree>
    <p:extLst>
      <p:ext uri="{BB962C8B-B14F-4D97-AF65-F5344CB8AC3E}">
        <p14:creationId xmlns:p14="http://schemas.microsoft.com/office/powerpoint/2010/main" val="1166345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690688"/>
            <a:ext cx="11212629" cy="5167312"/>
          </a:xfrm>
        </p:spPr>
        <p:txBody>
          <a:bodyPr>
            <a:normAutofit/>
          </a:bodyPr>
          <a:lstStyle/>
          <a:p>
            <a:r>
              <a:rPr lang="pt-BR" b="1" dirty="0"/>
              <a:t>Quiz</a:t>
            </a:r>
            <a:r>
              <a:rPr lang="pt-BR" dirty="0"/>
              <a:t>: “</a:t>
            </a:r>
            <a:r>
              <a:rPr lang="pt-BR" i="1" dirty="0"/>
              <a:t>T319 - Quiz - Regressão: Parte V</a:t>
            </a:r>
            <a:r>
              <a:rPr lang="pt-BR" dirty="0"/>
              <a:t>” que se encontra no MS Teams.</a:t>
            </a:r>
          </a:p>
          <a:p>
            <a:r>
              <a:rPr lang="pt-BR" b="1"/>
              <a:t>Projeto </a:t>
            </a:r>
            <a:r>
              <a:rPr lang="pt-BR" b="1" dirty="0"/>
              <a:t>Final</a:t>
            </a:r>
          </a:p>
          <a:p>
            <a:pPr lvl="1"/>
            <a:r>
              <a:rPr lang="pt-BR" dirty="0"/>
              <a:t>Projeto pode ser feito em grupos de no máximo 3 alunos.</a:t>
            </a:r>
          </a:p>
          <a:p>
            <a:pPr lvl="1"/>
            <a:r>
              <a:rPr lang="pt-BR" b="1" dirty="0">
                <a:solidFill>
                  <a:srgbClr val="00B050"/>
                </a:solidFill>
              </a:rPr>
              <a:t>Entrega: 12/12/2023 até às 23:59.</a:t>
            </a:r>
          </a:p>
          <a:p>
            <a:pPr lvl="1"/>
            <a:r>
              <a:rPr lang="pt-BR" dirty="0"/>
              <a:t>Leiam os enunciados do trabalho atentamente.</a:t>
            </a:r>
          </a:p>
        </p:txBody>
      </p:sp>
    </p:spTree>
    <p:extLst>
      <p:ext uri="{BB962C8B-B14F-4D97-AF65-F5344CB8AC3E}">
        <p14:creationId xmlns:p14="http://schemas.microsoft.com/office/powerpoint/2010/main" val="1501866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Agrupar 54">
            <a:extLst>
              <a:ext uri="{FF2B5EF4-FFF2-40B4-BE49-F238E27FC236}">
                <a16:creationId xmlns:a16="http://schemas.microsoft.com/office/drawing/2014/main" id="{DA578016-49F4-7B5A-6434-137A7D90C33A}"/>
              </a:ext>
            </a:extLst>
          </p:cNvPr>
          <p:cNvGrpSpPr/>
          <p:nvPr/>
        </p:nvGrpSpPr>
        <p:grpSpPr>
          <a:xfrm>
            <a:off x="1112520" y="2108363"/>
            <a:ext cx="5928260" cy="3446833"/>
            <a:chOff x="1112520" y="2108363"/>
            <a:chExt cx="5928260" cy="3446833"/>
          </a:xfrm>
        </p:grpSpPr>
        <p:sp>
          <p:nvSpPr>
            <p:cNvPr id="5" name="Rectangle 4"/>
            <p:cNvSpPr/>
            <p:nvPr/>
          </p:nvSpPr>
          <p:spPr>
            <a:xfrm>
              <a:off x="2717839" y="2569816"/>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6" name="Rectangle 5"/>
            <p:cNvSpPr/>
            <p:nvPr/>
          </p:nvSpPr>
          <p:spPr>
            <a:xfrm>
              <a:off x="2354812" y="2569816"/>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 name="TextBox 6"/>
            <p:cNvSpPr txBox="1"/>
            <p:nvPr/>
          </p:nvSpPr>
          <p:spPr>
            <a:xfrm>
              <a:off x="2681522" y="4875330"/>
              <a:ext cx="1800000" cy="307777"/>
            </a:xfrm>
            <a:prstGeom prst="rect">
              <a:avLst/>
            </a:prstGeom>
            <a:noFill/>
          </p:spPr>
          <p:txBody>
            <a:bodyPr wrap="square" rtlCol="0">
              <a:spAutoFit/>
            </a:bodyPr>
            <a:lstStyle/>
            <a:p>
              <a:r>
                <a:rPr lang="pt-BR" sz="1400" i="1" dirty="0" err="1"/>
                <a:t>Fold</a:t>
              </a:r>
              <a:r>
                <a:rPr lang="pt-BR" sz="1400" dirty="0"/>
                <a:t> de treinamento</a:t>
              </a:r>
            </a:p>
          </p:txBody>
        </p:sp>
        <p:sp>
          <p:nvSpPr>
            <p:cNvPr id="8" name="TextBox 7"/>
            <p:cNvSpPr txBox="1"/>
            <p:nvPr/>
          </p:nvSpPr>
          <p:spPr>
            <a:xfrm>
              <a:off x="2681522" y="5247419"/>
              <a:ext cx="1473290" cy="307777"/>
            </a:xfrm>
            <a:prstGeom prst="rect">
              <a:avLst/>
            </a:prstGeom>
            <a:noFill/>
          </p:spPr>
          <p:txBody>
            <a:bodyPr wrap="square" rtlCol="0">
              <a:spAutoFit/>
            </a:bodyPr>
            <a:lstStyle/>
            <a:p>
              <a:r>
                <a:rPr lang="pt-BR" sz="1400" i="1" dirty="0" err="1"/>
                <a:t>Fold</a:t>
              </a:r>
              <a:r>
                <a:rPr lang="pt-BR" sz="1400" dirty="0"/>
                <a:t> de validação</a:t>
              </a:r>
            </a:p>
          </p:txBody>
        </p:sp>
        <p:sp>
          <p:nvSpPr>
            <p:cNvPr id="9" name="Rectangle 8"/>
            <p:cNvSpPr/>
            <p:nvPr/>
          </p:nvSpPr>
          <p:spPr>
            <a:xfrm>
              <a:off x="3076111" y="257019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 name="Rectangle 9"/>
            <p:cNvSpPr/>
            <p:nvPr/>
          </p:nvSpPr>
          <p:spPr>
            <a:xfrm>
              <a:off x="3434371" y="2570934"/>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 name="Rectangle 10"/>
            <p:cNvSpPr/>
            <p:nvPr/>
          </p:nvSpPr>
          <p:spPr>
            <a:xfrm>
              <a:off x="3797394" y="2572447"/>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2" name="Rectangle 11"/>
            <p:cNvSpPr/>
            <p:nvPr/>
          </p:nvSpPr>
          <p:spPr>
            <a:xfrm>
              <a:off x="2354807" y="2963228"/>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3" name="Rectangle 12"/>
            <p:cNvSpPr/>
            <p:nvPr/>
          </p:nvSpPr>
          <p:spPr>
            <a:xfrm>
              <a:off x="2717723" y="2968040"/>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4" name="Rectangle 13"/>
            <p:cNvSpPr/>
            <p:nvPr/>
          </p:nvSpPr>
          <p:spPr>
            <a:xfrm>
              <a:off x="3797390"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5" name="Rectangle 14"/>
            <p:cNvSpPr/>
            <p:nvPr/>
          </p:nvSpPr>
          <p:spPr>
            <a:xfrm>
              <a:off x="3077583"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6" name="Rectangle 15"/>
            <p:cNvSpPr/>
            <p:nvPr/>
          </p:nvSpPr>
          <p:spPr>
            <a:xfrm>
              <a:off x="3434367"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7" name="Rectangle 16"/>
            <p:cNvSpPr/>
            <p:nvPr/>
          </p:nvSpPr>
          <p:spPr>
            <a:xfrm>
              <a:off x="2354701"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8" name="Rectangle 17"/>
            <p:cNvSpPr/>
            <p:nvPr/>
          </p:nvSpPr>
          <p:spPr>
            <a:xfrm>
              <a:off x="2717724"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9" name="Rectangle 18"/>
            <p:cNvSpPr/>
            <p:nvPr/>
          </p:nvSpPr>
          <p:spPr>
            <a:xfrm>
              <a:off x="3797390"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0" name="Rectangle 19"/>
            <p:cNvSpPr/>
            <p:nvPr/>
          </p:nvSpPr>
          <p:spPr>
            <a:xfrm>
              <a:off x="3077583" y="335173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1" name="Rectangle 20"/>
            <p:cNvSpPr/>
            <p:nvPr/>
          </p:nvSpPr>
          <p:spPr>
            <a:xfrm>
              <a:off x="3435843"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2" name="Rectangle 21"/>
            <p:cNvSpPr/>
            <p:nvPr/>
          </p:nvSpPr>
          <p:spPr>
            <a:xfrm>
              <a:off x="2354812"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3" name="Rectangle 22"/>
            <p:cNvSpPr/>
            <p:nvPr/>
          </p:nvSpPr>
          <p:spPr>
            <a:xfrm>
              <a:off x="2715454"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4" name="Rectangle 23"/>
            <p:cNvSpPr/>
            <p:nvPr/>
          </p:nvSpPr>
          <p:spPr>
            <a:xfrm>
              <a:off x="3797390"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5" name="Rectangle 24"/>
            <p:cNvSpPr/>
            <p:nvPr/>
          </p:nvSpPr>
          <p:spPr>
            <a:xfrm>
              <a:off x="3076107"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6" name="Rectangle 25"/>
            <p:cNvSpPr/>
            <p:nvPr/>
          </p:nvSpPr>
          <p:spPr>
            <a:xfrm>
              <a:off x="3434367" y="3747329"/>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7" name="Rectangle 26"/>
            <p:cNvSpPr/>
            <p:nvPr/>
          </p:nvSpPr>
          <p:spPr>
            <a:xfrm>
              <a:off x="2354812" y="413895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8" name="Rectangle 27"/>
            <p:cNvSpPr/>
            <p:nvPr/>
          </p:nvSpPr>
          <p:spPr>
            <a:xfrm>
              <a:off x="2715454" y="413975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9" name="Rectangle 28"/>
            <p:cNvSpPr/>
            <p:nvPr/>
          </p:nvSpPr>
          <p:spPr>
            <a:xfrm>
              <a:off x="3797390" y="413975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30" name="Rectangle 29"/>
            <p:cNvSpPr/>
            <p:nvPr/>
          </p:nvSpPr>
          <p:spPr>
            <a:xfrm>
              <a:off x="307610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31" name="Rectangle 30"/>
            <p:cNvSpPr/>
            <p:nvPr/>
          </p:nvSpPr>
          <p:spPr>
            <a:xfrm>
              <a:off x="343436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32" name="TextBox 31"/>
            <p:cNvSpPr txBox="1"/>
            <p:nvPr/>
          </p:nvSpPr>
          <p:spPr>
            <a:xfrm>
              <a:off x="2354812" y="2108363"/>
              <a:ext cx="1800000" cy="307777"/>
            </a:xfrm>
            <a:prstGeom prst="rect">
              <a:avLst/>
            </a:prstGeom>
            <a:noFill/>
          </p:spPr>
          <p:txBody>
            <a:bodyPr wrap="square" rtlCol="0">
              <a:spAutoFit/>
            </a:bodyPr>
            <a:lstStyle/>
            <a:p>
              <a:pPr algn="ctr"/>
              <a:r>
                <a:rPr lang="pt-BR" sz="1400" dirty="0"/>
                <a:t>Total de dados</a:t>
              </a:r>
            </a:p>
          </p:txBody>
        </p:sp>
        <p:cxnSp>
          <p:nvCxnSpPr>
            <p:cNvPr id="33" name="Straight Arrow Connector 32"/>
            <p:cNvCxnSpPr/>
            <p:nvPr/>
          </p:nvCxnSpPr>
          <p:spPr>
            <a:xfrm>
              <a:off x="2354812" y="2433423"/>
              <a:ext cx="180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354807" y="5247419"/>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2354807" y="4877968"/>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1112520" y="2579400"/>
              <a:ext cx="1242287" cy="307777"/>
            </a:xfrm>
            <a:prstGeom prst="rect">
              <a:avLst/>
            </a:prstGeom>
          </p:spPr>
          <p:txBody>
            <a:bodyPr wrap="square">
              <a:spAutoFit/>
            </a:bodyPr>
            <a:lstStyle/>
            <a:p>
              <a:r>
                <a:rPr lang="pt-BR" sz="1400" dirty="0"/>
                <a:t>Treinamento 1</a:t>
              </a:r>
            </a:p>
          </p:txBody>
        </p:sp>
        <p:sp>
          <p:nvSpPr>
            <p:cNvPr id="37" name="Rectangle 36"/>
            <p:cNvSpPr/>
            <p:nvPr/>
          </p:nvSpPr>
          <p:spPr>
            <a:xfrm>
              <a:off x="1112520" y="4168935"/>
              <a:ext cx="1242291" cy="307777"/>
            </a:xfrm>
            <a:prstGeom prst="rect">
              <a:avLst/>
            </a:prstGeom>
          </p:spPr>
          <p:txBody>
            <a:bodyPr wrap="square">
              <a:spAutoFit/>
            </a:bodyPr>
            <a:lstStyle/>
            <a:p>
              <a:pPr algn="r"/>
              <a:r>
                <a:rPr lang="pt-BR" sz="1400" dirty="0"/>
                <a:t>Treinamento 5</a:t>
              </a:r>
            </a:p>
          </p:txBody>
        </p:sp>
        <p:sp>
          <p:nvSpPr>
            <p:cNvPr id="38" name="Rectangle 37"/>
            <p:cNvSpPr/>
            <p:nvPr/>
          </p:nvSpPr>
          <p:spPr>
            <a:xfrm>
              <a:off x="1112520" y="2978791"/>
              <a:ext cx="1242288" cy="307777"/>
            </a:xfrm>
            <a:prstGeom prst="rect">
              <a:avLst/>
            </a:prstGeom>
          </p:spPr>
          <p:txBody>
            <a:bodyPr wrap="square">
              <a:spAutoFit/>
            </a:bodyPr>
            <a:lstStyle/>
            <a:p>
              <a:pPr algn="r"/>
              <a:r>
                <a:rPr lang="pt-BR" sz="1400" dirty="0"/>
                <a:t>Treinamento 2</a:t>
              </a:r>
            </a:p>
          </p:txBody>
        </p:sp>
        <p:sp>
          <p:nvSpPr>
            <p:cNvPr id="39" name="Rectangle 38"/>
            <p:cNvSpPr/>
            <p:nvPr/>
          </p:nvSpPr>
          <p:spPr>
            <a:xfrm>
              <a:off x="1112520" y="3378130"/>
              <a:ext cx="1242290" cy="307777"/>
            </a:xfrm>
            <a:prstGeom prst="rect">
              <a:avLst/>
            </a:prstGeom>
          </p:spPr>
          <p:txBody>
            <a:bodyPr wrap="square">
              <a:spAutoFit/>
            </a:bodyPr>
            <a:lstStyle/>
            <a:p>
              <a:pPr algn="r"/>
              <a:r>
                <a:rPr lang="pt-BR" sz="1400" dirty="0"/>
                <a:t>Treinamento 3</a:t>
              </a:r>
            </a:p>
          </p:txBody>
        </p:sp>
        <p:sp>
          <p:nvSpPr>
            <p:cNvPr id="40" name="Rectangle 39"/>
            <p:cNvSpPr/>
            <p:nvPr/>
          </p:nvSpPr>
          <p:spPr>
            <a:xfrm>
              <a:off x="1112520" y="3776736"/>
              <a:ext cx="1242290" cy="307777"/>
            </a:xfrm>
            <a:prstGeom prst="rect">
              <a:avLst/>
            </a:prstGeom>
          </p:spPr>
          <p:txBody>
            <a:bodyPr wrap="square">
              <a:spAutoFit/>
            </a:bodyPr>
            <a:lstStyle/>
            <a:p>
              <a:pPr algn="r"/>
              <a:r>
                <a:rPr lang="pt-BR" sz="1400" dirty="0"/>
                <a:t>Treinamento 4</a:t>
              </a:r>
            </a:p>
          </p:txBody>
        </p:sp>
        <p:sp>
          <p:nvSpPr>
            <p:cNvPr id="3" name="TextBox 31">
              <a:extLst>
                <a:ext uri="{FF2B5EF4-FFF2-40B4-BE49-F238E27FC236}">
                  <a16:creationId xmlns:a16="http://schemas.microsoft.com/office/drawing/2014/main" id="{5B6C016C-C798-6D87-AC5D-9D3B3886D981}"/>
                </a:ext>
              </a:extLst>
            </p:cNvPr>
            <p:cNvSpPr txBox="1"/>
            <p:nvPr/>
          </p:nvSpPr>
          <p:spPr>
            <a:xfrm>
              <a:off x="4339958" y="2627947"/>
              <a:ext cx="1056907" cy="276999"/>
            </a:xfrm>
            <a:prstGeom prst="rect">
              <a:avLst/>
            </a:prstGeom>
            <a:noFill/>
          </p:spPr>
          <p:txBody>
            <a:bodyPr wrap="square" rtlCol="0">
              <a:spAutoFit/>
            </a:bodyPr>
            <a:lstStyle/>
            <a:p>
              <a:pPr algn="ctr"/>
              <a:r>
                <a:rPr lang="pt-BR" sz="1200" dirty="0"/>
                <a:t>EQM de val. 1</a:t>
              </a:r>
            </a:p>
          </p:txBody>
        </p:sp>
        <p:sp>
          <p:nvSpPr>
            <p:cNvPr id="41" name="TextBox 31">
              <a:extLst>
                <a:ext uri="{FF2B5EF4-FFF2-40B4-BE49-F238E27FC236}">
                  <a16:creationId xmlns:a16="http://schemas.microsoft.com/office/drawing/2014/main" id="{7D40CE25-BC43-5CA8-F6DE-581220ED26DE}"/>
                </a:ext>
              </a:extLst>
            </p:cNvPr>
            <p:cNvSpPr txBox="1"/>
            <p:nvPr/>
          </p:nvSpPr>
          <p:spPr>
            <a:xfrm>
              <a:off x="4339957" y="3033125"/>
              <a:ext cx="1056907" cy="276999"/>
            </a:xfrm>
            <a:prstGeom prst="rect">
              <a:avLst/>
            </a:prstGeom>
            <a:noFill/>
          </p:spPr>
          <p:txBody>
            <a:bodyPr wrap="square" rtlCol="0">
              <a:spAutoFit/>
            </a:bodyPr>
            <a:lstStyle/>
            <a:p>
              <a:pPr algn="ctr"/>
              <a:r>
                <a:rPr lang="pt-BR" sz="1200" dirty="0"/>
                <a:t>EQM de val. 2</a:t>
              </a:r>
            </a:p>
          </p:txBody>
        </p:sp>
        <p:sp>
          <p:nvSpPr>
            <p:cNvPr id="42" name="TextBox 31">
              <a:extLst>
                <a:ext uri="{FF2B5EF4-FFF2-40B4-BE49-F238E27FC236}">
                  <a16:creationId xmlns:a16="http://schemas.microsoft.com/office/drawing/2014/main" id="{E3171720-F162-1786-39B6-1FA6EB97B9AD}"/>
                </a:ext>
              </a:extLst>
            </p:cNvPr>
            <p:cNvSpPr txBox="1"/>
            <p:nvPr/>
          </p:nvSpPr>
          <p:spPr>
            <a:xfrm>
              <a:off x="4339961" y="3420384"/>
              <a:ext cx="1056904" cy="276999"/>
            </a:xfrm>
            <a:prstGeom prst="rect">
              <a:avLst/>
            </a:prstGeom>
            <a:noFill/>
          </p:spPr>
          <p:txBody>
            <a:bodyPr wrap="square" rtlCol="0">
              <a:spAutoFit/>
            </a:bodyPr>
            <a:lstStyle/>
            <a:p>
              <a:pPr algn="ctr"/>
              <a:r>
                <a:rPr lang="pt-BR" sz="1200" dirty="0"/>
                <a:t>EQM de val. 3</a:t>
              </a:r>
            </a:p>
          </p:txBody>
        </p:sp>
        <p:sp>
          <p:nvSpPr>
            <p:cNvPr id="43" name="TextBox 31">
              <a:extLst>
                <a:ext uri="{FF2B5EF4-FFF2-40B4-BE49-F238E27FC236}">
                  <a16:creationId xmlns:a16="http://schemas.microsoft.com/office/drawing/2014/main" id="{37B3F8CE-B6B5-EA4F-A7AB-6605DF581A28}"/>
                </a:ext>
              </a:extLst>
            </p:cNvPr>
            <p:cNvSpPr txBox="1"/>
            <p:nvPr/>
          </p:nvSpPr>
          <p:spPr>
            <a:xfrm>
              <a:off x="4339957" y="3824875"/>
              <a:ext cx="1056904" cy="276999"/>
            </a:xfrm>
            <a:prstGeom prst="rect">
              <a:avLst/>
            </a:prstGeom>
            <a:noFill/>
          </p:spPr>
          <p:txBody>
            <a:bodyPr wrap="square" rtlCol="0">
              <a:spAutoFit/>
            </a:bodyPr>
            <a:lstStyle/>
            <a:p>
              <a:pPr algn="ctr"/>
              <a:r>
                <a:rPr lang="pt-BR" sz="1200" dirty="0"/>
                <a:t>EQM de val. 4</a:t>
              </a:r>
            </a:p>
          </p:txBody>
        </p:sp>
        <p:sp>
          <p:nvSpPr>
            <p:cNvPr id="44" name="TextBox 31">
              <a:extLst>
                <a:ext uri="{FF2B5EF4-FFF2-40B4-BE49-F238E27FC236}">
                  <a16:creationId xmlns:a16="http://schemas.microsoft.com/office/drawing/2014/main" id="{C723F0F7-5049-3645-E693-B0AE7BE2A592}"/>
                </a:ext>
              </a:extLst>
            </p:cNvPr>
            <p:cNvSpPr txBox="1"/>
            <p:nvPr/>
          </p:nvSpPr>
          <p:spPr>
            <a:xfrm>
              <a:off x="4339958" y="4215101"/>
              <a:ext cx="1056904" cy="276999"/>
            </a:xfrm>
            <a:prstGeom prst="rect">
              <a:avLst/>
            </a:prstGeom>
            <a:noFill/>
          </p:spPr>
          <p:txBody>
            <a:bodyPr wrap="square" rtlCol="0">
              <a:spAutoFit/>
            </a:bodyPr>
            <a:lstStyle/>
            <a:p>
              <a:pPr algn="ctr"/>
              <a:r>
                <a:rPr lang="pt-BR" sz="1200" dirty="0"/>
                <a:t>EQM de val. 5</a:t>
              </a:r>
            </a:p>
          </p:txBody>
        </p:sp>
        <p:cxnSp>
          <p:nvCxnSpPr>
            <p:cNvPr id="46" name="Conector de Seta Reta 45">
              <a:extLst>
                <a:ext uri="{FF2B5EF4-FFF2-40B4-BE49-F238E27FC236}">
                  <a16:creationId xmlns:a16="http://schemas.microsoft.com/office/drawing/2014/main" id="{EA7EB0A1-839F-04EC-9BFD-B346635B7B47}"/>
                </a:ext>
              </a:extLst>
            </p:cNvPr>
            <p:cNvCxnSpPr>
              <a:cxnSpLocks/>
            </p:cNvCxnSpPr>
            <p:nvPr/>
          </p:nvCxnSpPr>
          <p:spPr>
            <a:xfrm>
              <a:off x="4170942" y="277393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de Seta Reta 47">
              <a:extLst>
                <a:ext uri="{FF2B5EF4-FFF2-40B4-BE49-F238E27FC236}">
                  <a16:creationId xmlns:a16="http://schemas.microsoft.com/office/drawing/2014/main" id="{6B741BC6-2721-A5FE-9482-6E8D1E5CEE59}"/>
                </a:ext>
              </a:extLst>
            </p:cNvPr>
            <p:cNvCxnSpPr>
              <a:cxnSpLocks/>
            </p:cNvCxnSpPr>
            <p:nvPr/>
          </p:nvCxnSpPr>
          <p:spPr>
            <a:xfrm>
              <a:off x="4170942" y="3168809"/>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de Seta Reta 48">
              <a:extLst>
                <a:ext uri="{FF2B5EF4-FFF2-40B4-BE49-F238E27FC236}">
                  <a16:creationId xmlns:a16="http://schemas.microsoft.com/office/drawing/2014/main" id="{D06DAFBD-5149-EBB5-EF50-D447B6907E67}"/>
                </a:ext>
              </a:extLst>
            </p:cNvPr>
            <p:cNvCxnSpPr>
              <a:cxnSpLocks/>
            </p:cNvCxnSpPr>
            <p:nvPr/>
          </p:nvCxnSpPr>
          <p:spPr>
            <a:xfrm>
              <a:off x="4170942" y="356502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de Seta Reta 49">
              <a:extLst>
                <a:ext uri="{FF2B5EF4-FFF2-40B4-BE49-F238E27FC236}">
                  <a16:creationId xmlns:a16="http://schemas.microsoft.com/office/drawing/2014/main" id="{6A0920E9-176A-C6E9-AD59-ED153B3468A2}"/>
                </a:ext>
              </a:extLst>
            </p:cNvPr>
            <p:cNvCxnSpPr>
              <a:cxnSpLocks/>
            </p:cNvCxnSpPr>
            <p:nvPr/>
          </p:nvCxnSpPr>
          <p:spPr>
            <a:xfrm>
              <a:off x="4170942" y="396204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a:extLst>
                <a:ext uri="{FF2B5EF4-FFF2-40B4-BE49-F238E27FC236}">
                  <a16:creationId xmlns:a16="http://schemas.microsoft.com/office/drawing/2014/main" id="{3CADDC92-40BF-7BD1-731D-177383B48F71}"/>
                </a:ext>
              </a:extLst>
            </p:cNvPr>
            <p:cNvCxnSpPr>
              <a:cxnSpLocks/>
            </p:cNvCxnSpPr>
            <p:nvPr/>
          </p:nvCxnSpPr>
          <p:spPr>
            <a:xfrm>
              <a:off x="4170942" y="436490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have Direita 51">
              <a:extLst>
                <a:ext uri="{FF2B5EF4-FFF2-40B4-BE49-F238E27FC236}">
                  <a16:creationId xmlns:a16="http://schemas.microsoft.com/office/drawing/2014/main" id="{C04B98C8-50FC-33B3-81AF-705DDBDD9C1A}"/>
                </a:ext>
              </a:extLst>
            </p:cNvPr>
            <p:cNvSpPr/>
            <p:nvPr/>
          </p:nvSpPr>
          <p:spPr>
            <a:xfrm>
              <a:off x="5342890" y="2633280"/>
              <a:ext cx="185944" cy="18641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mc:AlternateContent xmlns:mc="http://schemas.openxmlformats.org/markup-compatibility/2006">
          <mc:Choice xmlns:a14="http://schemas.microsoft.com/office/drawing/2010/main" Requires="a14">
            <p:sp>
              <p:nvSpPr>
                <p:cNvPr id="53" name="CaixaDeTexto 52">
                  <a:extLst>
                    <a:ext uri="{FF2B5EF4-FFF2-40B4-BE49-F238E27FC236}">
                      <a16:creationId xmlns:a16="http://schemas.microsoft.com/office/drawing/2014/main" id="{BB930755-BFBC-9044-A7B4-99BDA581FF72}"/>
                    </a:ext>
                  </a:extLst>
                </p:cNvPr>
                <p:cNvSpPr txBox="1"/>
                <p:nvPr/>
              </p:nvSpPr>
              <p:spPr>
                <a:xfrm>
                  <a:off x="5565283" y="3258701"/>
                  <a:ext cx="1475497" cy="613309"/>
                </a:xfrm>
                <a:prstGeom prst="rect">
                  <a:avLst/>
                </a:prstGeom>
                <a:noFill/>
              </p:spPr>
              <p:txBody>
                <a:bodyPr wrap="square" rtlCol="0">
                  <a:spAutoFit/>
                </a:bodyPr>
                <a:lstStyle/>
                <a:p>
                  <a:pPr algn="ctr"/>
                  <a:r>
                    <a:rPr lang="pt-BR" sz="1400" dirty="0"/>
                    <a:t>Desempenho = </a:t>
                  </a:r>
                  <a14:m>
                    <m:oMath xmlns:m="http://schemas.openxmlformats.org/officeDocument/2006/math">
                      <m:f>
                        <m:fPr>
                          <m:ctrlPr>
                            <a:rPr lang="pt-BR" sz="1400" i="1" smtClean="0">
                              <a:latin typeface="Cambria Math" panose="02040503050406030204" pitchFamily="18" charset="0"/>
                            </a:rPr>
                          </m:ctrlPr>
                        </m:fPr>
                        <m:num>
                          <m:r>
                            <a:rPr lang="pt-BR" sz="1400" b="0" i="1" smtClean="0">
                              <a:latin typeface="Cambria Math" panose="02040503050406030204" pitchFamily="18" charset="0"/>
                            </a:rPr>
                            <m:t>1</m:t>
                          </m:r>
                        </m:num>
                        <m:den>
                          <m:r>
                            <a:rPr lang="pt-BR" sz="1400" b="0" i="1" smtClean="0">
                              <a:latin typeface="Cambria Math" panose="02040503050406030204" pitchFamily="18" charset="0"/>
                            </a:rPr>
                            <m:t>5</m:t>
                          </m:r>
                        </m:den>
                      </m:f>
                      <m:nary>
                        <m:naryPr>
                          <m:chr m:val="∑"/>
                          <m:ctrlPr>
                            <a:rPr lang="pt-BR" sz="140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=1</m:t>
                          </m:r>
                        </m:sub>
                        <m:sup>
                          <m:r>
                            <a:rPr lang="pt-BR" sz="1400" b="0" i="1" smtClean="0">
                              <a:latin typeface="Cambria Math" panose="02040503050406030204" pitchFamily="18" charset="0"/>
                            </a:rPr>
                            <m:t>5</m:t>
                          </m:r>
                        </m:sup>
                        <m:e>
                          <m:r>
                            <m:rPr>
                              <m:sty m:val="p"/>
                            </m:rPr>
                            <a:rPr lang="pt-BR" sz="1400" b="0" i="0" smtClean="0">
                              <a:latin typeface="Cambria Math" panose="02040503050406030204" pitchFamily="18" charset="0"/>
                            </a:rPr>
                            <m:t>EQM</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de</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val</m:t>
                          </m:r>
                          <m:r>
                            <a:rPr lang="pt-BR" sz="1400" b="0" i="1" smtClean="0">
                              <a:latin typeface="Cambria Math" panose="02040503050406030204" pitchFamily="18" charset="0"/>
                            </a:rPr>
                            <m:t> </m:t>
                          </m:r>
                          <m:r>
                            <a:rPr lang="pt-BR" sz="1400" b="0" i="1" smtClean="0">
                              <a:latin typeface="Cambria Math" panose="02040503050406030204" pitchFamily="18" charset="0"/>
                            </a:rPr>
                            <m:t>𝑖</m:t>
                          </m:r>
                        </m:e>
                      </m:nary>
                    </m:oMath>
                  </a14:m>
                  <a:endParaRPr lang="pt-BR" sz="1400" dirty="0"/>
                </a:p>
              </p:txBody>
            </p:sp>
          </mc:Choice>
          <mc:Fallback>
            <p:sp>
              <p:nvSpPr>
                <p:cNvPr id="53" name="CaixaDeTexto 52">
                  <a:extLst>
                    <a:ext uri="{FF2B5EF4-FFF2-40B4-BE49-F238E27FC236}">
                      <a16:creationId xmlns:a16="http://schemas.microsoft.com/office/drawing/2014/main" id="{BB930755-BFBC-9044-A7B4-99BDA581FF72}"/>
                    </a:ext>
                  </a:extLst>
                </p:cNvPr>
                <p:cNvSpPr txBox="1">
                  <a:spLocks noRot="1" noChangeAspect="1" noMove="1" noResize="1" noEditPoints="1" noAdjustHandles="1" noChangeArrowheads="1" noChangeShapeType="1" noTextEdit="1"/>
                </p:cNvSpPr>
                <p:nvPr/>
              </p:nvSpPr>
              <p:spPr>
                <a:xfrm>
                  <a:off x="5565283" y="3258701"/>
                  <a:ext cx="1475497" cy="613309"/>
                </a:xfrm>
                <a:prstGeom prst="rect">
                  <a:avLst/>
                </a:prstGeom>
                <a:blipFill>
                  <a:blip r:embed="rId3"/>
                  <a:stretch>
                    <a:fillRect l="-13223" t="-9000" r="-2479" b="-74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451695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B2949-AA2A-78BE-831B-67A7AE5AB555}"/>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945F73D8-097B-0F49-0490-91BBF0A6A45E}"/>
              </a:ext>
            </a:extLst>
          </p:cNvPr>
          <p:cNvSpPr>
            <a:spLocks noGrp="1"/>
          </p:cNvSpPr>
          <p:nvPr>
            <p:ph idx="1"/>
          </p:nvPr>
        </p:nvSpPr>
        <p:spPr>
          <a:xfrm>
            <a:off x="838200" y="1825624"/>
            <a:ext cx="11152695" cy="5032375"/>
          </a:xfrm>
        </p:spPr>
        <p:txBody>
          <a:bodyPr/>
          <a:lstStyle/>
          <a:p>
            <a:r>
              <a:rPr lang="pt-BR" b="0" i="0" dirty="0">
                <a:solidFill>
                  <a:srgbClr val="0F0F0F"/>
                </a:solidFill>
                <a:effectLst/>
                <a:latin typeface="Söhne"/>
              </a:rPr>
              <a:t>A validação cruzada é uma técnica utilizada para </a:t>
            </a:r>
            <a:r>
              <a:rPr lang="pt-BR" b="1" i="1" dirty="0">
                <a:solidFill>
                  <a:srgbClr val="00B050"/>
                </a:solidFill>
                <a:effectLst/>
                <a:latin typeface="Söhne"/>
              </a:rPr>
              <a:t>avaliar quantitativamente o desempenho</a:t>
            </a:r>
            <a:r>
              <a:rPr lang="pt-BR" b="0" i="0" dirty="0">
                <a:solidFill>
                  <a:srgbClr val="0F0F0F"/>
                </a:solidFill>
                <a:effectLst/>
                <a:latin typeface="Söhne"/>
              </a:rPr>
              <a:t> de um </a:t>
            </a:r>
            <a:r>
              <a:rPr lang="pt-BR" b="1" i="1" dirty="0">
                <a:solidFill>
                  <a:srgbClr val="7030A0"/>
                </a:solidFill>
                <a:effectLst/>
                <a:latin typeface="Söhne"/>
              </a:rPr>
              <a:t>modelo</a:t>
            </a:r>
            <a:r>
              <a:rPr lang="pt-BR" b="0" i="0" dirty="0">
                <a:solidFill>
                  <a:srgbClr val="0F0F0F"/>
                </a:solidFill>
                <a:effectLst/>
                <a:latin typeface="Söhne"/>
              </a:rPr>
              <a:t> e </a:t>
            </a:r>
            <a:r>
              <a:rPr lang="pt-BR" b="1" i="1" dirty="0">
                <a:solidFill>
                  <a:srgbClr val="00B050"/>
                </a:solidFill>
                <a:effectLst/>
                <a:latin typeface="Söhne"/>
              </a:rPr>
              <a:t>garantir que ele generalize bem para dados inéditos</a:t>
            </a:r>
            <a:r>
              <a:rPr lang="pt-BR" b="0" i="0" dirty="0">
                <a:solidFill>
                  <a:srgbClr val="0F0F0F"/>
                </a:solidFill>
                <a:effectLst/>
                <a:latin typeface="Söhne"/>
              </a:rPr>
              <a:t>, evitando assim problemas de subajuste ou sobreajuste.</a:t>
            </a:r>
          </a:p>
          <a:p>
            <a:r>
              <a:rPr lang="pt-BR" b="0" i="0" dirty="0">
                <a:solidFill>
                  <a:srgbClr val="0F0F0F"/>
                </a:solidFill>
                <a:effectLst/>
                <a:latin typeface="Söhne"/>
              </a:rPr>
              <a:t>O processo de validação cruzada envolve </a:t>
            </a:r>
            <a:r>
              <a:rPr lang="pt-BR" b="1" i="1" dirty="0">
                <a:solidFill>
                  <a:srgbClr val="7030A0"/>
                </a:solidFill>
                <a:effectLst/>
                <a:latin typeface="Söhne"/>
              </a:rPr>
              <a:t>dividir o conjunto total de dados em subconjuntos</a:t>
            </a:r>
            <a:r>
              <a:rPr lang="pt-BR" b="0" i="0" dirty="0">
                <a:solidFill>
                  <a:srgbClr val="0F0F0F"/>
                </a:solidFill>
                <a:effectLst/>
                <a:latin typeface="Söhne"/>
              </a:rPr>
              <a:t> e realizar </a:t>
            </a:r>
            <a:r>
              <a:rPr lang="pt-BR" b="1" i="1" dirty="0">
                <a:solidFill>
                  <a:srgbClr val="7030A0"/>
                </a:solidFill>
                <a:effectLst/>
                <a:latin typeface="Söhne"/>
              </a:rPr>
              <a:t>várias rodadas de treinamento e teste </a:t>
            </a:r>
            <a:r>
              <a:rPr lang="pt-BR" b="0" i="0" dirty="0">
                <a:solidFill>
                  <a:srgbClr val="0F0F0F"/>
                </a:solidFill>
                <a:effectLst/>
                <a:latin typeface="Söhne"/>
              </a:rPr>
              <a:t>do modelo em </a:t>
            </a:r>
            <a:r>
              <a:rPr lang="pt-BR" b="1" i="1" dirty="0">
                <a:solidFill>
                  <a:srgbClr val="7030A0"/>
                </a:solidFill>
                <a:effectLst/>
                <a:latin typeface="Söhne"/>
              </a:rPr>
              <a:t>diferentes combinações desses subconjuntos</a:t>
            </a:r>
            <a:r>
              <a:rPr lang="pt-BR" dirty="0">
                <a:solidFill>
                  <a:srgbClr val="0F0F0F"/>
                </a:solidFill>
                <a:latin typeface="Söhne"/>
              </a:rPr>
              <a:t>.</a:t>
            </a:r>
            <a:endParaRPr lang="pt-BR" b="0" i="0" dirty="0">
              <a:solidFill>
                <a:srgbClr val="0F0F0F"/>
              </a:solidFill>
              <a:effectLst/>
              <a:latin typeface="Söhne"/>
            </a:endParaRPr>
          </a:p>
          <a:p>
            <a:r>
              <a:rPr lang="pt-BR" b="0" i="0" dirty="0">
                <a:solidFill>
                  <a:srgbClr val="0F0F0F"/>
                </a:solidFill>
                <a:effectLst/>
                <a:latin typeface="Söhne"/>
              </a:rPr>
              <a:t>A validação cruzada é uma ferramenta importante para comparar e selecionar modelos e para </a:t>
            </a:r>
            <a:r>
              <a:rPr lang="pt-BR" b="1" i="1" dirty="0">
                <a:solidFill>
                  <a:srgbClr val="0070C0"/>
                </a:solidFill>
                <a:effectLst/>
                <a:latin typeface="Söhne"/>
              </a:rPr>
              <a:t>ajustar hiperparâmetros</a:t>
            </a:r>
            <a:r>
              <a:rPr lang="pt-BR" b="0" i="0" dirty="0">
                <a:solidFill>
                  <a:srgbClr val="0F0F0F"/>
                </a:solidFill>
                <a:effectLst/>
                <a:latin typeface="Söhne"/>
              </a:rPr>
              <a:t> como, por exemplo, o </a:t>
            </a:r>
            <a:r>
              <a:rPr lang="pt-BR" b="1" i="1" dirty="0">
                <a:solidFill>
                  <a:srgbClr val="0070C0"/>
                </a:solidFill>
                <a:effectLst/>
                <a:latin typeface="Söhne"/>
              </a:rPr>
              <a:t>passo de aprendizagem</a:t>
            </a:r>
            <a:r>
              <a:rPr lang="pt-BR" b="0" i="0" dirty="0">
                <a:solidFill>
                  <a:srgbClr val="0F0F0F"/>
                </a:solidFill>
                <a:effectLst/>
                <a:latin typeface="Söhne"/>
              </a:rPr>
              <a:t>, o </a:t>
            </a:r>
            <a:r>
              <a:rPr lang="pt-BR" b="1" i="1" dirty="0">
                <a:solidFill>
                  <a:srgbClr val="0070C0"/>
                </a:solidFill>
                <a:effectLst/>
                <a:latin typeface="Söhne"/>
              </a:rPr>
              <a:t>grau do polinômio</a:t>
            </a:r>
            <a:r>
              <a:rPr lang="pt-BR" b="0" i="0" dirty="0">
                <a:solidFill>
                  <a:srgbClr val="0F0F0F"/>
                </a:solidFill>
                <a:effectLst/>
                <a:latin typeface="Söhne"/>
              </a:rPr>
              <a:t> da função hipótese, etc.</a:t>
            </a:r>
          </a:p>
        </p:txBody>
      </p:sp>
    </p:spTree>
    <p:extLst>
      <p:ext uri="{BB962C8B-B14F-4D97-AF65-F5344CB8AC3E}">
        <p14:creationId xmlns:p14="http://schemas.microsoft.com/office/powerpoint/2010/main" val="101461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53A0A-FF84-5176-6AB3-C461B7BCB8CA}"/>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A191BF4C-9AB1-8D9D-C795-058F9A528591}"/>
              </a:ext>
            </a:extLst>
          </p:cNvPr>
          <p:cNvSpPr>
            <a:spLocks noGrp="1"/>
          </p:cNvSpPr>
          <p:nvPr>
            <p:ph idx="1"/>
          </p:nvPr>
        </p:nvSpPr>
        <p:spPr>
          <a:xfrm>
            <a:off x="838199" y="1825624"/>
            <a:ext cx="11133841" cy="5032375"/>
          </a:xfrm>
        </p:spPr>
        <p:txBody>
          <a:bodyPr>
            <a:normAutofit lnSpcReduction="10000"/>
          </a:bodyPr>
          <a:lstStyle/>
          <a:p>
            <a:r>
              <a:rPr lang="pt-BR" dirty="0"/>
              <a:t>O </a:t>
            </a:r>
            <a:r>
              <a:rPr lang="pt-BR" b="1" i="1" dirty="0">
                <a:solidFill>
                  <a:srgbClr val="0070C0"/>
                </a:solidFill>
              </a:rPr>
              <a:t>objetivo</a:t>
            </a:r>
            <a:r>
              <a:rPr lang="pt-BR" dirty="0"/>
              <a:t> da </a:t>
            </a:r>
            <a:r>
              <a:rPr lang="pt-BR" b="1" i="1" dirty="0"/>
              <a:t>validação cruzada </a:t>
            </a:r>
            <a:r>
              <a:rPr lang="pt-BR" dirty="0"/>
              <a:t>é encontrar um </a:t>
            </a:r>
            <a:r>
              <a:rPr lang="pt-BR" b="1" i="1" dirty="0">
                <a:solidFill>
                  <a:srgbClr val="0070C0"/>
                </a:solidFill>
              </a:rPr>
              <a:t>ponto de equilíbrio</a:t>
            </a:r>
            <a:r>
              <a:rPr lang="pt-BR" dirty="0"/>
              <a:t> entre a </a:t>
            </a:r>
            <a:r>
              <a:rPr lang="pt-BR" b="1" i="1" dirty="0">
                <a:solidFill>
                  <a:srgbClr val="7030A0"/>
                </a:solidFill>
              </a:rPr>
              <a:t>flexibilidade</a:t>
            </a:r>
            <a:r>
              <a:rPr lang="pt-BR" dirty="0"/>
              <a:t> e a </a:t>
            </a:r>
            <a:r>
              <a:rPr lang="pt-BR" b="1" i="1" dirty="0">
                <a:solidFill>
                  <a:srgbClr val="7030A0"/>
                </a:solidFill>
              </a:rPr>
              <a:t>capacidade de generalização</a:t>
            </a:r>
            <a:r>
              <a:rPr lang="pt-BR" dirty="0"/>
              <a:t> do modelo (e.g., polinômio).</a:t>
            </a:r>
          </a:p>
          <a:p>
            <a:r>
              <a:rPr lang="pt-BR" dirty="0"/>
              <a:t>Um </a:t>
            </a:r>
            <a:r>
              <a:rPr lang="pt-BR" b="1" i="1" dirty="0">
                <a:solidFill>
                  <a:srgbClr val="0070C0"/>
                </a:solidFill>
              </a:rPr>
              <a:t>modelo equilibrado</a:t>
            </a:r>
            <a:r>
              <a:rPr lang="pt-BR" dirty="0"/>
              <a:t> é </a:t>
            </a:r>
          </a:p>
          <a:p>
            <a:pPr lvl="1">
              <a:buFont typeface="Wingdings" panose="05000000000000000000" pitchFamily="2" charset="2"/>
              <a:buChar char="§"/>
            </a:pPr>
            <a:r>
              <a:rPr lang="pt-BR" dirty="0"/>
              <a:t>Flexível o suficiente para se ajustar ao comportamento geral dos dados.</a:t>
            </a:r>
          </a:p>
          <a:p>
            <a:pPr lvl="1">
              <a:buFont typeface="Wingdings" panose="05000000000000000000" pitchFamily="2" charset="2"/>
              <a:buChar char="§"/>
            </a:pPr>
            <a:r>
              <a:rPr lang="pt-BR" dirty="0"/>
              <a:t>Capaz de predizer saídas próximas às esperadas para exemplos não usados durante seu treinamento.</a:t>
            </a:r>
          </a:p>
          <a:p>
            <a:r>
              <a:rPr lang="pt-BR" dirty="0"/>
              <a:t>A </a:t>
            </a:r>
            <a:r>
              <a:rPr lang="pt-BR" b="1" i="1" dirty="0">
                <a:solidFill>
                  <a:srgbClr val="7030A0"/>
                </a:solidFill>
              </a:rPr>
              <a:t>flexibilidade</a:t>
            </a:r>
            <a:r>
              <a:rPr lang="pt-BR" dirty="0"/>
              <a:t> de um modelo é </a:t>
            </a:r>
            <a:r>
              <a:rPr lang="pt-BR" b="1" i="1" dirty="0">
                <a:solidFill>
                  <a:srgbClr val="00B050"/>
                </a:solidFill>
              </a:rPr>
              <a:t>estimada</a:t>
            </a:r>
            <a:r>
              <a:rPr lang="pt-BR" dirty="0"/>
              <a:t> através do </a:t>
            </a:r>
            <a:r>
              <a:rPr lang="pt-BR" b="1" i="1" dirty="0">
                <a:solidFill>
                  <a:srgbClr val="00B050"/>
                </a:solidFill>
              </a:rPr>
              <a:t>erro de treinamento</a:t>
            </a:r>
            <a:r>
              <a:rPr lang="pt-BR" dirty="0"/>
              <a:t> e a </a:t>
            </a:r>
            <a:r>
              <a:rPr lang="pt-BR" b="1" i="1" dirty="0">
                <a:solidFill>
                  <a:srgbClr val="7030A0"/>
                </a:solidFill>
              </a:rPr>
              <a:t>capacidade de generalização</a:t>
            </a:r>
            <a:r>
              <a:rPr lang="pt-BR" dirty="0"/>
              <a:t> é </a:t>
            </a:r>
            <a:r>
              <a:rPr lang="pt-BR" b="1" i="1" dirty="0">
                <a:solidFill>
                  <a:srgbClr val="00B050"/>
                </a:solidFill>
              </a:rPr>
              <a:t>estimada</a:t>
            </a:r>
            <a:r>
              <a:rPr lang="pt-BR" dirty="0"/>
              <a:t> através do </a:t>
            </a:r>
            <a:r>
              <a:rPr lang="pt-BR" b="1" i="1" dirty="0">
                <a:solidFill>
                  <a:srgbClr val="00B050"/>
                </a:solidFill>
              </a:rPr>
              <a:t>erro de validação</a:t>
            </a:r>
            <a:r>
              <a:rPr lang="pt-BR" dirty="0"/>
              <a:t> ou </a:t>
            </a:r>
            <a:r>
              <a:rPr lang="pt-BR" b="1" i="1" dirty="0">
                <a:solidFill>
                  <a:srgbClr val="00B050"/>
                </a:solidFill>
              </a:rPr>
              <a:t>teste</a:t>
            </a:r>
            <a:r>
              <a:rPr lang="pt-BR" dirty="0"/>
              <a:t>.</a:t>
            </a:r>
          </a:p>
          <a:p>
            <a:pPr lvl="1">
              <a:buFont typeface="Wingdings" panose="05000000000000000000" pitchFamily="2" charset="2"/>
              <a:buChar char="§"/>
            </a:pPr>
            <a:r>
              <a:rPr lang="pt-BR" dirty="0"/>
              <a:t>Erro de treinamento é calculado com os dados usados para o treinamento do modelo.</a:t>
            </a:r>
          </a:p>
          <a:p>
            <a:pPr lvl="1">
              <a:buFont typeface="Wingdings" panose="05000000000000000000" pitchFamily="2" charset="2"/>
              <a:buChar char="§"/>
            </a:pPr>
            <a:r>
              <a:rPr lang="pt-BR" dirty="0"/>
              <a:t>Erro de validação ou teste é calculado com dados inéditos.</a:t>
            </a:r>
          </a:p>
        </p:txBody>
      </p:sp>
    </p:spTree>
    <p:extLst>
      <p:ext uri="{BB962C8B-B14F-4D97-AF65-F5344CB8AC3E}">
        <p14:creationId xmlns:p14="http://schemas.microsoft.com/office/powerpoint/2010/main" val="386480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95774-B841-7E8F-A35A-BAB395D69A08}"/>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A9594690-2CA5-0A2D-98E4-C4ACDD16B0DC}"/>
              </a:ext>
            </a:extLst>
          </p:cNvPr>
          <p:cNvSpPr>
            <a:spLocks noGrp="1"/>
          </p:cNvSpPr>
          <p:nvPr>
            <p:ph idx="1"/>
          </p:nvPr>
        </p:nvSpPr>
        <p:spPr>
          <a:xfrm>
            <a:off x="838199" y="1825624"/>
            <a:ext cx="11218683" cy="5032375"/>
          </a:xfrm>
        </p:spPr>
        <p:txBody>
          <a:bodyPr/>
          <a:lstStyle/>
          <a:p>
            <a:r>
              <a:rPr lang="pt-BR" dirty="0"/>
              <a:t>No caso onde queremos usar a </a:t>
            </a:r>
            <a:r>
              <a:rPr lang="pt-BR" b="1" i="1" dirty="0">
                <a:solidFill>
                  <a:srgbClr val="00B050"/>
                </a:solidFill>
              </a:rPr>
              <a:t>validação cruzada</a:t>
            </a:r>
            <a:r>
              <a:rPr lang="pt-BR" dirty="0"/>
              <a:t> para </a:t>
            </a:r>
            <a:r>
              <a:rPr lang="pt-BR" b="1" i="1" dirty="0">
                <a:solidFill>
                  <a:srgbClr val="00B050"/>
                </a:solidFill>
              </a:rPr>
              <a:t>encontrar o grau ideal da função hipótese polinomial</a:t>
            </a:r>
            <a:r>
              <a:rPr lang="pt-BR" dirty="0"/>
              <a:t>, o </a:t>
            </a:r>
            <a:r>
              <a:rPr lang="pt-BR" b="1" i="1" dirty="0">
                <a:solidFill>
                  <a:srgbClr val="7030A0"/>
                </a:solidFill>
              </a:rPr>
              <a:t>comportamento destes dois erros</a:t>
            </a:r>
            <a:r>
              <a:rPr lang="pt-BR" dirty="0"/>
              <a:t> vai nos ajudar a verificar </a:t>
            </a:r>
            <a:r>
              <a:rPr lang="pt-BR" b="1" i="1" dirty="0">
                <a:solidFill>
                  <a:srgbClr val="0070C0"/>
                </a:solidFill>
              </a:rPr>
              <a:t>quais graus fazem o modelo se ajustar demais</a:t>
            </a:r>
            <a:r>
              <a:rPr lang="pt-BR" dirty="0"/>
              <a:t> </a:t>
            </a:r>
            <a:r>
              <a:rPr lang="pt-BR" b="1" i="1" dirty="0">
                <a:solidFill>
                  <a:srgbClr val="0070C0"/>
                </a:solidFill>
              </a:rPr>
              <a:t>ou insuficientemente </a:t>
            </a:r>
            <a:r>
              <a:rPr lang="pt-BR" dirty="0"/>
              <a:t>aos dados de treinamento.</a:t>
            </a:r>
          </a:p>
          <a:p>
            <a:r>
              <a:rPr lang="pt-BR" dirty="0"/>
              <a:t>As estratégias de validação cruzada mais utilizadas e que veremos a seguir são:</a:t>
            </a:r>
          </a:p>
          <a:p>
            <a:pPr lvl="1">
              <a:buFont typeface="Wingdings" panose="05000000000000000000" pitchFamily="2" charset="2"/>
              <a:buChar char="§"/>
            </a:pPr>
            <a:r>
              <a:rPr lang="pt-BR" sz="2800" i="1" dirty="0"/>
              <a:t>Holdout</a:t>
            </a:r>
          </a:p>
          <a:p>
            <a:pPr lvl="1">
              <a:buFont typeface="Wingdings" panose="05000000000000000000" pitchFamily="2" charset="2"/>
              <a:buChar char="§"/>
            </a:pPr>
            <a:r>
              <a:rPr lang="pt-BR" sz="2800" dirty="0"/>
              <a:t>K-</a:t>
            </a:r>
            <a:r>
              <a:rPr lang="pt-BR" sz="2800" i="1" dirty="0" err="1"/>
              <a:t>fold</a:t>
            </a:r>
            <a:endParaRPr lang="pt-BR" sz="2800" i="1" dirty="0"/>
          </a:p>
          <a:p>
            <a:endParaRPr lang="pt-BR" dirty="0"/>
          </a:p>
          <a:p>
            <a:endParaRPr lang="pt-BR" dirty="0"/>
          </a:p>
        </p:txBody>
      </p:sp>
    </p:spTree>
    <p:extLst>
      <p:ext uri="{BB962C8B-B14F-4D97-AF65-F5344CB8AC3E}">
        <p14:creationId xmlns:p14="http://schemas.microsoft.com/office/powerpoint/2010/main" val="105099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5573027" y="1825624"/>
            <a:ext cx="6428473" cy="5032375"/>
          </a:xfrm>
        </p:spPr>
        <p:txBody>
          <a:bodyPr/>
          <a:lstStyle/>
          <a:p>
            <a:r>
              <a:rPr lang="pt-BR" dirty="0"/>
              <a:t>É a estratégia de validação cruzada </a:t>
            </a:r>
            <a:r>
              <a:rPr lang="pt-BR" b="1" i="1" dirty="0">
                <a:solidFill>
                  <a:srgbClr val="7030A0"/>
                </a:solidFill>
              </a:rPr>
              <a:t>mais simples e rápida</a:t>
            </a:r>
            <a:r>
              <a:rPr lang="pt-BR" dirty="0"/>
              <a:t>, pois realiza-se </a:t>
            </a:r>
            <a:r>
              <a:rPr lang="pt-BR" b="1" i="1" dirty="0">
                <a:solidFill>
                  <a:srgbClr val="00B050"/>
                </a:solidFill>
              </a:rPr>
              <a:t>apenas um treinamento e um teste (ou validação) do modelo</a:t>
            </a:r>
            <a:r>
              <a:rPr lang="pt-BR" dirty="0"/>
              <a:t>.</a:t>
            </a:r>
          </a:p>
          <a:p>
            <a:r>
              <a:rPr lang="pt-BR" dirty="0"/>
              <a:t>A estratégia funciona dividindo-se, em geral, de forma aleatória o conjunto total de dados em um conjunto de treinamento e outro de validação.</a:t>
            </a:r>
          </a:p>
          <a:p>
            <a:r>
              <a:rPr lang="pt-BR" dirty="0"/>
              <a:t>Normalmente, divide-se o conjunto total de dados em 70 a 80% para treinamento e 30 a 20% para validação.</a:t>
            </a:r>
          </a:p>
        </p:txBody>
      </p:sp>
      <p:pic>
        <p:nvPicPr>
          <p:cNvPr id="4" name="Picture 3">
            <a:extLst>
              <a:ext uri="{FF2B5EF4-FFF2-40B4-BE49-F238E27FC236}">
                <a16:creationId xmlns:a16="http://schemas.microsoft.com/office/drawing/2014/main" id="{5E9F635D-DF29-C667-710E-2D22038C6B43}"/>
              </a:ext>
            </a:extLst>
          </p:cNvPr>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190500" y="3009699"/>
            <a:ext cx="5256652" cy="1668179"/>
          </a:xfrm>
          <a:prstGeom prst="rect">
            <a:avLst/>
          </a:prstGeom>
        </p:spPr>
      </p:pic>
    </p:spTree>
    <p:extLst>
      <p:ext uri="{BB962C8B-B14F-4D97-AF65-F5344CB8AC3E}">
        <p14:creationId xmlns:p14="http://schemas.microsoft.com/office/powerpoint/2010/main" val="428504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4856176" y="1825624"/>
            <a:ext cx="7220324" cy="5032375"/>
          </a:xfrm>
        </p:spPr>
        <p:txBody>
          <a:bodyPr>
            <a:normAutofit lnSpcReduction="10000"/>
          </a:bodyPr>
          <a:lstStyle/>
          <a:p>
            <a:r>
              <a:rPr lang="pt-BR" b="0" i="0" dirty="0">
                <a:solidFill>
                  <a:srgbClr val="0F0F0F"/>
                </a:solidFill>
                <a:effectLst/>
                <a:latin typeface="Söhne"/>
              </a:rPr>
              <a:t>Entretanto, o modelo treinado e validado com esta estratégia pode </a:t>
            </a:r>
            <a:r>
              <a:rPr lang="pt-BR" b="1" i="1" dirty="0">
                <a:solidFill>
                  <a:srgbClr val="7030A0"/>
                </a:solidFill>
                <a:effectLst/>
                <a:latin typeface="Söhne"/>
              </a:rPr>
              <a:t>apresentar desempenho ruim</a:t>
            </a:r>
            <a:r>
              <a:rPr lang="pt-BR" b="0" i="0" dirty="0">
                <a:solidFill>
                  <a:srgbClr val="0F0F0F"/>
                </a:solidFill>
                <a:effectLst/>
                <a:latin typeface="Söhne"/>
              </a:rPr>
              <a:t> </a:t>
            </a:r>
            <a:r>
              <a:rPr lang="pt-BR" b="1" i="1" dirty="0">
                <a:solidFill>
                  <a:srgbClr val="00B050"/>
                </a:solidFill>
                <a:effectLst/>
                <a:latin typeface="Söhne"/>
              </a:rPr>
              <a:t>se a divisão</a:t>
            </a:r>
            <a:r>
              <a:rPr lang="pt-BR" b="0" i="0" dirty="0">
                <a:solidFill>
                  <a:srgbClr val="0F0F0F"/>
                </a:solidFill>
                <a:effectLst/>
                <a:latin typeface="Söhne"/>
              </a:rPr>
              <a:t> dos dados </a:t>
            </a:r>
            <a:r>
              <a:rPr lang="pt-BR" b="1" i="1" dirty="0">
                <a:solidFill>
                  <a:srgbClr val="00B050"/>
                </a:solidFill>
                <a:effectLst/>
                <a:latin typeface="Söhne"/>
              </a:rPr>
              <a:t>não for representativa do padrão presente nos dados</a:t>
            </a:r>
            <a:r>
              <a:rPr lang="pt-BR" b="0" i="0" dirty="0">
                <a:solidFill>
                  <a:srgbClr val="0F0F0F"/>
                </a:solidFill>
                <a:effectLst/>
                <a:latin typeface="Söhne"/>
              </a:rPr>
              <a:t>.</a:t>
            </a:r>
          </a:p>
          <a:p>
            <a:pPr lvl="1">
              <a:buFont typeface="Wingdings" panose="05000000000000000000" pitchFamily="2" charset="2"/>
              <a:buChar char="§"/>
            </a:pPr>
            <a:r>
              <a:rPr lang="pt-BR" dirty="0">
                <a:solidFill>
                  <a:srgbClr val="0F0F0F"/>
                </a:solidFill>
                <a:latin typeface="Söhne"/>
              </a:rPr>
              <a:t>Problema conhecido como </a:t>
            </a:r>
            <a:r>
              <a:rPr lang="pt-BR" b="1" i="1" dirty="0">
                <a:solidFill>
                  <a:srgbClr val="7030A0"/>
                </a:solidFill>
                <a:latin typeface="Söhne"/>
              </a:rPr>
              <a:t>viés de seleção</a:t>
            </a:r>
            <a:r>
              <a:rPr lang="pt-BR" dirty="0">
                <a:solidFill>
                  <a:srgbClr val="0F0F0F"/>
                </a:solidFill>
                <a:latin typeface="Söhne"/>
              </a:rPr>
              <a:t>.</a:t>
            </a:r>
            <a:endParaRPr lang="pt-BR" b="0" i="0" dirty="0">
              <a:solidFill>
                <a:srgbClr val="0F0F0F"/>
              </a:solidFill>
              <a:effectLst/>
              <a:latin typeface="Söhne"/>
            </a:endParaRPr>
          </a:p>
          <a:p>
            <a:r>
              <a:rPr lang="pt-BR" dirty="0"/>
              <a:t>O desempenho do modelo pode ser muito diferente dependendo da divisão dos dados.</a:t>
            </a:r>
          </a:p>
          <a:p>
            <a:r>
              <a:rPr lang="pt-BR" b="0" i="0" dirty="0">
                <a:solidFill>
                  <a:srgbClr val="0F0F0F"/>
                </a:solidFill>
                <a:effectLst/>
                <a:latin typeface="Söhne"/>
              </a:rPr>
              <a:t>Além disso, a divisão única pode não fornecer uma estimativa robusta do desempenho do modelo.</a:t>
            </a:r>
          </a:p>
          <a:p>
            <a:r>
              <a:rPr lang="pt-BR" dirty="0">
                <a:solidFill>
                  <a:srgbClr val="0F0F0F"/>
                </a:solidFill>
                <a:latin typeface="Söhne"/>
              </a:rPr>
              <a:t>Em geral, usa-se o </a:t>
            </a:r>
            <a:r>
              <a:rPr lang="pt-BR" i="1" dirty="0">
                <a:solidFill>
                  <a:srgbClr val="0F0F0F"/>
                </a:solidFill>
                <a:latin typeface="Söhne"/>
              </a:rPr>
              <a:t>holdout</a:t>
            </a:r>
            <a:r>
              <a:rPr lang="pt-BR" dirty="0">
                <a:solidFill>
                  <a:srgbClr val="0F0F0F"/>
                </a:solidFill>
                <a:latin typeface="Söhne"/>
              </a:rPr>
              <a:t> quando o conjunto de dados é muito grande, o que minimiza estes problemas.</a:t>
            </a:r>
            <a:endParaRPr lang="pt-BR" b="0" i="0" dirty="0">
              <a:solidFill>
                <a:srgbClr val="0F0F0F"/>
              </a:solidFill>
              <a:effectLst/>
              <a:latin typeface="Söhne"/>
            </a:endParaRPr>
          </a:p>
        </p:txBody>
      </p:sp>
      <p:grpSp>
        <p:nvGrpSpPr>
          <p:cNvPr id="9" name="Agrupar 8">
            <a:extLst>
              <a:ext uri="{FF2B5EF4-FFF2-40B4-BE49-F238E27FC236}">
                <a16:creationId xmlns:a16="http://schemas.microsoft.com/office/drawing/2014/main" id="{8790114D-705D-A2FD-152D-BC7526271942}"/>
              </a:ext>
            </a:extLst>
          </p:cNvPr>
          <p:cNvGrpSpPr/>
          <p:nvPr/>
        </p:nvGrpSpPr>
        <p:grpSpPr>
          <a:xfrm>
            <a:off x="86630" y="2176298"/>
            <a:ext cx="4600876" cy="3598860"/>
            <a:chOff x="423511" y="2416929"/>
            <a:chExt cx="4381727" cy="3392554"/>
          </a:xfrm>
        </p:grpSpPr>
        <p:pic>
          <p:nvPicPr>
            <p:cNvPr id="1026" name="Picture 2">
              <a:extLst>
                <a:ext uri="{FF2B5EF4-FFF2-40B4-BE49-F238E27FC236}">
                  <a16:creationId xmlns:a16="http://schemas.microsoft.com/office/drawing/2014/main" id="{5236B481-9A31-4B6C-70DD-CFE793850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11" y="2416929"/>
              <a:ext cx="4381727" cy="3392554"/>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09135A67-3B39-D233-A370-BF0CA8B71DBD}"/>
                </a:ext>
              </a:extLst>
            </p:cNvPr>
            <p:cNvSpPr/>
            <p:nvPr/>
          </p:nvSpPr>
          <p:spPr>
            <a:xfrm>
              <a:off x="1013460" y="3337560"/>
              <a:ext cx="2743200" cy="19659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90B2A3A-3E0A-42C7-54A8-43B734BF131A}"/>
                </a:ext>
              </a:extLst>
            </p:cNvPr>
            <p:cNvSpPr/>
            <p:nvPr/>
          </p:nvSpPr>
          <p:spPr>
            <a:xfrm>
              <a:off x="3816351" y="2552700"/>
              <a:ext cx="812800" cy="168241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ED9F4D39-D8D4-9DED-3C4F-B943BACB648D}"/>
                </a:ext>
              </a:extLst>
            </p:cNvPr>
            <p:cNvSpPr txBox="1"/>
            <p:nvPr/>
          </p:nvSpPr>
          <p:spPr>
            <a:xfrm>
              <a:off x="1819136" y="3360571"/>
              <a:ext cx="1131848" cy="307777"/>
            </a:xfrm>
            <a:prstGeom prst="rect">
              <a:avLst/>
            </a:prstGeom>
            <a:noFill/>
          </p:spPr>
          <p:txBody>
            <a:bodyPr wrap="none" rtlCol="0">
              <a:spAutoFit/>
            </a:bodyPr>
            <a:lstStyle/>
            <a:p>
              <a:r>
                <a:rPr lang="pt-BR" sz="1400" b="1" dirty="0"/>
                <a:t>Treinamento</a:t>
              </a:r>
            </a:p>
          </p:txBody>
        </p:sp>
        <p:sp>
          <p:nvSpPr>
            <p:cNvPr id="8" name="CaixaDeTexto 7">
              <a:extLst>
                <a:ext uri="{FF2B5EF4-FFF2-40B4-BE49-F238E27FC236}">
                  <a16:creationId xmlns:a16="http://schemas.microsoft.com/office/drawing/2014/main" id="{2B2BE920-10D9-C217-7B9D-509A2E453543}"/>
                </a:ext>
              </a:extLst>
            </p:cNvPr>
            <p:cNvSpPr txBox="1"/>
            <p:nvPr/>
          </p:nvSpPr>
          <p:spPr>
            <a:xfrm>
              <a:off x="3791644" y="4235116"/>
              <a:ext cx="901529" cy="307777"/>
            </a:xfrm>
            <a:prstGeom prst="rect">
              <a:avLst/>
            </a:prstGeom>
            <a:noFill/>
          </p:spPr>
          <p:txBody>
            <a:bodyPr wrap="none" rtlCol="0">
              <a:spAutoFit/>
            </a:bodyPr>
            <a:lstStyle/>
            <a:p>
              <a:r>
                <a:rPr lang="pt-BR" sz="1400" b="1" dirty="0"/>
                <a:t>Validação</a:t>
              </a:r>
            </a:p>
          </p:txBody>
        </p:sp>
      </p:grpSp>
    </p:spTree>
    <p:extLst>
      <p:ext uri="{BB962C8B-B14F-4D97-AF65-F5344CB8AC3E}">
        <p14:creationId xmlns:p14="http://schemas.microsoft.com/office/powerpoint/2010/main" val="2221249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ítulo 1">
                <a:extLst>
                  <a:ext uri="{FF2B5EF4-FFF2-40B4-BE49-F238E27FC236}">
                    <a16:creationId xmlns:a16="http://schemas.microsoft.com/office/drawing/2014/main" id="{C5C2477C-2D2C-D4E3-DD60-2911128E0DD0}"/>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p:sp>
            <p:nvSpPr>
              <p:cNvPr id="2" name="Título 1">
                <a:extLst>
                  <a:ext uri="{FF2B5EF4-FFF2-40B4-BE49-F238E27FC236}">
                    <a16:creationId xmlns:a16="http://schemas.microsoft.com/office/drawing/2014/main" id="{C5C2477C-2D2C-D4E3-DD60-2911128E0DD0}"/>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C81D5EE1-D440-6F4D-3F1E-ED8B0B4036BF}"/>
              </a:ext>
            </a:extLst>
          </p:cNvPr>
          <p:cNvSpPr>
            <a:spLocks noGrp="1"/>
          </p:cNvSpPr>
          <p:nvPr>
            <p:ph idx="1"/>
          </p:nvPr>
        </p:nvSpPr>
        <p:spPr>
          <a:xfrm>
            <a:off x="5854700" y="1825624"/>
            <a:ext cx="6197600" cy="5032375"/>
          </a:xfrm>
        </p:spPr>
        <p:txBody>
          <a:bodyPr>
            <a:normAutofit lnSpcReduction="10000"/>
          </a:bodyPr>
          <a:lstStyle/>
          <a:p>
            <a:r>
              <a:rPr lang="pt-BR" dirty="0"/>
              <a:t>É uma estratégia mais elaborada do que a do </a:t>
            </a:r>
            <a:r>
              <a:rPr lang="pt-BR" i="1" dirty="0"/>
              <a:t>Holdout</a:t>
            </a:r>
            <a:r>
              <a:rPr lang="pt-BR" dirty="0"/>
              <a:t> e </a:t>
            </a:r>
            <a:r>
              <a:rPr lang="pt-BR" sz="2800" b="1" i="1" dirty="0"/>
              <a:t>fornece </a:t>
            </a:r>
            <a:r>
              <a:rPr lang="pt-BR" sz="2800" b="1" i="1" dirty="0">
                <a:solidFill>
                  <a:srgbClr val="00B050"/>
                </a:solidFill>
              </a:rPr>
              <a:t>indicações mais claras</a:t>
            </a:r>
            <a:r>
              <a:rPr lang="pt-BR" sz="2800" b="1" i="1" dirty="0"/>
              <a:t> sobre o desempenho do modelo</a:t>
            </a:r>
            <a:r>
              <a:rPr lang="pt-BR" dirty="0"/>
              <a:t>.</a:t>
            </a:r>
          </a:p>
          <a:p>
            <a:r>
              <a:rPr lang="pt-BR" dirty="0">
                <a:solidFill>
                  <a:srgbClr val="0F0F0F"/>
                </a:solidFill>
                <a:latin typeface="Söhne"/>
              </a:rPr>
              <a:t>A estratégia consiste em embaralhar (opcional) e </a:t>
            </a:r>
            <a:r>
              <a:rPr lang="pt-BR" b="1" i="1" dirty="0">
                <a:solidFill>
                  <a:srgbClr val="00B050"/>
                </a:solidFill>
                <a:latin typeface="Söhne"/>
              </a:rPr>
              <a:t>dividir o </a:t>
            </a:r>
            <a:r>
              <a:rPr lang="pt-BR" b="1" i="1" dirty="0">
                <a:solidFill>
                  <a:srgbClr val="00B050"/>
                </a:solidFill>
                <a:effectLst/>
                <a:latin typeface="Söhne"/>
              </a:rPr>
              <a:t>conjunto total de dados em</a:t>
            </a:r>
            <a:r>
              <a:rPr lang="pt-BR" b="0" i="0" dirty="0">
                <a:solidFill>
                  <a:srgbClr val="0F0F0F"/>
                </a:solidFill>
                <a:effectLst/>
                <a:latin typeface="Söhne"/>
              </a:rPr>
              <a:t> 𝒌</a:t>
            </a:r>
            <a:r>
              <a:rPr lang="pt-BR" dirty="0">
                <a:solidFill>
                  <a:srgbClr val="0F0F0F"/>
                </a:solidFill>
                <a:latin typeface="Söhne"/>
              </a:rPr>
              <a:t> </a:t>
            </a:r>
            <a:r>
              <a:rPr lang="pt-BR" b="1" i="1" dirty="0">
                <a:solidFill>
                  <a:srgbClr val="00B050"/>
                </a:solidFill>
                <a:effectLst/>
                <a:latin typeface="Söhne"/>
              </a:rPr>
              <a:t>partes</a:t>
            </a:r>
            <a:r>
              <a:rPr lang="pt-BR" b="0" i="0" dirty="0">
                <a:solidFill>
                  <a:srgbClr val="0F0F0F"/>
                </a:solidFill>
                <a:effectLst/>
                <a:latin typeface="Söhne"/>
              </a:rPr>
              <a:t> (ou </a:t>
            </a:r>
            <a:r>
              <a:rPr lang="pt-BR" b="0" i="1" dirty="0">
                <a:solidFill>
                  <a:srgbClr val="0F0F0F"/>
                </a:solidFill>
                <a:effectLst/>
                <a:latin typeface="Söhne"/>
              </a:rPr>
              <a:t>folds</a:t>
            </a:r>
            <a:r>
              <a:rPr lang="pt-BR" b="0" i="0" dirty="0">
                <a:solidFill>
                  <a:srgbClr val="0F0F0F"/>
                </a:solidFill>
                <a:effectLst/>
                <a:latin typeface="Söhne"/>
              </a:rPr>
              <a:t>) </a:t>
            </a:r>
            <a:r>
              <a:rPr lang="pt-BR" b="1" i="1" dirty="0">
                <a:solidFill>
                  <a:srgbClr val="00B050"/>
                </a:solidFill>
                <a:effectLst/>
                <a:latin typeface="Söhne"/>
              </a:rPr>
              <a:t>iguais</a:t>
            </a:r>
            <a:r>
              <a:rPr lang="pt-BR" b="0" i="0" dirty="0">
                <a:solidFill>
                  <a:srgbClr val="0F0F0F"/>
                </a:solidFill>
                <a:effectLst/>
                <a:latin typeface="Söhne"/>
              </a:rPr>
              <a:t>. </a:t>
            </a:r>
          </a:p>
          <a:p>
            <a:r>
              <a:rPr lang="pt-BR" b="0" i="0" dirty="0">
                <a:solidFill>
                  <a:srgbClr val="0F0F0F"/>
                </a:solidFill>
                <a:effectLst/>
                <a:latin typeface="Söhne"/>
              </a:rPr>
              <a:t>O </a:t>
            </a:r>
            <a:r>
              <a:rPr lang="pt-BR" b="1" i="1" dirty="0">
                <a:solidFill>
                  <a:srgbClr val="7030A0"/>
                </a:solidFill>
                <a:effectLst/>
                <a:latin typeface="Söhne"/>
              </a:rPr>
              <a:t>modelo é treinado</a:t>
            </a:r>
            <a:r>
              <a:rPr lang="pt-BR" b="0" i="0" dirty="0">
                <a:solidFill>
                  <a:srgbClr val="0F0F0F"/>
                </a:solidFill>
                <a:effectLst/>
                <a:latin typeface="Söhne"/>
              </a:rPr>
              <a:t> 𝒌 </a:t>
            </a:r>
            <a:r>
              <a:rPr lang="pt-BR" b="1" i="1" dirty="0">
                <a:solidFill>
                  <a:srgbClr val="7030A0"/>
                </a:solidFill>
                <a:effectLst/>
                <a:latin typeface="Söhne"/>
              </a:rPr>
              <a:t>vezes</a:t>
            </a:r>
            <a:r>
              <a:rPr lang="pt-BR" b="0" i="0" dirty="0">
                <a:solidFill>
                  <a:srgbClr val="0F0F0F"/>
                </a:solidFill>
                <a:effectLst/>
                <a:latin typeface="Söhne"/>
              </a:rPr>
              <a:t>, cada vez usando 𝒌</a:t>
            </a:r>
            <a:r>
              <a:rPr lang="pt-BR" b="1" i="1" dirty="0">
                <a:solidFill>
                  <a:srgbClr val="0F0F0F"/>
                </a:solidFill>
                <a:effectLst/>
                <a:latin typeface="Söhne"/>
              </a:rPr>
              <a:t>-1</a:t>
            </a:r>
            <a:r>
              <a:rPr lang="pt-BR" b="0" i="0" dirty="0">
                <a:solidFill>
                  <a:srgbClr val="0F0F0F"/>
                </a:solidFill>
                <a:effectLst/>
                <a:latin typeface="Söhne"/>
              </a:rPr>
              <a:t> partes como conjunto de treinamento e a parte restante como conjunto de validação.</a:t>
            </a:r>
          </a:p>
          <a:p>
            <a:r>
              <a:rPr lang="pt-BR" dirty="0">
                <a:solidFill>
                  <a:srgbClr val="0F0F0F"/>
                </a:solidFill>
                <a:latin typeface="Söhne"/>
              </a:rPr>
              <a:t>O </a:t>
            </a:r>
            <a:r>
              <a:rPr lang="pt-BR" b="1" i="1" dirty="0">
                <a:solidFill>
                  <a:srgbClr val="0070C0"/>
                </a:solidFill>
                <a:latin typeface="Söhne"/>
              </a:rPr>
              <a:t>EQM com o conjunto de validação</a:t>
            </a:r>
            <a:r>
              <a:rPr lang="pt-BR" dirty="0">
                <a:solidFill>
                  <a:srgbClr val="0F0F0F"/>
                </a:solidFill>
                <a:latin typeface="Söhne"/>
              </a:rPr>
              <a:t> é calculado </a:t>
            </a:r>
            <a:r>
              <a:rPr lang="pt-BR" b="1" i="1" dirty="0">
                <a:solidFill>
                  <a:srgbClr val="0070C0"/>
                </a:solidFill>
                <a:latin typeface="Söhne"/>
              </a:rPr>
              <a:t>ao final de cada treinamento</a:t>
            </a:r>
            <a:r>
              <a:rPr lang="pt-BR" dirty="0">
                <a:solidFill>
                  <a:srgbClr val="0F0F0F"/>
                </a:solidFill>
                <a:latin typeface="Söhne"/>
              </a:rPr>
              <a:t>.</a:t>
            </a:r>
            <a:endParaRPr lang="pt-BR" b="0" i="0" dirty="0">
              <a:solidFill>
                <a:srgbClr val="0F0F0F"/>
              </a:solidFill>
              <a:effectLst/>
              <a:latin typeface="Söhne"/>
            </a:endParaRPr>
          </a:p>
        </p:txBody>
      </p:sp>
      <p:sp>
        <p:nvSpPr>
          <p:cNvPr id="5" name="CaixaDeTexto 4">
            <a:extLst>
              <a:ext uri="{FF2B5EF4-FFF2-40B4-BE49-F238E27FC236}">
                <a16:creationId xmlns:a16="http://schemas.microsoft.com/office/drawing/2014/main" id="{3926FA82-F16F-7AE7-534B-5F7CB73CCD08}"/>
              </a:ext>
            </a:extLst>
          </p:cNvPr>
          <p:cNvSpPr txBox="1"/>
          <p:nvPr/>
        </p:nvSpPr>
        <p:spPr>
          <a:xfrm>
            <a:off x="1442175" y="1953195"/>
            <a:ext cx="1360967" cy="584775"/>
          </a:xfrm>
          <a:prstGeom prst="rect">
            <a:avLst/>
          </a:prstGeom>
          <a:noFill/>
        </p:spPr>
        <p:txBody>
          <a:bodyPr wrap="square" rtlCol="0">
            <a:spAutoFit/>
          </a:bodyPr>
          <a:lstStyle/>
          <a:p>
            <a:pPr algn="ctr"/>
            <a:r>
              <a:rPr lang="pt-BR" sz="3200" b="1" dirty="0"/>
              <a:t>k = 5</a:t>
            </a:r>
            <a:endParaRPr lang="en-US" sz="3200" b="1" dirty="0"/>
          </a:p>
        </p:txBody>
      </p:sp>
      <p:pic>
        <p:nvPicPr>
          <p:cNvPr id="10" name="Imagem 9">
            <a:extLst>
              <a:ext uri="{FF2B5EF4-FFF2-40B4-BE49-F238E27FC236}">
                <a16:creationId xmlns:a16="http://schemas.microsoft.com/office/drawing/2014/main" id="{DEF6A211-DAF7-2C02-45BC-D2089FA5D17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p:spTree>
    <p:extLst>
      <p:ext uri="{BB962C8B-B14F-4D97-AF65-F5344CB8AC3E}">
        <p14:creationId xmlns:p14="http://schemas.microsoft.com/office/powerpoint/2010/main" val="378252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ítulo 1">
                <a:extLst>
                  <a:ext uri="{FF2B5EF4-FFF2-40B4-BE49-F238E27FC236}">
                    <a16:creationId xmlns:a16="http://schemas.microsoft.com/office/drawing/2014/main" id="{9FBE2970-3CBA-404B-4074-AEE02EAAB9A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p:sp>
            <p:nvSpPr>
              <p:cNvPr id="2" name="Título 1">
                <a:extLst>
                  <a:ext uri="{FF2B5EF4-FFF2-40B4-BE49-F238E27FC236}">
                    <a16:creationId xmlns:a16="http://schemas.microsoft.com/office/drawing/2014/main" id="{9FBE2970-3CBA-404B-4074-AEE02EAAB9A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F55CE789-94DC-AEE8-1D38-D05D40B0BF3A}"/>
              </a:ext>
            </a:extLst>
          </p:cNvPr>
          <p:cNvSpPr>
            <a:spLocks noGrp="1"/>
          </p:cNvSpPr>
          <p:nvPr>
            <p:ph idx="1"/>
          </p:nvPr>
        </p:nvSpPr>
        <p:spPr>
          <a:xfrm>
            <a:off x="6096000" y="1825624"/>
            <a:ext cx="5956300" cy="5032375"/>
          </a:xfrm>
        </p:spPr>
        <p:txBody>
          <a:bodyPr>
            <a:normAutofit/>
          </a:bodyPr>
          <a:lstStyle/>
          <a:p>
            <a:r>
              <a:rPr lang="pt-BR" b="0" i="0" dirty="0">
                <a:solidFill>
                  <a:srgbClr val="0F0F0F"/>
                </a:solidFill>
                <a:effectLst/>
                <a:latin typeface="Söhne"/>
              </a:rPr>
              <a:t>Ao final dos 𝒌 treinamentos, calcula-se a </a:t>
            </a:r>
            <a:r>
              <a:rPr lang="pt-BR" b="1" i="1" dirty="0">
                <a:solidFill>
                  <a:srgbClr val="0070C0"/>
                </a:solidFill>
                <a:effectLst/>
                <a:latin typeface="Söhne"/>
              </a:rPr>
              <a:t>média</a:t>
            </a:r>
            <a:r>
              <a:rPr lang="pt-BR" b="0" i="0" dirty="0">
                <a:solidFill>
                  <a:srgbClr val="0F0F0F"/>
                </a:solidFill>
                <a:effectLst/>
                <a:latin typeface="Söhne"/>
              </a:rPr>
              <a:t> e o </a:t>
            </a:r>
            <a:r>
              <a:rPr lang="pt-BR" b="1" i="1" dirty="0">
                <a:solidFill>
                  <a:srgbClr val="0070C0"/>
                </a:solidFill>
                <a:effectLst/>
                <a:latin typeface="Söhne"/>
              </a:rPr>
              <a:t>desvio padrão</a:t>
            </a:r>
            <a:r>
              <a:rPr lang="pt-BR" b="0" i="0" dirty="0">
                <a:solidFill>
                  <a:srgbClr val="0F0F0F"/>
                </a:solidFill>
                <a:effectLst/>
                <a:latin typeface="Söhne"/>
              </a:rPr>
              <a:t> dos 𝒌 EQM de validação para fornecer uma avaliação geral do desempenho do modelo.</a:t>
            </a:r>
          </a:p>
          <a:p>
            <a:r>
              <a:rPr lang="pt-BR" sz="2800" dirty="0"/>
              <a:t>Em geral, utiliza-se </a:t>
            </a:r>
            <a:r>
              <a:rPr lang="pt-BR" b="0" i="0" dirty="0">
                <a:solidFill>
                  <a:srgbClr val="0F0F0F"/>
                </a:solidFill>
                <a:effectLst/>
                <a:latin typeface="Söhne"/>
              </a:rPr>
              <a:t>𝒌</a:t>
            </a:r>
            <a:r>
              <a:rPr lang="pt-BR" sz="2800" dirty="0"/>
              <a:t> = 5 ou 10.</a:t>
            </a:r>
          </a:p>
          <a:p>
            <a:r>
              <a:rPr lang="pt-BR" sz="2800" dirty="0"/>
              <a:t>Porém, </a:t>
            </a:r>
            <a:r>
              <a:rPr lang="pt-BR" b="0" i="0" dirty="0">
                <a:solidFill>
                  <a:srgbClr val="0F0F0F"/>
                </a:solidFill>
                <a:effectLst/>
                <a:latin typeface="Söhne"/>
              </a:rPr>
              <a:t>𝒌</a:t>
            </a:r>
            <a:r>
              <a:rPr lang="pt-BR" sz="2800" dirty="0"/>
              <a:t> deve ser escolhido de forma que os </a:t>
            </a:r>
            <a:r>
              <a:rPr lang="pt-BR" sz="2800" i="1" dirty="0"/>
              <a:t>folds</a:t>
            </a:r>
            <a:r>
              <a:rPr lang="pt-BR" sz="2800" dirty="0"/>
              <a:t> sejam </a:t>
            </a:r>
            <a:r>
              <a:rPr lang="pt-BR" sz="2800" b="1" i="1" dirty="0"/>
              <a:t>representativos do padrão presente nos dados.</a:t>
            </a:r>
          </a:p>
        </p:txBody>
      </p:sp>
      <p:pic>
        <p:nvPicPr>
          <p:cNvPr id="4" name="Imagem 3">
            <a:extLst>
              <a:ext uri="{FF2B5EF4-FFF2-40B4-BE49-F238E27FC236}">
                <a16:creationId xmlns:a16="http://schemas.microsoft.com/office/drawing/2014/main" id="{4F49A66D-EE2E-954C-CE06-20034C4D7B7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p:sp>
        <p:nvSpPr>
          <p:cNvPr id="5" name="CaixaDeTexto 4">
            <a:extLst>
              <a:ext uri="{FF2B5EF4-FFF2-40B4-BE49-F238E27FC236}">
                <a16:creationId xmlns:a16="http://schemas.microsoft.com/office/drawing/2014/main" id="{A35580BE-2693-7A2B-E389-307D19EBC7B1}"/>
              </a:ext>
            </a:extLst>
          </p:cNvPr>
          <p:cNvSpPr txBox="1"/>
          <p:nvPr/>
        </p:nvSpPr>
        <p:spPr>
          <a:xfrm>
            <a:off x="1442175" y="1953195"/>
            <a:ext cx="1360967" cy="584775"/>
          </a:xfrm>
          <a:prstGeom prst="rect">
            <a:avLst/>
          </a:prstGeom>
          <a:noFill/>
        </p:spPr>
        <p:txBody>
          <a:bodyPr wrap="square" rtlCol="0">
            <a:spAutoFit/>
          </a:bodyPr>
          <a:lstStyle/>
          <a:p>
            <a:pPr algn="ctr"/>
            <a:r>
              <a:rPr lang="pt-BR" sz="3200" b="1" dirty="0"/>
              <a:t>k = 5</a:t>
            </a:r>
            <a:endParaRPr lang="en-US" sz="3200" b="1" dirty="0"/>
          </a:p>
        </p:txBody>
      </p:sp>
    </p:spTree>
    <p:extLst>
      <p:ext uri="{BB962C8B-B14F-4D97-AF65-F5344CB8AC3E}">
        <p14:creationId xmlns:p14="http://schemas.microsoft.com/office/powerpoint/2010/main" val="1129035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14680</TotalTime>
  <Words>4798</Words>
  <Application>Microsoft Office PowerPoint</Application>
  <PresentationFormat>Widescreen</PresentationFormat>
  <Paragraphs>333</Paragraphs>
  <Slides>28</Slides>
  <Notes>16</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28</vt:i4>
      </vt:variant>
    </vt:vector>
  </HeadingPairs>
  <TitlesOfParts>
    <vt:vector size="36" baseType="lpstr">
      <vt:lpstr>Arial</vt:lpstr>
      <vt:lpstr>Calibri</vt:lpstr>
      <vt:lpstr>Calibri Light</vt:lpstr>
      <vt:lpstr>Cambria Math</vt:lpstr>
      <vt:lpstr>Courier New</vt:lpstr>
      <vt:lpstr>Söhne</vt:lpstr>
      <vt:lpstr>Wingdings</vt:lpstr>
      <vt:lpstr>Office Theme</vt:lpstr>
      <vt:lpstr>T319 - Introdução ao Aprendizado de Máquina: Regressão Linear (Parte V)</vt:lpstr>
      <vt:lpstr>Recapitulando</vt:lpstr>
      <vt:lpstr>Validação cruzada</vt:lpstr>
      <vt:lpstr>Validação cruzada</vt:lpstr>
      <vt:lpstr>Validação cruzada</vt:lpstr>
      <vt:lpstr>Holdout</vt:lpstr>
      <vt:lpstr>Holdout</vt:lpstr>
      <vt:lpstr>k-fold</vt:lpstr>
      <vt:lpstr>k-fold</vt:lpstr>
      <vt:lpstr>k-fold</vt:lpstr>
      <vt:lpstr>Apresentação do PowerPoint</vt:lpstr>
      <vt:lpstr>Validação cruzada para encontrar o grau do polinômio aproximador</vt:lpstr>
      <vt:lpstr>Usando holdout para encontrar o grau do polinômio aproximador</vt:lpstr>
      <vt:lpstr>Usando K-Fold para encontrar o grau do polinômio aproximador</vt:lpstr>
      <vt:lpstr>Qual grau escolher quando vários são possíveis?</vt:lpstr>
      <vt:lpstr>Apresentação do PowerPoint</vt:lpstr>
      <vt:lpstr>Apresentação do PowerPoint</vt:lpstr>
      <vt:lpstr>Holdout: Exemplo</vt:lpstr>
      <vt:lpstr>k-Fold</vt:lpstr>
      <vt:lpstr>k-Fold: Exemplo</vt:lpstr>
      <vt:lpstr>Qual ordem escolher para o modelo?</vt:lpstr>
      <vt:lpstr>Tarefas</vt:lpstr>
      <vt:lpstr>Apresentação do PowerPoint</vt:lpstr>
      <vt:lpstr>Apresentação do PowerPoint</vt:lpstr>
      <vt:lpstr>FIGURAS</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2077</cp:revision>
  <dcterms:created xsi:type="dcterms:W3CDTF">2020-02-17T11:18:32Z</dcterms:created>
  <dcterms:modified xsi:type="dcterms:W3CDTF">2023-11-23T14:40:06Z</dcterms:modified>
</cp:coreProperties>
</file>