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9" r:id="rId2"/>
    <p:sldId id="463" r:id="rId3"/>
    <p:sldId id="298" r:id="rId4"/>
    <p:sldId id="333" r:id="rId5"/>
    <p:sldId id="464" r:id="rId6"/>
    <p:sldId id="468" r:id="rId7"/>
    <p:sldId id="334" r:id="rId8"/>
    <p:sldId id="469" r:id="rId9"/>
    <p:sldId id="471" r:id="rId10"/>
    <p:sldId id="521" r:id="rId11"/>
    <p:sldId id="522" r:id="rId12"/>
    <p:sldId id="473" r:id="rId13"/>
    <p:sldId id="466" r:id="rId14"/>
    <p:sldId id="268" r:id="rId15"/>
    <p:sldId id="474" r:id="rId16"/>
    <p:sldId id="336" r:id="rId17"/>
    <p:sldId id="467" r:id="rId18"/>
    <p:sldId id="335" r:id="rId19"/>
    <p:sldId id="317" r:id="rId20"/>
    <p:sldId id="332" r:id="rId21"/>
    <p:sldId id="299" r:id="rId22"/>
    <p:sldId id="295" r:id="rId23"/>
    <p:sldId id="475" r:id="rId24"/>
    <p:sldId id="421" r:id="rId25"/>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CAF96C-3A3A-4667-836E-5D2043E55A0D}" v="89" dt="2020-02-17T16:29:36.671"/>
    <p1510:client id="{328F8323-A8B4-4BB5-8B29-141FF986EA24}" v="11" dt="2020-04-06T19:56:50.842"/>
    <p1510:client id="{58D05219-7C7B-4B91-A7AF-DC0AF21441D4}" v="8" dt="2020-03-15T18:19:04.037"/>
    <p1510:client id="{62FC7D01-7DC2-4ECC-8EE4-941CF425DBEE}" v="272" dt="2020-04-04T01:47:57.654"/>
    <p1510:client id="{7B93843C-DFF4-4B6D-9934-AB8C4C568E2D}" v="86" dt="2020-03-14T00:29:41.866"/>
    <p1510:client id="{B7CA8C48-7DAD-40D1-BA98-01463637147D}" v="67" dt="2020-03-14T21:04:21.668"/>
    <p1510:client id="{BAE3137E-5ED2-488F-90AA-67C3B75162E2}" v="4" dt="2020-04-06T18:41:56.7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64" autoAdjust="0"/>
    <p:restoredTop sz="82765" autoAdjust="0"/>
  </p:normalViewPr>
  <p:slideViewPr>
    <p:cSldViewPr snapToGrid="0">
      <p:cViewPr varScale="1">
        <p:scale>
          <a:sx n="91" d="100"/>
          <a:sy n="91" d="100"/>
        </p:scale>
        <p:origin x="11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7CA8C48-7DAD-40D1-BA98-01463637147D}"/>
    <pc:docChg chg="modSld">
      <pc:chgData name="Felipe Augusto Pereira de Figueiredo" userId="e1771b70d906f94b" providerId="Windows Live" clId="Web-{B7CA8C48-7DAD-40D1-BA98-01463637147D}" dt="2020-03-14T21:04:21.668" v="66" actId="20577"/>
      <pc:docMkLst>
        <pc:docMk/>
      </pc:docMkLst>
      <pc:sldChg chg="modSp">
        <pc:chgData name="Felipe Augusto Pereira de Figueiredo" userId="e1771b70d906f94b" providerId="Windows Live" clId="Web-{B7CA8C48-7DAD-40D1-BA98-01463637147D}" dt="2020-03-14T21:04:21.668" v="65" actId="20577"/>
        <pc:sldMkLst>
          <pc:docMk/>
          <pc:sldMk cId="63867976" sldId="310"/>
        </pc:sldMkLst>
        <pc:spChg chg="mod">
          <ac:chgData name="Felipe Augusto Pereira de Figueiredo" userId="e1771b70d906f94b" providerId="Windows Live" clId="Web-{B7CA8C48-7DAD-40D1-BA98-01463637147D}" dt="2020-03-14T21:04:21.668" v="65" actId="20577"/>
          <ac:spMkLst>
            <pc:docMk/>
            <pc:sldMk cId="63867976" sldId="310"/>
            <ac:spMk id="3" creationId="{00000000-0000-0000-0000-000000000000}"/>
          </ac:spMkLst>
        </pc:spChg>
      </pc:sldChg>
    </pc:docChg>
  </pc:docChgLst>
  <pc:docChgLst>
    <pc:chgData name="Felipe Augusto Pereira de Figueiredo" userId="e1771b70d906f94b" providerId="Windows Live" clId="Web-{BAE3137E-5ED2-488F-90AA-67C3B75162E2}"/>
    <pc:docChg chg="delSld">
      <pc:chgData name="Felipe Augusto Pereira de Figueiredo" userId="e1771b70d906f94b" providerId="Windows Live" clId="Web-{BAE3137E-5ED2-488F-90AA-67C3B75162E2}" dt="2020-04-06T18:41:56.776" v="3"/>
      <pc:docMkLst>
        <pc:docMk/>
      </pc:docMkLst>
      <pc:sldChg chg="del">
        <pc:chgData name="Felipe Augusto Pereira de Figueiredo" userId="e1771b70d906f94b" providerId="Windows Live" clId="Web-{BAE3137E-5ED2-488F-90AA-67C3B75162E2}" dt="2020-04-06T18:41:36.120" v="0"/>
        <pc:sldMkLst>
          <pc:docMk/>
          <pc:sldMk cId="2987778591" sldId="361"/>
        </pc:sldMkLst>
      </pc:sldChg>
      <pc:sldChg chg="del">
        <pc:chgData name="Felipe Augusto Pereira de Figueiredo" userId="e1771b70d906f94b" providerId="Windows Live" clId="Web-{BAE3137E-5ED2-488F-90AA-67C3B75162E2}" dt="2020-04-06T18:41:56.698" v="2"/>
        <pc:sldMkLst>
          <pc:docMk/>
          <pc:sldMk cId="1383714521" sldId="385"/>
        </pc:sldMkLst>
      </pc:sldChg>
      <pc:sldChg chg="del">
        <pc:chgData name="Felipe Augusto Pereira de Figueiredo" userId="e1771b70d906f94b" providerId="Windows Live" clId="Web-{BAE3137E-5ED2-488F-90AA-67C3B75162E2}" dt="2020-04-06T18:41:56.776" v="3"/>
        <pc:sldMkLst>
          <pc:docMk/>
          <pc:sldMk cId="1326828379" sldId="386"/>
        </pc:sldMkLst>
      </pc:sldChg>
      <pc:sldChg chg="del">
        <pc:chgData name="Felipe Augusto Pereira de Figueiredo" userId="e1771b70d906f94b" providerId="Windows Live" clId="Web-{BAE3137E-5ED2-488F-90AA-67C3B75162E2}" dt="2020-04-06T18:41:48.901" v="1"/>
        <pc:sldMkLst>
          <pc:docMk/>
          <pc:sldMk cId="2260281898" sldId="387"/>
        </pc:sldMkLst>
      </pc:sldChg>
    </pc:docChg>
  </pc:docChgLst>
  <pc:docChgLst>
    <pc:chgData name="Felipe Augusto Pereira de Figueiredo" userId="e1771b70d906f94b" providerId="Windows Live" clId="Web-{20CAF96C-3A3A-4667-836E-5D2043E55A0D}"/>
    <pc:docChg chg="addSld modSld">
      <pc:chgData name="Felipe Augusto Pereira de Figueiredo" userId="e1771b70d906f94b" providerId="Windows Live" clId="Web-{20CAF96C-3A3A-4667-836E-5D2043E55A0D}" dt="2020-02-17T16:29:36.671" v="85"/>
      <pc:docMkLst>
        <pc:docMk/>
      </pc:docMkLst>
      <pc:sldChg chg="delSp modSp">
        <pc:chgData name="Felipe Augusto Pereira de Figueiredo" userId="e1771b70d906f94b" providerId="Windows Live" clId="Web-{20CAF96C-3A3A-4667-836E-5D2043E55A0D}" dt="2020-02-17T16:28:56.981" v="84"/>
        <pc:sldMkLst>
          <pc:docMk/>
          <pc:sldMk cId="2105159769" sldId="256"/>
        </pc:sldMkLst>
        <pc:spChg chg="mod">
          <ac:chgData name="Felipe Augusto Pereira de Figueiredo" userId="e1771b70d906f94b" providerId="Windows Live" clId="Web-{20CAF96C-3A3A-4667-836E-5D2043E55A0D}" dt="2020-02-17T16:28:51.715" v="81" actId="20577"/>
          <ac:spMkLst>
            <pc:docMk/>
            <pc:sldMk cId="2105159769" sldId="256"/>
            <ac:spMk id="2" creationId="{00000000-0000-0000-0000-000000000000}"/>
          </ac:spMkLst>
        </pc:spChg>
        <pc:spChg chg="del mod">
          <ac:chgData name="Felipe Augusto Pereira de Figueiredo" userId="e1771b70d906f94b" providerId="Windows Live" clId="Web-{20CAF96C-3A3A-4667-836E-5D2043E55A0D}" dt="2020-02-17T16:28:56.981" v="84"/>
          <ac:spMkLst>
            <pc:docMk/>
            <pc:sldMk cId="2105159769" sldId="256"/>
            <ac:spMk id="3" creationId="{00000000-0000-0000-0000-000000000000}"/>
          </ac:spMkLst>
        </pc:spChg>
      </pc:sldChg>
      <pc:sldChg chg="new">
        <pc:chgData name="Felipe Augusto Pereira de Figueiredo" userId="e1771b70d906f94b" providerId="Windows Live" clId="Web-{20CAF96C-3A3A-4667-836E-5D2043E55A0D}" dt="2020-02-17T16:29:36.671" v="85"/>
        <pc:sldMkLst>
          <pc:docMk/>
          <pc:sldMk cId="2437199265" sldId="257"/>
        </pc:sldMkLst>
      </pc:sldChg>
    </pc:docChg>
  </pc:docChgLst>
  <pc:docChgLst>
    <pc:chgData name="Felipe Augusto Pereira de Figueiredo" userId="e1771b70d906f94b" providerId="Windows Live" clId="Web-{08E38356-0DC9-4DD7-A6CF-E66A8B5B2F0A}"/>
    <pc:docChg chg="modSld">
      <pc:chgData name="Felipe Augusto Pereira de Figueiredo" userId="e1771b70d906f94b" providerId="Windows Live" clId="Web-{08E38356-0DC9-4DD7-A6CF-E66A8B5B2F0A}" dt="2020-03-18T17:39:02.661" v="87"/>
      <pc:docMkLst>
        <pc:docMk/>
      </pc:docMkLst>
      <pc:sldChg chg="modNotes">
        <pc:chgData name="Felipe Augusto Pereira de Figueiredo" userId="e1771b70d906f94b" providerId="Windows Live" clId="Web-{08E38356-0DC9-4DD7-A6CF-E66A8B5B2F0A}" dt="2020-03-18T17:39:02.661" v="87"/>
        <pc:sldMkLst>
          <pc:docMk/>
          <pc:sldMk cId="1706263506" sldId="312"/>
        </pc:sldMkLst>
      </pc:sldChg>
    </pc:docChg>
  </pc:docChgLst>
  <pc:docChgLst>
    <pc:chgData name="Felipe Augusto Pereira de Figueiredo" userId="e1771b70d906f94b" providerId="Windows Live" clId="Web-{7B93843C-DFF4-4B6D-9934-AB8C4C568E2D}"/>
    <pc:docChg chg="modSld">
      <pc:chgData name="Felipe Augusto Pereira de Figueiredo" userId="e1771b70d906f94b" providerId="Windows Live" clId="Web-{7B93843C-DFF4-4B6D-9934-AB8C4C568E2D}" dt="2020-03-14T00:29:41.866" v="84" actId="20577"/>
      <pc:docMkLst>
        <pc:docMk/>
      </pc:docMkLst>
      <pc:sldChg chg="modSp">
        <pc:chgData name="Felipe Augusto Pereira de Figueiredo" userId="e1771b70d906f94b" providerId="Windows Live" clId="Web-{7B93843C-DFF4-4B6D-9934-AB8C4C568E2D}" dt="2020-03-14T00:29:41.866" v="83" actId="20577"/>
        <pc:sldMkLst>
          <pc:docMk/>
          <pc:sldMk cId="63867976" sldId="310"/>
        </pc:sldMkLst>
        <pc:spChg chg="mod">
          <ac:chgData name="Felipe Augusto Pereira de Figueiredo" userId="e1771b70d906f94b" providerId="Windows Live" clId="Web-{7B93843C-DFF4-4B6D-9934-AB8C4C568E2D}" dt="2020-03-14T00:29:41.866" v="83" actId="20577"/>
          <ac:spMkLst>
            <pc:docMk/>
            <pc:sldMk cId="63867976" sldId="310"/>
            <ac:spMk id="2" creationId="{00000000-0000-0000-0000-000000000000}"/>
          </ac:spMkLst>
        </pc:spChg>
        <pc:spChg chg="mod">
          <ac:chgData name="Felipe Augusto Pereira de Figueiredo" userId="e1771b70d906f94b" providerId="Windows Live" clId="Web-{7B93843C-DFF4-4B6D-9934-AB8C4C568E2D}" dt="2020-03-14T00:29:05.036" v="71" actId="20577"/>
          <ac:spMkLst>
            <pc:docMk/>
            <pc:sldMk cId="63867976" sldId="310"/>
            <ac:spMk id="3" creationId="{00000000-0000-0000-0000-000000000000}"/>
          </ac:spMkLst>
        </pc:spChg>
      </pc:sldChg>
    </pc:docChg>
  </pc:docChgLst>
  <pc:docChgLst>
    <pc:chgData name="Felipe Augusto Pereira de Figueiredo" userId="e1771b70d906f94b" providerId="Windows Live" clId="Web-{62FC7D01-7DC2-4ECC-8EE4-941CF425DBEE}"/>
    <pc:docChg chg="addSld delSld modSld">
      <pc:chgData name="Felipe Augusto Pereira de Figueiredo" userId="e1771b70d906f94b" providerId="Windows Live" clId="Web-{62FC7D01-7DC2-4ECC-8EE4-941CF425DBEE}" dt="2020-04-04T01:47:57.654" v="273" actId="1076"/>
      <pc:docMkLst>
        <pc:docMk/>
      </pc:docMkLst>
      <pc:sldChg chg="del">
        <pc:chgData name="Felipe Augusto Pereira de Figueiredo" userId="e1771b70d906f94b" providerId="Windows Live" clId="Web-{62FC7D01-7DC2-4ECC-8EE4-941CF425DBEE}" dt="2020-04-04T01:13:21.236" v="1"/>
        <pc:sldMkLst>
          <pc:docMk/>
          <pc:sldMk cId="883606865" sldId="300"/>
        </pc:sldMkLst>
      </pc:sldChg>
      <pc:sldChg chg="addSp modSp">
        <pc:chgData name="Felipe Augusto Pereira de Figueiredo" userId="e1771b70d906f94b" providerId="Windows Live" clId="Web-{62FC7D01-7DC2-4ECC-8EE4-941CF425DBEE}" dt="2020-04-04T01:47:57.654" v="273" actId="1076"/>
        <pc:sldMkLst>
          <pc:docMk/>
          <pc:sldMk cId="1037579582" sldId="332"/>
        </pc:sldMkLst>
        <pc:picChg chg="add mod">
          <ac:chgData name="Felipe Augusto Pereira de Figueiredo" userId="e1771b70d906f94b" providerId="Windows Live" clId="Web-{62FC7D01-7DC2-4ECC-8EE4-941CF425DBEE}" dt="2020-04-04T01:47:57.654" v="273" actId="1076"/>
          <ac:picMkLst>
            <pc:docMk/>
            <pc:sldMk cId="1037579582" sldId="332"/>
            <ac:picMk id="3" creationId="{2A0DF154-7178-4F01-A59C-CD7D1EB3AD92}"/>
          </ac:picMkLst>
        </pc:picChg>
      </pc:sldChg>
      <pc:sldChg chg="modSp">
        <pc:chgData name="Felipe Augusto Pereira de Figueiredo" userId="e1771b70d906f94b" providerId="Windows Live" clId="Web-{62FC7D01-7DC2-4ECC-8EE4-941CF425DBEE}" dt="2020-04-04T01:25:24.877" v="195" actId="20577"/>
        <pc:sldMkLst>
          <pc:docMk/>
          <pc:sldMk cId="2987778591" sldId="361"/>
        </pc:sldMkLst>
        <pc:spChg chg="mod">
          <ac:chgData name="Felipe Augusto Pereira de Figueiredo" userId="e1771b70d906f94b" providerId="Windows Live" clId="Web-{62FC7D01-7DC2-4ECC-8EE4-941CF425DBEE}" dt="2020-04-04T01:25:24.877" v="195" actId="20577"/>
          <ac:spMkLst>
            <pc:docMk/>
            <pc:sldMk cId="2987778591" sldId="361"/>
            <ac:spMk id="3" creationId="{00000000-0000-0000-0000-000000000000}"/>
          </ac:spMkLst>
        </pc:spChg>
      </pc:sldChg>
      <pc:sldChg chg="modSp modNotes">
        <pc:chgData name="Felipe Augusto Pereira de Figueiredo" userId="e1771b70d906f94b" providerId="Windows Live" clId="Web-{62FC7D01-7DC2-4ECC-8EE4-941CF425DBEE}" dt="2020-04-04T01:22:38.663" v="142" actId="14100"/>
        <pc:sldMkLst>
          <pc:docMk/>
          <pc:sldMk cId="3813385247" sldId="378"/>
        </pc:sldMkLst>
        <pc:spChg chg="mod">
          <ac:chgData name="Felipe Augusto Pereira de Figueiredo" userId="e1771b70d906f94b" providerId="Windows Live" clId="Web-{62FC7D01-7DC2-4ECC-8EE4-941CF425DBEE}" dt="2020-04-04T01:22:38.663" v="142" actId="14100"/>
          <ac:spMkLst>
            <pc:docMk/>
            <pc:sldMk cId="3813385247" sldId="378"/>
            <ac:spMk id="3" creationId="{00000000-0000-0000-0000-000000000000}"/>
          </ac:spMkLst>
        </pc:spChg>
      </pc:sldChg>
      <pc:sldChg chg="del">
        <pc:chgData name="Felipe Augusto Pereira de Figueiredo" userId="e1771b70d906f94b" providerId="Windows Live" clId="Web-{62FC7D01-7DC2-4ECC-8EE4-941CF425DBEE}" dt="2020-04-04T01:24:50.391" v="175"/>
        <pc:sldMkLst>
          <pc:docMk/>
          <pc:sldMk cId="2636909579" sldId="379"/>
        </pc:sldMkLst>
      </pc:sldChg>
      <pc:sldChg chg="del">
        <pc:chgData name="Felipe Augusto Pereira de Figueiredo" userId="e1771b70d906f94b" providerId="Windows Live" clId="Web-{62FC7D01-7DC2-4ECC-8EE4-941CF425DBEE}" dt="2020-04-04T01:24:50.406" v="176"/>
        <pc:sldMkLst>
          <pc:docMk/>
          <pc:sldMk cId="3307251767" sldId="380"/>
        </pc:sldMkLst>
      </pc:sldChg>
      <pc:sldChg chg="del">
        <pc:chgData name="Felipe Augusto Pereira de Figueiredo" userId="e1771b70d906f94b" providerId="Windows Live" clId="Web-{62FC7D01-7DC2-4ECC-8EE4-941CF425DBEE}" dt="2020-04-04T01:28:01.669" v="197"/>
        <pc:sldMkLst>
          <pc:docMk/>
          <pc:sldMk cId="1498450978" sldId="381"/>
        </pc:sldMkLst>
      </pc:sldChg>
      <pc:sldChg chg="add replId">
        <pc:chgData name="Felipe Augusto Pereira de Figueiredo" userId="e1771b70d906f94b" providerId="Windows Live" clId="Web-{62FC7D01-7DC2-4ECC-8EE4-941CF425DBEE}" dt="2020-04-04T01:13:12.219" v="0"/>
        <pc:sldMkLst>
          <pc:docMk/>
          <pc:sldMk cId="1168747188" sldId="398"/>
        </pc:sldMkLst>
      </pc:sldChg>
      <pc:sldChg chg="modSp new modNotes">
        <pc:chgData name="Felipe Augusto Pereira de Figueiredo" userId="e1771b70d906f94b" providerId="Windows Live" clId="Web-{62FC7D01-7DC2-4ECC-8EE4-941CF425DBEE}" dt="2020-04-04T01:33:54.380" v="268" actId="20577"/>
        <pc:sldMkLst>
          <pc:docMk/>
          <pc:sldMk cId="2414479644" sldId="399"/>
        </pc:sldMkLst>
        <pc:spChg chg="mod">
          <ac:chgData name="Felipe Augusto Pereira de Figueiredo" userId="e1771b70d906f94b" providerId="Windows Live" clId="Web-{62FC7D01-7DC2-4ECC-8EE4-941CF425DBEE}" dt="2020-04-04T01:19:47.214" v="68" actId="20577"/>
          <ac:spMkLst>
            <pc:docMk/>
            <pc:sldMk cId="2414479644" sldId="399"/>
            <ac:spMk id="2" creationId="{F4227E34-0D58-4F7C-A44C-874904CC31AB}"/>
          </ac:spMkLst>
        </pc:spChg>
        <pc:spChg chg="mod">
          <ac:chgData name="Felipe Augusto Pereira de Figueiredo" userId="e1771b70d906f94b" providerId="Windows Live" clId="Web-{62FC7D01-7DC2-4ECC-8EE4-941CF425DBEE}" dt="2020-04-04T01:33:54.380" v="268" actId="20577"/>
          <ac:spMkLst>
            <pc:docMk/>
            <pc:sldMk cId="2414479644" sldId="399"/>
            <ac:spMk id="3" creationId="{96005A71-5862-4C74-B1AF-2AAB990B557F}"/>
          </ac:spMkLst>
        </pc:spChg>
      </pc:sldChg>
    </pc:docChg>
  </pc:docChgLst>
  <pc:docChgLst>
    <pc:chgData name="Felipe Augusto Pereira de Figueiredo" userId="e1771b70d906f94b" providerId="Windows Live" clId="Web-{58D05219-7C7B-4B91-A7AF-DC0AF21441D4}"/>
    <pc:docChg chg="modSld">
      <pc:chgData name="Felipe Augusto Pereira de Figueiredo" userId="e1771b70d906f94b" providerId="Windows Live" clId="Web-{58D05219-7C7B-4B91-A7AF-DC0AF21441D4}" dt="2020-03-15T18:19:02.459" v="6" actId="20577"/>
      <pc:docMkLst>
        <pc:docMk/>
      </pc:docMkLst>
      <pc:sldChg chg="modSp">
        <pc:chgData name="Felipe Augusto Pereira de Figueiredo" userId="e1771b70d906f94b" providerId="Windows Live" clId="Web-{58D05219-7C7B-4B91-A7AF-DC0AF21441D4}" dt="2020-03-15T18:18:57.443" v="4" actId="20577"/>
        <pc:sldMkLst>
          <pc:docMk/>
          <pc:sldMk cId="63867976" sldId="310"/>
        </pc:sldMkLst>
        <pc:spChg chg="mod">
          <ac:chgData name="Felipe Augusto Pereira de Figueiredo" userId="e1771b70d906f94b" providerId="Windows Live" clId="Web-{58D05219-7C7B-4B91-A7AF-DC0AF21441D4}" dt="2020-03-15T18:18:57.443" v="4" actId="20577"/>
          <ac:spMkLst>
            <pc:docMk/>
            <pc:sldMk cId="63867976" sldId="310"/>
            <ac:spMk id="3" creationId="{00000000-0000-0000-0000-000000000000}"/>
          </ac:spMkLst>
        </pc:spChg>
      </pc:sldChg>
    </pc:docChg>
  </pc:docChgLst>
  <pc:docChgLst>
    <pc:chgData name="Felipe Augusto Pereira de Figueiredo" userId="e1771b70d906f94b" providerId="Windows Live" clId="Web-{328F8323-A8B4-4BB5-8B29-141FF986EA24}"/>
    <pc:docChg chg="modSld">
      <pc:chgData name="Felipe Augusto Pereira de Figueiredo" userId="e1771b70d906f94b" providerId="Windows Live" clId="Web-{328F8323-A8B4-4BB5-8B29-141FF986EA24}" dt="2020-04-06T19:56:50.780" v="9" actId="20577"/>
      <pc:docMkLst>
        <pc:docMk/>
      </pc:docMkLst>
      <pc:sldChg chg="modSp">
        <pc:chgData name="Felipe Augusto Pereira de Figueiredo" userId="e1771b70d906f94b" providerId="Windows Live" clId="Web-{328F8323-A8B4-4BB5-8B29-141FF986EA24}" dt="2020-04-06T19:56:50.780" v="8" actId="20577"/>
        <pc:sldMkLst>
          <pc:docMk/>
          <pc:sldMk cId="4289465553" sldId="388"/>
        </pc:sldMkLst>
        <pc:spChg chg="mod">
          <ac:chgData name="Felipe Augusto Pereira de Figueiredo" userId="e1771b70d906f94b" providerId="Windows Live" clId="Web-{328F8323-A8B4-4BB5-8B29-141FF986EA24}" dt="2020-04-06T19:56:50.780" v="8" actId="20577"/>
          <ac:spMkLst>
            <pc:docMk/>
            <pc:sldMk cId="4289465553" sldId="388"/>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F0AF11-6A8A-4E64-94F5-26D4FBA2A01D}" type="datetimeFigureOut">
              <a:rPr lang="nl-BE" smtClean="0"/>
              <a:t>26/10/2023</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B99DF-01BC-492A-8CEF-4FD88D18DD9D}" type="slidenum">
              <a:rPr lang="nl-BE" smtClean="0"/>
              <a:t>‹nº›</a:t>
            </a:fld>
            <a:endParaRPr lang="nl-BE"/>
          </a:p>
        </p:txBody>
      </p:sp>
    </p:spTree>
    <p:extLst>
      <p:ext uri="{BB962C8B-B14F-4D97-AF65-F5344CB8AC3E}">
        <p14:creationId xmlns:p14="http://schemas.microsoft.com/office/powerpoint/2010/main" val="1580594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3682608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panose="020B0604020202020204" pitchFamily="34" charset="0"/>
              <a:buNone/>
            </a:pPr>
            <a:r>
              <a:rPr lang="nl-BE" b="1" dirty="0"/>
              <a:t>Escalonamento dos objetivos ou rótulos</a:t>
            </a:r>
          </a:p>
          <a:p>
            <a:pPr marL="171450" indent="-171450">
              <a:buFont typeface="Arial" panose="020B0604020202020204" pitchFamily="34" charset="0"/>
              <a:buChar char="•"/>
            </a:pPr>
            <a:r>
              <a:rPr lang="nl-BE" dirty="0"/>
              <a:t>https://machinelearningmastery.com/how-to-transform-target-variables-for-regression-with-scikit-learn/</a:t>
            </a:r>
          </a:p>
          <a:p>
            <a:pPr marL="171450" indent="-171450">
              <a:buFont typeface="Arial" panose="020B0604020202020204" pitchFamily="34" charset="0"/>
              <a:buChar char="•"/>
            </a:pPr>
            <a:r>
              <a:rPr lang="nl-BE" dirty="0"/>
              <a:t>https://machinelearningmastery.com/how-to-improve-neural-network-stability-and-modeling-performance-with-data-scaling/</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12</a:t>
            </a:fld>
            <a:endParaRPr lang="nl-BE"/>
          </a:p>
        </p:txBody>
      </p:sp>
    </p:spTree>
    <p:extLst>
      <p:ext uri="{BB962C8B-B14F-4D97-AF65-F5344CB8AC3E}">
        <p14:creationId xmlns:p14="http://schemas.microsoft.com/office/powerpoint/2010/main" val="15969296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noProof="0" dirty="0"/>
              <a:t>Exemplo</a:t>
            </a:r>
            <a:r>
              <a:rPr lang="pt-BR" noProof="0" dirty="0"/>
              <a:t>: </a:t>
            </a:r>
            <a:r>
              <a:rPr lang="pt-BR" dirty="0"/>
              <a:t>https://colab.research.google.com/github/zz4fap/t319_aprendizado_de_maquina/blob/main/notebooks/regression/</a:t>
            </a:r>
            <a:r>
              <a:rPr lang="pt-BR" u="none" dirty="0"/>
              <a:t>escalonamento_de_atributos_com_scikit_learn.ipynb</a:t>
            </a:r>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13</a:t>
            </a:fld>
            <a:endParaRPr lang="nl-BE"/>
          </a:p>
        </p:txBody>
      </p:sp>
    </p:spTree>
    <p:extLst>
      <p:ext uri="{BB962C8B-B14F-4D97-AF65-F5344CB8AC3E}">
        <p14:creationId xmlns:p14="http://schemas.microsoft.com/office/powerpoint/2010/main" val="360316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Exemplo</a:t>
                </a:r>
                <a:r>
                  <a:rPr lang="pt-BR" dirty="0"/>
                  <a:t>: https://mybinder.org/v2/gh/zz4fap/t319_aprendizado_de_maquina/main?filepath=notebooks%2Fregression%2F</a:t>
                </a:r>
                <a:r>
                  <a:rPr lang="pt-BR" sz="1200" baseline="0" dirty="0"/>
                  <a:t>escalonamento_de_atributos_com_scikit_learn.ipynb</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aseline="0" dirty="0"/>
                  <a:t>Por exemplo, se no caso do gradiente descendente as features tiverem escalas muito diferentes, os pesos de atributos com escala muito grande vão ser atualizados mais rapidamente do que pesos de atributos com escala pequena.</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noProof="0" dirty="0"/>
                  <a:t>Critério</a:t>
                </a:r>
                <a:r>
                  <a:rPr lang="pt-BR" sz="1200" baseline="0" noProof="0" dirty="0"/>
                  <a:t> de parada (ou convergência) desse exemplo foi o erro entre épocas/iterações subsequentes cair abaixo de 1e-3 com um máximo número de iterações igual a </a:t>
                </a:r>
                <a:r>
                  <a:rPr lang="pt-BR" sz="1200" b="0" i="0" u="none" strike="noStrike" kern="1200" baseline="0" dirty="0">
                    <a:solidFill>
                      <a:schemeClr val="tx1"/>
                    </a:solidFill>
                    <a:latin typeface="+mn-lt"/>
                    <a:ea typeface="+mn-ea"/>
                    <a:cs typeface="+mn-cs"/>
                  </a:rPr>
                  <a:t>10000</a:t>
                </a:r>
                <a:r>
                  <a:rPr lang="pt-BR" sz="1200" noProof="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noProof="0" dirty="0"/>
                  <a:t>Veja que no caso não-escalonado o algoritmo “converge” com quase 2000 </a:t>
                </a:r>
                <a:r>
                  <a:rPr lang="pt-BR" sz="1200" baseline="0" noProof="0" dirty="0"/>
                  <a:t>épocas. Nesse caso, a2 é atualizado muito mais rapidamente do que a1, dado que o atributo x2 tem variação maior. A variação do gradiente na direção x2 é maior do que na direção x1, ou seja, a descida na direção de x2 é íngreme enquanto na direção de x1 é praticamente uma reta (inclinação igual a 0), fazendo com que a atualização do peso a1 seja muito pequena.</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aseline="0" noProof="0" dirty="0"/>
                  <a:t>O aumento da variação de um dos atributos faz com que o círculos de contorno se tornem elipses que tendem a linhas paralelas quando essa variação é muito grande em relação ao outro atributo. Denotando que um dos atributos tem variação muito maior do que o do outro. Outra forma de ver isso, é notar que como x2 tem variação maior do que x1, o erro ao longo de a2 varia muito mais rapidamente do que ao longo de a1, mostrando que x2 contribui muito mais no valor final do erro e que x1 tem pouca contribuição no valor do erro.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noProof="0" dirty="0"/>
              </a:p>
              <a:p>
                <a:endParaRPr lang="pt-BR" sz="1200"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aseline="0" dirty="0" smtClean="0"/>
                  <a:t>Por exemplo, se no caso do gradiente descendente as features tiverem escalas muito diferentes, os parâmetros de features com escala muito grande vão ser atualizados mais rapidamente do que parâmetros de features com escala pequena.</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aseline="0" noProof="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Nesse caso, o cálculo da distância (erro) entre  </a:t>
                </a:r>
                <a:r>
                  <a:rPr lang="pt-BR" b="0" i="0" smtClean="0">
                    <a:latin typeface="Cambria Math" panose="02040503050406030204" pitchFamily="18" charset="0"/>
                    <a:ea typeface="Cambria Math" panose="02040503050406030204" pitchFamily="18" charset="0"/>
                  </a:rPr>
                  <a:t>y e </a:t>
                </a:r>
                <a:r>
                  <a:rPr lang="pt-BR" i="0">
                    <a:latin typeface="Cambria Math" panose="02040503050406030204" pitchFamily="18" charset="0"/>
                    <a:ea typeface="Cambria Math" panose="02040503050406030204" pitchFamily="18" charset="0"/>
                  </a:rPr>
                  <a:t>ℎ</a:t>
                </a:r>
                <a:r>
                  <a:rPr lang="pt-BR" b="1" i="0">
                    <a:latin typeface="Cambria Math" panose="02040503050406030204" pitchFamily="18" charset="0"/>
                    <a:ea typeface="Cambria Math" panose="02040503050406030204" pitchFamily="18" charset="0"/>
                  </a:rPr>
                  <a:t>(𝒙)</a:t>
                </a:r>
                <a:r>
                  <a:rPr lang="pt-BR" dirty="0" smtClean="0"/>
                  <a:t> será dominado por </a:t>
                </a:r>
                <a:r>
                  <a:rPr lang="pt-BR" i="0">
                    <a:latin typeface="Cambria Math" panose="02040503050406030204" pitchFamily="18" charset="0"/>
                  </a:rPr>
                  <a:t>𝑥_1</a:t>
                </a:r>
                <a:r>
                  <a:rPr lang="pt-BR"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noProof="0" dirty="0" smtClean="0"/>
              </a:p>
              <a:p>
                <a:endParaRPr lang="pt-BR" dirty="0"/>
              </a:p>
            </p:txBody>
          </p:sp>
        </mc:Fallback>
      </mc:AlternateContent>
      <p:sp>
        <p:nvSpPr>
          <p:cNvPr id="4" name="Slide Number Placeholder 3"/>
          <p:cNvSpPr>
            <a:spLocks noGrp="1"/>
          </p:cNvSpPr>
          <p:nvPr>
            <p:ph type="sldNum" sz="quarter" idx="10"/>
          </p:nvPr>
        </p:nvSpPr>
        <p:spPr/>
        <p:txBody>
          <a:bodyPr/>
          <a:lstStyle/>
          <a:p>
            <a:fld id="{DA8B99DF-01BC-492A-8CEF-4FD88D18DD9D}" type="slidenum">
              <a:rPr lang="nl-BE" smtClean="0"/>
              <a:t>14</a:t>
            </a:fld>
            <a:endParaRPr lang="nl-BE"/>
          </a:p>
        </p:txBody>
      </p:sp>
    </p:spTree>
    <p:extLst>
      <p:ext uri="{BB962C8B-B14F-4D97-AF65-F5344CB8AC3E}">
        <p14:creationId xmlns:p14="http://schemas.microsoft.com/office/powerpoint/2010/main" val="21892619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Exemplo</a:t>
                </a:r>
                <a:r>
                  <a:rPr lang="pt-BR" dirty="0"/>
                  <a:t>: https://mybinder.org/v2/gh/zz4fap/t319_aprendizado_de_maquina/main?filepath=notebooks%2Fregression%2F</a:t>
                </a:r>
                <a:r>
                  <a:rPr lang="pt-BR" sz="1200" baseline="0" dirty="0"/>
                  <a:t>escalonamento_de_atributos_com_scikit_learn.ipynb</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aseline="0" dirty="0"/>
                  <a:t>Por exemplo, se no caso do gradiente descendente as features tiverem escalas muito diferentes, os pesos de atributos com escala muito grande vão ser atualizados mais rapidamente do que pesos de atributos com escala pequena.</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noProof="0" dirty="0"/>
                  <a:t>Critério</a:t>
                </a:r>
                <a:r>
                  <a:rPr lang="pt-BR" sz="1200" baseline="0" noProof="0" dirty="0"/>
                  <a:t> de parada (ou convergência) desse exemplo foi o erro entre épocas/iterações subsequentes cair abaixo de 1e-3 com um máximo número de iterações igual a </a:t>
                </a:r>
                <a:r>
                  <a:rPr lang="pt-BR" sz="1200" b="0" i="0" u="none" strike="noStrike" kern="1200" baseline="0" dirty="0">
                    <a:solidFill>
                      <a:schemeClr val="tx1"/>
                    </a:solidFill>
                    <a:latin typeface="+mn-lt"/>
                    <a:ea typeface="+mn-ea"/>
                    <a:cs typeface="+mn-cs"/>
                  </a:rPr>
                  <a:t>10000</a:t>
                </a:r>
                <a:r>
                  <a:rPr lang="pt-BR" sz="1200" noProof="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noProof="0" dirty="0"/>
                  <a:t>Veja que no caso não-escalonado o algoritmo “converge” com quase 2000 </a:t>
                </a:r>
                <a:r>
                  <a:rPr lang="pt-BR" sz="1200" baseline="0" noProof="0" dirty="0"/>
                  <a:t>épocas. Nesse caso, a2 é atualizado muito mais rapidamente do que a1, dado que o atributo x2 tem variação maior. A variação do gradiente na direção x2 é maior do que na direção x1, ou seja, a descida na direção de x2 é íngreme enquanto na direção de x1 é praticamente uma reta (inclinação igual a 0), fazendo com que a atualização do peso a1 seja muito pequena.</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aseline="0" noProof="0" dirty="0"/>
                  <a:t>O aumento da variação de um dos atributos faz com que o círculos de contorno se tornem elipses que tendem a linhas paralelas quando essa variação é muito grande em relação ao outro atributo. Denotando que um dos atributos tem variação muito maior do que o do outro. Outra forma de ver isso, é notar que como x2 tem variação maior do que x1, o erro ao longo de a2 varia muito mais rapidamente do que ao longo de a1, mostrando que x2 contribui muito mais no valor final do erro e que x1 tem pouca contribuição no valor do erro.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noProof="0" dirty="0"/>
              </a:p>
              <a:p>
                <a:endParaRPr lang="pt-BR" sz="1200"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aseline="0" dirty="0" smtClean="0"/>
                  <a:t>Por exemplo, se no caso do gradiente descendente as features tiverem escalas muito diferentes, os parâmetros de features com escala muito grande vão ser atualizados mais rapidamente do que parâmetros de features com escala pequena.</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aseline="0" noProof="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Nesse caso, o cálculo da distância (erro) entre  </a:t>
                </a:r>
                <a:r>
                  <a:rPr lang="pt-BR" b="0" i="0" smtClean="0">
                    <a:latin typeface="Cambria Math" panose="02040503050406030204" pitchFamily="18" charset="0"/>
                    <a:ea typeface="Cambria Math" panose="02040503050406030204" pitchFamily="18" charset="0"/>
                  </a:rPr>
                  <a:t>y e </a:t>
                </a:r>
                <a:r>
                  <a:rPr lang="pt-BR" i="0">
                    <a:latin typeface="Cambria Math" panose="02040503050406030204" pitchFamily="18" charset="0"/>
                    <a:ea typeface="Cambria Math" panose="02040503050406030204" pitchFamily="18" charset="0"/>
                  </a:rPr>
                  <a:t>ℎ</a:t>
                </a:r>
                <a:r>
                  <a:rPr lang="pt-BR" b="1" i="0">
                    <a:latin typeface="Cambria Math" panose="02040503050406030204" pitchFamily="18" charset="0"/>
                    <a:ea typeface="Cambria Math" panose="02040503050406030204" pitchFamily="18" charset="0"/>
                  </a:rPr>
                  <a:t>(𝒙)</a:t>
                </a:r>
                <a:r>
                  <a:rPr lang="pt-BR" dirty="0" smtClean="0"/>
                  <a:t> será dominado por </a:t>
                </a:r>
                <a:r>
                  <a:rPr lang="pt-BR" i="0">
                    <a:latin typeface="Cambria Math" panose="02040503050406030204" pitchFamily="18" charset="0"/>
                  </a:rPr>
                  <a:t>𝑥_1</a:t>
                </a:r>
                <a:r>
                  <a:rPr lang="pt-BR"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noProof="0" dirty="0" smtClean="0"/>
              </a:p>
              <a:p>
                <a:endParaRPr lang="pt-BR" dirty="0"/>
              </a:p>
            </p:txBody>
          </p:sp>
        </mc:Fallback>
      </mc:AlternateContent>
      <p:sp>
        <p:nvSpPr>
          <p:cNvPr id="4" name="Slide Number Placeholder 3"/>
          <p:cNvSpPr>
            <a:spLocks noGrp="1"/>
          </p:cNvSpPr>
          <p:nvPr>
            <p:ph type="sldNum" sz="quarter" idx="10"/>
          </p:nvPr>
        </p:nvSpPr>
        <p:spPr/>
        <p:txBody>
          <a:bodyPr/>
          <a:lstStyle/>
          <a:p>
            <a:fld id="{DA8B99DF-01BC-492A-8CEF-4FD88D18DD9D}" type="slidenum">
              <a:rPr lang="nl-BE" smtClean="0"/>
              <a:t>15</a:t>
            </a:fld>
            <a:endParaRPr lang="nl-BE"/>
          </a:p>
        </p:txBody>
      </p:sp>
    </p:spTree>
    <p:extLst>
      <p:ext uri="{BB962C8B-B14F-4D97-AF65-F5344CB8AC3E}">
        <p14:creationId xmlns:p14="http://schemas.microsoft.com/office/powerpoint/2010/main" val="11793499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aseline="0" noProof="0" dirty="0"/>
                  <a:t>Já no caso padronizado, a superfície se torna mais próxima de uma tigela, com círculos de contorno mais “circulares”, denotando que a superfície tem inclinação similar em todas as direções pois os atributos agora tem variações similares. Desta forma, vemos que ambas features, x1 e x2, contribuem igualmente para o cálculo do erro.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aseline="0" noProof="0" dirty="0"/>
                  <a:t>Nota-se também que algoritmo converge após 4 épocas.</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aseline="0" dirty="0" smtClean="0"/>
                  <a:t>Por exemplo, se no caso do gradiente descendente as features tiverem escalas muito diferentes, os parâmetros de features com escala muito grande vão ser atualizados mais rapidamente do que parâmetros de features com escala pequena.</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aseline="0" noProof="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Nesse caso, o cálculo da distância (erro) entre  </a:t>
                </a:r>
                <a:r>
                  <a:rPr lang="pt-BR" b="0" i="0" smtClean="0">
                    <a:latin typeface="Cambria Math" panose="02040503050406030204" pitchFamily="18" charset="0"/>
                    <a:ea typeface="Cambria Math" panose="02040503050406030204" pitchFamily="18" charset="0"/>
                  </a:rPr>
                  <a:t>y e </a:t>
                </a:r>
                <a:r>
                  <a:rPr lang="pt-BR" i="0">
                    <a:latin typeface="Cambria Math" panose="02040503050406030204" pitchFamily="18" charset="0"/>
                    <a:ea typeface="Cambria Math" panose="02040503050406030204" pitchFamily="18" charset="0"/>
                  </a:rPr>
                  <a:t>ℎ</a:t>
                </a:r>
                <a:r>
                  <a:rPr lang="pt-BR" b="1" i="0">
                    <a:latin typeface="Cambria Math" panose="02040503050406030204" pitchFamily="18" charset="0"/>
                    <a:ea typeface="Cambria Math" panose="02040503050406030204" pitchFamily="18" charset="0"/>
                  </a:rPr>
                  <a:t>(𝒙)</a:t>
                </a:r>
                <a:r>
                  <a:rPr lang="pt-BR" dirty="0" smtClean="0"/>
                  <a:t> será dominado por </a:t>
                </a:r>
                <a:r>
                  <a:rPr lang="pt-BR" i="0">
                    <a:latin typeface="Cambria Math" panose="02040503050406030204" pitchFamily="18" charset="0"/>
                  </a:rPr>
                  <a:t>𝑥_1</a:t>
                </a:r>
                <a:r>
                  <a:rPr lang="pt-BR"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noProof="0" dirty="0" smtClean="0"/>
              </a:p>
              <a:p>
                <a:endParaRPr lang="pt-BR" dirty="0"/>
              </a:p>
            </p:txBody>
          </p:sp>
        </mc:Fallback>
      </mc:AlternateContent>
      <p:sp>
        <p:nvSpPr>
          <p:cNvPr id="4" name="Slide Number Placeholder 3"/>
          <p:cNvSpPr>
            <a:spLocks noGrp="1"/>
          </p:cNvSpPr>
          <p:nvPr>
            <p:ph type="sldNum" sz="quarter" idx="10"/>
          </p:nvPr>
        </p:nvSpPr>
        <p:spPr/>
        <p:txBody>
          <a:bodyPr/>
          <a:lstStyle/>
          <a:p>
            <a:fld id="{DA8B99DF-01BC-492A-8CEF-4FD88D18DD9D}" type="slidenum">
              <a:rPr lang="nl-BE" smtClean="0"/>
              <a:t>16</a:t>
            </a:fld>
            <a:endParaRPr lang="nl-BE"/>
          </a:p>
        </p:txBody>
      </p:sp>
    </p:spTree>
    <p:extLst>
      <p:ext uri="{BB962C8B-B14F-4D97-AF65-F5344CB8AC3E}">
        <p14:creationId xmlns:p14="http://schemas.microsoft.com/office/powerpoint/2010/main" val="14788531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b="1" dirty="0"/>
                  <a:t>Exemplo</a:t>
                </a:r>
                <a:r>
                  <a:rPr lang="pt-BR" dirty="0"/>
                  <a:t>:</a:t>
                </a:r>
                <a:r>
                  <a:rPr lang="pt-BR" baseline="0" dirty="0"/>
                  <a:t> feature_scaling_gradient_variation.ipynb</a:t>
                </a:r>
              </a:p>
              <a:p>
                <a:endParaRPr lang="pt-BR" baseline="0" dirty="0"/>
              </a:p>
              <a:p>
                <a:r>
                  <a:rPr lang="pt-BR" baseline="0" dirty="0"/>
                  <a:t>Critério de parada: atingir número máximo de iterações ou que o erro entre iterações subsequentes seja maior ou igual a 0.0001, indicando que o erro vs. Iterações se tornou constante.</a:t>
                </a:r>
              </a:p>
              <a:p>
                <a:endParaRPr lang="pt-BR" baseline="0" dirty="0"/>
              </a:p>
              <a:p>
                <a:r>
                  <a:rPr lang="pt-BR" baseline="0" dirty="0"/>
                  <a:t>Padronização diminui o número de iterações necessárias para que o erro entre iterações subsequentes seja maior do que 0.0001, ou seja, que ele se torne praticamente constante. Portanto, a padronização diminuiu o tempo de convergência.</a:t>
                </a:r>
              </a:p>
              <a:p>
                <a:endParaRPr lang="pt-BR" baseline="0" dirty="0"/>
              </a:p>
              <a:p>
                <a:r>
                  <a:rPr lang="pt-BR" baseline="0" dirty="0"/>
                  <a:t>Sem a padronização, o algoritmo do GD precisa das 2000 iterações configuradas como sendo o número máxímo, porém, nós apenas apresentados até a 10 iteração por motivos de comparação dos resultados.</a:t>
                </a:r>
              </a:p>
              <a:p>
                <a:endParaRPr lang="pt-BR" baseline="0" dirty="0"/>
              </a:p>
              <a:p>
                <a:r>
                  <a:rPr lang="pt-BR" baseline="0" dirty="0"/>
                  <a:t>Já com a padronização, o algoritmo precisa de apenas 8 iterações para que o critério de parada do erro entre interações subjequentes se torne verdadeiro.</a:t>
                </a:r>
              </a:p>
              <a:p>
                <a:endParaRPr lang="pt-BR" baseline="0" dirty="0"/>
              </a:p>
              <a:p>
                <a:pPr algn="just"/>
                <a:r>
                  <a:rPr lang="pt-BR" dirty="0"/>
                  <a:t>Sem a padronização, pesos de atributos com variação muito grande são atualizados mais rapidamente do que pesos de atributos com variação pequena.</a:t>
                </a:r>
              </a:p>
              <a:p>
                <a:pPr marL="628650" lvl="1" indent="-171450" algn="just">
                  <a:buFont typeface="Arial" panose="020B0604020202020204" pitchFamily="34" charset="0"/>
                  <a:buChar char="•"/>
                </a:pPr>
                <a14:m>
                  <m:oMath xmlns:m="http://schemas.openxmlformats.org/officeDocument/2006/math">
                    <m:sSub>
                      <m:sSubPr>
                        <m:ctrlPr>
                          <a:rPr lang="pt-BR" i="1" smtClean="0">
                            <a:latin typeface="Cambria Math" panose="02040503050406030204" pitchFamily="18" charset="0"/>
                          </a:rPr>
                        </m:ctrlPr>
                      </m:sSubPr>
                      <m:e>
                        <m:r>
                          <a:rPr lang="pt-BR" i="1" smtClean="0">
                            <a:latin typeface="Cambria Math" panose="02040503050406030204" pitchFamily="18" charset="0"/>
                          </a:rPr>
                          <m:t>𝑥</m:t>
                        </m:r>
                      </m:e>
                      <m:sub>
                        <m:r>
                          <a:rPr lang="pt-BR" b="0" i="1" smtClean="0">
                            <a:latin typeface="Cambria Math" panose="02040503050406030204" pitchFamily="18" charset="0"/>
                          </a:rPr>
                          <m:t>1</m:t>
                        </m:r>
                      </m:sub>
                    </m:sSub>
                  </m:oMath>
                </a14:m>
                <a:r>
                  <a:rPr lang="pt-BR" dirty="0"/>
                  <a:t> contribui muito mais no valor final do erro, fazendo com que </a:t>
                </a:r>
                <a14:m>
                  <m:oMath xmlns:m="http://schemas.openxmlformats.org/officeDocument/2006/math">
                    <m:sSub>
                      <m:sSubPr>
                        <m:ctrlPr>
                          <a:rPr lang="pt-BR" i="1">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1</m:t>
                        </m:r>
                      </m:sub>
                    </m:sSub>
                  </m:oMath>
                </a14:m>
                <a:r>
                  <a:rPr lang="pt-BR" dirty="0"/>
                  <a:t> seja rapidamente atualizado.</a:t>
                </a:r>
              </a:p>
              <a:p>
                <a:pPr marL="0" lvl="0" indent="0" algn="just">
                  <a:buFont typeface="Arial" panose="020B0604020202020204" pitchFamily="34" charset="0"/>
                  <a:buNone/>
                </a:pPr>
                <a:endParaRPr lang="pt-BR" dirty="0"/>
              </a:p>
              <a:p>
                <a:pPr marL="0" lvl="0" indent="0" algn="just">
                  <a:buFont typeface="Arial" panose="020B0604020202020204" pitchFamily="34" charset="0"/>
                  <a:buNone/>
                </a:pPr>
                <a:r>
                  <a:rPr lang="pt-BR" dirty="0"/>
                  <a:t>Com</a:t>
                </a:r>
                <a:r>
                  <a:rPr lang="pt-BR" baseline="0" dirty="0"/>
                  <a:t> a padronização, devido ao fato dos atributos seguirem a distribuição Gaussiana, a superfície de contorno se torna circular, com varições de erro idênticas em amabas as ditreções, i.e., de a1 e a2, fazendo com que o algoritmo siga um caminha reto até o mínimo global, pois a varição do erro é idêntica em ambos os sentidos. Isso também é mostrado pelos gráficos de histórico de variação dos gradientes de a1 e a2. Estes gráficos mostram que a varição é idêntica em ambas direções e que o algoritmo rapidamente atinge o mínimo global, fazendo com que os gradientes se tornem iguais a zero, i.e., o gradiente no ponto de mínimo é igual a zero pois a inclinação da tangente neste ponto é igual a 0.</a:t>
                </a:r>
                <a:endParaRPr lang="pt-BR" dirty="0"/>
              </a:p>
              <a:p>
                <a:endParaRPr lang="pt-BR" dirty="0"/>
              </a:p>
              <a:p>
                <a:endParaRPr lang="pt-BR" dirty="0"/>
              </a:p>
            </p:txBody>
          </p:sp>
        </mc:Choice>
        <mc:Fallback xmlns="">
          <p:sp>
            <p:nvSpPr>
              <p:cNvPr id="3" name="Notes Placeholder 2"/>
              <p:cNvSpPr>
                <a:spLocks noGrp="1"/>
              </p:cNvSpPr>
              <p:nvPr>
                <p:ph type="body" idx="1"/>
              </p:nvPr>
            </p:nvSpPr>
            <p:spPr/>
            <p:txBody>
              <a:bodyPr/>
              <a:lstStyle/>
              <a:p>
                <a:r>
                  <a:rPr lang="pt-BR" b="1" dirty="0" smtClean="0"/>
                  <a:t>Exemplo</a:t>
                </a:r>
                <a:r>
                  <a:rPr lang="pt-BR" dirty="0" smtClean="0"/>
                  <a:t>:</a:t>
                </a:r>
                <a:r>
                  <a:rPr lang="pt-BR" baseline="0" dirty="0" smtClean="0"/>
                  <a:t> feature_scaling_gradient_variation.ipynb</a:t>
                </a:r>
              </a:p>
              <a:p>
                <a:endParaRPr lang="pt-BR" baseline="0" dirty="0" smtClean="0"/>
              </a:p>
              <a:p>
                <a:r>
                  <a:rPr lang="pt-BR" baseline="0" dirty="0" smtClean="0"/>
                  <a:t>Critério de parada: atingir número máximo de iterações ou que o erro entre iterações subsequentes seja maior ou igual a 0.0001, indicando que o erro vs. Iterações se tornou constante.</a:t>
                </a:r>
              </a:p>
              <a:p>
                <a:endParaRPr lang="pt-BR" baseline="0" dirty="0" smtClean="0"/>
              </a:p>
              <a:p>
                <a:r>
                  <a:rPr lang="pt-BR" baseline="0" dirty="0" smtClean="0"/>
                  <a:t>Padronização diminui o número de iterações necessárias para que o erro entre iterações subsequentes seja maior do que 0.0001, ou seja, que ele se torne praticamente constante. Portanto, a padronização diminuiu o tempo de convergência.</a:t>
                </a:r>
              </a:p>
              <a:p>
                <a:endParaRPr lang="pt-BR" baseline="0" dirty="0" smtClean="0"/>
              </a:p>
              <a:p>
                <a:r>
                  <a:rPr lang="pt-BR" baseline="0" dirty="0" smtClean="0"/>
                  <a:t>Sem a padronização, o algoritmo do GD precisa das 2000 iterações configuradas como sendo o número máxímo, porém, nós apenas apresentados até a 10 iteração por motivos de comparação dos resultados.</a:t>
                </a:r>
              </a:p>
              <a:p>
                <a:endParaRPr lang="pt-BR" baseline="0" dirty="0" smtClean="0"/>
              </a:p>
              <a:p>
                <a:r>
                  <a:rPr lang="pt-BR" baseline="0" dirty="0" smtClean="0"/>
                  <a:t>Já com a padronização, o algoritmo precisa de apenas 8 iterações para que o critério de parada do erro entre interações subjequentes se torne verdadeiro.</a:t>
                </a:r>
              </a:p>
              <a:p>
                <a:endParaRPr lang="pt-BR" baseline="0" dirty="0" smtClean="0"/>
              </a:p>
              <a:p>
                <a:pPr algn="just"/>
                <a:r>
                  <a:rPr lang="pt-BR" dirty="0" smtClean="0"/>
                  <a:t>Sem a padronização, pesos de atributos com variação muito grande são atualizados mais rapidamente do que pesos de atributos com variação pequena.</a:t>
                </a:r>
              </a:p>
              <a:p>
                <a:pPr marL="628650" lvl="1" indent="-171450" algn="just">
                  <a:buFont typeface="Arial" panose="020B0604020202020204" pitchFamily="34" charset="0"/>
                  <a:buChar char="•"/>
                </a:pPr>
                <a:r>
                  <a:rPr lang="pt-BR" i="0" smtClean="0">
                    <a:latin typeface="Cambria Math" panose="02040503050406030204" pitchFamily="18" charset="0"/>
                  </a:rPr>
                  <a:t>𝑥_</a:t>
                </a:r>
                <a:r>
                  <a:rPr lang="pt-BR" b="0" i="0" smtClean="0">
                    <a:latin typeface="Cambria Math" panose="02040503050406030204" pitchFamily="18" charset="0"/>
                  </a:rPr>
                  <a:t>1</a:t>
                </a:r>
                <a:r>
                  <a:rPr lang="pt-BR" dirty="0"/>
                  <a:t> </a:t>
                </a:r>
                <a:r>
                  <a:rPr lang="pt-BR" dirty="0" smtClean="0"/>
                  <a:t>contribui </a:t>
                </a:r>
                <a:r>
                  <a:rPr lang="pt-BR" dirty="0"/>
                  <a:t>muito mais no valor final do erro, fazendo com que </a:t>
                </a:r>
                <a:r>
                  <a:rPr lang="pt-BR" b="0" i="0" smtClean="0">
                    <a:latin typeface="Cambria Math" panose="02040503050406030204" pitchFamily="18" charset="0"/>
                  </a:rPr>
                  <a:t>𝑎</a:t>
                </a:r>
                <a:r>
                  <a:rPr lang="pt-BR" b="0" i="0">
                    <a:latin typeface="Cambria Math" panose="02040503050406030204" pitchFamily="18" charset="0"/>
                  </a:rPr>
                  <a:t>_</a:t>
                </a:r>
                <a:r>
                  <a:rPr lang="pt-BR" b="0" i="0" smtClean="0">
                    <a:latin typeface="Cambria Math" panose="02040503050406030204" pitchFamily="18" charset="0"/>
                  </a:rPr>
                  <a:t>1</a:t>
                </a:r>
                <a:r>
                  <a:rPr lang="pt-BR" dirty="0"/>
                  <a:t> seja rapidamente atualizado</a:t>
                </a:r>
                <a:r>
                  <a:rPr lang="pt-BR" dirty="0" smtClean="0"/>
                  <a:t>.</a:t>
                </a:r>
              </a:p>
              <a:p>
                <a:pPr marL="0" lvl="0" indent="0" algn="just">
                  <a:buFont typeface="Arial" panose="020B0604020202020204" pitchFamily="34" charset="0"/>
                  <a:buNone/>
                </a:pPr>
                <a:endParaRPr lang="pt-BR" dirty="0" smtClean="0"/>
              </a:p>
              <a:p>
                <a:pPr marL="0" lvl="0" indent="0" algn="just">
                  <a:buFont typeface="Arial" panose="020B0604020202020204" pitchFamily="34" charset="0"/>
                  <a:buNone/>
                </a:pPr>
                <a:r>
                  <a:rPr lang="pt-BR" dirty="0" smtClean="0"/>
                  <a:t>Com</a:t>
                </a:r>
                <a:r>
                  <a:rPr lang="pt-BR" baseline="0" dirty="0" smtClean="0"/>
                  <a:t> a padronização, devido ao fato dos atributos seguirem a distribuição Gaussiana, a superfície de contorno se torna circular, com varições de erro idênticas em amabas as ditreções, i.e., de a1 e a2, fazendo com que o algoritmo siga um caminha reto até o mínimo global, pois a varição do erro é idêntica em ambos os sentidos. Isso também é mostrado pelos gráficos de histórico de variação dos gradientes de a1 e a2. Estes gráficos mostram que a varição é idêntica em ambas direções e que o algoritmo rapidamente atinge o mínimo global, fazendo com que os gradientes se tornem iguais a zero, i.e., o gradiente no ponto de mínimo é igual a zero pois a inclinação da tangente neste ponto é igual a 0.</a:t>
                </a:r>
                <a:endParaRPr lang="pt-BR" dirty="0"/>
              </a:p>
              <a:p>
                <a:endParaRPr lang="pt-BR" dirty="0"/>
              </a:p>
              <a:p>
                <a:endParaRPr lang="pt-BR" dirty="0"/>
              </a:p>
            </p:txBody>
          </p:sp>
        </mc:Fallback>
      </mc:AlternateContent>
      <p:sp>
        <p:nvSpPr>
          <p:cNvPr id="4" name="Slide Number Placeholder 3"/>
          <p:cNvSpPr>
            <a:spLocks noGrp="1"/>
          </p:cNvSpPr>
          <p:nvPr>
            <p:ph type="sldNum" sz="quarter" idx="10"/>
          </p:nvPr>
        </p:nvSpPr>
        <p:spPr/>
        <p:txBody>
          <a:bodyPr/>
          <a:lstStyle/>
          <a:p>
            <a:fld id="{DA8B99DF-01BC-492A-8CEF-4FD88D18DD9D}" type="slidenum">
              <a:rPr lang="nl-BE" smtClean="0"/>
              <a:t>17</a:t>
            </a:fld>
            <a:endParaRPr lang="nl-BE"/>
          </a:p>
        </p:txBody>
      </p:sp>
    </p:spTree>
    <p:extLst>
      <p:ext uri="{BB962C8B-B14F-4D97-AF65-F5344CB8AC3E}">
        <p14:creationId xmlns:p14="http://schemas.microsoft.com/office/powerpoint/2010/main" val="19899752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Exemplo: escalonamento_de_atributos_com_scikit_learn.ipynb</a:t>
            </a:r>
          </a:p>
        </p:txBody>
      </p:sp>
      <p:sp>
        <p:nvSpPr>
          <p:cNvPr id="4" name="Slide Number Placeholder 3"/>
          <p:cNvSpPr>
            <a:spLocks noGrp="1"/>
          </p:cNvSpPr>
          <p:nvPr>
            <p:ph type="sldNum" sz="quarter" idx="10"/>
          </p:nvPr>
        </p:nvSpPr>
        <p:spPr/>
        <p:txBody>
          <a:bodyPr/>
          <a:lstStyle/>
          <a:p>
            <a:fld id="{DA8B99DF-01BC-492A-8CEF-4FD88D18DD9D}" type="slidenum">
              <a:rPr lang="nl-BE" smtClean="0"/>
              <a:t>18</a:t>
            </a:fld>
            <a:endParaRPr lang="nl-BE"/>
          </a:p>
        </p:txBody>
      </p:sp>
    </p:spTree>
    <p:extLst>
      <p:ext uri="{BB962C8B-B14F-4D97-AF65-F5344CB8AC3E}">
        <p14:creationId xmlns:p14="http://schemas.microsoft.com/office/powerpoint/2010/main" val="793348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sz="1200" noProof="0" dirty="0"/>
          </a:p>
        </p:txBody>
      </p:sp>
      <p:sp>
        <p:nvSpPr>
          <p:cNvPr id="4" name="Slide Number Placeholder 3"/>
          <p:cNvSpPr>
            <a:spLocks noGrp="1"/>
          </p:cNvSpPr>
          <p:nvPr>
            <p:ph type="sldNum" sz="quarter" idx="10"/>
          </p:nvPr>
        </p:nvSpPr>
        <p:spPr/>
        <p:txBody>
          <a:bodyPr/>
          <a:lstStyle/>
          <a:p>
            <a:fld id="{DA8B99DF-01BC-492A-8CEF-4FD88D18DD9D}" type="slidenum">
              <a:rPr lang="nl-BE" smtClean="0"/>
              <a:t>3</a:t>
            </a:fld>
            <a:endParaRPr lang="nl-BE"/>
          </a:p>
        </p:txBody>
      </p:sp>
    </p:spTree>
    <p:extLst>
      <p:ext uri="{BB962C8B-B14F-4D97-AF65-F5344CB8AC3E}">
        <p14:creationId xmlns:p14="http://schemas.microsoft.com/office/powerpoint/2010/main" val="3396310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noProof="0" dirty="0"/>
              <a:t>Em geral, os algoritmos de aprendizado de máquina não apresentam bom desempenho quando as</a:t>
            </a:r>
            <a:r>
              <a:rPr lang="pt-BR" sz="1200" baseline="0" noProof="0" dirty="0"/>
              <a:t> features </a:t>
            </a:r>
            <a:r>
              <a:rPr lang="pt-BR" sz="1200" noProof="0" dirty="0"/>
              <a:t>têm escalas muito diferentes.</a:t>
            </a:r>
          </a:p>
          <a:p>
            <a:endParaRPr lang="pt-BR" sz="1200" noProof="0" dirty="0"/>
          </a:p>
          <a:p>
            <a:r>
              <a:rPr lang="pt-BR" sz="1200" noProof="0" dirty="0"/>
              <a:t>Algoritmos que</a:t>
            </a:r>
            <a:r>
              <a:rPr lang="pt-BR" sz="1200" baseline="0" noProof="0" dirty="0"/>
              <a:t> utilizam</a:t>
            </a:r>
            <a:r>
              <a:rPr lang="pt-BR" sz="1200" noProof="0" dirty="0"/>
              <a:t> distância como métrica de erro, como por exemplo Gradiente Descendente, RNA, KNN, K-means e SVM, são os mais afetados por</a:t>
            </a:r>
            <a:r>
              <a:rPr lang="pt-BR" sz="1200" baseline="0" noProof="0" dirty="0"/>
              <a:t> atributos com diferentes intervalos de variação</a:t>
            </a:r>
            <a:r>
              <a:rPr lang="pt-BR" sz="1200" noProof="0" dirty="0"/>
              <a:t>. Isso ocorre porque</a:t>
            </a:r>
            <a:r>
              <a:rPr lang="pt-BR" sz="1200" baseline="0" noProof="0" dirty="0"/>
              <a:t> esses algoritmos</a:t>
            </a:r>
            <a:r>
              <a:rPr lang="pt-BR" sz="1200" noProof="0" dirty="0"/>
              <a:t> usam distâncias entre pontos de dados para determinar sua similaridade.</a:t>
            </a:r>
          </a:p>
          <a:p>
            <a:endParaRPr lang="pt-BR" sz="1200" noProof="0" dirty="0"/>
          </a:p>
          <a:p>
            <a:r>
              <a:rPr lang="pt-BR" sz="1200" noProof="0" dirty="0"/>
              <a:t>Por exemplo, muitos algoritmos de ML calculam a distância entre dois pontos pela distância euclidiana. Se um das</a:t>
            </a:r>
            <a:r>
              <a:rPr lang="pt-BR" sz="1200" baseline="0" noProof="0" dirty="0"/>
              <a:t> features </a:t>
            </a:r>
            <a:r>
              <a:rPr lang="pt-BR" sz="1200" noProof="0" dirty="0"/>
              <a:t>tiver uma faixa de valores muito maior do que o</a:t>
            </a:r>
            <a:r>
              <a:rPr lang="pt-BR" sz="1200" baseline="0" noProof="0" dirty="0"/>
              <a:t> de outra feature</a:t>
            </a:r>
            <a:r>
              <a:rPr lang="pt-BR" sz="1200" noProof="0" dirty="0"/>
              <a:t>, o</a:t>
            </a:r>
            <a:r>
              <a:rPr lang="pt-BR" sz="1200" baseline="0" noProof="0" dirty="0"/>
              <a:t> cálculo da </a:t>
            </a:r>
            <a:r>
              <a:rPr lang="pt-BR" sz="1200" noProof="0" dirty="0"/>
              <a:t>distância será regido por essa</a:t>
            </a:r>
            <a:r>
              <a:rPr lang="pt-BR" sz="1200" baseline="0" noProof="0" dirty="0"/>
              <a:t> feature </a:t>
            </a:r>
            <a:r>
              <a:rPr lang="pt-BR" sz="1200" noProof="0" dirty="0"/>
              <a:t>em particular. Portanto, a</a:t>
            </a:r>
            <a:r>
              <a:rPr lang="pt-BR" sz="1200" baseline="0" noProof="0" dirty="0"/>
              <a:t> variação </a:t>
            </a:r>
            <a:r>
              <a:rPr lang="pt-BR" sz="1200" noProof="0" dirty="0"/>
              <a:t>de todos os recursos deve ser escalonada para que cada feature contribua com mesma importância na distância final.</a:t>
            </a:r>
            <a:endParaRPr lang="pt-BR" sz="1200" baseline="0" noProof="0" dirty="0"/>
          </a:p>
          <a:p>
            <a:endParaRPr lang="pt-BR" sz="1200" noProof="0" dirty="0"/>
          </a:p>
          <a:p>
            <a:r>
              <a:rPr lang="pt-BR" sz="1200" noProof="0" dirty="0"/>
              <a:t>O escalonamento de features é uma técnica para padronizar/normalizar as</a:t>
            </a:r>
            <a:r>
              <a:rPr lang="pt-BR" sz="1200" baseline="0" noProof="0" dirty="0"/>
              <a:t> features</a:t>
            </a:r>
            <a:r>
              <a:rPr lang="pt-BR" sz="1200" noProof="0" dirty="0"/>
              <a:t> em um intervalo fixo. É realizada durante o pré-processamento de dados para lidar com magnitudes, valores ou unidades</a:t>
            </a:r>
            <a:r>
              <a:rPr lang="pt-BR" sz="1200" baseline="0" noProof="0" dirty="0"/>
              <a:t> que tenham grandes variações de valores</a:t>
            </a:r>
            <a:r>
              <a:rPr lang="pt-BR" sz="1200" noProof="0" dirty="0"/>
              <a:t>. Se o escalonamento</a:t>
            </a:r>
            <a:r>
              <a:rPr lang="pt-BR" sz="1200" baseline="0" noProof="0" dirty="0"/>
              <a:t> </a:t>
            </a:r>
            <a:r>
              <a:rPr lang="pt-BR" sz="1200" noProof="0" dirty="0"/>
              <a:t>não for feito, um algoritmo de aprendizado de máquina tende a</a:t>
            </a:r>
            <a:r>
              <a:rPr lang="pt-BR" sz="1200" baseline="0" noProof="0" dirty="0"/>
              <a:t> dar mais importância a valores maiores </a:t>
            </a:r>
            <a:r>
              <a:rPr lang="pt-BR" sz="1200" noProof="0" dirty="0"/>
              <a:t>e</a:t>
            </a:r>
            <a:r>
              <a:rPr lang="pt-BR" sz="1200" baseline="0" noProof="0" dirty="0"/>
              <a:t> dar menos importância a valores menores</a:t>
            </a:r>
            <a:r>
              <a:rPr lang="pt-BR" sz="1200" noProof="0" dirty="0"/>
              <a:t>, independentemente da unidade dos valores. </a:t>
            </a:r>
          </a:p>
          <a:p>
            <a:endParaRPr lang="pt-BR" sz="1200" noProof="0" dirty="0"/>
          </a:p>
          <a:p>
            <a:r>
              <a:rPr lang="pt-BR" sz="1200" noProof="0" dirty="0"/>
              <a:t>Por exemplo, se um algoritmo não estiver usando um método de</a:t>
            </a:r>
            <a:r>
              <a:rPr lang="pt-BR" sz="1200" baseline="0" noProof="0" dirty="0"/>
              <a:t> escalonamento</a:t>
            </a:r>
            <a:r>
              <a:rPr lang="pt-BR" sz="1200" noProof="0" dirty="0"/>
              <a:t>, ele poderá considerar o valor de 3000 metros maior que 5 km, mas isso não é verdade e, nesse caso, o algoritmo fornecerá previsões incorretas. Portanto, usamos o escalonamento</a:t>
            </a:r>
            <a:r>
              <a:rPr lang="pt-BR" sz="1200" baseline="0" noProof="0" dirty="0"/>
              <a:t> de features </a:t>
            </a:r>
            <a:r>
              <a:rPr lang="pt-BR" sz="1200" noProof="0" dirty="0"/>
              <a:t>para trazer todos os valores para as mesmas magnitudes e, assim, resolver esse problema.</a:t>
            </a:r>
          </a:p>
          <a:p>
            <a:endParaRPr lang="pt-BR" sz="1200" noProof="0" dirty="0"/>
          </a:p>
          <a:p>
            <a:r>
              <a:rPr lang="pt-BR" sz="1200" noProof="0" dirty="0"/>
              <a:t>Os atributos com grandes magnitudes pesam muito mais nos cálculos de distância do que os atributos com pequenas magnitudes.</a:t>
            </a:r>
          </a:p>
          <a:p>
            <a:endParaRPr lang="pt-BR" sz="1200" noProof="0" dirty="0"/>
          </a:p>
          <a:p>
            <a:r>
              <a:rPr lang="pt-BR" sz="1200" b="1" noProof="0" dirty="0"/>
              <a:t>Intuição</a:t>
            </a:r>
            <a:r>
              <a:rPr lang="pt-BR" sz="1200" noProof="0" dirty="0"/>
              <a:t>:</a:t>
            </a:r>
          </a:p>
          <a:p>
            <a:endParaRPr lang="pt-BR" sz="1200" noProof="0" dirty="0"/>
          </a:p>
          <a:p>
            <a:r>
              <a:rPr lang="pt-BR" sz="1200" noProof="0" dirty="0"/>
              <a:t>Algoritmos de aprendizado de máquina funcionam com números e não tem conhecimento do que esses números representam. Um peso de 75 kg e uma distância de 75 quilômetros representam duas coisas completamente diferentes - isso nós, humanos, podemos entender facilmente. Mas para uma máquina, ambos valores 75 são a mesma coisa, independentemente do fato de as unidades de ambos serem diferentes. </a:t>
            </a:r>
          </a:p>
          <a:p>
            <a:endParaRPr lang="pt-BR" sz="1200" noProof="0" dirty="0"/>
          </a:p>
          <a:p>
            <a:r>
              <a:rPr lang="pt-BR" sz="1200" noProof="0" dirty="0"/>
              <a:t>Outro exemplo, uma idade média de 30 anos e uma população de 40000 habitantes, são unidades diferentes e portanto 40000 habitantes não pode ser dito ser maior do que 30 anos.</a:t>
            </a:r>
          </a:p>
          <a:p>
            <a:endParaRPr lang="pt-BR" sz="1200" noProof="0" dirty="0"/>
          </a:p>
          <a:p>
            <a:r>
              <a:rPr lang="pt-BR" sz="1200" noProof="0" dirty="0"/>
              <a:t>O algoritmo de ML vê apenas números - alguns variando em milhares e outros em torno de dezenas e assume</a:t>
            </a:r>
            <a:r>
              <a:rPr lang="pt-BR" sz="1200" baseline="0" noProof="0" dirty="0"/>
              <a:t> </a:t>
            </a:r>
            <a:r>
              <a:rPr lang="pt-BR" sz="1200" noProof="0" dirty="0"/>
              <a:t>que números maiores</a:t>
            </a:r>
            <a:r>
              <a:rPr lang="pt-BR" sz="1200" baseline="0" noProof="0" dirty="0"/>
              <a:t> tem maior importância</a:t>
            </a:r>
            <a:r>
              <a:rPr lang="pt-BR" sz="1200" noProof="0" dirty="0"/>
              <a:t>. Portanto, valores</a:t>
            </a:r>
            <a:r>
              <a:rPr lang="pt-BR" sz="1200" baseline="0" noProof="0" dirty="0"/>
              <a:t> </a:t>
            </a:r>
            <a:r>
              <a:rPr lang="pt-BR" sz="1200" noProof="0" dirty="0"/>
              <a:t>maiores</a:t>
            </a:r>
            <a:r>
              <a:rPr lang="pt-BR" sz="1200" baseline="0" noProof="0" dirty="0"/>
              <a:t> </a:t>
            </a:r>
            <a:r>
              <a:rPr lang="pt-BR" sz="1200" noProof="0" dirty="0"/>
              <a:t>começam a desempenhar um papel mais decisivo no treinamento do modelo.</a:t>
            </a:r>
          </a:p>
          <a:p>
            <a:endParaRPr lang="pt-BR" sz="1200" noProof="0" dirty="0"/>
          </a:p>
          <a:p>
            <a:r>
              <a:rPr lang="pt-BR" sz="1200" noProof="0" dirty="0"/>
              <a:t>É aí que está o problema. A importância da população não é</a:t>
            </a:r>
            <a:r>
              <a:rPr lang="pt-BR" sz="1200" baseline="0" noProof="0" dirty="0"/>
              <a:t> maior do que a importância da idade média, os dois valores não podem ser comparados</a:t>
            </a:r>
            <a:r>
              <a:rPr lang="pt-BR" sz="1200" noProof="0" dirty="0"/>
              <a:t>. Porém, o algoritmo supõe que, desde 54000&gt; 51,7 e 130000&gt; 45,9, e</a:t>
            </a:r>
            <a:r>
              <a:rPr lang="pt-BR" sz="1200" baseline="0" noProof="0" dirty="0"/>
              <a:t> </a:t>
            </a:r>
            <a:r>
              <a:rPr lang="pt-BR" sz="1200" noProof="0" dirty="0"/>
              <a:t>portanto, a população é uma feature mais importante, o que é incorreto.</a:t>
            </a:r>
          </a:p>
          <a:p>
            <a:endParaRPr lang="pt-BR" sz="1200" noProof="0" dirty="0"/>
          </a:p>
          <a:p>
            <a:r>
              <a:rPr lang="pt-BR" sz="1200" noProof="0" dirty="0"/>
              <a:t>Esse problema ocorre com todo algoritmo que se baseia no cálculo da distância durante a fase de treinamento.</a:t>
            </a:r>
          </a:p>
          <a:p>
            <a:endParaRPr lang="pt-BR" sz="1200" noProof="0" dirty="0"/>
          </a:p>
          <a:p>
            <a:r>
              <a:rPr lang="pt-BR" sz="1200" b="1" noProof="0" dirty="0"/>
              <a:t>Escalonamento de </a:t>
            </a:r>
            <a:r>
              <a:rPr lang="pt-BR" sz="1200" b="1" u="sng" noProof="0" dirty="0"/>
              <a:t>atributos</a:t>
            </a:r>
            <a:r>
              <a:rPr lang="pt-BR" sz="1200" b="1" noProof="0" dirty="0"/>
              <a:t>/features</a:t>
            </a:r>
            <a:r>
              <a:rPr lang="pt-BR" sz="1200" noProof="0" dirty="0"/>
              <a:t>:</a:t>
            </a:r>
          </a:p>
          <a:p>
            <a:endParaRPr lang="pt-BR" sz="1200" noProof="0" dirty="0"/>
          </a:p>
          <a:p>
            <a:r>
              <a:rPr lang="pt-BR" sz="1200" dirty="0"/>
              <a:t>Existem duas maneiras comuns de fazer com que todos os atributos tenham a mesma escala: escalonamento</a:t>
            </a:r>
            <a:r>
              <a:rPr lang="pt-BR" sz="1200" baseline="0" dirty="0"/>
              <a:t> min-max (também conhecido como normalização)</a:t>
            </a:r>
            <a:r>
              <a:rPr lang="pt-BR" sz="1200" dirty="0"/>
              <a:t> e a padronização.</a:t>
            </a:r>
          </a:p>
          <a:p>
            <a:pPr marL="0" indent="0">
              <a:buFont typeface="Arial" panose="020B0604020202020204" pitchFamily="34" charset="0"/>
              <a:buNone/>
            </a:pPr>
            <a:r>
              <a:rPr lang="pt-BR" sz="1200" dirty="0"/>
              <a:t>Em</a:t>
            </a:r>
            <a:r>
              <a:rPr lang="pt-BR" sz="1200" baseline="0" dirty="0"/>
              <a:t> alguns casos</a:t>
            </a:r>
            <a:r>
              <a:rPr lang="pt-BR" sz="1200" dirty="0"/>
              <a:t>, ajuda a acelerar a</a:t>
            </a:r>
            <a:r>
              <a:rPr lang="pt-BR" sz="1200" baseline="0" dirty="0"/>
              <a:t> convergência de </a:t>
            </a:r>
            <a:r>
              <a:rPr lang="pt-BR" sz="1200" dirty="0"/>
              <a:t>um algoritmo,</a:t>
            </a:r>
            <a:r>
              <a:rPr lang="pt-BR" sz="1200" baseline="0" dirty="0"/>
              <a:t> como por exemplo, o gradiente descendente.</a:t>
            </a:r>
          </a:p>
          <a:p>
            <a:pPr marL="0" indent="0">
              <a:buFont typeface="Arial" panose="020B0604020202020204" pitchFamily="34" charset="0"/>
              <a:buNone/>
            </a:pPr>
            <a:r>
              <a:rPr lang="pt-BR" sz="1200" baseline="0" dirty="0"/>
              <a:t>É aplicado durante pré-processamento dos exemplos de treinamento (i.e., features).</a:t>
            </a:r>
            <a:endParaRPr lang="nl-BE" sz="1200" dirty="0"/>
          </a:p>
          <a:p>
            <a:endParaRPr lang="pt-BR" sz="1200" noProof="0" dirty="0"/>
          </a:p>
          <a:p>
            <a:r>
              <a:rPr lang="pt-BR" sz="1200" b="1" noProof="0" dirty="0"/>
              <a:t>Vantagens</a:t>
            </a:r>
            <a:r>
              <a:rPr lang="pt-BR" sz="1200" noProof="0" dirty="0"/>
              <a:t>:</a:t>
            </a:r>
          </a:p>
          <a:p>
            <a:endParaRPr lang="pt-BR" sz="1200" noProof="0" dirty="0"/>
          </a:p>
          <a:p>
            <a:pPr marL="171450" indent="-171450">
              <a:buFont typeface="Arial" panose="020B0604020202020204" pitchFamily="34" charset="0"/>
              <a:buChar char="•"/>
            </a:pPr>
            <a:r>
              <a:rPr lang="pt-BR" sz="1200" noProof="0" dirty="0"/>
              <a:t>Possibilita comparar o peso/influência de cada feature no modelo.</a:t>
            </a:r>
          </a:p>
          <a:p>
            <a:pPr marL="171450" indent="-171450">
              <a:buFont typeface="Arial" panose="020B0604020202020204" pitchFamily="34" charset="0"/>
              <a:buChar char="•"/>
            </a:pPr>
            <a:r>
              <a:rPr lang="pt-BR" sz="1200" noProof="0" dirty="0"/>
              <a:t>Melhora o desempenho e a estabilidade do treinamento do modelo.</a:t>
            </a:r>
          </a:p>
          <a:p>
            <a:endParaRPr lang="pt-BR" sz="1200" noProof="0" dirty="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4</a:t>
            </a:fld>
            <a:endParaRPr lang="nl-BE"/>
          </a:p>
        </p:txBody>
      </p:sp>
    </p:spTree>
    <p:extLst>
      <p:ext uri="{BB962C8B-B14F-4D97-AF65-F5344CB8AC3E}">
        <p14:creationId xmlns:p14="http://schemas.microsoft.com/office/powerpoint/2010/main" val="4241371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noProof="0" dirty="0"/>
              <a:t>Exemplo</a:t>
            </a:r>
            <a:r>
              <a:rPr lang="pt-BR" noProof="0" dirty="0"/>
              <a:t>: </a:t>
            </a:r>
            <a:r>
              <a:rPr lang="pt-BR" dirty="0"/>
              <a:t>https://colab.research.google.com/github/zz4fap/t319_aprendizado_de_maquina/blob/main/notebooks/regression/formatos_diferentes_da_superficie_de_erro.ipynb</a:t>
            </a:r>
            <a:endParaRPr lang="pt-BR" u="none" dirty="0"/>
          </a:p>
          <a:p>
            <a:endParaRPr lang="pt-BR" dirty="0"/>
          </a:p>
          <a:p>
            <a:endParaRPr lang="pt-BR" dirty="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5</a:t>
            </a:fld>
            <a:endParaRPr lang="nl-BE"/>
          </a:p>
        </p:txBody>
      </p:sp>
    </p:spTree>
    <p:extLst>
      <p:ext uri="{BB962C8B-B14F-4D97-AF65-F5344CB8AC3E}">
        <p14:creationId xmlns:p14="http://schemas.microsoft.com/office/powerpoint/2010/main" val="16548507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Com cada atributo tendo uma escala diferente, o espaço de pesos no qual os modelos estão tentando treinar pode ser altamente distorcido e complexo. Quanto mais complexo for esse espaço, mais difícil será treinar um modelo dentro dele.</a:t>
            </a:r>
          </a:p>
        </p:txBody>
      </p:sp>
      <p:sp>
        <p:nvSpPr>
          <p:cNvPr id="4" name="Slide Number Placeholder 3"/>
          <p:cNvSpPr>
            <a:spLocks noGrp="1"/>
          </p:cNvSpPr>
          <p:nvPr>
            <p:ph type="sldNum" sz="quarter" idx="10"/>
          </p:nvPr>
        </p:nvSpPr>
        <p:spPr/>
        <p:txBody>
          <a:bodyPr/>
          <a:lstStyle/>
          <a:p>
            <a:fld id="{DA8B99DF-01BC-492A-8CEF-4FD88D18DD9D}" type="slidenum">
              <a:rPr lang="nl-BE" smtClean="0"/>
              <a:t>7</a:t>
            </a:fld>
            <a:endParaRPr lang="nl-BE"/>
          </a:p>
        </p:txBody>
      </p:sp>
    </p:spTree>
    <p:extLst>
      <p:ext uri="{BB962C8B-B14F-4D97-AF65-F5344CB8AC3E}">
        <p14:creationId xmlns:p14="http://schemas.microsoft.com/office/powerpoint/2010/main" val="2517703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Com cada atributo tendo uma escala diferente, o espaço de pesos no qual os modelos estão tentando treinar pode ser altamente distorcido e complexo. Quanto mais complexo for esse espaço, mais difícil será treinar um modelo dentro dele.</a:t>
            </a:r>
          </a:p>
        </p:txBody>
      </p:sp>
      <p:sp>
        <p:nvSpPr>
          <p:cNvPr id="4" name="Slide Number Placeholder 3"/>
          <p:cNvSpPr>
            <a:spLocks noGrp="1"/>
          </p:cNvSpPr>
          <p:nvPr>
            <p:ph type="sldNum" sz="quarter" idx="10"/>
          </p:nvPr>
        </p:nvSpPr>
        <p:spPr/>
        <p:txBody>
          <a:bodyPr/>
          <a:lstStyle/>
          <a:p>
            <a:fld id="{DA8B99DF-01BC-492A-8CEF-4FD88D18DD9D}" type="slidenum">
              <a:rPr lang="nl-BE" smtClean="0"/>
              <a:t>8</a:t>
            </a:fld>
            <a:endParaRPr lang="nl-BE"/>
          </a:p>
        </p:txBody>
      </p:sp>
    </p:spTree>
    <p:extLst>
      <p:ext uri="{BB962C8B-B14F-4D97-AF65-F5344CB8AC3E}">
        <p14:creationId xmlns:p14="http://schemas.microsoft.com/office/powerpoint/2010/main" val="3808293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Com cada atributo tendo uma escala diferente, o espaço de pesos no qual os modelos estão tentando treinar pode ser altamente distorcido e complexo. Quanto mais complexo for esse espaço, mais difícil será treinar um modelo dentro dele.</a:t>
            </a:r>
          </a:p>
        </p:txBody>
      </p:sp>
      <p:sp>
        <p:nvSpPr>
          <p:cNvPr id="4" name="Slide Number Placeholder 3"/>
          <p:cNvSpPr>
            <a:spLocks noGrp="1"/>
          </p:cNvSpPr>
          <p:nvPr>
            <p:ph type="sldNum" sz="quarter" idx="10"/>
          </p:nvPr>
        </p:nvSpPr>
        <p:spPr/>
        <p:txBody>
          <a:bodyPr/>
          <a:lstStyle/>
          <a:p>
            <a:fld id="{DA8B99DF-01BC-492A-8CEF-4FD88D18DD9D}" type="slidenum">
              <a:rPr lang="nl-BE" smtClean="0"/>
              <a:t>9</a:t>
            </a:fld>
            <a:endParaRPr lang="nl-BE"/>
          </a:p>
        </p:txBody>
      </p:sp>
    </p:spTree>
    <p:extLst>
      <p:ext uri="{BB962C8B-B14F-4D97-AF65-F5344CB8AC3E}">
        <p14:creationId xmlns:p14="http://schemas.microsoft.com/office/powerpoint/2010/main" val="2517703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panose="020B0604020202020204" pitchFamily="34" charset="0"/>
              <a:buNone/>
            </a:pPr>
            <a:r>
              <a:rPr lang="nl-BE" b="1" dirty="0"/>
              <a:t>Escalonamento dos objetivos ou rótulos</a:t>
            </a:r>
          </a:p>
          <a:p>
            <a:pPr marL="171450" indent="-171450">
              <a:buFont typeface="Arial" panose="020B0604020202020204" pitchFamily="34" charset="0"/>
              <a:buChar char="•"/>
            </a:pPr>
            <a:r>
              <a:rPr lang="nl-BE" dirty="0"/>
              <a:t>https://machinelearningmastery.com/how-to-transform-target-variables-for-regression-with-scikit-learn/</a:t>
            </a:r>
          </a:p>
          <a:p>
            <a:pPr marL="171450" indent="-171450">
              <a:buFont typeface="Arial" panose="020B0604020202020204" pitchFamily="34" charset="0"/>
              <a:buChar char="•"/>
            </a:pPr>
            <a:r>
              <a:rPr lang="nl-BE" dirty="0"/>
              <a:t>https://machinelearningmastery.com/how-to-improve-neural-network-stability-and-modeling-performance-with-data-scaling/</a:t>
            </a:r>
          </a:p>
          <a:p>
            <a:endParaRPr lang="pt-BR" dirty="0"/>
          </a:p>
          <a:p>
            <a:r>
              <a:rPr lang="pt-BR" dirty="0"/>
              <a:t>O escalonamento de atributos é uma etapa de pré-processamento comum no treinamento de modelos de </a:t>
            </a:r>
            <a:r>
              <a:rPr lang="pt-BR" dirty="0" err="1"/>
              <a:t>machine</a:t>
            </a:r>
            <a:r>
              <a:rPr lang="pt-BR" dirty="0"/>
              <a:t> </a:t>
            </a:r>
            <a:r>
              <a:rPr lang="pt-BR" dirty="0" err="1"/>
              <a:t>learning</a:t>
            </a:r>
            <a:r>
              <a:rPr lang="pt-BR" dirty="0"/>
              <a:t>. Suas vantagens incluem:</a:t>
            </a:r>
          </a:p>
          <a:p>
            <a:endParaRPr lang="pt-BR" dirty="0"/>
          </a:p>
          <a:p>
            <a:r>
              <a:rPr lang="pt-BR" dirty="0"/>
              <a:t>1. **Melhor convergência:** O escalonamento de atributos pode ajudar algoritmos de otimização, como o gradiente descendente, a convergir mais rapidamente. Quando os atributos estão em escalas semelhantes, o algoritmo pode encontrar o mínimo global da função de erro de forma mais eficiente.</a:t>
            </a:r>
          </a:p>
          <a:p>
            <a:endParaRPr lang="pt-BR" dirty="0"/>
          </a:p>
          <a:p>
            <a:r>
              <a:rPr lang="pt-BR" dirty="0"/>
              <a:t>2. **Prevenção de domínio:** Evita que atributos com escalas muito diferentes dominem o processo de treinamento. Sem escalonamento, atributos com escalas maiores podem ter um impacto desproporcional no modelo, levando a um viés indesejado.</a:t>
            </a:r>
          </a:p>
          <a:p>
            <a:endParaRPr lang="pt-BR" dirty="0"/>
          </a:p>
          <a:p>
            <a:r>
              <a:rPr lang="pt-BR" dirty="0"/>
              <a:t>3. **Estabilidade numérica:** O escalonamento ajuda a manter a estabilidade numérica durante o treinamento, reduzindo a probabilidade de problemas de precisão numérica que podem ocorrer em algoritmos de aprendizado de máquina.</a:t>
            </a:r>
          </a:p>
          <a:p>
            <a:endParaRPr lang="pt-BR" dirty="0"/>
          </a:p>
          <a:p>
            <a:r>
              <a:rPr lang="pt-BR" dirty="0"/>
              <a:t>4. **Interpretação mais fácil:** A interpretação dos coeficientes em modelos lineares, como regressão linear, é mais direta quando os atributos são escalonados, pois os coeficientes representam o impacto relativo dos atributos nas previsões.</a:t>
            </a:r>
          </a:p>
          <a:p>
            <a:endParaRPr lang="pt-BR" dirty="0"/>
          </a:p>
          <a:p>
            <a:r>
              <a:rPr lang="pt-BR" dirty="0"/>
              <a:t>5. **Compatibilidade com algoritmos sensíveis à escala:** Alguns algoritmos, como o k-</a:t>
            </a:r>
            <a:r>
              <a:rPr lang="pt-BR" dirty="0" err="1"/>
              <a:t>means</a:t>
            </a:r>
            <a:r>
              <a:rPr lang="pt-BR" dirty="0"/>
              <a:t>, SVM (</a:t>
            </a:r>
            <a:r>
              <a:rPr lang="pt-BR" dirty="0" err="1"/>
              <a:t>Support</a:t>
            </a:r>
            <a:r>
              <a:rPr lang="pt-BR" dirty="0"/>
              <a:t> Vector </a:t>
            </a:r>
            <a:r>
              <a:rPr lang="pt-BR" dirty="0" err="1"/>
              <a:t>Machine</a:t>
            </a:r>
            <a:r>
              <a:rPr lang="pt-BR" dirty="0"/>
              <a:t>) e PCA (Principal </a:t>
            </a:r>
            <a:r>
              <a:rPr lang="pt-BR" dirty="0" err="1"/>
              <a:t>Component</a:t>
            </a:r>
            <a:r>
              <a:rPr lang="pt-BR" dirty="0"/>
              <a:t> </a:t>
            </a:r>
            <a:r>
              <a:rPr lang="pt-BR" dirty="0" err="1"/>
              <a:t>Analysis</a:t>
            </a:r>
            <a:r>
              <a:rPr lang="pt-BR" dirty="0"/>
              <a:t>), são sensíveis à escala dos atributos. O escalonamento torna esses algoritmos mais eficazes.</a:t>
            </a:r>
          </a:p>
          <a:p>
            <a:endParaRPr lang="pt-BR" dirty="0"/>
          </a:p>
          <a:p>
            <a:r>
              <a:rPr lang="pt-BR" dirty="0"/>
              <a:t>6. **Redução do risco de </a:t>
            </a:r>
            <a:r>
              <a:rPr lang="pt-BR" dirty="0" err="1"/>
              <a:t>overfitting</a:t>
            </a:r>
            <a:r>
              <a:rPr lang="pt-BR" dirty="0"/>
              <a:t>:** O escalonamento adequado pode reduzir o risco de </a:t>
            </a:r>
            <a:r>
              <a:rPr lang="pt-BR" dirty="0" err="1"/>
              <a:t>overfitting</a:t>
            </a:r>
            <a:r>
              <a:rPr lang="pt-BR" dirty="0"/>
              <a:t>, tornando mais difícil para o modelo se ajustar demais aos dados de treinamento.</a:t>
            </a:r>
          </a:p>
          <a:p>
            <a:endParaRPr lang="pt-BR" dirty="0"/>
          </a:p>
          <a:p>
            <a:r>
              <a:rPr lang="pt-BR" dirty="0"/>
              <a:t>7. **Maior generalização:** Um modelo treinado com atributos escalonados adequadamente é mais propenso a generalizar bem para novos dados, pois os efeitos da escala não são específicos dos dados de treinamento.</a:t>
            </a:r>
          </a:p>
          <a:p>
            <a:endParaRPr lang="pt-BR" dirty="0"/>
          </a:p>
          <a:p>
            <a:r>
              <a:rPr lang="pt-BR" dirty="0"/>
              <a:t>Existem diferentes técnicas de escalonamento, como normalização (escala entre 0 e 1) e padronização (com média zero e desvio padrão um), e a escolha depende do problema e do tipo de algoritmo de </a:t>
            </a:r>
            <a:r>
              <a:rPr lang="pt-BR" dirty="0" err="1"/>
              <a:t>machine</a:t>
            </a:r>
            <a:r>
              <a:rPr lang="pt-BR" dirty="0"/>
              <a:t> </a:t>
            </a:r>
            <a:r>
              <a:rPr lang="pt-BR" dirty="0" err="1"/>
              <a:t>learning</a:t>
            </a:r>
            <a:r>
              <a:rPr lang="pt-BR" dirty="0"/>
              <a:t>. Em muitos casos, a normalização é usada quando se deseja que os dados estejam na mesma faixa, e a padronização é usada quando se deseja que os dados tenham média zero e variância unitária. A escolha da técnica de escalonamento deve ser feita com base nas características do conjunto de dados e no algoritmo que está sendo usado.</a:t>
            </a:r>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10</a:t>
            </a:fld>
            <a:endParaRPr lang="nl-BE"/>
          </a:p>
        </p:txBody>
      </p:sp>
    </p:spTree>
    <p:extLst>
      <p:ext uri="{BB962C8B-B14F-4D97-AF65-F5344CB8AC3E}">
        <p14:creationId xmlns:p14="http://schemas.microsoft.com/office/powerpoint/2010/main" val="7994399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panose="020B0604020202020204" pitchFamily="34" charset="0"/>
              <a:buNone/>
            </a:pPr>
            <a:r>
              <a:rPr lang="nl-BE" b="1" dirty="0"/>
              <a:t>Escalonamento dos objetivos ou rótulos</a:t>
            </a:r>
          </a:p>
          <a:p>
            <a:pPr marL="171450" indent="-171450">
              <a:buFont typeface="Arial" panose="020B0604020202020204" pitchFamily="34" charset="0"/>
              <a:buChar char="•"/>
            </a:pPr>
            <a:r>
              <a:rPr lang="nl-BE" dirty="0"/>
              <a:t>https://machinelearningmastery.com/how-to-transform-target-variables-for-regression-with-scikit-learn/</a:t>
            </a:r>
          </a:p>
          <a:p>
            <a:pPr marL="171450" indent="-171450">
              <a:buFont typeface="Arial" panose="020B0604020202020204" pitchFamily="34" charset="0"/>
              <a:buChar char="•"/>
            </a:pPr>
            <a:r>
              <a:rPr lang="nl-BE" dirty="0"/>
              <a:t>https://machinelearningmastery.com/how-to-improve-neural-network-stability-and-modeling-performance-with-data-scaling/</a:t>
            </a:r>
          </a:p>
          <a:p>
            <a:endParaRPr lang="pt-BR" dirty="0"/>
          </a:p>
          <a:p>
            <a:r>
              <a:rPr lang="pt-BR" dirty="0"/>
              <a:t>O escalonamento de atributos é uma etapa de pré-processamento comum no treinamento de modelos de </a:t>
            </a:r>
            <a:r>
              <a:rPr lang="pt-BR" dirty="0" err="1"/>
              <a:t>machine</a:t>
            </a:r>
            <a:r>
              <a:rPr lang="pt-BR" dirty="0"/>
              <a:t> </a:t>
            </a:r>
            <a:r>
              <a:rPr lang="pt-BR" dirty="0" err="1"/>
              <a:t>learning</a:t>
            </a:r>
            <a:r>
              <a:rPr lang="pt-BR" dirty="0"/>
              <a:t>. Suas vantagens incluem:</a:t>
            </a:r>
          </a:p>
          <a:p>
            <a:endParaRPr lang="pt-BR" dirty="0"/>
          </a:p>
          <a:p>
            <a:r>
              <a:rPr lang="pt-BR" dirty="0"/>
              <a:t>1. **Melhor convergência:** O escalonamento de atributos pode ajudar algoritmos de otimização, como o gradiente descendente, a convergir mais rapidamente. Quando os atributos estão em escalas semelhantes, o algoritmo pode encontrar o mínimo global da função de erro de forma mais eficiente.</a:t>
            </a:r>
          </a:p>
          <a:p>
            <a:endParaRPr lang="pt-BR" dirty="0"/>
          </a:p>
          <a:p>
            <a:r>
              <a:rPr lang="pt-BR" dirty="0"/>
              <a:t>2. **Prevenção de domínio:** Evita que atributos com escalas muito diferentes dominem o processo de treinamento. Sem escalonamento, atributos com escalas maiores podem ter um impacto desproporcional no modelo, levando a um viés indesejado.</a:t>
            </a:r>
          </a:p>
          <a:p>
            <a:endParaRPr lang="pt-BR" dirty="0"/>
          </a:p>
          <a:p>
            <a:r>
              <a:rPr lang="pt-BR" dirty="0"/>
              <a:t>3. **Estabilidade numérica:** O escalonamento ajuda a manter a estabilidade numérica durante o treinamento, reduzindo a probabilidade de problemas de precisão numérica que podem ocorrer em algoritmos de aprendizado de máquina.</a:t>
            </a:r>
          </a:p>
          <a:p>
            <a:endParaRPr lang="pt-BR" dirty="0"/>
          </a:p>
          <a:p>
            <a:r>
              <a:rPr lang="pt-BR" dirty="0"/>
              <a:t>4. **Interpretação mais fácil:** A interpretação dos coeficientes em modelos lineares, como regressão linear, é mais direta quando os atributos são escalonados, pois os coeficientes representam o impacto relativo dos atributos nas previsões.</a:t>
            </a:r>
          </a:p>
          <a:p>
            <a:endParaRPr lang="pt-BR" dirty="0"/>
          </a:p>
          <a:p>
            <a:r>
              <a:rPr lang="pt-BR" dirty="0"/>
              <a:t>5. **Compatibilidade com algoritmos sensíveis à escala:** Alguns algoritmos, como o k-</a:t>
            </a:r>
            <a:r>
              <a:rPr lang="pt-BR" dirty="0" err="1"/>
              <a:t>means</a:t>
            </a:r>
            <a:r>
              <a:rPr lang="pt-BR" dirty="0"/>
              <a:t>, SVM (</a:t>
            </a:r>
            <a:r>
              <a:rPr lang="pt-BR" dirty="0" err="1"/>
              <a:t>Support</a:t>
            </a:r>
            <a:r>
              <a:rPr lang="pt-BR" dirty="0"/>
              <a:t> Vector </a:t>
            </a:r>
            <a:r>
              <a:rPr lang="pt-BR" dirty="0" err="1"/>
              <a:t>Machine</a:t>
            </a:r>
            <a:r>
              <a:rPr lang="pt-BR" dirty="0"/>
              <a:t>) e PCA (Principal </a:t>
            </a:r>
            <a:r>
              <a:rPr lang="pt-BR" dirty="0" err="1"/>
              <a:t>Component</a:t>
            </a:r>
            <a:r>
              <a:rPr lang="pt-BR" dirty="0"/>
              <a:t> </a:t>
            </a:r>
            <a:r>
              <a:rPr lang="pt-BR" dirty="0" err="1"/>
              <a:t>Analysis</a:t>
            </a:r>
            <a:r>
              <a:rPr lang="pt-BR" dirty="0"/>
              <a:t>), são sensíveis à escala dos atributos. O escalonamento torna esses algoritmos mais eficazes.</a:t>
            </a:r>
          </a:p>
          <a:p>
            <a:endParaRPr lang="pt-BR" dirty="0"/>
          </a:p>
          <a:p>
            <a:r>
              <a:rPr lang="pt-BR" dirty="0"/>
              <a:t>6. **Redução do risco de </a:t>
            </a:r>
            <a:r>
              <a:rPr lang="pt-BR" dirty="0" err="1"/>
              <a:t>overfitting</a:t>
            </a:r>
            <a:r>
              <a:rPr lang="pt-BR" dirty="0"/>
              <a:t>:** O escalonamento adequado pode reduzir o risco de </a:t>
            </a:r>
            <a:r>
              <a:rPr lang="pt-BR" dirty="0" err="1"/>
              <a:t>overfitting</a:t>
            </a:r>
            <a:r>
              <a:rPr lang="pt-BR" dirty="0"/>
              <a:t>, tornando mais difícil para o modelo se ajustar demais aos dados de treinamento.</a:t>
            </a:r>
          </a:p>
          <a:p>
            <a:endParaRPr lang="pt-BR" dirty="0"/>
          </a:p>
          <a:p>
            <a:r>
              <a:rPr lang="pt-BR" dirty="0"/>
              <a:t>7. **Maior generalização:** Um modelo treinado com atributos escalonados adequadamente é mais propenso a generalizar bem para novos dados, pois os efeitos da escala não são específicos dos dados de treinamento.</a:t>
            </a:r>
          </a:p>
          <a:p>
            <a:endParaRPr lang="pt-BR" dirty="0"/>
          </a:p>
          <a:p>
            <a:r>
              <a:rPr lang="pt-BR" dirty="0"/>
              <a:t>Existem diferentes técnicas de escalonamento, como normalização (escala entre 0 e 1) e padronização (com média zero e desvio padrão um), e a escolha depende do problema e do tipo de algoritmo de </a:t>
            </a:r>
            <a:r>
              <a:rPr lang="pt-BR" dirty="0" err="1"/>
              <a:t>machine</a:t>
            </a:r>
            <a:r>
              <a:rPr lang="pt-BR" dirty="0"/>
              <a:t> </a:t>
            </a:r>
            <a:r>
              <a:rPr lang="pt-BR" dirty="0" err="1"/>
              <a:t>learning</a:t>
            </a:r>
            <a:r>
              <a:rPr lang="pt-BR" dirty="0"/>
              <a:t>. Em muitos casos, a normalização é usada quando se deseja que os dados estejam na mesma faixa, e a padronização é usada quando se deseja que os dados tenham média zero e variância unitária. A escolha da técnica de escalonamento deve ser feita com base nas características do conjunto de dados e no algoritmo que está sendo usado.</a:t>
            </a:r>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11</a:t>
            </a:fld>
            <a:endParaRPr lang="nl-BE"/>
          </a:p>
        </p:txBody>
      </p:sp>
    </p:spTree>
    <p:extLst>
      <p:ext uri="{BB962C8B-B14F-4D97-AF65-F5344CB8AC3E}">
        <p14:creationId xmlns:p14="http://schemas.microsoft.com/office/powerpoint/2010/main" val="3319049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B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26/10/2023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1746137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26/10/2023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849598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B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26/10/2023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48147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26/10/2023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639183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B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0E15A5-E95B-43EB-9AC7-9A96397448C0}" type="datetimeFigureOut">
              <a:rPr lang="nl-BE" smtClean="0"/>
              <a:t>26/10/2023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626968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Date Placeholder 4"/>
          <p:cNvSpPr>
            <a:spLocks noGrp="1"/>
          </p:cNvSpPr>
          <p:nvPr>
            <p:ph type="dt" sz="half" idx="10"/>
          </p:nvPr>
        </p:nvSpPr>
        <p:spPr/>
        <p:txBody>
          <a:bodyPr/>
          <a:lstStyle/>
          <a:p>
            <a:fld id="{C80E15A5-E95B-43EB-9AC7-9A96397448C0}" type="datetimeFigureOut">
              <a:rPr lang="nl-BE" smtClean="0"/>
              <a:t>26/10/2023</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4085213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B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7" name="Date Placeholder 6"/>
          <p:cNvSpPr>
            <a:spLocks noGrp="1"/>
          </p:cNvSpPr>
          <p:nvPr>
            <p:ph type="dt" sz="half" idx="10"/>
          </p:nvPr>
        </p:nvSpPr>
        <p:spPr/>
        <p:txBody>
          <a:bodyPr/>
          <a:lstStyle/>
          <a:p>
            <a:fld id="{C80E15A5-E95B-43EB-9AC7-9A96397448C0}" type="datetimeFigureOut">
              <a:rPr lang="nl-BE" smtClean="0"/>
              <a:t>26/10/2023</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278268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Date Placeholder 2"/>
          <p:cNvSpPr>
            <a:spLocks noGrp="1"/>
          </p:cNvSpPr>
          <p:nvPr>
            <p:ph type="dt" sz="half" idx="10"/>
          </p:nvPr>
        </p:nvSpPr>
        <p:spPr/>
        <p:txBody>
          <a:bodyPr/>
          <a:lstStyle/>
          <a:p>
            <a:fld id="{C80E15A5-E95B-43EB-9AC7-9A96397448C0}" type="datetimeFigureOut">
              <a:rPr lang="nl-BE" smtClean="0"/>
              <a:t>26/10/2023</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516662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0E15A5-E95B-43EB-9AC7-9A96397448C0}" type="datetimeFigureOut">
              <a:rPr lang="nl-BE" smtClean="0"/>
              <a:t>26/10/2023</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767109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26/10/2023</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226002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26/10/2023</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842903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B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0E15A5-E95B-43EB-9AC7-9A96397448C0}" type="datetimeFigureOut">
              <a:rPr lang="nl-BE" smtClean="0"/>
              <a:t>26/10/2023</a:t>
            </a:fld>
            <a:endParaRPr lang="nl-B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C3C120-4544-49C4-A71C-C78FE5187513}" type="slidenum">
              <a:rPr lang="nl-BE" smtClean="0"/>
              <a:t>‹nº›</a:t>
            </a:fld>
            <a:endParaRPr lang="nl-BE"/>
          </a:p>
        </p:txBody>
      </p:sp>
    </p:spTree>
    <p:extLst>
      <p:ext uri="{BB962C8B-B14F-4D97-AF65-F5344CB8AC3E}">
        <p14:creationId xmlns:p14="http://schemas.microsoft.com/office/powerpoint/2010/main" val="986782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s://colab.research.google.com/github/zz4fap/t319_aprendizado_de_maquina/blob/main/notebooks/regression/escalonamento_de_atributos_com_scikit_learn.ipynb" TargetMode="Externa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4.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70.png"/><Relationship Id="rId5" Type="http://schemas.openxmlformats.org/officeDocument/2006/relationships/image" Target="../media/image1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80.png"/><Relationship Id="rId7"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jpe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60.png"/><Relationship Id="rId2" Type="http://schemas.openxmlformats.org/officeDocument/2006/relationships/image" Target="../media/image450.png"/><Relationship Id="rId1" Type="http://schemas.openxmlformats.org/officeDocument/2006/relationships/slideLayout" Target="../slideLayouts/slideLayout2.xml"/><Relationship Id="rId5" Type="http://schemas.openxmlformats.org/officeDocument/2006/relationships/image" Target="../media/image510.png"/><Relationship Id="rId4" Type="http://schemas.openxmlformats.org/officeDocument/2006/relationships/image" Target="../media/image470.png"/></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24.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image" Target="../media/image134.png"/><Relationship Id="rId1" Type="http://schemas.openxmlformats.org/officeDocument/2006/relationships/slideLayout" Target="../slideLayouts/slideLayout2.xml"/><Relationship Id="rId5" Type="http://schemas.openxmlformats.org/officeDocument/2006/relationships/image" Target="../media/image137.png"/><Relationship Id="rId4" Type="http://schemas.openxmlformats.org/officeDocument/2006/relationships/image" Target="../media/image13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41.png"/><Relationship Id="rId18" Type="http://schemas.openxmlformats.org/officeDocument/2006/relationships/hyperlink" Target="https://colab.research.google.com/github/zz4fap/t319_aprendizado_de_maquina/blob/main/notebooks/regression/formatos_diferentes_da_superficie_de_erro.ipynb" TargetMode="External"/><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390.png"/><Relationship Id="rId17" Type="http://schemas.openxmlformats.org/officeDocument/2006/relationships/image" Target="../media/image13.png"/><Relationship Id="rId2" Type="http://schemas.openxmlformats.org/officeDocument/2006/relationships/notesSlide" Target="../notesSlides/notesSlide4.xml"/><Relationship Id="rId16"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380.png"/><Relationship Id="rId5" Type="http://schemas.openxmlformats.org/officeDocument/2006/relationships/image" Target="../media/image6.png"/><Relationship Id="rId15" Type="http://schemas.openxmlformats.org/officeDocument/2006/relationships/image" Target="../media/image10.png"/><Relationship Id="rId10" Type="http://schemas.openxmlformats.org/officeDocument/2006/relationships/image" Target="../media/image370.png"/><Relationship Id="rId4" Type="http://schemas.openxmlformats.org/officeDocument/2006/relationships/image" Target="../media/image5.png"/><Relationship Id="rId9" Type="http://schemas.openxmlformats.org/officeDocument/2006/relationships/image" Target="../media/image361.png"/><Relationship Id="rId1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599090" y="488731"/>
            <a:ext cx="10893972" cy="3021232"/>
          </a:xfrm>
        </p:spPr>
        <p:txBody>
          <a:bodyPr>
            <a:normAutofit fontScale="90000"/>
          </a:bodyPr>
          <a:lstStyle/>
          <a:p>
            <a:r>
              <a:rPr lang="pt-BR" sz="5400" dirty="0"/>
              <a:t>T319 - Introdução ao Aprendizado de Máquina:</a:t>
            </a:r>
            <a:br>
              <a:rPr lang="pt-BR" dirty="0"/>
            </a:br>
            <a:r>
              <a:rPr lang="pt-BR" b="1" i="1" dirty="0"/>
              <a:t>Regressão Linear: Escalonamento de Atributos</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350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24EA61-8827-8572-A25B-F27A0372F1A1}"/>
              </a:ext>
            </a:extLst>
          </p:cNvPr>
          <p:cNvSpPr>
            <a:spLocks noGrp="1"/>
          </p:cNvSpPr>
          <p:nvPr>
            <p:ph type="title"/>
          </p:nvPr>
        </p:nvSpPr>
        <p:spPr/>
        <p:txBody>
          <a:bodyPr/>
          <a:lstStyle/>
          <a:p>
            <a:r>
              <a:rPr lang="pt-BR" dirty="0"/>
              <a:t>Vantagens do escalonamento de atributos</a:t>
            </a:r>
          </a:p>
        </p:txBody>
      </p:sp>
      <p:sp>
        <p:nvSpPr>
          <p:cNvPr id="3" name="Espaço Reservado para Conteúdo 2">
            <a:extLst>
              <a:ext uri="{FF2B5EF4-FFF2-40B4-BE49-F238E27FC236}">
                <a16:creationId xmlns:a16="http://schemas.microsoft.com/office/drawing/2014/main" id="{845E4B59-80A8-56C0-25C4-BFA92D9C3922}"/>
              </a:ext>
            </a:extLst>
          </p:cNvPr>
          <p:cNvSpPr>
            <a:spLocks noGrp="1"/>
          </p:cNvSpPr>
          <p:nvPr>
            <p:ph idx="1"/>
          </p:nvPr>
        </p:nvSpPr>
        <p:spPr>
          <a:xfrm>
            <a:off x="838199" y="1825624"/>
            <a:ext cx="11219121" cy="2931859"/>
          </a:xfrm>
        </p:spPr>
        <p:txBody>
          <a:bodyPr>
            <a:normAutofit/>
          </a:bodyPr>
          <a:lstStyle/>
          <a:p>
            <a:r>
              <a:rPr lang="pt-BR" dirty="0"/>
              <a:t>Ajuda a </a:t>
            </a:r>
            <a:r>
              <a:rPr lang="pt-BR" b="1" i="1" dirty="0">
                <a:solidFill>
                  <a:srgbClr val="00B050"/>
                </a:solidFill>
              </a:rPr>
              <a:t>acelerar a convergência </a:t>
            </a:r>
            <a:r>
              <a:rPr lang="pt-BR" dirty="0"/>
              <a:t>do gradiente descendente, pois deixa a superfície de erro mais circular </a:t>
            </a:r>
          </a:p>
          <a:p>
            <a:pPr lvl="1">
              <a:buFont typeface="Wingdings" panose="05000000000000000000" pitchFamily="2" charset="2"/>
              <a:buChar char="§"/>
            </a:pPr>
            <a:r>
              <a:rPr lang="pt-BR" dirty="0"/>
              <a:t>Pois a inclinação da superfície se torna similar em todas as direções.</a:t>
            </a:r>
          </a:p>
          <a:p>
            <a:r>
              <a:rPr lang="pt-BR" dirty="0"/>
              <a:t>Reduz a probabilidade de </a:t>
            </a:r>
            <a:r>
              <a:rPr lang="pt-BR" b="1" i="1" dirty="0">
                <a:solidFill>
                  <a:srgbClr val="00B050"/>
                </a:solidFill>
              </a:rPr>
              <a:t>problemas de precisão numérica</a:t>
            </a:r>
            <a:r>
              <a:rPr lang="pt-BR" dirty="0"/>
              <a:t>, mantendo a estabilidade do algoritmo durante o treinamento.</a:t>
            </a:r>
          </a:p>
          <a:p>
            <a:pPr lvl="1">
              <a:buFont typeface="Wingdings" panose="05000000000000000000" pitchFamily="2" charset="2"/>
              <a:buChar char="§"/>
            </a:pPr>
            <a:r>
              <a:rPr lang="pt-BR" dirty="0"/>
              <a:t>Por exemplo, atributos com valores muito grandes podem gerar erros extremamente grandes que podem não ser representados pelas variáveis.</a:t>
            </a:r>
          </a:p>
        </p:txBody>
      </p:sp>
      <p:sp>
        <p:nvSpPr>
          <p:cNvPr id="4" name="Down Arrow 6">
            <a:extLst>
              <a:ext uri="{FF2B5EF4-FFF2-40B4-BE49-F238E27FC236}">
                <a16:creationId xmlns:a16="http://schemas.microsoft.com/office/drawing/2014/main" id="{9EC0A304-6BF7-0106-1DCD-0BAE870C81A4}"/>
              </a:ext>
            </a:extLst>
          </p:cNvPr>
          <p:cNvSpPr/>
          <p:nvPr/>
        </p:nvSpPr>
        <p:spPr>
          <a:xfrm rot="16200000">
            <a:off x="5895975" y="5422447"/>
            <a:ext cx="400050" cy="4857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TextBox 7">
            <a:extLst>
              <a:ext uri="{FF2B5EF4-FFF2-40B4-BE49-F238E27FC236}">
                <a16:creationId xmlns:a16="http://schemas.microsoft.com/office/drawing/2014/main" id="{4A9A665F-F9C1-E9D6-8F71-7AA8D3C1A3D0}"/>
              </a:ext>
            </a:extLst>
          </p:cNvPr>
          <p:cNvSpPr txBox="1"/>
          <p:nvPr/>
        </p:nvSpPr>
        <p:spPr>
          <a:xfrm>
            <a:off x="5421394" y="5157533"/>
            <a:ext cx="1349213" cy="307777"/>
          </a:xfrm>
          <a:prstGeom prst="rect">
            <a:avLst/>
          </a:prstGeom>
          <a:noFill/>
        </p:spPr>
        <p:txBody>
          <a:bodyPr wrap="square" rtlCol="0">
            <a:spAutoFit/>
          </a:bodyPr>
          <a:lstStyle/>
          <a:p>
            <a:pPr algn="ctr"/>
            <a:r>
              <a:rPr lang="pt-BR" sz="1400" dirty="0"/>
              <a:t>Escalonamento</a:t>
            </a:r>
          </a:p>
        </p:txBody>
      </p:sp>
      <p:pic>
        <p:nvPicPr>
          <p:cNvPr id="6" name="Picture 2">
            <a:extLst>
              <a:ext uri="{FF2B5EF4-FFF2-40B4-BE49-F238E27FC236}">
                <a16:creationId xmlns:a16="http://schemas.microsoft.com/office/drawing/2014/main" id="{05750B62-6E28-097F-4641-70369CB0DA1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452"/>
          <a:stretch/>
        </p:blipFill>
        <p:spPr bwMode="auto">
          <a:xfrm>
            <a:off x="420413" y="4672897"/>
            <a:ext cx="4940773" cy="218066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AF50A6F5-3CB0-7A2B-3781-AABE8B9214A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445" r="670"/>
          <a:stretch/>
        </p:blipFill>
        <p:spPr bwMode="auto">
          <a:xfrm>
            <a:off x="7096671" y="4697942"/>
            <a:ext cx="4940773" cy="2155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6981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24EA61-8827-8572-A25B-F27A0372F1A1}"/>
              </a:ext>
            </a:extLst>
          </p:cNvPr>
          <p:cNvSpPr>
            <a:spLocks noGrp="1"/>
          </p:cNvSpPr>
          <p:nvPr>
            <p:ph type="title"/>
          </p:nvPr>
        </p:nvSpPr>
        <p:spPr/>
        <p:txBody>
          <a:bodyPr/>
          <a:lstStyle/>
          <a:p>
            <a:r>
              <a:rPr lang="pt-BR" dirty="0"/>
              <a:t>Vantagens do escalonamento de atributos</a:t>
            </a:r>
          </a:p>
        </p:txBody>
      </p:sp>
      <p:sp>
        <p:nvSpPr>
          <p:cNvPr id="3" name="Espaço Reservado para Conteúdo 2">
            <a:extLst>
              <a:ext uri="{FF2B5EF4-FFF2-40B4-BE49-F238E27FC236}">
                <a16:creationId xmlns:a16="http://schemas.microsoft.com/office/drawing/2014/main" id="{845E4B59-80A8-56C0-25C4-BFA92D9C3922}"/>
              </a:ext>
            </a:extLst>
          </p:cNvPr>
          <p:cNvSpPr>
            <a:spLocks noGrp="1"/>
          </p:cNvSpPr>
          <p:nvPr>
            <p:ph idx="1"/>
          </p:nvPr>
        </p:nvSpPr>
        <p:spPr>
          <a:xfrm>
            <a:off x="838199" y="1825624"/>
            <a:ext cx="11219121" cy="2931859"/>
          </a:xfrm>
        </p:spPr>
        <p:txBody>
          <a:bodyPr>
            <a:normAutofit/>
          </a:bodyPr>
          <a:lstStyle/>
          <a:p>
            <a:r>
              <a:rPr lang="pt-BR" dirty="0"/>
              <a:t>Possibilita a </a:t>
            </a:r>
            <a:r>
              <a:rPr lang="pt-BR" b="1" i="1" dirty="0">
                <a:solidFill>
                  <a:srgbClr val="00B050"/>
                </a:solidFill>
              </a:rPr>
              <a:t>comparação justa do peso/influência</a:t>
            </a:r>
            <a:r>
              <a:rPr lang="pt-BR" dirty="0"/>
              <a:t> de cada </a:t>
            </a:r>
            <a:r>
              <a:rPr lang="pt-BR" b="1" i="1" dirty="0"/>
              <a:t>atributo</a:t>
            </a:r>
            <a:r>
              <a:rPr lang="pt-BR" dirty="0"/>
              <a:t> no modelo.</a:t>
            </a:r>
          </a:p>
          <a:p>
            <a:pPr lvl="1">
              <a:buFont typeface="Wingdings" panose="05000000000000000000" pitchFamily="2" charset="2"/>
              <a:buChar char="§"/>
            </a:pPr>
            <a:r>
              <a:rPr lang="pt-BR" dirty="0"/>
              <a:t>P</a:t>
            </a:r>
            <a:r>
              <a:rPr lang="pt-BR" b="0" i="0" dirty="0">
                <a:effectLst/>
              </a:rPr>
              <a:t>ois os pesos representam o impacto relativo dos atributos nas predições.</a:t>
            </a:r>
          </a:p>
          <a:p>
            <a:r>
              <a:rPr lang="pt-BR" dirty="0"/>
              <a:t>Evita que </a:t>
            </a:r>
            <a:r>
              <a:rPr lang="pt-BR" b="1" i="1" dirty="0">
                <a:solidFill>
                  <a:srgbClr val="00B050"/>
                </a:solidFill>
              </a:rPr>
              <a:t>atributos com escalas muito diferentes dominem o processo de treinamento</a:t>
            </a:r>
            <a:r>
              <a:rPr lang="pt-BR" dirty="0"/>
              <a:t>. </a:t>
            </a:r>
          </a:p>
          <a:p>
            <a:pPr lvl="1">
              <a:buFont typeface="Wingdings" panose="05000000000000000000" pitchFamily="2" charset="2"/>
              <a:buChar char="§"/>
            </a:pPr>
            <a:r>
              <a:rPr lang="pt-BR" i="0" dirty="0">
                <a:effectLst/>
              </a:rPr>
              <a:t>Sem escalonamento, o modelo </a:t>
            </a:r>
            <a:r>
              <a:rPr lang="pt-BR" dirty="0"/>
              <a:t>pode</a:t>
            </a:r>
            <a:r>
              <a:rPr lang="pt-BR" i="0" dirty="0">
                <a:effectLst/>
              </a:rPr>
              <a:t> dar mais importância a </a:t>
            </a:r>
            <a:r>
              <a:rPr lang="pt-BR" dirty="0"/>
              <a:t>atributos com intervalos maiores </a:t>
            </a:r>
            <a:r>
              <a:rPr lang="pt-BR" i="0" dirty="0">
                <a:effectLst/>
              </a:rPr>
              <a:t>e menos importância aos atributos com intervalos menores.</a:t>
            </a:r>
            <a:endParaRPr lang="pt-BR" dirty="0"/>
          </a:p>
        </p:txBody>
      </p:sp>
      <p:sp>
        <p:nvSpPr>
          <p:cNvPr id="4" name="Down Arrow 6">
            <a:extLst>
              <a:ext uri="{FF2B5EF4-FFF2-40B4-BE49-F238E27FC236}">
                <a16:creationId xmlns:a16="http://schemas.microsoft.com/office/drawing/2014/main" id="{9EC0A304-6BF7-0106-1DCD-0BAE870C81A4}"/>
              </a:ext>
            </a:extLst>
          </p:cNvPr>
          <p:cNvSpPr/>
          <p:nvPr/>
        </p:nvSpPr>
        <p:spPr>
          <a:xfrm rot="16200000">
            <a:off x="5895975" y="5422447"/>
            <a:ext cx="400050" cy="4857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TextBox 7">
            <a:extLst>
              <a:ext uri="{FF2B5EF4-FFF2-40B4-BE49-F238E27FC236}">
                <a16:creationId xmlns:a16="http://schemas.microsoft.com/office/drawing/2014/main" id="{4A9A665F-F9C1-E9D6-8F71-7AA8D3C1A3D0}"/>
              </a:ext>
            </a:extLst>
          </p:cNvPr>
          <p:cNvSpPr txBox="1"/>
          <p:nvPr/>
        </p:nvSpPr>
        <p:spPr>
          <a:xfrm>
            <a:off x="5421394" y="5157533"/>
            <a:ext cx="1349213" cy="307777"/>
          </a:xfrm>
          <a:prstGeom prst="rect">
            <a:avLst/>
          </a:prstGeom>
          <a:noFill/>
        </p:spPr>
        <p:txBody>
          <a:bodyPr wrap="square" rtlCol="0">
            <a:spAutoFit/>
          </a:bodyPr>
          <a:lstStyle/>
          <a:p>
            <a:pPr algn="ctr"/>
            <a:r>
              <a:rPr lang="pt-BR" sz="1400" dirty="0"/>
              <a:t>Escalonamento</a:t>
            </a:r>
          </a:p>
        </p:txBody>
      </p:sp>
      <p:pic>
        <p:nvPicPr>
          <p:cNvPr id="6" name="Picture 2">
            <a:extLst>
              <a:ext uri="{FF2B5EF4-FFF2-40B4-BE49-F238E27FC236}">
                <a16:creationId xmlns:a16="http://schemas.microsoft.com/office/drawing/2014/main" id="{05750B62-6E28-097F-4641-70369CB0DA1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452"/>
          <a:stretch/>
        </p:blipFill>
        <p:spPr bwMode="auto">
          <a:xfrm>
            <a:off x="353579" y="4666591"/>
            <a:ext cx="4955058" cy="218697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AF50A6F5-3CB0-7A2B-3781-AABE8B9214A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445" r="670"/>
          <a:stretch/>
        </p:blipFill>
        <p:spPr bwMode="auto">
          <a:xfrm>
            <a:off x="7029837" y="4691710"/>
            <a:ext cx="4955058" cy="21618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4305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474BB8-0329-FBA9-8E1B-C063CFA4AF21}"/>
              </a:ext>
            </a:extLst>
          </p:cNvPr>
          <p:cNvSpPr>
            <a:spLocks noGrp="1"/>
          </p:cNvSpPr>
          <p:nvPr>
            <p:ph type="title"/>
          </p:nvPr>
        </p:nvSpPr>
        <p:spPr/>
        <p:txBody>
          <a:bodyPr/>
          <a:lstStyle/>
          <a:p>
            <a:r>
              <a:rPr lang="pt-BR" dirty="0"/>
              <a:t>Observações quanto ao escalonamento de atributos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91A82086-100D-01B9-A127-5868E3ACF4A1}"/>
                  </a:ext>
                </a:extLst>
              </p:cNvPr>
              <p:cNvSpPr>
                <a:spLocks noGrp="1"/>
              </p:cNvSpPr>
              <p:nvPr>
                <p:ph idx="1"/>
              </p:nvPr>
            </p:nvSpPr>
            <p:spPr>
              <a:xfrm>
                <a:off x="838200" y="1825624"/>
                <a:ext cx="11105444" cy="5032375"/>
              </a:xfrm>
            </p:spPr>
            <p:txBody>
              <a:bodyPr>
                <a:normAutofit/>
              </a:bodyPr>
              <a:lstStyle/>
              <a:p>
                <a:r>
                  <a:rPr lang="pt-BR" dirty="0"/>
                  <a:t>Quando temos conjuntos de validação e teste, aplica-se a esses dois conjuntos o escalonamento com os parâmetros (i.e., min, max, média e variância) obtidos com o conjunto de treinamento.</a:t>
                </a:r>
              </a:p>
              <a:p>
                <a:r>
                  <a:rPr lang="pt-BR" dirty="0"/>
                  <a:t>Isso evita vazamento de informações dos conjuntos de validação e teste no processo de treinamento.</a:t>
                </a:r>
              </a:p>
              <a:p>
                <a:r>
                  <a:rPr lang="pt-BR" dirty="0"/>
                  <a:t>Além disso, garante a consistência ao longo da validação, teste e inferência, pois aplica-se os mesmos parâmetros de escalonamento a todos os exemplos (i.e., conjuntos).</a:t>
                </a:r>
              </a:p>
              <a:p>
                <a:r>
                  <a:rPr lang="pt-BR" dirty="0"/>
                  <a:t>Em geral, não se aplica escalonamento aos rótulos, i.e., aos valores de </a:t>
                </a:r>
                <a14:m>
                  <m:oMath xmlns:m="http://schemas.openxmlformats.org/officeDocument/2006/math">
                    <m:r>
                      <a:rPr lang="pt-BR" i="1">
                        <a:latin typeface="Cambria Math" panose="02040503050406030204" pitchFamily="18" charset="0"/>
                      </a:rPr>
                      <m:t>𝑦</m:t>
                    </m:r>
                  </m:oMath>
                </a14:m>
                <a:r>
                  <a:rPr lang="pt-BR" dirty="0"/>
                  <a:t>. </a:t>
                </a:r>
              </a:p>
              <a:p>
                <a:r>
                  <a:rPr lang="pt-BR" dirty="0"/>
                  <a:t>Porém, se for feito, não se esqueça de desfazer o escalonamento para realizar predições que sejam significativas.</a:t>
                </a:r>
              </a:p>
            </p:txBody>
          </p:sp>
        </mc:Choice>
        <mc:Fallback xmlns="">
          <p:sp>
            <p:nvSpPr>
              <p:cNvPr id="3" name="Espaço Reservado para Conteúdo 2">
                <a:extLst>
                  <a:ext uri="{FF2B5EF4-FFF2-40B4-BE49-F238E27FC236}">
                    <a16:creationId xmlns:a16="http://schemas.microsoft.com/office/drawing/2014/main" id="{91A82086-100D-01B9-A127-5868E3ACF4A1}"/>
                  </a:ext>
                </a:extLst>
              </p:cNvPr>
              <p:cNvSpPr>
                <a:spLocks noGrp="1" noRot="1" noChangeAspect="1" noMove="1" noResize="1" noEditPoints="1" noAdjustHandles="1" noChangeArrowheads="1" noChangeShapeType="1" noTextEdit="1"/>
              </p:cNvSpPr>
              <p:nvPr>
                <p:ph idx="1"/>
              </p:nvPr>
            </p:nvSpPr>
            <p:spPr>
              <a:xfrm>
                <a:off x="838200" y="1825624"/>
                <a:ext cx="11105444" cy="5032375"/>
              </a:xfrm>
              <a:blipFill>
                <a:blip r:embed="rId3"/>
                <a:stretch>
                  <a:fillRect l="-988" t="-1937"/>
                </a:stretch>
              </a:blipFill>
            </p:spPr>
            <p:txBody>
              <a:bodyPr/>
              <a:lstStyle/>
              <a:p>
                <a:r>
                  <a:rPr lang="pt-BR">
                    <a:noFill/>
                  </a:rPr>
                  <a:t> </a:t>
                </a:r>
              </a:p>
            </p:txBody>
          </p:sp>
        </mc:Fallback>
      </mc:AlternateContent>
    </p:spTree>
    <p:extLst>
      <p:ext uri="{BB962C8B-B14F-4D97-AF65-F5344CB8AC3E}">
        <p14:creationId xmlns:p14="http://schemas.microsoft.com/office/powerpoint/2010/main" val="3612477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Exemplo de escalonamento de atributos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4"/>
                <a:ext cx="7395951" cy="5032376"/>
              </a:xfrm>
            </p:spPr>
            <p:txBody>
              <a:bodyPr>
                <a:normAutofit/>
              </a:bodyPr>
              <a:lstStyle/>
              <a:p>
                <a:r>
                  <a:rPr lang="pt-BR" dirty="0"/>
                  <a:t>Função geradora:</a:t>
                </a:r>
              </a:p>
              <a:p>
                <a:pPr marL="0"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𝑦</m:t>
                      </m:r>
                      <m:r>
                        <a:rPr lang="pt-BR" i="1">
                          <a:latin typeface="Cambria Math" panose="02040503050406030204" pitchFamily="18" charset="0"/>
                        </a:rPr>
                        <m:t>= </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 </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2</m:t>
                          </m:r>
                        </m:sub>
                      </m:sSub>
                      <m:r>
                        <a:rPr lang="pt-BR" i="1">
                          <a:latin typeface="Cambria Math" panose="02040503050406030204" pitchFamily="18" charset="0"/>
                        </a:rPr>
                        <m:t>,</m:t>
                      </m:r>
                    </m:oMath>
                  </m:oMathPara>
                </a14:m>
                <a:endParaRPr lang="pt-BR" dirty="0"/>
              </a:p>
              <a:p>
                <a:pPr marL="0" indent="0">
                  <a:buNone/>
                </a:pPr>
                <a:r>
                  <a:rPr lang="pt-BR" dirty="0"/>
                  <a:t>onde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 </m:t>
                    </m:r>
                    <m:r>
                      <a:rPr lang="pt-BR" i="1">
                        <a:latin typeface="Cambria Math" panose="02040503050406030204" pitchFamily="18" charset="0"/>
                        <a:ea typeface="Cambria Math" panose="02040503050406030204" pitchFamily="18" charset="0"/>
                      </a:rPr>
                      <m:t>~ </m:t>
                    </m:r>
                    <m:r>
                      <a:rPr lang="pt-BR" i="1">
                        <a:latin typeface="Cambria Math" panose="02040503050406030204" pitchFamily="18" charset="0"/>
                      </a:rPr>
                      <m:t>𝑁</m:t>
                    </m:r>
                    <m:d>
                      <m:dPr>
                        <m:ctrlPr>
                          <a:rPr lang="pt-BR" i="1">
                            <a:latin typeface="Cambria Math" panose="02040503050406030204" pitchFamily="18" charset="0"/>
                          </a:rPr>
                        </m:ctrlPr>
                      </m:dPr>
                      <m:e>
                        <m:r>
                          <a:rPr lang="pt-BR" b="0" i="1" smtClean="0">
                            <a:latin typeface="Cambria Math" panose="02040503050406030204" pitchFamily="18" charset="0"/>
                          </a:rPr>
                          <m:t>1</m:t>
                        </m:r>
                        <m:r>
                          <a:rPr lang="pt-BR" i="1">
                            <a:latin typeface="Cambria Math" panose="02040503050406030204" pitchFamily="18" charset="0"/>
                          </a:rPr>
                          <m:t>0, 1</m:t>
                        </m:r>
                        <m:r>
                          <a:rPr lang="pt-BR" b="0" i="1" smtClean="0">
                            <a:latin typeface="Cambria Math" panose="02040503050406030204" pitchFamily="18" charset="0"/>
                          </a:rPr>
                          <m:t>00</m:t>
                        </m:r>
                      </m:e>
                    </m:d>
                  </m:oMath>
                </a14:m>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 </m:t>
                        </m:r>
                        <m:r>
                          <a:rPr lang="pt-BR" i="1">
                            <a:latin typeface="Cambria Math" panose="02040503050406030204" pitchFamily="18" charset="0"/>
                          </a:rPr>
                          <m:t>𝑥</m:t>
                        </m:r>
                      </m:e>
                      <m:sub>
                        <m:r>
                          <a:rPr lang="pt-BR" i="1">
                            <a:latin typeface="Cambria Math" panose="02040503050406030204" pitchFamily="18" charset="0"/>
                          </a:rPr>
                          <m:t>2</m:t>
                        </m:r>
                      </m:sub>
                    </m:sSub>
                    <m:r>
                      <a:rPr lang="pt-BR" i="1">
                        <a:latin typeface="Cambria Math" panose="02040503050406030204" pitchFamily="18" charset="0"/>
                      </a:rPr>
                      <m:t> </m:t>
                    </m:r>
                    <m:r>
                      <a:rPr lang="pt-BR" i="1">
                        <a:latin typeface="Cambria Math" panose="02040503050406030204" pitchFamily="18" charset="0"/>
                        <a:ea typeface="Cambria Math" panose="02040503050406030204" pitchFamily="18" charset="0"/>
                      </a:rPr>
                      <m:t>~ </m:t>
                    </m:r>
                    <m:r>
                      <a:rPr lang="pt-BR" i="1">
                        <a:latin typeface="Cambria Math" panose="02040503050406030204" pitchFamily="18" charset="0"/>
                      </a:rPr>
                      <m:t>𝑁</m:t>
                    </m:r>
                    <m:d>
                      <m:dPr>
                        <m:ctrlPr>
                          <a:rPr lang="pt-BR" i="1">
                            <a:latin typeface="Cambria Math" panose="02040503050406030204" pitchFamily="18" charset="0"/>
                          </a:rPr>
                        </m:ctrlPr>
                      </m:dPr>
                      <m:e>
                        <m:r>
                          <a:rPr lang="pt-BR" b="0" i="1" smtClean="0">
                            <a:latin typeface="Cambria Math" panose="02040503050406030204" pitchFamily="18" charset="0"/>
                          </a:rPr>
                          <m:t>0</m:t>
                        </m:r>
                        <m:r>
                          <a:rPr lang="pt-BR" i="1">
                            <a:latin typeface="Cambria Math" panose="02040503050406030204" pitchFamily="18" charset="0"/>
                          </a:rPr>
                          <m:t>, </m:t>
                        </m:r>
                        <m:r>
                          <a:rPr lang="pt-BR" b="0" i="1" smtClean="0">
                            <a:latin typeface="Cambria Math" panose="02040503050406030204" pitchFamily="18" charset="0"/>
                          </a:rPr>
                          <m:t>1</m:t>
                        </m:r>
                      </m:e>
                    </m:d>
                  </m:oMath>
                </a14:m>
                <a:r>
                  <a:rPr lang="pt-BR" dirty="0"/>
                  <a:t> e </a:t>
                </a:r>
                <a14:m>
                  <m:oMath xmlns:m="http://schemas.openxmlformats.org/officeDocument/2006/math">
                    <m:sSub>
                      <m:sSubPr>
                        <m:ctrlPr>
                          <a:rPr lang="pt-BR" i="1" dirty="0" smtClean="0">
                            <a:latin typeface="Cambria Math" panose="02040503050406030204" pitchFamily="18" charset="0"/>
                          </a:rPr>
                        </m:ctrlPr>
                      </m:sSubPr>
                      <m:e>
                        <m:r>
                          <a:rPr lang="pt-BR" b="0" i="1" dirty="0" smtClean="0">
                            <a:latin typeface="Cambria Math" panose="02040503050406030204" pitchFamily="18" charset="0"/>
                          </a:rPr>
                          <m:t>𝑎</m:t>
                        </m:r>
                      </m:e>
                      <m:sub>
                        <m:r>
                          <a:rPr lang="pt-BR" b="0" i="1" dirty="0" smtClean="0">
                            <a:latin typeface="Cambria Math" panose="02040503050406030204" pitchFamily="18" charset="0"/>
                          </a:rPr>
                          <m:t>1</m:t>
                        </m:r>
                      </m:sub>
                    </m:sSub>
                    <m:r>
                      <a:rPr lang="pt-BR" b="0" i="1" dirty="0" smtClean="0">
                        <a:latin typeface="Cambria Math" panose="02040503050406030204" pitchFamily="18" charset="0"/>
                      </a:rPr>
                      <m:t>=</m:t>
                    </m:r>
                    <m:sSub>
                      <m:sSubPr>
                        <m:ctrlPr>
                          <a:rPr lang="pt-BR" i="1" dirty="0">
                            <a:latin typeface="Cambria Math" panose="02040503050406030204" pitchFamily="18" charset="0"/>
                          </a:rPr>
                        </m:ctrlPr>
                      </m:sSubPr>
                      <m:e>
                        <m:r>
                          <a:rPr lang="pt-BR" i="1" dirty="0">
                            <a:latin typeface="Cambria Math" panose="02040503050406030204" pitchFamily="18" charset="0"/>
                          </a:rPr>
                          <m:t>𝑎</m:t>
                        </m:r>
                      </m:e>
                      <m:sub>
                        <m:r>
                          <a:rPr lang="pt-BR" b="0" i="1" dirty="0" smtClean="0">
                            <a:latin typeface="Cambria Math" panose="02040503050406030204" pitchFamily="18" charset="0"/>
                          </a:rPr>
                          <m:t>2</m:t>
                        </m:r>
                      </m:sub>
                    </m:sSub>
                    <m:r>
                      <a:rPr lang="pt-BR" b="0" i="1" dirty="0" smtClean="0">
                        <a:latin typeface="Cambria Math" panose="02040503050406030204" pitchFamily="18" charset="0"/>
                      </a:rPr>
                      <m:t>=1</m:t>
                    </m:r>
                  </m:oMath>
                </a14:m>
                <a:r>
                  <a:rPr lang="pt-BR" dirty="0"/>
                  <a:t>.</a:t>
                </a:r>
              </a:p>
              <a:p>
                <a:r>
                  <a:rPr lang="pt-BR" dirty="0"/>
                  <a:t>Função observável ruidosa:</a:t>
                </a:r>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m:rPr>
                              <m:sty m:val="p"/>
                            </m:rPr>
                            <a:rPr lang="pt-BR">
                              <a:latin typeface="Cambria Math" panose="02040503050406030204" pitchFamily="18" charset="0"/>
                            </a:rPr>
                            <m:t>noisy</m:t>
                          </m:r>
                        </m:sub>
                      </m:sSub>
                      <m:r>
                        <a:rPr lang="pt-BR" i="1">
                          <a:latin typeface="Cambria Math" panose="02040503050406030204" pitchFamily="18" charset="0"/>
                        </a:rPr>
                        <m:t>=</m:t>
                      </m:r>
                      <m:r>
                        <a:rPr lang="pt-BR" b="0" i="1" smtClean="0">
                          <a:latin typeface="Cambria Math" panose="02040503050406030204" pitchFamily="18" charset="0"/>
                        </a:rPr>
                        <m:t>𝑦</m:t>
                      </m:r>
                      <m:r>
                        <a:rPr lang="pt-BR" b="0" i="1" smtClean="0">
                          <a:latin typeface="Cambria Math" panose="02040503050406030204" pitchFamily="18" charset="0"/>
                        </a:rPr>
                        <m:t>+</m:t>
                      </m:r>
                      <m:r>
                        <a:rPr lang="pt-BR" b="0" i="1" smtClean="0">
                          <a:latin typeface="Cambria Math" panose="02040503050406030204" pitchFamily="18" charset="0"/>
                        </a:rPr>
                        <m:t>𝑤</m:t>
                      </m:r>
                      <m:r>
                        <a:rPr lang="pt-BR" b="0" i="0" smtClean="0">
                          <a:latin typeface="Cambria Math" panose="02040503050406030204" pitchFamily="18" charset="0"/>
                        </a:rPr>
                        <m:t>,</m:t>
                      </m:r>
                    </m:oMath>
                  </m:oMathPara>
                </a14:m>
                <a:endParaRPr lang="pt-BR" b="0" dirty="0"/>
              </a:p>
              <a:p>
                <a:pPr marL="0" indent="0">
                  <a:buNone/>
                </a:pPr>
                <a:r>
                  <a:rPr lang="pt-BR" dirty="0"/>
                  <a:t>onde </a:t>
                </a:r>
                <a14:m>
                  <m:oMath xmlns:m="http://schemas.openxmlformats.org/officeDocument/2006/math">
                    <m:r>
                      <a:rPr lang="pt-BR" b="0" i="1" smtClean="0">
                        <a:latin typeface="Cambria Math" panose="02040503050406030204" pitchFamily="18" charset="0"/>
                        <a:ea typeface="Cambria Math" panose="02040503050406030204" pitchFamily="18" charset="0"/>
                      </a:rPr>
                      <m:t>𝑤</m:t>
                    </m:r>
                    <m:r>
                      <a:rPr lang="pt-BR" i="1">
                        <a:latin typeface="Cambria Math" panose="02040503050406030204" pitchFamily="18" charset="0"/>
                        <a:ea typeface="Cambria Math" panose="02040503050406030204" pitchFamily="18" charset="0"/>
                      </a:rPr>
                      <m:t>~ </m:t>
                    </m:r>
                    <m:r>
                      <a:rPr lang="pt-BR" i="1">
                        <a:latin typeface="Cambria Math" panose="02040503050406030204" pitchFamily="18" charset="0"/>
                      </a:rPr>
                      <m:t>𝑁</m:t>
                    </m:r>
                    <m:d>
                      <m:dPr>
                        <m:ctrlPr>
                          <a:rPr lang="pt-BR" i="1">
                            <a:latin typeface="Cambria Math" panose="02040503050406030204" pitchFamily="18" charset="0"/>
                          </a:rPr>
                        </m:ctrlPr>
                      </m:dPr>
                      <m:e>
                        <m:r>
                          <a:rPr lang="pt-BR" i="1">
                            <a:latin typeface="Cambria Math" panose="02040503050406030204" pitchFamily="18" charset="0"/>
                          </a:rPr>
                          <m:t>0, 1</m:t>
                        </m:r>
                      </m:e>
                    </m:d>
                  </m:oMath>
                </a14:m>
                <a:endParaRPr lang="pt-BR" dirty="0"/>
              </a:p>
              <a:p>
                <a:r>
                  <a:rPr lang="pt-BR" dirty="0"/>
                  <a:t>Função hipótese:</a:t>
                </a:r>
              </a:p>
              <a:p>
                <a:pPr marL="0" indent="0">
                  <a:buNone/>
                </a:pPr>
                <a14:m>
                  <m:oMathPara xmlns:m="http://schemas.openxmlformats.org/officeDocument/2006/math">
                    <m:oMathParaPr>
                      <m:jc m:val="centerGroup"/>
                    </m:oMathParaPr>
                    <m:oMath xmlns:m="http://schemas.openxmlformats.org/officeDocument/2006/math">
                      <m:acc>
                        <m:accPr>
                          <m:chr m:val="̂"/>
                          <m:ctrlPr>
                            <a:rPr lang="pt-BR" i="1" smtClean="0">
                              <a:latin typeface="Cambria Math" panose="02040503050406030204" pitchFamily="18" charset="0"/>
                            </a:rPr>
                          </m:ctrlPr>
                        </m:accPr>
                        <m:e>
                          <m:r>
                            <a:rPr lang="pt-BR" b="0" i="1" smtClean="0">
                              <a:latin typeface="Cambria Math" panose="02040503050406030204" pitchFamily="18" charset="0"/>
                            </a:rPr>
                            <m:t>𝑦</m:t>
                          </m:r>
                        </m:e>
                      </m:acc>
                      <m:r>
                        <a:rPr lang="pt-BR" i="1">
                          <a:latin typeface="Cambria Math" panose="02040503050406030204" pitchFamily="18" charset="0"/>
                        </a:rPr>
                        <m:t>= </m:t>
                      </m:r>
                      <m:sSub>
                        <m:sSubPr>
                          <m:ctrlPr>
                            <a:rPr lang="pt-BR" i="1">
                              <a:latin typeface="Cambria Math" panose="02040503050406030204" pitchFamily="18" charset="0"/>
                            </a:rPr>
                          </m:ctrlPr>
                        </m:sSubPr>
                        <m:e>
                          <m:acc>
                            <m:accPr>
                              <m:chr m:val="̂"/>
                              <m:ctrlPr>
                                <a:rPr lang="pt-BR" i="1" smtClean="0">
                                  <a:latin typeface="Cambria Math" panose="02040503050406030204" pitchFamily="18" charset="0"/>
                                </a:rPr>
                              </m:ctrlPr>
                            </m:accPr>
                            <m:e>
                              <m:sSub>
                                <m:sSubPr>
                                  <m:ctrlPr>
                                    <a:rPr lang="pt-BR" i="1" smtClean="0">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1</m:t>
                                  </m:r>
                                </m:sub>
                              </m:sSub>
                            </m:e>
                          </m:acc>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 </m:t>
                      </m:r>
                      <m:sSub>
                        <m:sSubPr>
                          <m:ctrlPr>
                            <a:rPr lang="pt-BR" i="1">
                              <a:latin typeface="Cambria Math" panose="02040503050406030204" pitchFamily="18" charset="0"/>
                            </a:rPr>
                          </m:ctrlPr>
                        </m:sSubPr>
                        <m:e>
                          <m:acc>
                            <m:accPr>
                              <m:chr m:val="̂"/>
                              <m:ctrlPr>
                                <a:rPr lang="pt-BR" i="1">
                                  <a:latin typeface="Cambria Math" panose="02040503050406030204" pitchFamily="18" charset="0"/>
                                </a:rPr>
                              </m:ctrlPr>
                            </m:accP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2</m:t>
                                  </m:r>
                                </m:sub>
                              </m:sSub>
                            </m:e>
                          </m:acc>
                          <m:r>
                            <a:rPr lang="pt-BR" i="1">
                              <a:latin typeface="Cambria Math" panose="02040503050406030204" pitchFamily="18" charset="0"/>
                            </a:rPr>
                            <m:t>𝑥</m:t>
                          </m:r>
                        </m:e>
                        <m:sub>
                          <m:r>
                            <a:rPr lang="pt-BR" i="1">
                              <a:latin typeface="Cambria Math" panose="02040503050406030204" pitchFamily="18" charset="0"/>
                            </a:rPr>
                            <m:t>2</m:t>
                          </m:r>
                        </m:sub>
                      </m:sSub>
                      <m:r>
                        <a:rPr lang="pt-BR" b="0" i="0" smtClean="0">
                          <a:latin typeface="Cambria Math" panose="02040503050406030204" pitchFamily="18" charset="0"/>
                        </a:rPr>
                        <m:t>.</m:t>
                      </m:r>
                    </m:oMath>
                  </m:oMathPara>
                </a14:m>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4"/>
                <a:ext cx="7395951" cy="5032376"/>
              </a:xfrm>
              <a:blipFill>
                <a:blip r:embed="rId3"/>
                <a:stretch>
                  <a:fillRect l="-1647" t="-1937"/>
                </a:stretch>
              </a:blipFill>
            </p:spPr>
            <p:txBody>
              <a:bodyPr/>
              <a:lstStyle/>
              <a:p>
                <a:r>
                  <a:rPr lang="pt-BR">
                    <a:noFill/>
                  </a:rPr>
                  <a:t> </a:t>
                </a:r>
              </a:p>
            </p:txBody>
          </p:sp>
        </mc:Fallback>
      </mc:AlternateContent>
      <p:pic>
        <p:nvPicPr>
          <p:cNvPr id="1026" name="Picture 2">
            <a:extLst>
              <a:ext uri="{FF2B5EF4-FFF2-40B4-BE49-F238E27FC236}">
                <a16:creationId xmlns:a16="http://schemas.microsoft.com/office/drawing/2014/main" id="{9F0D8BDE-34B6-2D8B-9E6C-3187F3A846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25710" y="3326656"/>
            <a:ext cx="4333054" cy="341572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13">
            <a:extLst>
              <a:ext uri="{FF2B5EF4-FFF2-40B4-BE49-F238E27FC236}">
                <a16:creationId xmlns:a16="http://schemas.microsoft.com/office/drawing/2014/main" id="{CDED7DE6-C385-ADD5-712A-A54A9F86C787}"/>
              </a:ext>
            </a:extLst>
          </p:cNvPr>
          <p:cNvSpPr/>
          <p:nvPr/>
        </p:nvSpPr>
        <p:spPr>
          <a:xfrm>
            <a:off x="0" y="6581001"/>
            <a:ext cx="4172732" cy="276999"/>
          </a:xfrm>
          <a:prstGeom prst="rect">
            <a:avLst/>
          </a:prstGeom>
          <a:noFill/>
        </p:spPr>
        <p:txBody>
          <a:bodyPr wrap="square" rtlCol="0">
            <a:spAutoFit/>
          </a:bodyPr>
          <a:lstStyle/>
          <a:p>
            <a:pPr algn="ctr"/>
            <a:r>
              <a:rPr lang="pt-BR" sz="1200" u="sng" dirty="0">
                <a:solidFill>
                  <a:srgbClr val="00B0F0"/>
                </a:solidFill>
                <a:hlinkClick r:id="rId5"/>
              </a:rPr>
              <a:t>Exemplo: escalonamento_de_atributos_com_scikit_learn.ipynb</a:t>
            </a:r>
            <a:endParaRPr lang="pt-BR" sz="1200" u="sng" dirty="0">
              <a:solidFill>
                <a:srgbClr val="00B0F0"/>
              </a:solidFill>
            </a:endParaRPr>
          </a:p>
        </p:txBody>
      </p:sp>
    </p:spTree>
    <p:extLst>
      <p:ext uri="{BB962C8B-B14F-4D97-AF65-F5344CB8AC3E}">
        <p14:creationId xmlns:p14="http://schemas.microsoft.com/office/powerpoint/2010/main" val="2307287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6757"/>
            <a:ext cx="10515600" cy="1325563"/>
          </a:xfrm>
        </p:spPr>
        <p:txBody>
          <a:bodyPr/>
          <a:lstStyle/>
          <a:p>
            <a:r>
              <a:rPr lang="pt-BR" dirty="0"/>
              <a:t>Exemplo de escalonamento de atributos</a:t>
            </a:r>
            <a:endParaRPr lang="nl-BE" dirty="0"/>
          </a:p>
        </p:txBody>
      </p:sp>
      <mc:AlternateContent xmlns:mc="http://schemas.openxmlformats.org/markup-compatibility/2006" xmlns:a14="http://schemas.microsoft.com/office/drawing/2010/main">
        <mc:Choice Requires="a14">
          <p:sp>
            <p:nvSpPr>
              <p:cNvPr id="10" name="Content Placeholder 2"/>
              <p:cNvSpPr txBox="1">
                <a:spLocks/>
              </p:cNvSpPr>
              <p:nvPr/>
            </p:nvSpPr>
            <p:spPr>
              <a:xfrm>
                <a:off x="838198" y="1472320"/>
                <a:ext cx="11076298" cy="36302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dirty="0"/>
                  <a:t>A superfície de erro tem formato de “V”, com maior taxa de variação do erro, i.e., inclinação, na direção de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1</m:t>
                        </m:r>
                      </m:sub>
                    </m:sSub>
                  </m:oMath>
                </a14:m>
                <a:r>
                  <a:rPr lang="pt-BR" dirty="0"/>
                  <a:t>.</a:t>
                </a:r>
              </a:p>
              <a:p>
                <a:pPr algn="just"/>
                <a:r>
                  <a:rPr lang="pt-BR" dirty="0"/>
                  <a:t>A taxa de variação do erro é praticamente constante na direção de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2</m:t>
                        </m:r>
                      </m:sub>
                    </m:sSub>
                  </m:oMath>
                </a14:m>
                <a:r>
                  <a:rPr lang="pt-BR" dirty="0"/>
                  <a:t> (região com inclinação de </a:t>
                </a:r>
                <a14:m>
                  <m:oMath xmlns:m="http://schemas.openxmlformats.org/officeDocument/2006/math">
                    <m:r>
                      <a:rPr lang="pt-BR" i="1">
                        <a:latin typeface="Cambria Math" panose="02040503050406030204" pitchFamily="18" charset="0"/>
                        <a:ea typeface="Cambria Math" panose="02040503050406030204" pitchFamily="18" charset="0"/>
                      </a:rPr>
                      <m:t>≈</m:t>
                    </m:r>
                    <m:r>
                      <a:rPr lang="pt-BR">
                        <a:latin typeface="Cambria Math" panose="02040503050406030204" pitchFamily="18" charset="0"/>
                        <a:ea typeface="Cambria Math" panose="02040503050406030204" pitchFamily="18" charset="0"/>
                      </a:rPr>
                      <m:t>0</m:t>
                    </m:r>
                    <m:r>
                      <a:rPr lang="pt-BR" i="1">
                        <a:latin typeface="Cambria Math" panose="02040503050406030204" pitchFamily="18" charset="0"/>
                        <a:ea typeface="Cambria Math" panose="02040503050406030204" pitchFamily="18" charset="0"/>
                      </a:rPr>
                      <m:t>°</m:t>
                    </m:r>
                  </m:oMath>
                </a14:m>
                <a:r>
                  <a:rPr lang="pt-BR" dirty="0"/>
                  <a:t>).</a:t>
                </a:r>
              </a:p>
              <a:p>
                <a:pPr algn="just"/>
                <a:r>
                  <a:rPr lang="pt-BR" dirty="0"/>
                  <a:t>A inclinação praticamente nula na direção de </a:t>
                </a:r>
                <a14:m>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2</m:t>
                        </m:r>
                      </m:sub>
                    </m:sSub>
                  </m:oMath>
                </a14:m>
                <a:r>
                  <a:rPr lang="pt-BR" dirty="0"/>
                  <a:t>pode ser vista na superfície de contorno, onde as curvas de erro são praticamente retas paralelas ao eixo de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2</m:t>
                        </m:r>
                      </m:sub>
                    </m:sSub>
                  </m:oMath>
                </a14:m>
                <a:r>
                  <a:rPr lang="pt-BR" dirty="0"/>
                  <a:t> </a:t>
                </a:r>
              </a:p>
            </p:txBody>
          </p:sp>
        </mc:Choice>
        <mc:Fallback xmlns="">
          <p:sp>
            <p:nvSpPr>
              <p:cNvPr id="10" name="Content Placeholder 2"/>
              <p:cNvSpPr txBox="1">
                <a:spLocks noRot="1" noChangeAspect="1" noMove="1" noResize="1" noEditPoints="1" noAdjustHandles="1" noChangeArrowheads="1" noChangeShapeType="1" noTextEdit="1"/>
              </p:cNvSpPr>
              <p:nvPr/>
            </p:nvSpPr>
            <p:spPr>
              <a:xfrm>
                <a:off x="838198" y="1472320"/>
                <a:ext cx="11076298" cy="3630258"/>
              </a:xfrm>
              <a:prstGeom prst="rect">
                <a:avLst/>
              </a:prstGeom>
              <a:blipFill>
                <a:blip r:embed="rId3"/>
                <a:stretch>
                  <a:fillRect l="-936" t="-2857" r="-1156"/>
                </a:stretch>
              </a:blipFill>
            </p:spPr>
            <p:txBody>
              <a:bodyPr/>
              <a:lstStyle/>
              <a:p>
                <a:r>
                  <a:rPr lang="pt-BR">
                    <a:noFill/>
                  </a:rPr>
                  <a:t> </a:t>
                </a:r>
              </a:p>
            </p:txBody>
          </p:sp>
        </mc:Fallback>
      </mc:AlternateContent>
      <p:pic>
        <p:nvPicPr>
          <p:cNvPr id="2050" name="Picture 2">
            <a:extLst>
              <a:ext uri="{FF2B5EF4-FFF2-40B4-BE49-F238E27FC236}">
                <a16:creationId xmlns:a16="http://schemas.microsoft.com/office/drawing/2014/main" id="{077461D5-8FD8-E4D1-EAEF-12351B5E02B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780" b="1535"/>
          <a:stretch/>
        </p:blipFill>
        <p:spPr bwMode="auto">
          <a:xfrm>
            <a:off x="5259552" y="4286286"/>
            <a:ext cx="5958746" cy="2571714"/>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flipV="1">
            <a:off x="7585312" y="6442783"/>
            <a:ext cx="850143" cy="12282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p:cNvSpPr txBox="1"/>
              <p:nvPr/>
            </p:nvSpPr>
            <p:spPr>
              <a:xfrm>
                <a:off x="7023740" y="6273225"/>
                <a:ext cx="812715" cy="584775"/>
              </a:xfrm>
              <a:prstGeom prst="rect">
                <a:avLst/>
              </a:prstGeom>
              <a:noFill/>
            </p:spPr>
            <p:txBody>
              <a:bodyPr wrap="square" rtlCol="0">
                <a:spAutoFit/>
              </a:bodyPr>
              <a:lstStyle/>
              <a:p>
                <a:pPr algn="ctr"/>
                <a14:m>
                  <m:oMath xmlns:m="http://schemas.openxmlformats.org/officeDocument/2006/math">
                    <m:r>
                      <a:rPr lang="pt-BR" sz="1600" b="1" i="1" smtClean="0">
                        <a:latin typeface="Cambria Math" panose="02040503050406030204" pitchFamily="18" charset="0"/>
                      </a:rPr>
                      <m:t>𝒂</m:t>
                    </m:r>
                  </m:oMath>
                </a14:m>
                <a:r>
                  <a:rPr lang="pt-BR" sz="1600" dirty="0"/>
                  <a:t> inicial</a:t>
                </a:r>
              </a:p>
            </p:txBody>
          </p:sp>
        </mc:Choice>
        <mc:Fallback xmlns="">
          <p:sp>
            <p:nvSpPr>
              <p:cNvPr id="17" name="TextBox 16"/>
              <p:cNvSpPr txBox="1">
                <a:spLocks noRot="1" noChangeAspect="1" noMove="1" noResize="1" noEditPoints="1" noAdjustHandles="1" noChangeArrowheads="1" noChangeShapeType="1" noTextEdit="1"/>
              </p:cNvSpPr>
              <p:nvPr/>
            </p:nvSpPr>
            <p:spPr>
              <a:xfrm>
                <a:off x="7023740" y="6273225"/>
                <a:ext cx="812715" cy="584775"/>
              </a:xfrm>
              <a:prstGeom prst="rect">
                <a:avLst/>
              </a:prstGeom>
              <a:blipFill>
                <a:blip r:embed="rId5"/>
                <a:stretch>
                  <a:fillRect b="-12500"/>
                </a:stretch>
              </a:blipFill>
            </p:spPr>
            <p:txBody>
              <a:bodyPr/>
              <a:lstStyle/>
              <a:p>
                <a:r>
                  <a:rPr lang="pt-BR">
                    <a:noFill/>
                  </a:rPr>
                  <a:t> </a:t>
                </a:r>
              </a:p>
            </p:txBody>
          </p:sp>
        </mc:Fallback>
      </mc:AlternateContent>
    </p:spTree>
    <p:extLst>
      <p:ext uri="{BB962C8B-B14F-4D97-AF65-F5344CB8AC3E}">
        <p14:creationId xmlns:p14="http://schemas.microsoft.com/office/powerpoint/2010/main" val="2813643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6757"/>
            <a:ext cx="10515600" cy="1325563"/>
          </a:xfrm>
        </p:spPr>
        <p:txBody>
          <a:bodyPr/>
          <a:lstStyle/>
          <a:p>
            <a:r>
              <a:rPr lang="pt-BR" dirty="0"/>
              <a:t>Exemplo de escalonamento de atributos</a:t>
            </a:r>
            <a:endParaRPr lang="nl-BE" dirty="0"/>
          </a:p>
        </p:txBody>
      </p:sp>
      <mc:AlternateContent xmlns:mc="http://schemas.openxmlformats.org/markup-compatibility/2006" xmlns:a14="http://schemas.microsoft.com/office/drawing/2010/main">
        <mc:Choice Requires="a14">
          <p:sp>
            <p:nvSpPr>
              <p:cNvPr id="10" name="Content Placeholder 2"/>
              <p:cNvSpPr txBox="1">
                <a:spLocks/>
              </p:cNvSpPr>
              <p:nvPr/>
            </p:nvSpPr>
            <p:spPr>
              <a:xfrm>
                <a:off x="838197" y="1472320"/>
                <a:ext cx="11201213" cy="30860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t>Como a inclinação da superfície de erro na direção de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2</m:t>
                        </m:r>
                      </m:sub>
                    </m:sSub>
                  </m:oMath>
                </a14:m>
                <a:r>
                  <a:rPr lang="pt-BR" dirty="0"/>
                  <a:t> é muito pequena, consequentemente, o gradiente naquela direção também é muito pequeno.</a:t>
                </a:r>
              </a:p>
              <a:p>
                <a:r>
                  <a:rPr lang="pt-BR" dirty="0"/>
                  <a:t>Assim, o treinamento fica lento quando o algoritmo atinge a base do vale, pois as atualizações dos pesos serão muito pequenas.</a:t>
                </a:r>
              </a:p>
              <a:p>
                <a:r>
                  <a:rPr lang="pt-BR" dirty="0"/>
                  <a:t>O gradiente descendente em batelada converge após mais de 2000 épocas.</a:t>
                </a:r>
              </a:p>
            </p:txBody>
          </p:sp>
        </mc:Choice>
        <mc:Fallback xmlns="">
          <p:sp>
            <p:nvSpPr>
              <p:cNvPr id="10" name="Content Placeholder 2"/>
              <p:cNvSpPr txBox="1">
                <a:spLocks noRot="1" noChangeAspect="1" noMove="1" noResize="1" noEditPoints="1" noAdjustHandles="1" noChangeArrowheads="1" noChangeShapeType="1" noTextEdit="1"/>
              </p:cNvSpPr>
              <p:nvPr/>
            </p:nvSpPr>
            <p:spPr>
              <a:xfrm>
                <a:off x="838197" y="1472320"/>
                <a:ext cx="11201213" cy="3086029"/>
              </a:xfrm>
              <a:prstGeom prst="rect">
                <a:avLst/>
              </a:prstGeom>
              <a:blipFill>
                <a:blip r:embed="rId3"/>
                <a:stretch>
                  <a:fillRect l="-925" t="-3360" r="-381" b="-3953"/>
                </a:stretch>
              </a:blipFill>
            </p:spPr>
            <p:txBody>
              <a:bodyPr/>
              <a:lstStyle/>
              <a:p>
                <a:r>
                  <a:rPr lang="pt-BR">
                    <a:noFill/>
                  </a:rPr>
                  <a:t> </a:t>
                </a:r>
              </a:p>
            </p:txBody>
          </p:sp>
        </mc:Fallback>
      </mc:AlternateContent>
      <p:pic>
        <p:nvPicPr>
          <p:cNvPr id="2050" name="Picture 2">
            <a:extLst>
              <a:ext uri="{FF2B5EF4-FFF2-40B4-BE49-F238E27FC236}">
                <a16:creationId xmlns:a16="http://schemas.microsoft.com/office/drawing/2014/main" id="{077461D5-8FD8-E4D1-EAEF-12351B5E02B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780" b="1535"/>
          <a:stretch/>
        </p:blipFill>
        <p:spPr bwMode="auto">
          <a:xfrm>
            <a:off x="2528399" y="4234228"/>
            <a:ext cx="5958746" cy="2571714"/>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flipV="1">
            <a:off x="4853407" y="6390725"/>
            <a:ext cx="850143" cy="12282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p:cNvSpPr txBox="1"/>
              <p:nvPr/>
            </p:nvSpPr>
            <p:spPr>
              <a:xfrm>
                <a:off x="4291835" y="6221167"/>
                <a:ext cx="812715" cy="584775"/>
              </a:xfrm>
              <a:prstGeom prst="rect">
                <a:avLst/>
              </a:prstGeom>
              <a:noFill/>
            </p:spPr>
            <p:txBody>
              <a:bodyPr wrap="square" rtlCol="0">
                <a:spAutoFit/>
              </a:bodyPr>
              <a:lstStyle/>
              <a:p>
                <a:pPr algn="ctr"/>
                <a14:m>
                  <m:oMath xmlns:m="http://schemas.openxmlformats.org/officeDocument/2006/math">
                    <m:r>
                      <a:rPr lang="pt-BR" sz="1600" b="1" i="1" smtClean="0">
                        <a:latin typeface="Cambria Math" panose="02040503050406030204" pitchFamily="18" charset="0"/>
                      </a:rPr>
                      <m:t>𝒂</m:t>
                    </m:r>
                  </m:oMath>
                </a14:m>
                <a:r>
                  <a:rPr lang="pt-BR" sz="1600" dirty="0"/>
                  <a:t> inicial</a:t>
                </a:r>
              </a:p>
            </p:txBody>
          </p:sp>
        </mc:Choice>
        <mc:Fallback xmlns="">
          <p:sp>
            <p:nvSpPr>
              <p:cNvPr id="17" name="TextBox 16"/>
              <p:cNvSpPr txBox="1">
                <a:spLocks noRot="1" noChangeAspect="1" noMove="1" noResize="1" noEditPoints="1" noAdjustHandles="1" noChangeArrowheads="1" noChangeShapeType="1" noTextEdit="1"/>
              </p:cNvSpPr>
              <p:nvPr/>
            </p:nvSpPr>
            <p:spPr>
              <a:xfrm>
                <a:off x="4291835" y="6221167"/>
                <a:ext cx="812715" cy="584775"/>
              </a:xfrm>
              <a:prstGeom prst="rect">
                <a:avLst/>
              </a:prstGeom>
              <a:blipFill>
                <a:blip r:embed="rId5"/>
                <a:stretch>
                  <a:fillRect b="-13684"/>
                </a:stretch>
              </a:blipFill>
            </p:spPr>
            <p:txBody>
              <a:bodyPr/>
              <a:lstStyle/>
              <a:p>
                <a:r>
                  <a:rPr lang="pt-BR">
                    <a:noFill/>
                  </a:rPr>
                  <a:t> </a:t>
                </a:r>
              </a:p>
            </p:txBody>
          </p:sp>
        </mc:Fallback>
      </mc:AlternateContent>
      <p:pic>
        <p:nvPicPr>
          <p:cNvPr id="2052" name="Picture 4">
            <a:extLst>
              <a:ext uri="{FF2B5EF4-FFF2-40B4-BE49-F238E27FC236}">
                <a16:creationId xmlns:a16="http://schemas.microsoft.com/office/drawing/2014/main" id="{F530073D-600D-93EF-022D-266CE38EAAA8}"/>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186" t="5899"/>
          <a:stretch/>
        </p:blipFill>
        <p:spPr bwMode="auto">
          <a:xfrm>
            <a:off x="8723472" y="4365224"/>
            <a:ext cx="3315939" cy="250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7056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4401"/>
            <a:ext cx="10515600" cy="1325563"/>
          </a:xfrm>
        </p:spPr>
        <p:txBody>
          <a:bodyPr/>
          <a:lstStyle/>
          <a:p>
            <a:r>
              <a:rPr lang="pt-BR" dirty="0"/>
              <a:t>Exemplo de escalonamento de atributos</a:t>
            </a:r>
            <a:endParaRPr lang="nl-BE" dirty="0"/>
          </a:p>
        </p:txBody>
      </p:sp>
      <p:sp>
        <p:nvSpPr>
          <p:cNvPr id="10" name="Content Placeholder 2"/>
          <p:cNvSpPr txBox="1">
            <a:spLocks/>
          </p:cNvSpPr>
          <p:nvPr/>
        </p:nvSpPr>
        <p:spPr>
          <a:xfrm>
            <a:off x="838199" y="1445562"/>
            <a:ext cx="11096298" cy="284934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dirty="0"/>
              <a:t>Agora aplicamos </a:t>
            </a:r>
            <a:r>
              <a:rPr lang="pt-BR" b="1" i="1" dirty="0"/>
              <a:t>padronização</a:t>
            </a:r>
            <a:r>
              <a:rPr lang="pt-BR" dirty="0"/>
              <a:t> aos atributos.</a:t>
            </a:r>
          </a:p>
          <a:p>
            <a:pPr algn="just"/>
            <a:r>
              <a:rPr lang="pt-BR" dirty="0"/>
              <a:t>Após a padronização, a superfície passa a ter o formato de “</a:t>
            </a:r>
            <a:r>
              <a:rPr lang="pt-BR" i="1" dirty="0"/>
              <a:t>tigela</a:t>
            </a:r>
            <a:r>
              <a:rPr lang="pt-BR" dirty="0"/>
              <a:t>”.</a:t>
            </a:r>
          </a:p>
          <a:p>
            <a:pPr algn="just"/>
            <a:r>
              <a:rPr lang="pt-BR" dirty="0"/>
              <a:t>As linhas de contorno se tornam mais “circulares”, denotando que a superfície tem inclinação similar em todas as direções.</a:t>
            </a:r>
          </a:p>
          <a:p>
            <a:pPr algn="just"/>
            <a:r>
              <a:rPr lang="pt-BR" dirty="0"/>
              <a:t>Nesse exemplo, o algoritmo converge após 4 épocas.</a:t>
            </a:r>
          </a:p>
          <a:p>
            <a:pPr algn="just"/>
            <a:r>
              <a:rPr lang="pt-BR" dirty="0"/>
              <a:t>O treinamento se torna mais rápido, pois a inclinação da superfície se torna mais íngreme em todas as direções.</a:t>
            </a:r>
          </a:p>
        </p:txBody>
      </p:sp>
      <p:pic>
        <p:nvPicPr>
          <p:cNvPr id="3074" name="Picture 2">
            <a:extLst>
              <a:ext uri="{FF2B5EF4-FFF2-40B4-BE49-F238E27FC236}">
                <a16:creationId xmlns:a16="http://schemas.microsoft.com/office/drawing/2014/main" id="{92F501AB-10D2-4065-DDA3-4A05EC7791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32" y="4274017"/>
            <a:ext cx="3068255" cy="241869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7E8C25A6-62B4-12DA-04C4-0B4CD5EEA9B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6558"/>
          <a:stretch/>
        </p:blipFill>
        <p:spPr bwMode="auto">
          <a:xfrm>
            <a:off x="8945396" y="4546133"/>
            <a:ext cx="3246604" cy="231186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FFB6E73D-1A1F-F6CB-77D9-F93A6A80E67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469" b="1768"/>
          <a:stretch/>
        </p:blipFill>
        <p:spPr bwMode="auto">
          <a:xfrm>
            <a:off x="3264261" y="4294905"/>
            <a:ext cx="5681135" cy="2418694"/>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14">
            <a:extLst>
              <a:ext uri="{FF2B5EF4-FFF2-40B4-BE49-F238E27FC236}">
                <a16:creationId xmlns:a16="http://schemas.microsoft.com/office/drawing/2014/main" id="{E07D7505-6FC3-BB26-D7E0-34E2551F49EF}"/>
              </a:ext>
            </a:extLst>
          </p:cNvPr>
          <p:cNvCxnSpPr>
            <a:cxnSpLocks/>
          </p:cNvCxnSpPr>
          <p:nvPr/>
        </p:nvCxnSpPr>
        <p:spPr>
          <a:xfrm flipV="1">
            <a:off x="5568117" y="6043448"/>
            <a:ext cx="527883" cy="46710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TextBox 16">
                <a:extLst>
                  <a:ext uri="{FF2B5EF4-FFF2-40B4-BE49-F238E27FC236}">
                    <a16:creationId xmlns:a16="http://schemas.microsoft.com/office/drawing/2014/main" id="{22C5F144-743C-4D1C-5770-8E990BCFF7FD}"/>
                  </a:ext>
                </a:extLst>
              </p:cNvPr>
              <p:cNvSpPr txBox="1"/>
              <p:nvPr/>
            </p:nvSpPr>
            <p:spPr>
              <a:xfrm>
                <a:off x="5006545" y="6218162"/>
                <a:ext cx="812715" cy="584775"/>
              </a:xfrm>
              <a:prstGeom prst="rect">
                <a:avLst/>
              </a:prstGeom>
              <a:noFill/>
            </p:spPr>
            <p:txBody>
              <a:bodyPr wrap="square" rtlCol="0">
                <a:spAutoFit/>
              </a:bodyPr>
              <a:lstStyle/>
              <a:p>
                <a:pPr algn="ctr"/>
                <a14:m>
                  <m:oMath xmlns:m="http://schemas.openxmlformats.org/officeDocument/2006/math">
                    <m:r>
                      <a:rPr lang="pt-BR" sz="1600" b="1" i="1" smtClean="0">
                        <a:latin typeface="Cambria Math" panose="02040503050406030204" pitchFamily="18" charset="0"/>
                      </a:rPr>
                      <m:t>𝒂</m:t>
                    </m:r>
                  </m:oMath>
                </a14:m>
                <a:r>
                  <a:rPr lang="pt-BR" sz="1600" dirty="0"/>
                  <a:t> inicial</a:t>
                </a:r>
              </a:p>
            </p:txBody>
          </p:sp>
        </mc:Choice>
        <mc:Fallback xmlns="">
          <p:sp>
            <p:nvSpPr>
              <p:cNvPr id="4" name="TextBox 16">
                <a:extLst>
                  <a:ext uri="{FF2B5EF4-FFF2-40B4-BE49-F238E27FC236}">
                    <a16:creationId xmlns:a16="http://schemas.microsoft.com/office/drawing/2014/main" id="{22C5F144-743C-4D1C-5770-8E990BCFF7FD}"/>
                  </a:ext>
                </a:extLst>
              </p:cNvPr>
              <p:cNvSpPr txBox="1">
                <a:spLocks noRot="1" noChangeAspect="1" noMove="1" noResize="1" noEditPoints="1" noAdjustHandles="1" noChangeArrowheads="1" noChangeShapeType="1" noTextEdit="1"/>
              </p:cNvSpPr>
              <p:nvPr/>
            </p:nvSpPr>
            <p:spPr>
              <a:xfrm>
                <a:off x="5006545" y="6218162"/>
                <a:ext cx="812715" cy="584775"/>
              </a:xfrm>
              <a:prstGeom prst="rect">
                <a:avLst/>
              </a:prstGeom>
              <a:blipFill>
                <a:blip r:embed="rId6"/>
                <a:stretch>
                  <a:fillRect b="-12500"/>
                </a:stretch>
              </a:blipFill>
            </p:spPr>
            <p:txBody>
              <a:bodyPr/>
              <a:lstStyle/>
              <a:p>
                <a:r>
                  <a:rPr lang="pt-BR">
                    <a:noFill/>
                  </a:rPr>
                  <a:t> </a:t>
                </a:r>
              </a:p>
            </p:txBody>
          </p:sp>
        </mc:Fallback>
      </mc:AlternateContent>
    </p:spTree>
    <p:extLst>
      <p:ext uri="{BB962C8B-B14F-4D97-AF65-F5344CB8AC3E}">
        <p14:creationId xmlns:p14="http://schemas.microsoft.com/office/powerpoint/2010/main" val="2332300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1342"/>
            <a:ext cx="10515600" cy="1032756"/>
          </a:xfrm>
        </p:spPr>
        <p:txBody>
          <a:bodyPr/>
          <a:lstStyle/>
          <a:p>
            <a:r>
              <a:rPr lang="pt-BR" dirty="0"/>
              <a:t>Exemplo de escalonamento de atributos</a:t>
            </a:r>
          </a:p>
        </p:txBody>
      </p:sp>
      <p:sp>
        <p:nvSpPr>
          <p:cNvPr id="8" name="TextBox 7"/>
          <p:cNvSpPr txBox="1"/>
          <p:nvPr/>
        </p:nvSpPr>
        <p:spPr>
          <a:xfrm rot="16200000">
            <a:off x="-866955" y="5281577"/>
            <a:ext cx="2622154" cy="369332"/>
          </a:xfrm>
          <a:prstGeom prst="rect">
            <a:avLst/>
          </a:prstGeom>
          <a:noFill/>
        </p:spPr>
        <p:txBody>
          <a:bodyPr wrap="square" rtlCol="0">
            <a:spAutoFit/>
          </a:bodyPr>
          <a:lstStyle/>
          <a:p>
            <a:pPr algn="ctr"/>
            <a:r>
              <a:rPr lang="pt-BR" b="1" dirty="0"/>
              <a:t>Padronização</a:t>
            </a:r>
          </a:p>
        </p:txBody>
      </p:sp>
      <p:sp>
        <p:nvSpPr>
          <p:cNvPr id="9" name="TextBox 8"/>
          <p:cNvSpPr txBox="1"/>
          <p:nvPr/>
        </p:nvSpPr>
        <p:spPr>
          <a:xfrm rot="16200000">
            <a:off x="-864520" y="2518168"/>
            <a:ext cx="2622154" cy="369332"/>
          </a:xfrm>
          <a:prstGeom prst="rect">
            <a:avLst/>
          </a:prstGeom>
          <a:noFill/>
        </p:spPr>
        <p:txBody>
          <a:bodyPr wrap="square" rtlCol="0">
            <a:spAutoFit/>
          </a:bodyPr>
          <a:lstStyle/>
          <a:p>
            <a:pPr algn="ctr"/>
            <a:r>
              <a:rPr lang="pt-BR" b="1" dirty="0"/>
              <a:t>Sem escalonamento</a:t>
            </a:r>
          </a:p>
        </p:txBody>
      </p:sp>
      <mc:AlternateContent xmlns:mc="http://schemas.openxmlformats.org/markup-compatibility/2006" xmlns:a14="http://schemas.microsoft.com/office/drawing/2010/main">
        <mc:Choice Requires="a14">
          <p:sp>
            <p:nvSpPr>
              <p:cNvPr id="13" name="Rectangle 12"/>
              <p:cNvSpPr/>
              <p:nvPr/>
            </p:nvSpPr>
            <p:spPr>
              <a:xfrm>
                <a:off x="3489434" y="3545409"/>
                <a:ext cx="8443110" cy="738664"/>
              </a:xfrm>
              <a:prstGeom prst="rect">
                <a:avLst/>
              </a:prstGeom>
            </p:spPr>
            <p:txBody>
              <a:bodyPr wrap="square">
                <a:spAutoFit/>
              </a:bodyPr>
              <a:lstStyle/>
              <a:p>
                <a:pPr algn="just"/>
                <a:r>
                  <a:rPr lang="pt-BR" sz="1400" dirty="0"/>
                  <a:t>Pesos de atributos com variação muito grande são atualizados mais rapidamente do que pesos de atributos com variação pequena. </a:t>
                </a:r>
                <a14:m>
                  <m:oMath xmlns:m="http://schemas.openxmlformats.org/officeDocument/2006/math">
                    <m:sSub>
                      <m:sSubPr>
                        <m:ctrlPr>
                          <a:rPr lang="pt-BR" sz="1400" i="1" smtClean="0">
                            <a:latin typeface="Cambria Math" panose="02040503050406030204" pitchFamily="18" charset="0"/>
                          </a:rPr>
                        </m:ctrlPr>
                      </m:sSubPr>
                      <m:e>
                        <m:r>
                          <a:rPr lang="pt-BR" sz="1400" i="1">
                            <a:latin typeface="Cambria Math" panose="02040503050406030204" pitchFamily="18" charset="0"/>
                          </a:rPr>
                          <m:t>𝑥</m:t>
                        </m:r>
                      </m:e>
                      <m:sub>
                        <m:r>
                          <a:rPr lang="pt-BR" sz="1400" b="0" i="1" smtClean="0">
                            <a:latin typeface="Cambria Math" panose="02040503050406030204" pitchFamily="18" charset="0"/>
                          </a:rPr>
                          <m:t>1</m:t>
                        </m:r>
                      </m:sub>
                    </m:sSub>
                  </m:oMath>
                </a14:m>
                <a:r>
                  <a:rPr lang="pt-BR" sz="1400" dirty="0"/>
                  <a:t> contribui muito mais no valor final do erro, fazendo com que </a:t>
                </a:r>
                <a14:m>
                  <m:oMath xmlns:m="http://schemas.openxmlformats.org/officeDocument/2006/math">
                    <m:sSub>
                      <m:sSubPr>
                        <m:ctrlPr>
                          <a:rPr lang="pt-BR" sz="1400" i="1">
                            <a:latin typeface="Cambria Math" panose="02040503050406030204" pitchFamily="18" charset="0"/>
                          </a:rPr>
                        </m:ctrlPr>
                      </m:sSubPr>
                      <m:e>
                        <m:r>
                          <a:rPr lang="pt-BR" sz="1400" i="1">
                            <a:latin typeface="Cambria Math" panose="02040503050406030204" pitchFamily="18" charset="0"/>
                          </a:rPr>
                          <m:t>𝑎</m:t>
                        </m:r>
                      </m:e>
                      <m:sub>
                        <m:r>
                          <a:rPr lang="pt-BR" sz="1400" b="0" i="1" smtClean="0">
                            <a:latin typeface="Cambria Math" panose="02040503050406030204" pitchFamily="18" charset="0"/>
                          </a:rPr>
                          <m:t>1</m:t>
                        </m:r>
                      </m:sub>
                    </m:sSub>
                  </m:oMath>
                </a14:m>
                <a:r>
                  <a:rPr lang="pt-BR" sz="1400" dirty="0"/>
                  <a:t> seja rapidamente atualizado, tendendo a seu valor correto mais rapidamente.</a:t>
                </a:r>
              </a:p>
            </p:txBody>
          </p:sp>
        </mc:Choice>
        <mc:Fallback xmlns="">
          <p:sp>
            <p:nvSpPr>
              <p:cNvPr id="13" name="Rectangle 12"/>
              <p:cNvSpPr>
                <a:spLocks noRot="1" noChangeAspect="1" noMove="1" noResize="1" noEditPoints="1" noAdjustHandles="1" noChangeArrowheads="1" noChangeShapeType="1" noTextEdit="1"/>
              </p:cNvSpPr>
              <p:nvPr/>
            </p:nvSpPr>
            <p:spPr>
              <a:xfrm>
                <a:off x="3489434" y="3545409"/>
                <a:ext cx="8443110" cy="738664"/>
              </a:xfrm>
              <a:prstGeom prst="rect">
                <a:avLst/>
              </a:prstGeom>
              <a:blipFill>
                <a:blip r:embed="rId3"/>
                <a:stretch>
                  <a:fillRect l="-217" t="-1653" r="-217" b="-7438"/>
                </a:stretch>
              </a:blipFill>
            </p:spPr>
            <p:txBody>
              <a:bodyPr/>
              <a:lstStyle/>
              <a:p>
                <a:r>
                  <a:rPr lang="pt-BR">
                    <a:noFill/>
                  </a:rPr>
                  <a:t> </a:t>
                </a:r>
              </a:p>
            </p:txBody>
          </p:sp>
        </mc:Fallback>
      </mc:AlternateContent>
      <p:sp>
        <p:nvSpPr>
          <p:cNvPr id="15" name="Rectangle 14"/>
          <p:cNvSpPr/>
          <p:nvPr/>
        </p:nvSpPr>
        <p:spPr>
          <a:xfrm>
            <a:off x="8157072" y="984689"/>
            <a:ext cx="2757934" cy="369332"/>
          </a:xfrm>
          <a:prstGeom prst="rect">
            <a:avLst/>
          </a:prstGeom>
        </p:spPr>
        <p:txBody>
          <a:bodyPr wrap="none">
            <a:spAutoFit/>
          </a:bodyPr>
          <a:lstStyle/>
          <a:p>
            <a:r>
              <a:rPr lang="pt-BR" dirty="0"/>
              <a:t>variação do vetor gradiente</a:t>
            </a:r>
          </a:p>
        </p:txBody>
      </p:sp>
      <p:pic>
        <p:nvPicPr>
          <p:cNvPr id="3" name="Picture 2">
            <a:extLst>
              <a:ext uri="{FF2B5EF4-FFF2-40B4-BE49-F238E27FC236}">
                <a16:creationId xmlns:a16="http://schemas.microsoft.com/office/drawing/2014/main" id="{97990AB7-76C4-7F41-0E2F-17E6C923797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781" r="60009" b="8819"/>
          <a:stretch/>
        </p:blipFill>
        <p:spPr bwMode="auto">
          <a:xfrm>
            <a:off x="862623" y="1406904"/>
            <a:ext cx="2280674" cy="238145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B40A7348-B831-32F5-7CD0-5E43E289CC0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4792" r="-1" b="1535"/>
          <a:stretch/>
        </p:blipFill>
        <p:spPr bwMode="auto">
          <a:xfrm>
            <a:off x="3329211" y="1406904"/>
            <a:ext cx="2741938" cy="208390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AF4419F4-E852-F975-9BE1-7E6BB0E7E7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67082" y="1391757"/>
            <a:ext cx="5860192" cy="218947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029EE5DA-50AE-554D-6490-448FC36E4A3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50399" y="4474287"/>
            <a:ext cx="5776875" cy="218947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443F3E19-BC12-A4D7-9198-68A88C74E29D}"/>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468" r="60614" b="11078"/>
          <a:stretch/>
        </p:blipFill>
        <p:spPr bwMode="auto">
          <a:xfrm>
            <a:off x="628788" y="4155166"/>
            <a:ext cx="2514509" cy="256022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364BA543-DDA5-E307-4E24-CB0744F8BFD8}"/>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44870" b="1768"/>
          <a:stretch/>
        </p:blipFill>
        <p:spPr bwMode="auto">
          <a:xfrm>
            <a:off x="3308287" y="4474287"/>
            <a:ext cx="2958795" cy="2228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93675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3834"/>
            <a:ext cx="10515600" cy="1325563"/>
          </a:xfrm>
        </p:spPr>
        <p:txBody>
          <a:bodyPr/>
          <a:lstStyle/>
          <a:p>
            <a:r>
              <a:rPr lang="pt-BR" dirty="0"/>
              <a:t>Escalonamento de atributos com a biblioteca </a:t>
            </a:r>
            <a:r>
              <a:rPr lang="pt-BR" dirty="0" err="1"/>
              <a:t>SciKit-Learn</a:t>
            </a:r>
            <a:endParaRPr lang="pt-BR" dirty="0"/>
          </a:p>
        </p:txBody>
      </p:sp>
      <p:sp>
        <p:nvSpPr>
          <p:cNvPr id="4" name="Rectangle 3"/>
          <p:cNvSpPr/>
          <p:nvPr/>
        </p:nvSpPr>
        <p:spPr>
          <a:xfrm>
            <a:off x="838200" y="1658707"/>
            <a:ext cx="5002763" cy="2308324"/>
          </a:xfrm>
          <a:prstGeom prst="rect">
            <a:avLst/>
          </a:prstGeom>
        </p:spPr>
        <p:txBody>
          <a:bodyPr wrap="square">
            <a:spAutoFit/>
          </a:bodyPr>
          <a:lstStyle/>
          <a:p>
            <a:r>
              <a:rPr lang="en-US" sz="1200" dirty="0">
                <a:solidFill>
                  <a:srgbClr val="008000"/>
                </a:solidFill>
                <a:highlight>
                  <a:srgbClr val="FFFFFF"/>
                </a:highlight>
              </a:rPr>
              <a:t># Import Class </a:t>
            </a:r>
            <a:r>
              <a:rPr lang="en-US" sz="1200" dirty="0" err="1">
                <a:solidFill>
                  <a:srgbClr val="008000"/>
                </a:solidFill>
                <a:highlight>
                  <a:srgbClr val="FFFFFF"/>
                </a:highlight>
              </a:rPr>
              <a:t>StandardScaler</a:t>
            </a:r>
            <a:r>
              <a:rPr lang="en-US" sz="1200" dirty="0">
                <a:solidFill>
                  <a:srgbClr val="008000"/>
                </a:solidFill>
                <a:highlight>
                  <a:srgbClr val="FFFFFF"/>
                </a:highlight>
              </a:rPr>
              <a:t> from module Preprocessing of library </a:t>
            </a:r>
            <a:r>
              <a:rPr lang="en-US" sz="1200" dirty="0" err="1">
                <a:solidFill>
                  <a:srgbClr val="008000"/>
                </a:solidFill>
                <a:highlight>
                  <a:srgbClr val="FFFFFF"/>
                </a:highlight>
              </a:rPr>
              <a:t>sklearn</a:t>
            </a:r>
            <a:r>
              <a:rPr lang="en-US" sz="1200" dirty="0">
                <a:solidFill>
                  <a:srgbClr val="008000"/>
                </a:solidFill>
                <a:highlight>
                  <a:srgbClr val="FFFFFF"/>
                </a:highlight>
              </a:rPr>
              <a:t> responsible for standardizing the data.</a:t>
            </a:r>
            <a:endParaRPr lang="en-US" sz="1200" dirty="0">
              <a:solidFill>
                <a:srgbClr val="000000"/>
              </a:solidFill>
              <a:highlight>
                <a:srgbClr val="FFFFFF"/>
              </a:highlight>
            </a:endParaRPr>
          </a:p>
          <a:p>
            <a:r>
              <a:rPr lang="pt-BR" sz="1200" b="1" dirty="0">
                <a:solidFill>
                  <a:srgbClr val="0000FF"/>
                </a:solidFill>
                <a:highlight>
                  <a:srgbClr val="FFFFFF"/>
                </a:highlight>
              </a:rPr>
              <a:t>from</a:t>
            </a:r>
            <a:r>
              <a:rPr lang="pt-BR" sz="1200" dirty="0">
                <a:solidFill>
                  <a:srgbClr val="000000"/>
                </a:solidFill>
                <a:highlight>
                  <a:srgbClr val="FFFFFF"/>
                </a:highlight>
              </a:rPr>
              <a:t> sklearn</a:t>
            </a:r>
            <a:r>
              <a:rPr lang="pt-BR" sz="1200" b="1" dirty="0">
                <a:solidFill>
                  <a:srgbClr val="000080"/>
                </a:solidFill>
                <a:highlight>
                  <a:srgbClr val="FFFFFF"/>
                </a:highlight>
              </a:rPr>
              <a:t>.</a:t>
            </a:r>
            <a:r>
              <a:rPr lang="pt-BR" sz="1200" dirty="0">
                <a:solidFill>
                  <a:srgbClr val="000000"/>
                </a:solidFill>
                <a:highlight>
                  <a:srgbClr val="FFFFFF"/>
                </a:highlight>
              </a:rPr>
              <a:t>preprocessing </a:t>
            </a:r>
            <a:r>
              <a:rPr lang="pt-BR" sz="1200" b="1" dirty="0">
                <a:solidFill>
                  <a:srgbClr val="0000FF"/>
                </a:solidFill>
                <a:highlight>
                  <a:srgbClr val="FFFFFF"/>
                </a:highlight>
              </a:rPr>
              <a:t>import</a:t>
            </a:r>
            <a:r>
              <a:rPr lang="pt-BR" sz="1200" dirty="0">
                <a:solidFill>
                  <a:srgbClr val="000000"/>
                </a:solidFill>
                <a:highlight>
                  <a:srgbClr val="FFFFFF"/>
                </a:highlight>
              </a:rPr>
              <a:t> StandardScaler</a:t>
            </a:r>
          </a:p>
          <a:p>
            <a:endParaRPr lang="pt-BR" sz="1200" dirty="0">
              <a:solidFill>
                <a:srgbClr val="000000"/>
              </a:solidFill>
              <a:highlight>
                <a:srgbClr val="FFFFFF"/>
              </a:highlight>
            </a:endParaRPr>
          </a:p>
          <a:p>
            <a:r>
              <a:rPr lang="pt-BR" sz="1200" dirty="0">
                <a:solidFill>
                  <a:srgbClr val="008000"/>
                </a:solidFill>
                <a:highlight>
                  <a:srgbClr val="FFFFFF"/>
                </a:highlight>
              </a:rPr>
              <a:t># Instantiate a Standard scaler.</a:t>
            </a:r>
            <a:endParaRPr lang="pt-BR" sz="1200" dirty="0">
              <a:solidFill>
                <a:srgbClr val="000000"/>
              </a:solidFill>
              <a:highlight>
                <a:srgbClr val="FFFFFF"/>
              </a:highlight>
            </a:endParaRPr>
          </a:p>
          <a:p>
            <a:r>
              <a:rPr lang="pt-BR" sz="1200" dirty="0">
                <a:solidFill>
                  <a:srgbClr val="000000"/>
                </a:solidFill>
                <a:highlight>
                  <a:srgbClr val="FFFFFF"/>
                </a:highlight>
              </a:rPr>
              <a:t>stdScaler </a:t>
            </a:r>
            <a:r>
              <a:rPr lang="pt-BR" sz="1200" b="1" dirty="0">
                <a:solidFill>
                  <a:srgbClr val="000080"/>
                </a:solidFill>
                <a:highlight>
                  <a:srgbClr val="FFFFFF"/>
                </a:highlight>
              </a:rPr>
              <a:t>=</a:t>
            </a:r>
            <a:r>
              <a:rPr lang="pt-BR" sz="1200" dirty="0">
                <a:solidFill>
                  <a:srgbClr val="000000"/>
                </a:solidFill>
                <a:highlight>
                  <a:srgbClr val="FFFFFF"/>
                </a:highlight>
              </a:rPr>
              <a:t> StandardScaler</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8000"/>
                </a:solidFill>
                <a:highlight>
                  <a:srgbClr val="FFFFFF"/>
                </a:highlight>
              </a:rPr>
              <a:t># Concatenate both column vectors.</a:t>
            </a:r>
            <a:endParaRPr lang="pt-BR" sz="1200" dirty="0">
              <a:solidFill>
                <a:srgbClr val="000000"/>
              </a:solidFill>
              <a:highlight>
                <a:srgbClr val="FFFFFF"/>
              </a:highlight>
            </a:endParaRPr>
          </a:p>
          <a:p>
            <a:r>
              <a:rPr lang="pt-BR" sz="1200" dirty="0">
                <a:solidFill>
                  <a:srgbClr val="000000"/>
                </a:solidFill>
                <a:highlight>
                  <a:srgbClr val="FFFFFF"/>
                </a:highlight>
              </a:rPr>
              <a:t>X </a:t>
            </a:r>
            <a:r>
              <a:rPr lang="pt-BR" sz="1200" b="1" dirty="0">
                <a:solidFill>
                  <a:srgbClr val="000080"/>
                </a:solidFill>
                <a:highlight>
                  <a:srgbClr val="FFFFFF"/>
                </a:highlight>
              </a:rPr>
              <a:t>=</a:t>
            </a:r>
            <a:r>
              <a:rPr lang="pt-BR" sz="1200" dirty="0">
                <a:solidFill>
                  <a:srgbClr val="000000"/>
                </a:solidFill>
                <a:highlight>
                  <a:srgbClr val="FFFFFF"/>
                </a:highlight>
              </a:rPr>
              <a:t> np</a:t>
            </a:r>
            <a:r>
              <a:rPr lang="pt-BR" sz="1200" b="1" dirty="0">
                <a:solidFill>
                  <a:srgbClr val="000080"/>
                </a:solidFill>
                <a:highlight>
                  <a:srgbClr val="FFFFFF"/>
                </a:highlight>
              </a:rPr>
              <a:t>.</a:t>
            </a:r>
            <a:r>
              <a:rPr lang="pt-BR" sz="1200" dirty="0">
                <a:solidFill>
                  <a:srgbClr val="000000"/>
                </a:solidFill>
                <a:highlight>
                  <a:srgbClr val="FFFFFF"/>
                </a:highlight>
              </a:rPr>
              <a:t>c_</a:t>
            </a:r>
            <a:r>
              <a:rPr lang="pt-BR" sz="1200" b="1" dirty="0">
                <a:solidFill>
                  <a:srgbClr val="000080"/>
                </a:solidFill>
                <a:highlight>
                  <a:srgbClr val="FFFFFF"/>
                </a:highlight>
              </a:rPr>
              <a:t>[</a:t>
            </a:r>
            <a:r>
              <a:rPr lang="pt-BR" sz="1200" dirty="0">
                <a:solidFill>
                  <a:srgbClr val="000000"/>
                </a:solidFill>
                <a:highlight>
                  <a:srgbClr val="FFFFFF"/>
                </a:highlight>
              </a:rPr>
              <a:t>x1</a:t>
            </a:r>
            <a:r>
              <a:rPr lang="pt-BR" sz="1200" b="1" dirty="0">
                <a:solidFill>
                  <a:srgbClr val="000080"/>
                </a:solidFill>
                <a:highlight>
                  <a:srgbClr val="FFFFFF"/>
                </a:highlight>
              </a:rPr>
              <a:t>,</a:t>
            </a:r>
            <a:r>
              <a:rPr lang="pt-BR" sz="1200" dirty="0">
                <a:solidFill>
                  <a:srgbClr val="000000"/>
                </a:solidFill>
                <a:highlight>
                  <a:srgbClr val="FFFFFF"/>
                </a:highlight>
              </a:rPr>
              <a:t> x2</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8000"/>
                </a:solidFill>
                <a:highlight>
                  <a:srgbClr val="FFFFFF"/>
                </a:highlight>
              </a:rPr>
              <a:t># Standardize the features.</a:t>
            </a:r>
            <a:endParaRPr lang="pt-BR" sz="1200" dirty="0">
              <a:solidFill>
                <a:srgbClr val="000000"/>
              </a:solidFill>
              <a:highlight>
                <a:srgbClr val="FFFFFF"/>
              </a:highlight>
            </a:endParaRPr>
          </a:p>
          <a:p>
            <a:r>
              <a:rPr lang="pt-BR" sz="1200" dirty="0">
                <a:solidFill>
                  <a:srgbClr val="000000"/>
                </a:solidFill>
                <a:highlight>
                  <a:srgbClr val="FFFFFF"/>
                </a:highlight>
              </a:rPr>
              <a:t>scaled_X </a:t>
            </a:r>
            <a:r>
              <a:rPr lang="pt-BR" sz="1200" b="1" dirty="0">
                <a:solidFill>
                  <a:srgbClr val="000080"/>
                </a:solidFill>
                <a:highlight>
                  <a:srgbClr val="FFFFFF"/>
                </a:highlight>
              </a:rPr>
              <a:t>=</a:t>
            </a:r>
            <a:r>
              <a:rPr lang="pt-BR" sz="1200" dirty="0">
                <a:solidFill>
                  <a:srgbClr val="000000"/>
                </a:solidFill>
                <a:highlight>
                  <a:srgbClr val="FFFFFF"/>
                </a:highlight>
              </a:rPr>
              <a:t> stdScaler</a:t>
            </a:r>
            <a:r>
              <a:rPr lang="pt-BR" sz="1200" b="1" dirty="0">
                <a:solidFill>
                  <a:srgbClr val="000080"/>
                </a:solidFill>
                <a:highlight>
                  <a:srgbClr val="FFFFFF"/>
                </a:highlight>
              </a:rPr>
              <a:t>.</a:t>
            </a:r>
            <a:r>
              <a:rPr lang="pt-BR" sz="1200" dirty="0">
                <a:solidFill>
                  <a:srgbClr val="000000"/>
                </a:solidFill>
                <a:highlight>
                  <a:srgbClr val="FFFFFF"/>
                </a:highlight>
              </a:rPr>
              <a:t>fit_transform</a:t>
            </a:r>
            <a:r>
              <a:rPr lang="pt-BR" sz="1200" b="1" dirty="0">
                <a:solidFill>
                  <a:srgbClr val="000080"/>
                </a:solidFill>
                <a:highlight>
                  <a:srgbClr val="FFFFFF"/>
                </a:highlight>
              </a:rPr>
              <a:t>(</a:t>
            </a:r>
            <a:r>
              <a:rPr lang="pt-BR" sz="1200" dirty="0">
                <a:solidFill>
                  <a:srgbClr val="000000"/>
                </a:solidFill>
                <a:highlight>
                  <a:srgbClr val="FFFFFF"/>
                </a:highlight>
              </a:rPr>
              <a:t>X</a:t>
            </a:r>
            <a:r>
              <a:rPr lang="pt-BR" sz="1200" b="1" dirty="0">
                <a:solidFill>
                  <a:srgbClr val="000080"/>
                </a:solidFill>
                <a:highlight>
                  <a:srgbClr val="FFFFFF"/>
                </a:highlight>
              </a:rPr>
              <a:t>)</a:t>
            </a:r>
            <a:endParaRPr lang="pt-BR" sz="1200" dirty="0"/>
          </a:p>
        </p:txBody>
      </p:sp>
      <p:sp>
        <p:nvSpPr>
          <p:cNvPr id="5" name="Rectangle 4"/>
          <p:cNvSpPr/>
          <p:nvPr/>
        </p:nvSpPr>
        <p:spPr>
          <a:xfrm>
            <a:off x="7234335" y="1658707"/>
            <a:ext cx="4957665" cy="2308324"/>
          </a:xfrm>
          <a:prstGeom prst="rect">
            <a:avLst/>
          </a:prstGeom>
        </p:spPr>
        <p:txBody>
          <a:bodyPr wrap="square">
            <a:spAutoFit/>
          </a:bodyPr>
          <a:lstStyle/>
          <a:p>
            <a:r>
              <a:rPr lang="en-US" sz="1200" dirty="0">
                <a:solidFill>
                  <a:srgbClr val="008000"/>
                </a:solidFill>
                <a:highlight>
                  <a:srgbClr val="FFFFFF"/>
                </a:highlight>
              </a:rPr>
              <a:t># Import Class </a:t>
            </a:r>
            <a:r>
              <a:rPr lang="en-US" sz="1200" dirty="0" err="1">
                <a:solidFill>
                  <a:srgbClr val="008000"/>
                </a:solidFill>
                <a:highlight>
                  <a:srgbClr val="FFFFFF"/>
                </a:highlight>
              </a:rPr>
              <a:t>MinMaxScaler</a:t>
            </a:r>
            <a:r>
              <a:rPr lang="en-US" sz="1200" dirty="0">
                <a:solidFill>
                  <a:srgbClr val="008000"/>
                </a:solidFill>
                <a:highlight>
                  <a:srgbClr val="FFFFFF"/>
                </a:highlight>
              </a:rPr>
              <a:t> from module Preprocessing of library </a:t>
            </a:r>
            <a:r>
              <a:rPr lang="en-US" sz="1200" dirty="0" err="1">
                <a:solidFill>
                  <a:srgbClr val="008000"/>
                </a:solidFill>
                <a:highlight>
                  <a:srgbClr val="FFFFFF"/>
                </a:highlight>
              </a:rPr>
              <a:t>sklearn</a:t>
            </a:r>
            <a:r>
              <a:rPr lang="en-US" sz="1200" dirty="0">
                <a:solidFill>
                  <a:srgbClr val="008000"/>
                </a:solidFill>
                <a:highlight>
                  <a:srgbClr val="FFFFFF"/>
                </a:highlight>
              </a:rPr>
              <a:t> responsible for normalizing the data.</a:t>
            </a:r>
            <a:endParaRPr lang="en-US" sz="1200" dirty="0">
              <a:solidFill>
                <a:srgbClr val="000000"/>
              </a:solidFill>
              <a:highlight>
                <a:srgbClr val="FFFFFF"/>
              </a:highlight>
            </a:endParaRPr>
          </a:p>
          <a:p>
            <a:r>
              <a:rPr lang="pt-BR" sz="1200" b="1" dirty="0">
                <a:solidFill>
                  <a:srgbClr val="0000FF"/>
                </a:solidFill>
                <a:highlight>
                  <a:srgbClr val="FFFFFF"/>
                </a:highlight>
              </a:rPr>
              <a:t>from</a:t>
            </a:r>
            <a:r>
              <a:rPr lang="pt-BR" sz="1200" dirty="0">
                <a:solidFill>
                  <a:srgbClr val="000000"/>
                </a:solidFill>
                <a:highlight>
                  <a:srgbClr val="FFFFFF"/>
                </a:highlight>
              </a:rPr>
              <a:t> sklearn</a:t>
            </a:r>
            <a:r>
              <a:rPr lang="pt-BR" sz="1200" b="1" dirty="0">
                <a:solidFill>
                  <a:srgbClr val="000080"/>
                </a:solidFill>
                <a:highlight>
                  <a:srgbClr val="FFFFFF"/>
                </a:highlight>
              </a:rPr>
              <a:t>.</a:t>
            </a:r>
            <a:r>
              <a:rPr lang="pt-BR" sz="1200" dirty="0">
                <a:solidFill>
                  <a:srgbClr val="000000"/>
                </a:solidFill>
                <a:highlight>
                  <a:srgbClr val="FFFFFF"/>
                </a:highlight>
              </a:rPr>
              <a:t>preprocessing </a:t>
            </a:r>
            <a:r>
              <a:rPr lang="pt-BR" sz="1200" b="1" dirty="0">
                <a:solidFill>
                  <a:srgbClr val="0000FF"/>
                </a:solidFill>
                <a:highlight>
                  <a:srgbClr val="FFFFFF"/>
                </a:highlight>
              </a:rPr>
              <a:t>import</a:t>
            </a:r>
            <a:r>
              <a:rPr lang="pt-BR" sz="1200" dirty="0">
                <a:solidFill>
                  <a:srgbClr val="000000"/>
                </a:solidFill>
                <a:highlight>
                  <a:srgbClr val="FFFFFF"/>
                </a:highlight>
              </a:rPr>
              <a:t> MinMaxScaler</a:t>
            </a:r>
          </a:p>
          <a:p>
            <a:endParaRPr lang="pt-BR" sz="1200" dirty="0">
              <a:solidFill>
                <a:srgbClr val="000000"/>
              </a:solidFill>
              <a:highlight>
                <a:srgbClr val="FFFFFF"/>
              </a:highlight>
            </a:endParaRPr>
          </a:p>
          <a:p>
            <a:r>
              <a:rPr lang="pt-BR" sz="1200" dirty="0">
                <a:solidFill>
                  <a:srgbClr val="008000"/>
                </a:solidFill>
                <a:highlight>
                  <a:srgbClr val="FFFFFF"/>
                </a:highlight>
              </a:rPr>
              <a:t># Instantiate a MinMax </a:t>
            </a:r>
            <a:r>
              <a:rPr lang="pt-BR" sz="1200" dirty="0" err="1">
                <a:solidFill>
                  <a:srgbClr val="008000"/>
                </a:solidFill>
                <a:highlight>
                  <a:srgbClr val="FFFFFF"/>
                </a:highlight>
              </a:rPr>
              <a:t>scaler</a:t>
            </a:r>
            <a:r>
              <a:rPr lang="pt-BR" sz="1200" dirty="0">
                <a:solidFill>
                  <a:srgbClr val="008000"/>
                </a:solidFill>
                <a:highlight>
                  <a:srgbClr val="FFFFFF"/>
                </a:highlight>
              </a:rPr>
              <a:t>. </a:t>
            </a:r>
            <a:r>
              <a:rPr lang="pt-BR" sz="1200" dirty="0" err="1">
                <a:solidFill>
                  <a:srgbClr val="008000"/>
                </a:solidFill>
                <a:highlight>
                  <a:srgbClr val="FFFFFF"/>
                </a:highlight>
              </a:rPr>
              <a:t>By</a:t>
            </a:r>
            <a:r>
              <a:rPr lang="pt-BR" sz="1200" dirty="0">
                <a:solidFill>
                  <a:srgbClr val="008000"/>
                </a:solidFill>
                <a:highlight>
                  <a:srgbClr val="FFFFFF"/>
                </a:highlight>
              </a:rPr>
              <a:t> default, </a:t>
            </a:r>
            <a:r>
              <a:rPr lang="pt-BR" sz="1200" dirty="0" err="1">
                <a:solidFill>
                  <a:srgbClr val="008000"/>
                </a:solidFill>
                <a:highlight>
                  <a:srgbClr val="FFFFFF"/>
                </a:highlight>
              </a:rPr>
              <a:t>the</a:t>
            </a:r>
            <a:r>
              <a:rPr lang="pt-BR" sz="1200" dirty="0">
                <a:solidFill>
                  <a:srgbClr val="008000"/>
                </a:solidFill>
                <a:highlight>
                  <a:srgbClr val="FFFFFF"/>
                </a:highlight>
              </a:rPr>
              <a:t> </a:t>
            </a:r>
            <a:r>
              <a:rPr lang="pt-BR" sz="1200" dirty="0" err="1">
                <a:solidFill>
                  <a:srgbClr val="008000"/>
                </a:solidFill>
                <a:highlight>
                  <a:srgbClr val="FFFFFF"/>
                </a:highlight>
              </a:rPr>
              <a:t>interval</a:t>
            </a:r>
            <a:r>
              <a:rPr lang="pt-BR" sz="1200" dirty="0">
                <a:solidFill>
                  <a:srgbClr val="008000"/>
                </a:solidFill>
                <a:highlight>
                  <a:srgbClr val="FFFFFF"/>
                </a:highlight>
              </a:rPr>
              <a:t> </a:t>
            </a:r>
            <a:r>
              <a:rPr lang="pt-BR" sz="1200" dirty="0" err="1">
                <a:solidFill>
                  <a:srgbClr val="008000"/>
                </a:solidFill>
                <a:highlight>
                  <a:srgbClr val="FFFFFF"/>
                </a:highlight>
              </a:rPr>
              <a:t>is</a:t>
            </a:r>
            <a:r>
              <a:rPr lang="pt-BR" sz="1200" dirty="0">
                <a:solidFill>
                  <a:srgbClr val="008000"/>
                </a:solidFill>
                <a:highlight>
                  <a:srgbClr val="FFFFFF"/>
                </a:highlight>
              </a:rPr>
              <a:t> </a:t>
            </a:r>
            <a:r>
              <a:rPr lang="pt-BR" sz="1200" dirty="0" err="1">
                <a:solidFill>
                  <a:srgbClr val="008000"/>
                </a:solidFill>
                <a:highlight>
                  <a:srgbClr val="FFFFFF"/>
                </a:highlight>
              </a:rPr>
              <a:t>between</a:t>
            </a:r>
            <a:r>
              <a:rPr lang="pt-BR" sz="1200" dirty="0">
                <a:solidFill>
                  <a:srgbClr val="008000"/>
                </a:solidFill>
                <a:highlight>
                  <a:srgbClr val="FFFFFF"/>
                </a:highlight>
              </a:rPr>
              <a:t> 0 </a:t>
            </a:r>
            <a:r>
              <a:rPr lang="pt-BR" sz="1200" dirty="0" err="1">
                <a:solidFill>
                  <a:srgbClr val="008000"/>
                </a:solidFill>
                <a:highlight>
                  <a:srgbClr val="FFFFFF"/>
                </a:highlight>
              </a:rPr>
              <a:t>and</a:t>
            </a:r>
            <a:r>
              <a:rPr lang="pt-BR" sz="1200">
                <a:solidFill>
                  <a:srgbClr val="008000"/>
                </a:solidFill>
                <a:highlight>
                  <a:srgbClr val="FFFFFF"/>
                </a:highlight>
              </a:rPr>
              <a:t> 1.</a:t>
            </a:r>
            <a:endParaRPr lang="pt-BR" sz="1200" dirty="0">
              <a:solidFill>
                <a:srgbClr val="000000"/>
              </a:solidFill>
              <a:highlight>
                <a:srgbClr val="FFFFFF"/>
              </a:highlight>
            </a:endParaRPr>
          </a:p>
          <a:p>
            <a:r>
              <a:rPr lang="pt-BR" sz="1200" dirty="0">
                <a:solidFill>
                  <a:srgbClr val="000000"/>
                </a:solidFill>
                <a:highlight>
                  <a:srgbClr val="FFFFFF"/>
                </a:highlight>
              </a:rPr>
              <a:t>minMaxScaler </a:t>
            </a:r>
            <a:r>
              <a:rPr lang="pt-BR" sz="1200" b="1" dirty="0">
                <a:solidFill>
                  <a:srgbClr val="000080"/>
                </a:solidFill>
                <a:highlight>
                  <a:srgbClr val="FFFFFF"/>
                </a:highlight>
              </a:rPr>
              <a:t>=</a:t>
            </a:r>
            <a:r>
              <a:rPr lang="pt-BR" sz="1200" dirty="0">
                <a:solidFill>
                  <a:srgbClr val="000000"/>
                </a:solidFill>
                <a:highlight>
                  <a:srgbClr val="FFFFFF"/>
                </a:highlight>
              </a:rPr>
              <a:t> MinMaxScaler</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8000"/>
                </a:solidFill>
                <a:highlight>
                  <a:srgbClr val="FFFFFF"/>
                </a:highlight>
              </a:rPr>
              <a:t># Concatenate both column vectors.</a:t>
            </a:r>
            <a:endParaRPr lang="pt-BR" sz="1200" dirty="0">
              <a:solidFill>
                <a:srgbClr val="000000"/>
              </a:solidFill>
              <a:highlight>
                <a:srgbClr val="FFFFFF"/>
              </a:highlight>
            </a:endParaRPr>
          </a:p>
          <a:p>
            <a:r>
              <a:rPr lang="pt-BR" sz="1200" dirty="0">
                <a:solidFill>
                  <a:srgbClr val="000000"/>
                </a:solidFill>
                <a:highlight>
                  <a:srgbClr val="FFFFFF"/>
                </a:highlight>
              </a:rPr>
              <a:t>X </a:t>
            </a:r>
            <a:r>
              <a:rPr lang="pt-BR" sz="1200" b="1" dirty="0">
                <a:solidFill>
                  <a:srgbClr val="000080"/>
                </a:solidFill>
                <a:highlight>
                  <a:srgbClr val="FFFFFF"/>
                </a:highlight>
              </a:rPr>
              <a:t>=</a:t>
            </a:r>
            <a:r>
              <a:rPr lang="pt-BR" sz="1200" dirty="0">
                <a:solidFill>
                  <a:srgbClr val="000000"/>
                </a:solidFill>
                <a:highlight>
                  <a:srgbClr val="FFFFFF"/>
                </a:highlight>
              </a:rPr>
              <a:t> np</a:t>
            </a:r>
            <a:r>
              <a:rPr lang="pt-BR" sz="1200" b="1" dirty="0">
                <a:solidFill>
                  <a:srgbClr val="000080"/>
                </a:solidFill>
                <a:highlight>
                  <a:srgbClr val="FFFFFF"/>
                </a:highlight>
              </a:rPr>
              <a:t>.</a:t>
            </a:r>
            <a:r>
              <a:rPr lang="pt-BR" sz="1200" dirty="0">
                <a:solidFill>
                  <a:srgbClr val="000000"/>
                </a:solidFill>
                <a:highlight>
                  <a:srgbClr val="FFFFFF"/>
                </a:highlight>
              </a:rPr>
              <a:t>c_</a:t>
            </a:r>
            <a:r>
              <a:rPr lang="pt-BR" sz="1200" b="1" dirty="0">
                <a:solidFill>
                  <a:srgbClr val="000080"/>
                </a:solidFill>
                <a:highlight>
                  <a:srgbClr val="FFFFFF"/>
                </a:highlight>
              </a:rPr>
              <a:t>[</a:t>
            </a:r>
            <a:r>
              <a:rPr lang="pt-BR" sz="1200" dirty="0">
                <a:solidFill>
                  <a:srgbClr val="000000"/>
                </a:solidFill>
                <a:highlight>
                  <a:srgbClr val="FFFFFF"/>
                </a:highlight>
              </a:rPr>
              <a:t>x1</a:t>
            </a:r>
            <a:r>
              <a:rPr lang="pt-BR" sz="1200" b="1" dirty="0">
                <a:solidFill>
                  <a:srgbClr val="000080"/>
                </a:solidFill>
                <a:highlight>
                  <a:srgbClr val="FFFFFF"/>
                </a:highlight>
              </a:rPr>
              <a:t>,</a:t>
            </a:r>
            <a:r>
              <a:rPr lang="pt-BR" sz="1200" dirty="0">
                <a:solidFill>
                  <a:srgbClr val="000000"/>
                </a:solidFill>
                <a:highlight>
                  <a:srgbClr val="FFFFFF"/>
                </a:highlight>
              </a:rPr>
              <a:t> x2</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8000"/>
                </a:solidFill>
                <a:highlight>
                  <a:srgbClr val="FFFFFF"/>
                </a:highlight>
              </a:rPr>
              <a:t># Standardize the features.</a:t>
            </a:r>
            <a:endParaRPr lang="pt-BR" sz="1200" dirty="0">
              <a:solidFill>
                <a:srgbClr val="000000"/>
              </a:solidFill>
              <a:highlight>
                <a:srgbClr val="FFFFFF"/>
              </a:highlight>
            </a:endParaRPr>
          </a:p>
          <a:p>
            <a:r>
              <a:rPr lang="pt-BR" sz="1200" dirty="0">
                <a:solidFill>
                  <a:srgbClr val="000000"/>
                </a:solidFill>
                <a:highlight>
                  <a:srgbClr val="FFFFFF"/>
                </a:highlight>
              </a:rPr>
              <a:t>scaled_X </a:t>
            </a:r>
            <a:r>
              <a:rPr lang="pt-BR" sz="1200" b="1" dirty="0">
                <a:solidFill>
                  <a:srgbClr val="000080"/>
                </a:solidFill>
                <a:highlight>
                  <a:srgbClr val="FFFFFF"/>
                </a:highlight>
              </a:rPr>
              <a:t>=</a:t>
            </a:r>
            <a:r>
              <a:rPr lang="pt-BR" sz="1200" dirty="0">
                <a:solidFill>
                  <a:srgbClr val="000000"/>
                </a:solidFill>
                <a:highlight>
                  <a:srgbClr val="FFFFFF"/>
                </a:highlight>
              </a:rPr>
              <a:t> minMaxScaler</a:t>
            </a:r>
            <a:r>
              <a:rPr lang="pt-BR" sz="1200" b="1" dirty="0">
                <a:solidFill>
                  <a:srgbClr val="000080"/>
                </a:solidFill>
                <a:highlight>
                  <a:srgbClr val="FFFFFF"/>
                </a:highlight>
              </a:rPr>
              <a:t>.</a:t>
            </a:r>
            <a:r>
              <a:rPr lang="pt-BR" sz="1200" dirty="0">
                <a:solidFill>
                  <a:srgbClr val="000000"/>
                </a:solidFill>
                <a:highlight>
                  <a:srgbClr val="FFFFFF"/>
                </a:highlight>
              </a:rPr>
              <a:t>fit_transform</a:t>
            </a:r>
            <a:r>
              <a:rPr lang="pt-BR" sz="1200" b="1" dirty="0">
                <a:solidFill>
                  <a:srgbClr val="000080"/>
                </a:solidFill>
                <a:highlight>
                  <a:srgbClr val="FFFFFF"/>
                </a:highlight>
              </a:rPr>
              <a:t>(</a:t>
            </a:r>
            <a:r>
              <a:rPr lang="pt-BR" sz="1200" dirty="0">
                <a:solidFill>
                  <a:srgbClr val="000000"/>
                </a:solidFill>
                <a:highlight>
                  <a:srgbClr val="FFFFFF"/>
                </a:highlight>
              </a:rPr>
              <a:t>X</a:t>
            </a:r>
            <a:r>
              <a:rPr lang="pt-BR" sz="1200" b="1" dirty="0">
                <a:solidFill>
                  <a:srgbClr val="000080"/>
                </a:solidFill>
                <a:highlight>
                  <a:srgbClr val="FFFFFF"/>
                </a:highlight>
              </a:rPr>
              <a:t>)</a:t>
            </a:r>
            <a:endParaRPr lang="pt-BR" sz="1200" dirty="0"/>
          </a:p>
        </p:txBody>
      </p:sp>
      <p:pic>
        <p:nvPicPr>
          <p:cNvPr id="6" name="Picture 5"/>
          <p:cNvPicPr>
            <a:picLocks noChangeAspect="1"/>
          </p:cNvPicPr>
          <p:nvPr/>
        </p:nvPicPr>
        <p:blipFill rotWithShape="1">
          <a:blip r:embed="rId3"/>
          <a:srcRect l="7465" t="6298" r="8418" b="6134"/>
          <a:stretch/>
        </p:blipFill>
        <p:spPr>
          <a:xfrm>
            <a:off x="838200" y="4125651"/>
            <a:ext cx="3001158" cy="2715334"/>
          </a:xfrm>
          <a:prstGeom prst="rect">
            <a:avLst/>
          </a:prstGeom>
        </p:spPr>
      </p:pic>
      <p:pic>
        <p:nvPicPr>
          <p:cNvPr id="7" name="Picture 6"/>
          <p:cNvPicPr>
            <a:picLocks noChangeAspect="1"/>
          </p:cNvPicPr>
          <p:nvPr/>
        </p:nvPicPr>
        <p:blipFill rotWithShape="1">
          <a:blip r:embed="rId4"/>
          <a:srcRect l="8609" t="6956" r="8990" b="6792"/>
          <a:stretch/>
        </p:blipFill>
        <p:spPr>
          <a:xfrm>
            <a:off x="7234335" y="4125651"/>
            <a:ext cx="2984794" cy="2715334"/>
          </a:xfrm>
          <a:prstGeom prst="rect">
            <a:avLst/>
          </a:prstGeom>
        </p:spPr>
      </p:pic>
      <p:pic>
        <p:nvPicPr>
          <p:cNvPr id="9" name="Picture 6" descr="Image result for scikit learn logo">
            <a:extLst>
              <a:ext uri="{FF2B5EF4-FFF2-40B4-BE49-F238E27FC236}">
                <a16:creationId xmlns:a16="http://schemas.microsoft.com/office/drawing/2014/main" id="{87129D40-D136-4716-8871-12CAEC6039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0136" y="5396956"/>
            <a:ext cx="2113420" cy="1139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06066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309872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Recapitulando</a:t>
            </a:r>
            <a:endParaRPr lang="pt-BR" dirty="0"/>
          </a:p>
        </p:txBody>
      </p:sp>
      <p:sp>
        <p:nvSpPr>
          <p:cNvPr id="3" name="Content Placeholder 2"/>
          <p:cNvSpPr>
            <a:spLocks noGrp="1"/>
          </p:cNvSpPr>
          <p:nvPr>
            <p:ph idx="1"/>
          </p:nvPr>
        </p:nvSpPr>
        <p:spPr>
          <a:xfrm>
            <a:off x="838199" y="1825624"/>
            <a:ext cx="11187023" cy="5032376"/>
          </a:xfrm>
        </p:spPr>
        <p:txBody>
          <a:bodyPr>
            <a:normAutofit/>
          </a:bodyPr>
          <a:lstStyle/>
          <a:p>
            <a:r>
              <a:rPr lang="pt-BR" dirty="0"/>
              <a:t>Neste documento, veremos um tipo de </a:t>
            </a:r>
            <a:r>
              <a:rPr lang="pt-BR" b="1" i="1" dirty="0"/>
              <a:t>pré-processamento</a:t>
            </a:r>
            <a:r>
              <a:rPr lang="pt-BR" dirty="0"/>
              <a:t> bastante importante para algoritmos de ML que usam métricas de distância como função de erro.</a:t>
            </a:r>
          </a:p>
          <a:p>
            <a:pPr lvl="1">
              <a:buFont typeface="Wingdings" panose="05000000000000000000" pitchFamily="2" charset="2"/>
              <a:buChar char="§"/>
            </a:pPr>
            <a:r>
              <a:rPr lang="pt-BR" b="1" dirty="0"/>
              <a:t>Pré-processamento</a:t>
            </a:r>
            <a:r>
              <a:rPr lang="pt-BR" dirty="0"/>
              <a:t>:</a:t>
            </a:r>
            <a:r>
              <a:rPr lang="pt-BR" b="1" i="1" dirty="0"/>
              <a:t> </a:t>
            </a:r>
            <a:r>
              <a:rPr lang="pt-BR" dirty="0"/>
              <a:t>Técnicas aplicadas ao conjunto de dados antes do treinamento.</a:t>
            </a:r>
          </a:p>
        </p:txBody>
      </p:sp>
    </p:spTree>
    <p:extLst>
      <p:ext uri="{BB962C8B-B14F-4D97-AF65-F5344CB8AC3E}">
        <p14:creationId xmlns:p14="http://schemas.microsoft.com/office/powerpoint/2010/main" val="3057771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miro.medium.com/max/302/1*MpLkcugbeMrJvFlz69LTNQ.jpeg">
            <a:extLst>
              <a:ext uri="{FF2B5EF4-FFF2-40B4-BE49-F238E27FC236}">
                <a16:creationId xmlns:a16="http://schemas.microsoft.com/office/drawing/2014/main" id="{DE195D4C-7D53-46C2-BDD9-033809B4E0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0872" y="4006136"/>
            <a:ext cx="3467100" cy="231905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miro.medium.com/max/426/1*iRv8pCP7v8FzVJNe2vAjdw.png">
            <a:extLst>
              <a:ext uri="{FF2B5EF4-FFF2-40B4-BE49-F238E27FC236}">
                <a16:creationId xmlns:a16="http://schemas.microsoft.com/office/drawing/2014/main" id="{76F9F526-3C2B-485C-9E25-3D10B3E3B0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0322" y="981611"/>
            <a:ext cx="4057650" cy="231457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miro.medium.com/max/194/1*JugKARhlrp9HLTF5_lN7EQ.jpeg">
            <a:extLst>
              <a:ext uri="{FF2B5EF4-FFF2-40B4-BE49-F238E27FC236}">
                <a16:creationId xmlns:a16="http://schemas.microsoft.com/office/drawing/2014/main" id="{50D99301-1821-4F05-A553-E371FA6728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05998" y="3094903"/>
            <a:ext cx="2569757" cy="343075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5"/>
          <a:stretch>
            <a:fillRect/>
          </a:stretch>
        </p:blipFill>
        <p:spPr>
          <a:xfrm>
            <a:off x="420531" y="4292217"/>
            <a:ext cx="3696053" cy="2410800"/>
          </a:xfrm>
          <a:prstGeom prst="rect">
            <a:avLst/>
          </a:prstGeom>
        </p:spPr>
      </p:pic>
      <p:pic>
        <p:nvPicPr>
          <p:cNvPr id="3" name="Picture 3" descr="A close up of text on a black background&#10;&#10;Description generated with very high confidence">
            <a:extLst>
              <a:ext uri="{FF2B5EF4-FFF2-40B4-BE49-F238E27FC236}">
                <a16:creationId xmlns:a16="http://schemas.microsoft.com/office/drawing/2014/main" id="{2A0DF154-7178-4F01-A59C-CD7D1EB3AD92}"/>
              </a:ext>
            </a:extLst>
          </p:cNvPr>
          <p:cNvPicPr>
            <a:picLocks noChangeAspect="1"/>
          </p:cNvPicPr>
          <p:nvPr/>
        </p:nvPicPr>
        <p:blipFill>
          <a:blip r:embed="rId6"/>
          <a:stretch>
            <a:fillRect/>
          </a:stretch>
        </p:blipFill>
        <p:spPr>
          <a:xfrm>
            <a:off x="8554204" y="271661"/>
            <a:ext cx="3515360" cy="2253250"/>
          </a:xfrm>
          <a:prstGeom prst="rect">
            <a:avLst/>
          </a:prstGeom>
        </p:spPr>
      </p:pic>
      <p:pic>
        <p:nvPicPr>
          <p:cNvPr id="4" name="Picture 2" descr="Popular Applications of Linear Regression for Businesses | Jigsaw Academ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1441" y="271661"/>
            <a:ext cx="2800855" cy="3734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5795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569" y="2494549"/>
            <a:ext cx="10515600" cy="1325563"/>
          </a:xfrm>
        </p:spPr>
        <p:txBody>
          <a:bodyPr/>
          <a:lstStyle/>
          <a:p>
            <a:pPr algn="ctr"/>
            <a:r>
              <a:rPr lang="pt-BR" dirty="0"/>
              <a:t>FIGURAS</a:t>
            </a:r>
          </a:p>
        </p:txBody>
      </p:sp>
    </p:spTree>
    <p:extLst>
      <p:ext uri="{BB962C8B-B14F-4D97-AF65-F5344CB8AC3E}">
        <p14:creationId xmlns:p14="http://schemas.microsoft.com/office/powerpoint/2010/main" val="17487803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7" name="Group 166"/>
          <p:cNvGrpSpPr/>
          <p:nvPr/>
        </p:nvGrpSpPr>
        <p:grpSpPr>
          <a:xfrm>
            <a:off x="6818898" y="2134388"/>
            <a:ext cx="3549478" cy="3157828"/>
            <a:chOff x="6818898" y="2134388"/>
            <a:chExt cx="3549478" cy="3157828"/>
          </a:xfrm>
        </p:grpSpPr>
        <p:sp>
          <p:nvSpPr>
            <p:cNvPr id="108" name="Oval 107"/>
            <p:cNvSpPr/>
            <p:nvPr/>
          </p:nvSpPr>
          <p:spPr>
            <a:xfrm>
              <a:off x="7353299" y="2749031"/>
              <a:ext cx="2160000" cy="21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9" name="Oval 108"/>
            <p:cNvSpPr/>
            <p:nvPr/>
          </p:nvSpPr>
          <p:spPr>
            <a:xfrm>
              <a:off x="7533299" y="2929031"/>
              <a:ext cx="1800000" cy="180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0" name="Oval 109"/>
            <p:cNvSpPr/>
            <p:nvPr/>
          </p:nvSpPr>
          <p:spPr>
            <a:xfrm>
              <a:off x="7713299" y="3109031"/>
              <a:ext cx="1440000" cy="144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1" name="Oval 110"/>
            <p:cNvSpPr/>
            <p:nvPr/>
          </p:nvSpPr>
          <p:spPr>
            <a:xfrm>
              <a:off x="7893299" y="3289031"/>
              <a:ext cx="1080000" cy="10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2" name="Oval 111"/>
            <p:cNvSpPr/>
            <p:nvPr/>
          </p:nvSpPr>
          <p:spPr>
            <a:xfrm>
              <a:off x="8073299" y="3469031"/>
              <a:ext cx="720000" cy="72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3" name="Oval 112"/>
            <p:cNvSpPr/>
            <p:nvPr/>
          </p:nvSpPr>
          <p:spPr>
            <a:xfrm>
              <a:off x="8253299" y="3649031"/>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4" name="Multiply 113"/>
            <p:cNvSpPr>
              <a:spLocks noChangeAspect="1"/>
            </p:cNvSpPr>
            <p:nvPr/>
          </p:nvSpPr>
          <p:spPr>
            <a:xfrm>
              <a:off x="8349614" y="3734666"/>
              <a:ext cx="158298" cy="180000"/>
            </a:xfrm>
            <a:prstGeom prst="mathMultiply">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19" name="Straight Connector 118"/>
            <p:cNvCxnSpPr/>
            <p:nvPr/>
          </p:nvCxnSpPr>
          <p:spPr>
            <a:xfrm flipH="1">
              <a:off x="7936368" y="4340403"/>
              <a:ext cx="136931" cy="1800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8074119" y="4165165"/>
              <a:ext cx="153100" cy="17526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8216880" y="4030041"/>
              <a:ext cx="86539" cy="15067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H="1">
              <a:off x="8304826" y="3915692"/>
              <a:ext cx="65154" cy="11250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flipH="1">
              <a:off x="8368145" y="3829031"/>
              <a:ext cx="65154" cy="9217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1" name="Multiply 130"/>
            <p:cNvSpPr>
              <a:spLocks noChangeAspect="1"/>
            </p:cNvSpPr>
            <p:nvPr/>
          </p:nvSpPr>
          <p:spPr>
            <a:xfrm>
              <a:off x="7733351" y="4634932"/>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15" name="Straight Connector 114"/>
            <p:cNvCxnSpPr/>
            <p:nvPr/>
          </p:nvCxnSpPr>
          <p:spPr>
            <a:xfrm flipH="1">
              <a:off x="7750018" y="4513680"/>
              <a:ext cx="193832" cy="18285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2" name="Multiply 131"/>
            <p:cNvSpPr>
              <a:spLocks noChangeAspect="1"/>
            </p:cNvSpPr>
            <p:nvPr/>
          </p:nvSpPr>
          <p:spPr>
            <a:xfrm>
              <a:off x="7907441" y="4469956"/>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3" name="Multiply 132"/>
            <p:cNvSpPr>
              <a:spLocks noChangeAspect="1"/>
            </p:cNvSpPr>
            <p:nvPr/>
          </p:nvSpPr>
          <p:spPr>
            <a:xfrm>
              <a:off x="7991128" y="4358555"/>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4" name="Multiply 133"/>
            <p:cNvSpPr>
              <a:spLocks noChangeAspect="1"/>
            </p:cNvSpPr>
            <p:nvPr/>
          </p:nvSpPr>
          <p:spPr>
            <a:xfrm>
              <a:off x="8073299" y="4257603"/>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5" name="Multiply 134"/>
            <p:cNvSpPr>
              <a:spLocks noChangeAspect="1"/>
            </p:cNvSpPr>
            <p:nvPr/>
          </p:nvSpPr>
          <p:spPr>
            <a:xfrm>
              <a:off x="8300077" y="3920332"/>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4" name="Multiply 153"/>
            <p:cNvSpPr>
              <a:spLocks noChangeAspect="1"/>
            </p:cNvSpPr>
            <p:nvPr/>
          </p:nvSpPr>
          <p:spPr>
            <a:xfrm>
              <a:off x="8175312" y="4136565"/>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5" name="Multiply 154"/>
            <p:cNvSpPr>
              <a:spLocks noChangeAspect="1"/>
            </p:cNvSpPr>
            <p:nvPr/>
          </p:nvSpPr>
          <p:spPr>
            <a:xfrm>
              <a:off x="8241507" y="4011444"/>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60" name="Straight Arrow Connector 159"/>
            <p:cNvCxnSpPr/>
            <p:nvPr/>
          </p:nvCxnSpPr>
          <p:spPr>
            <a:xfrm>
              <a:off x="7038874" y="2534498"/>
              <a:ext cx="0" cy="2556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p:nvPr/>
          </p:nvCxnSpPr>
          <p:spPr>
            <a:xfrm rot="5400000">
              <a:off x="8507912" y="3626810"/>
              <a:ext cx="0" cy="2952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2" name="TextBox 161"/>
                <p:cNvSpPr txBox="1"/>
                <p:nvPr/>
              </p:nvSpPr>
              <p:spPr>
                <a:xfrm>
                  <a:off x="9942348" y="4892106"/>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1</m:t>
                            </m:r>
                          </m:sub>
                        </m:sSub>
                      </m:oMath>
                    </m:oMathPara>
                  </a14:m>
                  <a:endParaRPr lang="pt-BR" sz="2000" dirty="0"/>
                </a:p>
              </p:txBody>
            </p:sp>
          </mc:Choice>
          <mc:Fallback xmlns="">
            <p:sp>
              <p:nvSpPr>
                <p:cNvPr id="162" name="TextBox 161"/>
                <p:cNvSpPr txBox="1">
                  <a:spLocks noRot="1" noChangeAspect="1" noMove="1" noResize="1" noEditPoints="1" noAdjustHandles="1" noChangeArrowheads="1" noChangeShapeType="1" noTextEdit="1"/>
                </p:cNvSpPr>
                <p:nvPr/>
              </p:nvSpPr>
              <p:spPr>
                <a:xfrm>
                  <a:off x="9942348" y="4892106"/>
                  <a:ext cx="426028" cy="400110"/>
                </a:xfrm>
                <a:prstGeom prst="rect">
                  <a:avLst/>
                </a:prstGeom>
                <a:blipFill>
                  <a:blip r:embed="rId2"/>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63" name="TextBox 162"/>
                <p:cNvSpPr txBox="1"/>
                <p:nvPr/>
              </p:nvSpPr>
              <p:spPr>
                <a:xfrm>
                  <a:off x="6818898" y="2134388"/>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2</m:t>
                            </m:r>
                          </m:sub>
                        </m:sSub>
                      </m:oMath>
                    </m:oMathPara>
                  </a14:m>
                  <a:endParaRPr lang="pt-BR" sz="2000" dirty="0"/>
                </a:p>
              </p:txBody>
            </p:sp>
          </mc:Choice>
          <mc:Fallback xmlns="">
            <p:sp>
              <p:nvSpPr>
                <p:cNvPr id="163" name="TextBox 162"/>
                <p:cNvSpPr txBox="1">
                  <a:spLocks noRot="1" noChangeAspect="1" noMove="1" noResize="1" noEditPoints="1" noAdjustHandles="1" noChangeArrowheads="1" noChangeShapeType="1" noTextEdit="1"/>
                </p:cNvSpPr>
                <p:nvPr/>
              </p:nvSpPr>
              <p:spPr>
                <a:xfrm>
                  <a:off x="6818898" y="2134388"/>
                  <a:ext cx="426028" cy="400110"/>
                </a:xfrm>
                <a:prstGeom prst="rect">
                  <a:avLst/>
                </a:prstGeom>
                <a:blipFill>
                  <a:blip r:embed="rId3"/>
                  <a:stretch>
                    <a:fillRect/>
                  </a:stretch>
                </a:blipFill>
              </p:spPr>
              <p:txBody>
                <a:bodyPr/>
                <a:lstStyle/>
                <a:p>
                  <a:r>
                    <a:rPr lang="pt-BR">
                      <a:noFill/>
                    </a:rPr>
                    <a:t> </a:t>
                  </a:r>
                </a:p>
              </p:txBody>
            </p:sp>
          </mc:Fallback>
        </mc:AlternateContent>
      </p:grpSp>
      <p:grpSp>
        <p:nvGrpSpPr>
          <p:cNvPr id="166" name="Group 165"/>
          <p:cNvGrpSpPr/>
          <p:nvPr/>
        </p:nvGrpSpPr>
        <p:grpSpPr>
          <a:xfrm>
            <a:off x="2817120" y="895312"/>
            <a:ext cx="3539783" cy="4892060"/>
            <a:chOff x="2817120" y="895312"/>
            <a:chExt cx="3539783" cy="4892060"/>
          </a:xfrm>
        </p:grpSpPr>
        <p:sp>
          <p:nvSpPr>
            <p:cNvPr id="4" name="Oval 3"/>
            <p:cNvSpPr>
              <a:spLocks/>
            </p:cNvSpPr>
            <p:nvPr/>
          </p:nvSpPr>
          <p:spPr>
            <a:xfrm>
              <a:off x="3657598" y="1683325"/>
              <a:ext cx="1800000" cy="360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Oval 4"/>
            <p:cNvSpPr/>
            <p:nvPr/>
          </p:nvSpPr>
          <p:spPr>
            <a:xfrm>
              <a:off x="4017598" y="2042031"/>
              <a:ext cx="1080000" cy="28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Oval 6"/>
            <p:cNvSpPr/>
            <p:nvPr/>
          </p:nvSpPr>
          <p:spPr>
            <a:xfrm>
              <a:off x="4377598" y="2402031"/>
              <a:ext cx="360000" cy="21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Oval 8"/>
            <p:cNvSpPr/>
            <p:nvPr/>
          </p:nvSpPr>
          <p:spPr>
            <a:xfrm>
              <a:off x="4197598" y="2222031"/>
              <a:ext cx="720000" cy="252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Oval 9"/>
            <p:cNvSpPr/>
            <p:nvPr/>
          </p:nvSpPr>
          <p:spPr>
            <a:xfrm>
              <a:off x="3837598" y="1862031"/>
              <a:ext cx="1440000" cy="324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Oval 10"/>
            <p:cNvSpPr>
              <a:spLocks/>
            </p:cNvSpPr>
            <p:nvPr/>
          </p:nvSpPr>
          <p:spPr>
            <a:xfrm>
              <a:off x="3477598" y="1502031"/>
              <a:ext cx="2160000" cy="39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03" name="Straight Connector 102"/>
            <p:cNvCxnSpPr/>
            <p:nvPr/>
          </p:nvCxnSpPr>
          <p:spPr>
            <a:xfrm flipH="1">
              <a:off x="4253250" y="5216278"/>
              <a:ext cx="386493" cy="15378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6" name="Multiply 135"/>
            <p:cNvSpPr>
              <a:spLocks/>
            </p:cNvSpPr>
            <p:nvPr/>
          </p:nvSpPr>
          <p:spPr>
            <a:xfrm>
              <a:off x="4216841" y="5338443"/>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7" name="Multiply 136"/>
            <p:cNvSpPr>
              <a:spLocks/>
            </p:cNvSpPr>
            <p:nvPr/>
          </p:nvSpPr>
          <p:spPr>
            <a:xfrm>
              <a:off x="4598658" y="5170600"/>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9" name="Multiply 68"/>
            <p:cNvSpPr>
              <a:spLocks noChangeAspect="1"/>
            </p:cNvSpPr>
            <p:nvPr/>
          </p:nvSpPr>
          <p:spPr>
            <a:xfrm>
              <a:off x="4468132" y="3344554"/>
              <a:ext cx="158298" cy="180000"/>
            </a:xfrm>
            <a:prstGeom prst="mathMultiply">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71" name="Straight Connector 70"/>
            <p:cNvCxnSpPr/>
            <p:nvPr/>
          </p:nvCxnSpPr>
          <p:spPr>
            <a:xfrm flipH="1" flipV="1">
              <a:off x="4516368" y="3611183"/>
              <a:ext cx="73202" cy="5011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5400000" flipH="1" flipV="1">
              <a:off x="4522774" y="3661302"/>
              <a:ext cx="73202" cy="5011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5400000" flipH="1" flipV="1">
              <a:off x="4540454" y="3778347"/>
              <a:ext cx="73202" cy="5011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10800000" flipH="1" flipV="1">
              <a:off x="4551995" y="3841032"/>
              <a:ext cx="73202" cy="5011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5400000" flipH="1" flipV="1">
              <a:off x="4557568" y="3898479"/>
              <a:ext cx="73202" cy="5011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8" name="Multiply 137"/>
            <p:cNvSpPr>
              <a:spLocks noChangeAspect="1"/>
            </p:cNvSpPr>
            <p:nvPr/>
          </p:nvSpPr>
          <p:spPr>
            <a:xfrm>
              <a:off x="4396841" y="4994030"/>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98" name="Straight Connector 97"/>
            <p:cNvCxnSpPr/>
            <p:nvPr/>
          </p:nvCxnSpPr>
          <p:spPr>
            <a:xfrm flipV="1">
              <a:off x="4433250" y="4936612"/>
              <a:ext cx="145222" cy="10177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4433250" y="5036924"/>
              <a:ext cx="206493" cy="1800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9" name="Multiply 138"/>
            <p:cNvSpPr>
              <a:spLocks noChangeAspect="1"/>
            </p:cNvSpPr>
            <p:nvPr/>
          </p:nvSpPr>
          <p:spPr>
            <a:xfrm>
              <a:off x="4541256" y="4892106"/>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0" name="Multiply 139"/>
            <p:cNvSpPr>
              <a:spLocks noChangeAspect="1"/>
            </p:cNvSpPr>
            <p:nvPr/>
          </p:nvSpPr>
          <p:spPr>
            <a:xfrm>
              <a:off x="4416484" y="4782417"/>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1" name="Multiply 140"/>
            <p:cNvSpPr>
              <a:spLocks noChangeAspect="1"/>
            </p:cNvSpPr>
            <p:nvPr/>
          </p:nvSpPr>
          <p:spPr>
            <a:xfrm>
              <a:off x="4527814" y="4665846"/>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2" name="Multiply 141"/>
            <p:cNvSpPr>
              <a:spLocks/>
            </p:cNvSpPr>
            <p:nvPr/>
          </p:nvSpPr>
          <p:spPr>
            <a:xfrm>
              <a:off x="4432482" y="4497324"/>
              <a:ext cx="72000"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3" name="Multiply 142"/>
            <p:cNvSpPr>
              <a:spLocks/>
            </p:cNvSpPr>
            <p:nvPr/>
          </p:nvSpPr>
          <p:spPr>
            <a:xfrm>
              <a:off x="4586752" y="4430025"/>
              <a:ext cx="72000"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4" name="Multiply 143"/>
            <p:cNvSpPr>
              <a:spLocks/>
            </p:cNvSpPr>
            <p:nvPr/>
          </p:nvSpPr>
          <p:spPr>
            <a:xfrm>
              <a:off x="4489301" y="4254654"/>
              <a:ext cx="72000"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5" name="Multiply 144"/>
            <p:cNvSpPr>
              <a:spLocks/>
            </p:cNvSpPr>
            <p:nvPr/>
          </p:nvSpPr>
          <p:spPr>
            <a:xfrm>
              <a:off x="4647454" y="4169248"/>
              <a:ext cx="72000"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6" name="Multiply 145"/>
            <p:cNvSpPr>
              <a:spLocks/>
            </p:cNvSpPr>
            <p:nvPr/>
          </p:nvSpPr>
          <p:spPr>
            <a:xfrm>
              <a:off x="4515354" y="4085156"/>
              <a:ext cx="72000"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7" name="Multiply 146"/>
            <p:cNvSpPr>
              <a:spLocks noChangeAspect="1"/>
            </p:cNvSpPr>
            <p:nvPr/>
          </p:nvSpPr>
          <p:spPr>
            <a:xfrm>
              <a:off x="4601229" y="3950902"/>
              <a:ext cx="72000" cy="81871"/>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8" name="Multiply 147"/>
            <p:cNvSpPr>
              <a:spLocks noChangeAspect="1"/>
            </p:cNvSpPr>
            <p:nvPr/>
          </p:nvSpPr>
          <p:spPr>
            <a:xfrm>
              <a:off x="4598029" y="3846380"/>
              <a:ext cx="72000" cy="81871"/>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9" name="Multiply 148"/>
            <p:cNvSpPr>
              <a:spLocks noChangeAspect="1"/>
            </p:cNvSpPr>
            <p:nvPr/>
          </p:nvSpPr>
          <p:spPr>
            <a:xfrm>
              <a:off x="4517694" y="3803997"/>
              <a:ext cx="72000" cy="81871"/>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0" name="Multiply 149"/>
            <p:cNvSpPr>
              <a:spLocks noChangeAspect="1"/>
            </p:cNvSpPr>
            <p:nvPr/>
          </p:nvSpPr>
          <p:spPr>
            <a:xfrm>
              <a:off x="4496498" y="3683246"/>
              <a:ext cx="72000" cy="81871"/>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1" name="Multiply 150"/>
            <p:cNvSpPr>
              <a:spLocks noChangeAspect="1"/>
            </p:cNvSpPr>
            <p:nvPr/>
          </p:nvSpPr>
          <p:spPr>
            <a:xfrm>
              <a:off x="4486717" y="3557718"/>
              <a:ext cx="72000" cy="81871"/>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80" name="Straight Connector 79"/>
            <p:cNvCxnSpPr/>
            <p:nvPr/>
          </p:nvCxnSpPr>
          <p:spPr>
            <a:xfrm rot="10800000" flipH="1" flipV="1">
              <a:off x="4569109" y="3960140"/>
              <a:ext cx="73202" cy="5011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4551996" y="4006045"/>
              <a:ext cx="87747" cy="12439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flipV="1">
              <a:off x="4570316" y="4113719"/>
              <a:ext cx="87747" cy="12439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H="1">
              <a:off x="4522717" y="4217178"/>
              <a:ext cx="158615" cy="9196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rot="5400000" flipH="1">
              <a:off x="4490591" y="4331172"/>
              <a:ext cx="158615" cy="9196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rot="10800000" flipH="1">
              <a:off x="4466582" y="4460600"/>
              <a:ext cx="158615" cy="9196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rot="16200000" flipH="1">
              <a:off x="4438387" y="4578734"/>
              <a:ext cx="158615" cy="9196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4460231" y="4699147"/>
              <a:ext cx="105160" cy="12672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rot="5400000" flipV="1">
              <a:off x="4470137" y="4820883"/>
              <a:ext cx="105160" cy="12672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V="1">
              <a:off x="4513192" y="3490807"/>
              <a:ext cx="42247" cy="12037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0800000" flipH="1" flipV="1">
              <a:off x="4527096" y="3725595"/>
              <a:ext cx="73202" cy="5011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2" name="Multiply 151"/>
            <p:cNvSpPr>
              <a:spLocks noChangeAspect="1"/>
            </p:cNvSpPr>
            <p:nvPr/>
          </p:nvSpPr>
          <p:spPr>
            <a:xfrm>
              <a:off x="4568482" y="3722621"/>
              <a:ext cx="72000" cy="81871"/>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3" name="Multiply 152"/>
            <p:cNvSpPr>
              <a:spLocks noChangeAspect="1"/>
            </p:cNvSpPr>
            <p:nvPr/>
          </p:nvSpPr>
          <p:spPr>
            <a:xfrm>
              <a:off x="4553694" y="3612134"/>
              <a:ext cx="72000" cy="81871"/>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58" name="Straight Arrow Connector 157"/>
            <p:cNvCxnSpPr/>
            <p:nvPr/>
          </p:nvCxnSpPr>
          <p:spPr>
            <a:xfrm>
              <a:off x="3030134" y="1302987"/>
              <a:ext cx="0" cy="4284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p:nvPr/>
          </p:nvCxnSpPr>
          <p:spPr>
            <a:xfrm rot="5400000">
              <a:off x="4496439" y="4118552"/>
              <a:ext cx="0" cy="2952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4" name="TextBox 163"/>
                <p:cNvSpPr txBox="1"/>
                <p:nvPr/>
              </p:nvSpPr>
              <p:spPr>
                <a:xfrm>
                  <a:off x="5930875" y="5387262"/>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1</m:t>
                            </m:r>
                          </m:sub>
                        </m:sSub>
                      </m:oMath>
                    </m:oMathPara>
                  </a14:m>
                  <a:endParaRPr lang="pt-BR" sz="2000" dirty="0"/>
                </a:p>
              </p:txBody>
            </p:sp>
          </mc:Choice>
          <mc:Fallback xmlns="">
            <p:sp>
              <p:nvSpPr>
                <p:cNvPr id="164" name="TextBox 163"/>
                <p:cNvSpPr txBox="1">
                  <a:spLocks noRot="1" noChangeAspect="1" noMove="1" noResize="1" noEditPoints="1" noAdjustHandles="1" noChangeArrowheads="1" noChangeShapeType="1" noTextEdit="1"/>
                </p:cNvSpPr>
                <p:nvPr/>
              </p:nvSpPr>
              <p:spPr>
                <a:xfrm>
                  <a:off x="5930875" y="5387262"/>
                  <a:ext cx="426028" cy="400110"/>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65" name="TextBox 164"/>
                <p:cNvSpPr txBox="1"/>
                <p:nvPr/>
              </p:nvSpPr>
              <p:spPr>
                <a:xfrm>
                  <a:off x="2817120" y="895312"/>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2</m:t>
                            </m:r>
                          </m:sub>
                        </m:sSub>
                      </m:oMath>
                    </m:oMathPara>
                  </a14:m>
                  <a:endParaRPr lang="pt-BR" sz="2000" dirty="0"/>
                </a:p>
              </p:txBody>
            </p:sp>
          </mc:Choice>
          <mc:Fallback xmlns="">
            <p:sp>
              <p:nvSpPr>
                <p:cNvPr id="165" name="TextBox 164"/>
                <p:cNvSpPr txBox="1">
                  <a:spLocks noRot="1" noChangeAspect="1" noMove="1" noResize="1" noEditPoints="1" noAdjustHandles="1" noChangeArrowheads="1" noChangeShapeType="1" noTextEdit="1"/>
                </p:cNvSpPr>
                <p:nvPr/>
              </p:nvSpPr>
              <p:spPr>
                <a:xfrm>
                  <a:off x="2817120" y="895312"/>
                  <a:ext cx="426028" cy="400110"/>
                </a:xfrm>
                <a:prstGeom prst="rect">
                  <a:avLst/>
                </a:prstGeom>
                <a:blipFill>
                  <a:blip r:embed="rId5"/>
                  <a:stretch>
                    <a:fillRect/>
                  </a:stretch>
                </a:blipFill>
              </p:spPr>
              <p:txBody>
                <a:bodyPr/>
                <a:lstStyle/>
                <a:p>
                  <a:r>
                    <a:rPr lang="pt-BR">
                      <a:noFill/>
                    </a:rPr>
                    <a:t> </a:t>
                  </a:r>
                </a:p>
              </p:txBody>
            </p:sp>
          </mc:Fallback>
        </mc:AlternateContent>
      </p:grpSp>
    </p:spTree>
    <p:extLst>
      <p:ext uri="{BB962C8B-B14F-4D97-AF65-F5344CB8AC3E}">
        <p14:creationId xmlns:p14="http://schemas.microsoft.com/office/powerpoint/2010/main" val="35808471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Agrupar 15">
            <a:extLst>
              <a:ext uri="{FF2B5EF4-FFF2-40B4-BE49-F238E27FC236}">
                <a16:creationId xmlns:a16="http://schemas.microsoft.com/office/drawing/2014/main" id="{625096D0-F588-135D-F792-88270DDED768}"/>
              </a:ext>
            </a:extLst>
          </p:cNvPr>
          <p:cNvGrpSpPr/>
          <p:nvPr/>
        </p:nvGrpSpPr>
        <p:grpSpPr>
          <a:xfrm>
            <a:off x="6853637" y="2129689"/>
            <a:ext cx="3549478" cy="3157828"/>
            <a:chOff x="6818898" y="2134388"/>
            <a:chExt cx="3549478" cy="3157828"/>
          </a:xfrm>
        </p:grpSpPr>
        <p:cxnSp>
          <p:nvCxnSpPr>
            <p:cNvPr id="115" name="Straight Connector 114"/>
            <p:cNvCxnSpPr>
              <a:cxnSpLocks/>
              <a:stCxn id="114" idx="3"/>
              <a:endCxn id="131" idx="3"/>
            </p:cNvCxnSpPr>
            <p:nvPr/>
          </p:nvCxnSpPr>
          <p:spPr>
            <a:xfrm flipH="1">
              <a:off x="7750840" y="3871435"/>
              <a:ext cx="636793" cy="82641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8" name="Oval 107"/>
            <p:cNvSpPr/>
            <p:nvPr/>
          </p:nvSpPr>
          <p:spPr>
            <a:xfrm>
              <a:off x="7353299" y="2749031"/>
              <a:ext cx="2160000" cy="21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9" name="Oval 108"/>
            <p:cNvSpPr/>
            <p:nvPr/>
          </p:nvSpPr>
          <p:spPr>
            <a:xfrm>
              <a:off x="7533299" y="2929031"/>
              <a:ext cx="1800000" cy="180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0" name="Oval 109"/>
            <p:cNvSpPr/>
            <p:nvPr/>
          </p:nvSpPr>
          <p:spPr>
            <a:xfrm>
              <a:off x="7713299" y="3109031"/>
              <a:ext cx="1440000" cy="144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1" name="Oval 110"/>
            <p:cNvSpPr/>
            <p:nvPr/>
          </p:nvSpPr>
          <p:spPr>
            <a:xfrm>
              <a:off x="7893299" y="3289031"/>
              <a:ext cx="1080000" cy="10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2" name="Oval 111"/>
            <p:cNvSpPr/>
            <p:nvPr/>
          </p:nvSpPr>
          <p:spPr>
            <a:xfrm>
              <a:off x="8073299" y="3469031"/>
              <a:ext cx="720000" cy="72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3" name="Oval 112"/>
            <p:cNvSpPr/>
            <p:nvPr/>
          </p:nvSpPr>
          <p:spPr>
            <a:xfrm>
              <a:off x="8253299" y="3649031"/>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4" name="Multiply 113"/>
            <p:cNvSpPr>
              <a:spLocks noChangeAspect="1"/>
            </p:cNvSpPr>
            <p:nvPr/>
          </p:nvSpPr>
          <p:spPr>
            <a:xfrm>
              <a:off x="8349614" y="3734666"/>
              <a:ext cx="158298" cy="180000"/>
            </a:xfrm>
            <a:prstGeom prst="mathMultiply">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1" name="Multiply 130"/>
            <p:cNvSpPr>
              <a:spLocks noChangeAspect="1"/>
            </p:cNvSpPr>
            <p:nvPr/>
          </p:nvSpPr>
          <p:spPr>
            <a:xfrm>
              <a:off x="7733351" y="4634932"/>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3" name="Multiply 132"/>
            <p:cNvSpPr>
              <a:spLocks noChangeAspect="1"/>
            </p:cNvSpPr>
            <p:nvPr/>
          </p:nvSpPr>
          <p:spPr>
            <a:xfrm>
              <a:off x="7955329" y="4345254"/>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4" name="Multiply 153"/>
            <p:cNvSpPr>
              <a:spLocks noChangeAspect="1"/>
            </p:cNvSpPr>
            <p:nvPr/>
          </p:nvSpPr>
          <p:spPr>
            <a:xfrm>
              <a:off x="8149919" y="4099881"/>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60" name="Straight Arrow Connector 159"/>
            <p:cNvCxnSpPr/>
            <p:nvPr/>
          </p:nvCxnSpPr>
          <p:spPr>
            <a:xfrm>
              <a:off x="7038874" y="2534498"/>
              <a:ext cx="0" cy="2556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p:nvPr/>
          </p:nvCxnSpPr>
          <p:spPr>
            <a:xfrm rot="5400000">
              <a:off x="8507912" y="3626810"/>
              <a:ext cx="0" cy="2952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2" name="TextBox 161"/>
                <p:cNvSpPr txBox="1"/>
                <p:nvPr/>
              </p:nvSpPr>
              <p:spPr>
                <a:xfrm>
                  <a:off x="9942348" y="4892106"/>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1</m:t>
                            </m:r>
                          </m:sub>
                        </m:sSub>
                      </m:oMath>
                    </m:oMathPara>
                  </a14:m>
                  <a:endParaRPr lang="pt-BR" sz="2000" dirty="0"/>
                </a:p>
              </p:txBody>
            </p:sp>
          </mc:Choice>
          <mc:Fallback xmlns="">
            <p:sp>
              <p:nvSpPr>
                <p:cNvPr id="162" name="TextBox 161"/>
                <p:cNvSpPr txBox="1">
                  <a:spLocks noRot="1" noChangeAspect="1" noMove="1" noResize="1" noEditPoints="1" noAdjustHandles="1" noChangeArrowheads="1" noChangeShapeType="1" noTextEdit="1"/>
                </p:cNvSpPr>
                <p:nvPr/>
              </p:nvSpPr>
              <p:spPr>
                <a:xfrm>
                  <a:off x="9942348" y="4892106"/>
                  <a:ext cx="426028" cy="400110"/>
                </a:xfrm>
                <a:prstGeom prst="rect">
                  <a:avLst/>
                </a:prstGeom>
                <a:blipFill>
                  <a:blip r:embed="rId2"/>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63" name="TextBox 162"/>
                <p:cNvSpPr txBox="1"/>
                <p:nvPr/>
              </p:nvSpPr>
              <p:spPr>
                <a:xfrm>
                  <a:off x="6818898" y="2134388"/>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2</m:t>
                            </m:r>
                          </m:sub>
                        </m:sSub>
                      </m:oMath>
                    </m:oMathPara>
                  </a14:m>
                  <a:endParaRPr lang="pt-BR" sz="2000" dirty="0"/>
                </a:p>
              </p:txBody>
            </p:sp>
          </mc:Choice>
          <mc:Fallback xmlns="">
            <p:sp>
              <p:nvSpPr>
                <p:cNvPr id="163" name="TextBox 162"/>
                <p:cNvSpPr txBox="1">
                  <a:spLocks noRot="1" noChangeAspect="1" noMove="1" noResize="1" noEditPoints="1" noAdjustHandles="1" noChangeArrowheads="1" noChangeShapeType="1" noTextEdit="1"/>
                </p:cNvSpPr>
                <p:nvPr/>
              </p:nvSpPr>
              <p:spPr>
                <a:xfrm>
                  <a:off x="6818898" y="2134388"/>
                  <a:ext cx="426028" cy="400110"/>
                </a:xfrm>
                <a:prstGeom prst="rect">
                  <a:avLst/>
                </a:prstGeom>
                <a:blipFill>
                  <a:blip r:embed="rId3"/>
                  <a:stretch>
                    <a:fillRect/>
                  </a:stretch>
                </a:blipFill>
              </p:spPr>
              <p:txBody>
                <a:bodyPr/>
                <a:lstStyle/>
                <a:p>
                  <a:r>
                    <a:rPr lang="pt-BR">
                      <a:noFill/>
                    </a:rPr>
                    <a:t> </a:t>
                  </a:r>
                </a:p>
              </p:txBody>
            </p:sp>
          </mc:Fallback>
        </mc:AlternateContent>
        <p:sp>
          <p:nvSpPr>
            <p:cNvPr id="15" name="Multiply 134">
              <a:extLst>
                <a:ext uri="{FF2B5EF4-FFF2-40B4-BE49-F238E27FC236}">
                  <a16:creationId xmlns:a16="http://schemas.microsoft.com/office/drawing/2014/main" id="{FA9070BF-71F6-1E79-9102-A7B4206F9C0D}"/>
                </a:ext>
              </a:extLst>
            </p:cNvPr>
            <p:cNvSpPr>
              <a:spLocks noChangeAspect="1"/>
            </p:cNvSpPr>
            <p:nvPr/>
          </p:nvSpPr>
          <p:spPr>
            <a:xfrm>
              <a:off x="8387633" y="3781663"/>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grpSp>
        <p:nvGrpSpPr>
          <p:cNvPr id="62" name="Agrupar 61">
            <a:extLst>
              <a:ext uri="{FF2B5EF4-FFF2-40B4-BE49-F238E27FC236}">
                <a16:creationId xmlns:a16="http://schemas.microsoft.com/office/drawing/2014/main" id="{0B221044-5B56-2889-43EF-6B1CDF9732B4}"/>
              </a:ext>
            </a:extLst>
          </p:cNvPr>
          <p:cNvGrpSpPr/>
          <p:nvPr/>
        </p:nvGrpSpPr>
        <p:grpSpPr>
          <a:xfrm>
            <a:off x="976001" y="982970"/>
            <a:ext cx="3692189" cy="5459335"/>
            <a:chOff x="976001" y="982970"/>
            <a:chExt cx="3692189" cy="5459335"/>
          </a:xfrm>
        </p:grpSpPr>
        <p:sp>
          <p:nvSpPr>
            <p:cNvPr id="4" name="Oval 3"/>
            <p:cNvSpPr>
              <a:spLocks/>
            </p:cNvSpPr>
            <p:nvPr/>
          </p:nvSpPr>
          <p:spPr>
            <a:xfrm>
              <a:off x="1968885" y="1770983"/>
              <a:ext cx="1800000" cy="360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Oval 4"/>
            <p:cNvSpPr/>
            <p:nvPr/>
          </p:nvSpPr>
          <p:spPr>
            <a:xfrm>
              <a:off x="2328885" y="2129689"/>
              <a:ext cx="1080000" cy="28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7" name="Oval 6"/>
            <p:cNvSpPr/>
            <p:nvPr/>
          </p:nvSpPr>
          <p:spPr>
            <a:xfrm>
              <a:off x="2688885" y="2489689"/>
              <a:ext cx="360000" cy="21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Oval 8"/>
            <p:cNvSpPr/>
            <p:nvPr/>
          </p:nvSpPr>
          <p:spPr>
            <a:xfrm>
              <a:off x="2508885" y="2309689"/>
              <a:ext cx="720000" cy="252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Oval 9"/>
            <p:cNvSpPr/>
            <p:nvPr/>
          </p:nvSpPr>
          <p:spPr>
            <a:xfrm>
              <a:off x="2148885" y="1949689"/>
              <a:ext cx="1440000" cy="324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Oval 10"/>
            <p:cNvSpPr>
              <a:spLocks/>
            </p:cNvSpPr>
            <p:nvPr/>
          </p:nvSpPr>
          <p:spPr>
            <a:xfrm>
              <a:off x="1788885" y="1589689"/>
              <a:ext cx="2160000" cy="39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9" name="Multiply 68"/>
            <p:cNvSpPr>
              <a:spLocks noChangeAspect="1"/>
            </p:cNvSpPr>
            <p:nvPr/>
          </p:nvSpPr>
          <p:spPr>
            <a:xfrm>
              <a:off x="2779419" y="3432212"/>
              <a:ext cx="158298" cy="180000"/>
            </a:xfrm>
            <a:prstGeom prst="mathMultiply">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58" name="Straight Arrow Connector 157"/>
            <p:cNvCxnSpPr>
              <a:cxnSpLocks/>
            </p:cNvCxnSpPr>
            <p:nvPr/>
          </p:nvCxnSpPr>
          <p:spPr>
            <a:xfrm>
              <a:off x="1189015" y="1390645"/>
              <a:ext cx="0" cy="4860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p:nvPr/>
          </p:nvCxnSpPr>
          <p:spPr>
            <a:xfrm rot="5400000">
              <a:off x="2751655" y="4684645"/>
              <a:ext cx="0" cy="3132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4" name="TextBox 163"/>
                <p:cNvSpPr txBox="1"/>
                <p:nvPr/>
              </p:nvSpPr>
              <p:spPr>
                <a:xfrm>
                  <a:off x="4242162" y="6042195"/>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1</m:t>
                            </m:r>
                          </m:sub>
                        </m:sSub>
                      </m:oMath>
                    </m:oMathPara>
                  </a14:m>
                  <a:endParaRPr lang="pt-BR" sz="2000" dirty="0"/>
                </a:p>
              </p:txBody>
            </p:sp>
          </mc:Choice>
          <mc:Fallback xmlns="">
            <p:sp>
              <p:nvSpPr>
                <p:cNvPr id="164" name="TextBox 163"/>
                <p:cNvSpPr txBox="1">
                  <a:spLocks noRot="1" noChangeAspect="1" noMove="1" noResize="1" noEditPoints="1" noAdjustHandles="1" noChangeArrowheads="1" noChangeShapeType="1" noTextEdit="1"/>
                </p:cNvSpPr>
                <p:nvPr/>
              </p:nvSpPr>
              <p:spPr>
                <a:xfrm>
                  <a:off x="4242162" y="6042195"/>
                  <a:ext cx="426028" cy="400110"/>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65" name="TextBox 164"/>
                <p:cNvSpPr txBox="1"/>
                <p:nvPr/>
              </p:nvSpPr>
              <p:spPr>
                <a:xfrm>
                  <a:off x="976001" y="982970"/>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2</m:t>
                            </m:r>
                          </m:sub>
                        </m:sSub>
                      </m:oMath>
                    </m:oMathPara>
                  </a14:m>
                  <a:endParaRPr lang="pt-BR" sz="2000" dirty="0"/>
                </a:p>
              </p:txBody>
            </p:sp>
          </mc:Choice>
          <mc:Fallback xmlns="">
            <p:sp>
              <p:nvSpPr>
                <p:cNvPr id="165" name="TextBox 164"/>
                <p:cNvSpPr txBox="1">
                  <a:spLocks noRot="1" noChangeAspect="1" noMove="1" noResize="1" noEditPoints="1" noAdjustHandles="1" noChangeArrowheads="1" noChangeShapeType="1" noTextEdit="1"/>
                </p:cNvSpPr>
                <p:nvPr/>
              </p:nvSpPr>
              <p:spPr>
                <a:xfrm>
                  <a:off x="976001" y="982970"/>
                  <a:ext cx="426028" cy="400110"/>
                </a:xfrm>
                <a:prstGeom prst="rect">
                  <a:avLst/>
                </a:prstGeom>
                <a:blipFill>
                  <a:blip r:embed="rId5"/>
                  <a:stretch>
                    <a:fillRect/>
                  </a:stretch>
                </a:blipFill>
              </p:spPr>
              <p:txBody>
                <a:bodyPr/>
                <a:lstStyle/>
                <a:p>
                  <a:r>
                    <a:rPr lang="pt-BR">
                      <a:noFill/>
                    </a:rPr>
                    <a:t> </a:t>
                  </a:r>
                </a:p>
              </p:txBody>
            </p:sp>
          </mc:Fallback>
        </mc:AlternateContent>
        <p:sp>
          <p:nvSpPr>
            <p:cNvPr id="17" name="Oval 10">
              <a:extLst>
                <a:ext uri="{FF2B5EF4-FFF2-40B4-BE49-F238E27FC236}">
                  <a16:creationId xmlns:a16="http://schemas.microsoft.com/office/drawing/2014/main" id="{C5B5E787-9046-A8D9-E7D1-5D4F0F774AE9}"/>
                </a:ext>
              </a:extLst>
            </p:cNvPr>
            <p:cNvSpPr>
              <a:spLocks noChangeAspect="1"/>
            </p:cNvSpPr>
            <p:nvPr/>
          </p:nvSpPr>
          <p:spPr>
            <a:xfrm>
              <a:off x="1625553" y="1400275"/>
              <a:ext cx="2474176" cy="434859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8" name="Oval 10">
              <a:extLst>
                <a:ext uri="{FF2B5EF4-FFF2-40B4-BE49-F238E27FC236}">
                  <a16:creationId xmlns:a16="http://schemas.microsoft.com/office/drawing/2014/main" id="{42CB43F5-FB51-80EF-5C81-6F708F7991E1}"/>
                </a:ext>
              </a:extLst>
            </p:cNvPr>
            <p:cNvSpPr>
              <a:spLocks noChangeAspect="1"/>
            </p:cNvSpPr>
            <p:nvPr/>
          </p:nvSpPr>
          <p:spPr>
            <a:xfrm>
              <a:off x="1456268" y="1220465"/>
              <a:ext cx="2785894" cy="4716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 name="Oval 10">
              <a:extLst>
                <a:ext uri="{FF2B5EF4-FFF2-40B4-BE49-F238E27FC236}">
                  <a16:creationId xmlns:a16="http://schemas.microsoft.com/office/drawing/2014/main" id="{AAE2207E-9F50-E819-1233-3BBA843ECB46}"/>
                </a:ext>
              </a:extLst>
            </p:cNvPr>
            <p:cNvSpPr>
              <a:spLocks noChangeAspect="1"/>
            </p:cNvSpPr>
            <p:nvPr/>
          </p:nvSpPr>
          <p:spPr>
            <a:xfrm>
              <a:off x="1278467" y="1016839"/>
              <a:ext cx="3124194" cy="512996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1" name="Straight Connector 114">
              <a:extLst>
                <a:ext uri="{FF2B5EF4-FFF2-40B4-BE49-F238E27FC236}">
                  <a16:creationId xmlns:a16="http://schemas.microsoft.com/office/drawing/2014/main" id="{28160BF7-2A1F-941C-9948-66C13C80463E}"/>
                </a:ext>
              </a:extLst>
            </p:cNvPr>
            <p:cNvCxnSpPr>
              <a:cxnSpLocks/>
              <a:stCxn id="5" idx="4"/>
            </p:cNvCxnSpPr>
            <p:nvPr/>
          </p:nvCxnSpPr>
          <p:spPr>
            <a:xfrm flipH="1">
              <a:off x="1624092" y="5009689"/>
              <a:ext cx="1188000" cy="13676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114">
              <a:extLst>
                <a:ext uri="{FF2B5EF4-FFF2-40B4-BE49-F238E27FC236}">
                  <a16:creationId xmlns:a16="http://schemas.microsoft.com/office/drawing/2014/main" id="{6DF0FBB6-1590-8715-705A-370667702000}"/>
                </a:ext>
              </a:extLst>
            </p:cNvPr>
            <p:cNvCxnSpPr>
              <a:cxnSpLocks/>
            </p:cNvCxnSpPr>
            <p:nvPr/>
          </p:nvCxnSpPr>
          <p:spPr>
            <a:xfrm flipV="1">
              <a:off x="2826550" y="3568981"/>
              <a:ext cx="30813" cy="144070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5" name="Multiply 135">
              <a:extLst>
                <a:ext uri="{FF2B5EF4-FFF2-40B4-BE49-F238E27FC236}">
                  <a16:creationId xmlns:a16="http://schemas.microsoft.com/office/drawing/2014/main" id="{6A8BAF8A-C188-F13D-2BA2-DD7FF36B717E}"/>
                </a:ext>
              </a:extLst>
            </p:cNvPr>
            <p:cNvSpPr>
              <a:spLocks/>
            </p:cNvSpPr>
            <p:nvPr/>
          </p:nvSpPr>
          <p:spPr>
            <a:xfrm>
              <a:off x="1561634" y="5103727"/>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6" name="Multiply 135">
              <a:extLst>
                <a:ext uri="{FF2B5EF4-FFF2-40B4-BE49-F238E27FC236}">
                  <a16:creationId xmlns:a16="http://schemas.microsoft.com/office/drawing/2014/main" id="{2FFEA082-476F-F47F-9403-C82507E32603}"/>
                </a:ext>
              </a:extLst>
            </p:cNvPr>
            <p:cNvSpPr>
              <a:spLocks/>
            </p:cNvSpPr>
            <p:nvPr/>
          </p:nvSpPr>
          <p:spPr>
            <a:xfrm>
              <a:off x="2147785" y="5039236"/>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7" name="Multiply 135">
              <a:extLst>
                <a:ext uri="{FF2B5EF4-FFF2-40B4-BE49-F238E27FC236}">
                  <a16:creationId xmlns:a16="http://schemas.microsoft.com/office/drawing/2014/main" id="{75C82D09-9C51-CAEE-3DF6-CF1BE01CBB77}"/>
                </a:ext>
              </a:extLst>
            </p:cNvPr>
            <p:cNvSpPr>
              <a:spLocks/>
            </p:cNvSpPr>
            <p:nvPr/>
          </p:nvSpPr>
          <p:spPr>
            <a:xfrm>
              <a:off x="2786700" y="4963030"/>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Multiply 135">
              <a:extLst>
                <a:ext uri="{FF2B5EF4-FFF2-40B4-BE49-F238E27FC236}">
                  <a16:creationId xmlns:a16="http://schemas.microsoft.com/office/drawing/2014/main" id="{DA70EC8E-34FF-8186-C9A7-9F45CB21EEDA}"/>
                </a:ext>
              </a:extLst>
            </p:cNvPr>
            <p:cNvSpPr>
              <a:spLocks/>
            </p:cNvSpPr>
            <p:nvPr/>
          </p:nvSpPr>
          <p:spPr>
            <a:xfrm>
              <a:off x="2798413" y="4269778"/>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Multiply 135">
              <a:extLst>
                <a:ext uri="{FF2B5EF4-FFF2-40B4-BE49-F238E27FC236}">
                  <a16:creationId xmlns:a16="http://schemas.microsoft.com/office/drawing/2014/main" id="{AF59EBE3-2E1C-ACE0-D900-8C24AFDD2370}"/>
                </a:ext>
              </a:extLst>
            </p:cNvPr>
            <p:cNvSpPr>
              <a:spLocks/>
            </p:cNvSpPr>
            <p:nvPr/>
          </p:nvSpPr>
          <p:spPr>
            <a:xfrm>
              <a:off x="2798407" y="4394470"/>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0" name="Multiply 135">
              <a:extLst>
                <a:ext uri="{FF2B5EF4-FFF2-40B4-BE49-F238E27FC236}">
                  <a16:creationId xmlns:a16="http://schemas.microsoft.com/office/drawing/2014/main" id="{C24E26BB-1207-A4B7-A858-9CC5EDFCDFC7}"/>
                </a:ext>
              </a:extLst>
            </p:cNvPr>
            <p:cNvSpPr>
              <a:spLocks/>
            </p:cNvSpPr>
            <p:nvPr/>
          </p:nvSpPr>
          <p:spPr>
            <a:xfrm>
              <a:off x="2815999" y="3831756"/>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1" name="Multiply 135">
              <a:extLst>
                <a:ext uri="{FF2B5EF4-FFF2-40B4-BE49-F238E27FC236}">
                  <a16:creationId xmlns:a16="http://schemas.microsoft.com/office/drawing/2014/main" id="{A878CEF6-6CC0-D0A3-D355-9FB6DCEE97BD}"/>
                </a:ext>
              </a:extLst>
            </p:cNvPr>
            <p:cNvSpPr>
              <a:spLocks/>
            </p:cNvSpPr>
            <p:nvPr/>
          </p:nvSpPr>
          <p:spPr>
            <a:xfrm>
              <a:off x="2810130" y="4004937"/>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2" name="Multiply 135">
              <a:extLst>
                <a:ext uri="{FF2B5EF4-FFF2-40B4-BE49-F238E27FC236}">
                  <a16:creationId xmlns:a16="http://schemas.microsoft.com/office/drawing/2014/main" id="{347597C1-C0AC-D75D-1EE7-5D0FD4098D02}"/>
                </a:ext>
              </a:extLst>
            </p:cNvPr>
            <p:cNvSpPr>
              <a:spLocks/>
            </p:cNvSpPr>
            <p:nvPr/>
          </p:nvSpPr>
          <p:spPr>
            <a:xfrm>
              <a:off x="2804264" y="4126962"/>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3" name="Multiply 135">
              <a:extLst>
                <a:ext uri="{FF2B5EF4-FFF2-40B4-BE49-F238E27FC236}">
                  <a16:creationId xmlns:a16="http://schemas.microsoft.com/office/drawing/2014/main" id="{C8C0A364-859B-42D1-5A25-67DDD9877AAB}"/>
                </a:ext>
              </a:extLst>
            </p:cNvPr>
            <p:cNvSpPr>
              <a:spLocks/>
            </p:cNvSpPr>
            <p:nvPr/>
          </p:nvSpPr>
          <p:spPr>
            <a:xfrm>
              <a:off x="2798395" y="4333185"/>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4" name="Multiply 135">
              <a:extLst>
                <a:ext uri="{FF2B5EF4-FFF2-40B4-BE49-F238E27FC236}">
                  <a16:creationId xmlns:a16="http://schemas.microsoft.com/office/drawing/2014/main" id="{262621E6-6AAE-739B-F2E5-89D6F70F2210}"/>
                </a:ext>
              </a:extLst>
            </p:cNvPr>
            <p:cNvSpPr>
              <a:spLocks/>
            </p:cNvSpPr>
            <p:nvPr/>
          </p:nvSpPr>
          <p:spPr>
            <a:xfrm>
              <a:off x="2798391" y="4464804"/>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5" name="Multiply 135">
              <a:extLst>
                <a:ext uri="{FF2B5EF4-FFF2-40B4-BE49-F238E27FC236}">
                  <a16:creationId xmlns:a16="http://schemas.microsoft.com/office/drawing/2014/main" id="{E8C410E5-7DF1-D2A7-C773-23921FCA8531}"/>
                </a:ext>
              </a:extLst>
            </p:cNvPr>
            <p:cNvSpPr>
              <a:spLocks/>
            </p:cNvSpPr>
            <p:nvPr/>
          </p:nvSpPr>
          <p:spPr>
            <a:xfrm>
              <a:off x="2792523" y="4617204"/>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6" name="Multiply 135">
              <a:extLst>
                <a:ext uri="{FF2B5EF4-FFF2-40B4-BE49-F238E27FC236}">
                  <a16:creationId xmlns:a16="http://schemas.microsoft.com/office/drawing/2014/main" id="{4CF17149-DBC3-C1F8-21C0-108F063E1A31}"/>
                </a:ext>
              </a:extLst>
            </p:cNvPr>
            <p:cNvSpPr>
              <a:spLocks/>
            </p:cNvSpPr>
            <p:nvPr/>
          </p:nvSpPr>
          <p:spPr>
            <a:xfrm>
              <a:off x="2792516" y="4769604"/>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7" name="Multiply 135">
              <a:extLst>
                <a:ext uri="{FF2B5EF4-FFF2-40B4-BE49-F238E27FC236}">
                  <a16:creationId xmlns:a16="http://schemas.microsoft.com/office/drawing/2014/main" id="{D0A86F5B-7999-5C8B-AF52-B66951CA417D}"/>
                </a:ext>
              </a:extLst>
            </p:cNvPr>
            <p:cNvSpPr>
              <a:spLocks/>
            </p:cNvSpPr>
            <p:nvPr/>
          </p:nvSpPr>
          <p:spPr>
            <a:xfrm>
              <a:off x="2792510" y="4922004"/>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8" name="Multiply 135">
              <a:extLst>
                <a:ext uri="{FF2B5EF4-FFF2-40B4-BE49-F238E27FC236}">
                  <a16:creationId xmlns:a16="http://schemas.microsoft.com/office/drawing/2014/main" id="{9C348C03-32B9-153B-0090-6E8C5B85F3B1}"/>
                </a:ext>
              </a:extLst>
            </p:cNvPr>
            <p:cNvSpPr>
              <a:spLocks/>
            </p:cNvSpPr>
            <p:nvPr/>
          </p:nvSpPr>
          <p:spPr>
            <a:xfrm>
              <a:off x="2792506" y="4851658"/>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9" name="Multiply 135">
              <a:extLst>
                <a:ext uri="{FF2B5EF4-FFF2-40B4-BE49-F238E27FC236}">
                  <a16:creationId xmlns:a16="http://schemas.microsoft.com/office/drawing/2014/main" id="{760E6EAE-C7F7-57D7-08D8-B29FFDE03B81}"/>
                </a:ext>
              </a:extLst>
            </p:cNvPr>
            <p:cNvSpPr>
              <a:spLocks/>
            </p:cNvSpPr>
            <p:nvPr/>
          </p:nvSpPr>
          <p:spPr>
            <a:xfrm>
              <a:off x="2798361" y="4699247"/>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0" name="Multiply 135">
              <a:extLst>
                <a:ext uri="{FF2B5EF4-FFF2-40B4-BE49-F238E27FC236}">
                  <a16:creationId xmlns:a16="http://schemas.microsoft.com/office/drawing/2014/main" id="{821C69AD-CBE0-650C-F7F9-C28FE7BA8D14}"/>
                </a:ext>
              </a:extLst>
            </p:cNvPr>
            <p:cNvSpPr>
              <a:spLocks/>
            </p:cNvSpPr>
            <p:nvPr/>
          </p:nvSpPr>
          <p:spPr>
            <a:xfrm>
              <a:off x="2798355" y="4546838"/>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1" name="Multiply 135">
              <a:extLst>
                <a:ext uri="{FF2B5EF4-FFF2-40B4-BE49-F238E27FC236}">
                  <a16:creationId xmlns:a16="http://schemas.microsoft.com/office/drawing/2014/main" id="{863ED875-1F1C-8E0C-61C7-DF4AED278AA4}"/>
                </a:ext>
              </a:extLst>
            </p:cNvPr>
            <p:cNvSpPr>
              <a:spLocks/>
            </p:cNvSpPr>
            <p:nvPr/>
          </p:nvSpPr>
          <p:spPr>
            <a:xfrm>
              <a:off x="2804208" y="4075240"/>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2" name="Multiply 135">
              <a:extLst>
                <a:ext uri="{FF2B5EF4-FFF2-40B4-BE49-F238E27FC236}">
                  <a16:creationId xmlns:a16="http://schemas.microsoft.com/office/drawing/2014/main" id="{1C02F9EC-4878-3243-15C2-C875204E4EC5}"/>
                </a:ext>
              </a:extLst>
            </p:cNvPr>
            <p:cNvSpPr>
              <a:spLocks/>
            </p:cNvSpPr>
            <p:nvPr/>
          </p:nvSpPr>
          <p:spPr>
            <a:xfrm>
              <a:off x="2810063" y="3896194"/>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3" name="Multiply 135">
              <a:extLst>
                <a:ext uri="{FF2B5EF4-FFF2-40B4-BE49-F238E27FC236}">
                  <a16:creationId xmlns:a16="http://schemas.microsoft.com/office/drawing/2014/main" id="{9B21C56A-8935-EFF6-AD59-C9BEAA8A86AE}"/>
                </a:ext>
              </a:extLst>
            </p:cNvPr>
            <p:cNvSpPr>
              <a:spLocks/>
            </p:cNvSpPr>
            <p:nvPr/>
          </p:nvSpPr>
          <p:spPr>
            <a:xfrm>
              <a:off x="2798332" y="4197271"/>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4" name="Multiply 135">
              <a:extLst>
                <a:ext uri="{FF2B5EF4-FFF2-40B4-BE49-F238E27FC236}">
                  <a16:creationId xmlns:a16="http://schemas.microsoft.com/office/drawing/2014/main" id="{72AFD4D7-205C-95E1-43F2-7CA5465865BB}"/>
                </a:ext>
              </a:extLst>
            </p:cNvPr>
            <p:cNvSpPr>
              <a:spLocks/>
            </p:cNvSpPr>
            <p:nvPr/>
          </p:nvSpPr>
          <p:spPr>
            <a:xfrm>
              <a:off x="2815911" y="3749657"/>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5" name="Multiply 135">
              <a:extLst>
                <a:ext uri="{FF2B5EF4-FFF2-40B4-BE49-F238E27FC236}">
                  <a16:creationId xmlns:a16="http://schemas.microsoft.com/office/drawing/2014/main" id="{9B64FA35-5DCA-C4A1-9BF8-1D567B0DC27F}"/>
                </a:ext>
              </a:extLst>
            </p:cNvPr>
            <p:cNvSpPr>
              <a:spLocks/>
            </p:cNvSpPr>
            <p:nvPr/>
          </p:nvSpPr>
          <p:spPr>
            <a:xfrm>
              <a:off x="2815907" y="3685173"/>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6" name="Multiply 135">
              <a:extLst>
                <a:ext uri="{FF2B5EF4-FFF2-40B4-BE49-F238E27FC236}">
                  <a16:creationId xmlns:a16="http://schemas.microsoft.com/office/drawing/2014/main" id="{8E8A939F-B2F2-48A5-E644-323CAFE61140}"/>
                </a:ext>
              </a:extLst>
            </p:cNvPr>
            <p:cNvSpPr>
              <a:spLocks/>
            </p:cNvSpPr>
            <p:nvPr/>
          </p:nvSpPr>
          <p:spPr>
            <a:xfrm>
              <a:off x="2821761" y="3644136"/>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7" name="Multiply 135">
              <a:extLst>
                <a:ext uri="{FF2B5EF4-FFF2-40B4-BE49-F238E27FC236}">
                  <a16:creationId xmlns:a16="http://schemas.microsoft.com/office/drawing/2014/main" id="{BA24BE91-984D-64B3-B60F-21C293E7000E}"/>
                </a:ext>
              </a:extLst>
            </p:cNvPr>
            <p:cNvSpPr>
              <a:spLocks/>
            </p:cNvSpPr>
            <p:nvPr/>
          </p:nvSpPr>
          <p:spPr>
            <a:xfrm>
              <a:off x="2821755" y="3567931"/>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8" name="Multiply 135">
              <a:extLst>
                <a:ext uri="{FF2B5EF4-FFF2-40B4-BE49-F238E27FC236}">
                  <a16:creationId xmlns:a16="http://schemas.microsoft.com/office/drawing/2014/main" id="{0019A74A-118A-B8CF-D346-7EC03E3987DD}"/>
                </a:ext>
              </a:extLst>
            </p:cNvPr>
            <p:cNvSpPr>
              <a:spLocks/>
            </p:cNvSpPr>
            <p:nvPr/>
          </p:nvSpPr>
          <p:spPr>
            <a:xfrm>
              <a:off x="2815887" y="3608957"/>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9" name="Multiply 135">
              <a:extLst>
                <a:ext uri="{FF2B5EF4-FFF2-40B4-BE49-F238E27FC236}">
                  <a16:creationId xmlns:a16="http://schemas.microsoft.com/office/drawing/2014/main" id="{2A5512CC-0B51-FABF-F91A-B6123A14B48A}"/>
                </a:ext>
              </a:extLst>
            </p:cNvPr>
            <p:cNvSpPr>
              <a:spLocks/>
            </p:cNvSpPr>
            <p:nvPr/>
          </p:nvSpPr>
          <p:spPr>
            <a:xfrm>
              <a:off x="2821755" y="3470948"/>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0" name="Multiply 135">
              <a:extLst>
                <a:ext uri="{FF2B5EF4-FFF2-40B4-BE49-F238E27FC236}">
                  <a16:creationId xmlns:a16="http://schemas.microsoft.com/office/drawing/2014/main" id="{F626310B-7E68-50DB-ED66-A1A7C8DF3086}"/>
                </a:ext>
              </a:extLst>
            </p:cNvPr>
            <p:cNvSpPr>
              <a:spLocks/>
            </p:cNvSpPr>
            <p:nvPr/>
          </p:nvSpPr>
          <p:spPr>
            <a:xfrm>
              <a:off x="2814831" y="3519440"/>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1" name="Multiply 135">
              <a:extLst>
                <a:ext uri="{FF2B5EF4-FFF2-40B4-BE49-F238E27FC236}">
                  <a16:creationId xmlns:a16="http://schemas.microsoft.com/office/drawing/2014/main" id="{1FF4313A-7729-DF85-5956-8175C40249C7}"/>
                </a:ext>
              </a:extLst>
            </p:cNvPr>
            <p:cNvSpPr>
              <a:spLocks/>
            </p:cNvSpPr>
            <p:nvPr/>
          </p:nvSpPr>
          <p:spPr>
            <a:xfrm>
              <a:off x="2807901" y="3942004"/>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grpSp>
    </p:spTree>
    <p:extLst>
      <p:ext uri="{BB962C8B-B14F-4D97-AF65-F5344CB8AC3E}">
        <p14:creationId xmlns:p14="http://schemas.microsoft.com/office/powerpoint/2010/main" val="9012039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0" name="Group 149"/>
          <p:cNvGrpSpPr/>
          <p:nvPr/>
        </p:nvGrpSpPr>
        <p:grpSpPr>
          <a:xfrm>
            <a:off x="703328" y="1720211"/>
            <a:ext cx="4337255" cy="3027979"/>
            <a:chOff x="703328" y="1720211"/>
            <a:chExt cx="4337255" cy="3027979"/>
          </a:xfrm>
        </p:grpSpPr>
        <mc:AlternateContent xmlns:mc="http://schemas.openxmlformats.org/markup-compatibility/2006" xmlns:a14="http://schemas.microsoft.com/office/drawing/2010/main">
          <mc:Choice Requires="a14">
            <p:sp>
              <p:nvSpPr>
                <p:cNvPr id="51" name="TextBox 50"/>
                <p:cNvSpPr txBox="1"/>
                <p:nvPr/>
              </p:nvSpPr>
              <p:spPr>
                <a:xfrm>
                  <a:off x="703329" y="1720211"/>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2</m:t>
                            </m:r>
                          </m:sub>
                        </m:sSub>
                      </m:oMath>
                    </m:oMathPara>
                  </a14:m>
                  <a:endParaRPr lang="pt-BR" sz="2000" dirty="0"/>
                </a:p>
              </p:txBody>
            </p:sp>
          </mc:Choice>
          <mc:Fallback xmlns="">
            <p:sp>
              <p:nvSpPr>
                <p:cNvPr id="51" name="TextBox 50"/>
                <p:cNvSpPr txBox="1">
                  <a:spLocks noRot="1" noChangeAspect="1" noMove="1" noResize="1" noEditPoints="1" noAdjustHandles="1" noChangeArrowheads="1" noChangeShapeType="1" noTextEdit="1"/>
                </p:cNvSpPr>
                <p:nvPr/>
              </p:nvSpPr>
              <p:spPr>
                <a:xfrm>
                  <a:off x="703329" y="1720211"/>
                  <a:ext cx="426028" cy="400110"/>
                </a:xfrm>
                <a:prstGeom prst="rect">
                  <a:avLst/>
                </a:prstGeom>
                <a:blipFill rotWithShape="0">
                  <a:blip r:embed="rId2"/>
                  <a:stretch>
                    <a:fillRect/>
                  </a:stretch>
                </a:blipFill>
              </p:spPr>
              <p:txBody>
                <a:bodyPr/>
                <a:lstStyle/>
                <a:p>
                  <a:r>
                    <a:rPr lang="pt-BR">
                      <a:noFill/>
                    </a:rPr>
                    <a:t> </a:t>
                  </a:r>
                </a:p>
              </p:txBody>
            </p:sp>
          </mc:Fallback>
        </mc:AlternateContent>
        <p:grpSp>
          <p:nvGrpSpPr>
            <p:cNvPr id="148" name="Group 147"/>
            <p:cNvGrpSpPr/>
            <p:nvPr/>
          </p:nvGrpSpPr>
          <p:grpSpPr>
            <a:xfrm>
              <a:off x="703328" y="1796190"/>
              <a:ext cx="4337255" cy="2952000"/>
              <a:chOff x="703328" y="1796190"/>
              <a:chExt cx="4337255" cy="2952000"/>
            </a:xfrm>
          </p:grpSpPr>
          <p:sp>
            <p:nvSpPr>
              <p:cNvPr id="5" name="Oval 4"/>
              <p:cNvSpPr>
                <a:spLocks/>
              </p:cNvSpPr>
              <p:nvPr/>
            </p:nvSpPr>
            <p:spPr>
              <a:xfrm rot="5400000">
                <a:off x="1914555" y="1533349"/>
                <a:ext cx="1800000" cy="360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Oval 5"/>
              <p:cNvSpPr/>
              <p:nvPr/>
            </p:nvSpPr>
            <p:spPr>
              <a:xfrm rot="5400000">
                <a:off x="2275849" y="1893349"/>
                <a:ext cx="1080000" cy="28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Oval 6"/>
              <p:cNvSpPr/>
              <p:nvPr/>
            </p:nvSpPr>
            <p:spPr>
              <a:xfrm rot="5400000">
                <a:off x="2635849" y="2253349"/>
                <a:ext cx="360000" cy="21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Oval 7"/>
              <p:cNvSpPr/>
              <p:nvPr/>
            </p:nvSpPr>
            <p:spPr>
              <a:xfrm rot="5400000">
                <a:off x="2455849" y="2073349"/>
                <a:ext cx="720000" cy="252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Oval 8"/>
              <p:cNvSpPr/>
              <p:nvPr/>
            </p:nvSpPr>
            <p:spPr>
              <a:xfrm rot="5400000">
                <a:off x="2095849" y="1713349"/>
                <a:ext cx="1440000" cy="324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Oval 9"/>
              <p:cNvSpPr>
                <a:spLocks/>
              </p:cNvSpPr>
              <p:nvPr/>
            </p:nvSpPr>
            <p:spPr>
              <a:xfrm rot="5400000">
                <a:off x="1735849" y="1353349"/>
                <a:ext cx="2160000" cy="39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1" name="Straight Connector 10"/>
              <p:cNvCxnSpPr/>
              <p:nvPr/>
            </p:nvCxnSpPr>
            <p:spPr>
              <a:xfrm flipH="1" flipV="1">
                <a:off x="882035" y="2613351"/>
                <a:ext cx="126728" cy="1079998"/>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Multiply 13"/>
              <p:cNvSpPr>
                <a:spLocks noChangeAspect="1"/>
              </p:cNvSpPr>
              <p:nvPr/>
            </p:nvSpPr>
            <p:spPr>
              <a:xfrm rot="5400000">
                <a:off x="2765706" y="3264787"/>
                <a:ext cx="108000" cy="122807"/>
              </a:xfrm>
              <a:prstGeom prst="mathMultiply">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49" name="Straight Arrow Connector 48"/>
              <p:cNvCxnSpPr/>
              <p:nvPr/>
            </p:nvCxnSpPr>
            <p:spPr>
              <a:xfrm rot="5400000">
                <a:off x="2864103" y="2606190"/>
                <a:ext cx="0" cy="4284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rot="10800000">
                <a:off x="703328" y="1796190"/>
                <a:ext cx="0" cy="295200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TextBox 51"/>
                  <p:cNvSpPr txBox="1"/>
                  <p:nvPr/>
                </p:nvSpPr>
                <p:spPr>
                  <a:xfrm>
                    <a:off x="4614555" y="4322889"/>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1</m:t>
                              </m:r>
                            </m:sub>
                          </m:sSub>
                        </m:oMath>
                      </m:oMathPara>
                    </a14:m>
                    <a:endParaRPr lang="pt-BR" sz="2000" dirty="0"/>
                  </a:p>
                </p:txBody>
              </p:sp>
            </mc:Choice>
            <mc:Fallback xmlns="">
              <p:sp>
                <p:nvSpPr>
                  <p:cNvPr id="52" name="TextBox 51"/>
                  <p:cNvSpPr txBox="1">
                    <a:spLocks noRot="1" noChangeAspect="1" noMove="1" noResize="1" noEditPoints="1" noAdjustHandles="1" noChangeArrowheads="1" noChangeShapeType="1" noTextEdit="1"/>
                  </p:cNvSpPr>
                  <p:nvPr/>
                </p:nvSpPr>
                <p:spPr>
                  <a:xfrm>
                    <a:off x="4614555" y="4322889"/>
                    <a:ext cx="426028" cy="400110"/>
                  </a:xfrm>
                  <a:prstGeom prst="rect">
                    <a:avLst/>
                  </a:prstGeom>
                  <a:blipFill rotWithShape="0">
                    <a:blip r:embed="rId3"/>
                    <a:stretch>
                      <a:fillRect/>
                    </a:stretch>
                  </a:blipFill>
                </p:spPr>
                <p:txBody>
                  <a:bodyPr/>
                  <a:lstStyle/>
                  <a:p>
                    <a:r>
                      <a:rPr lang="pt-BR">
                        <a:noFill/>
                      </a:rPr>
                      <a:t> </a:t>
                    </a:r>
                  </a:p>
                </p:txBody>
              </p:sp>
            </mc:Fallback>
          </mc:AlternateContent>
          <p:cxnSp>
            <p:nvCxnSpPr>
              <p:cNvPr id="58" name="Straight Connector 57"/>
              <p:cNvCxnSpPr/>
              <p:nvPr/>
            </p:nvCxnSpPr>
            <p:spPr>
              <a:xfrm flipH="1">
                <a:off x="1008763" y="2894795"/>
                <a:ext cx="246068" cy="798554"/>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flipV="1">
                <a:off x="1252243" y="2894796"/>
                <a:ext cx="119416" cy="700256"/>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H="1">
                <a:off x="1371659" y="3094820"/>
                <a:ext cx="223667" cy="500232"/>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flipV="1">
                <a:off x="1595327" y="3094820"/>
                <a:ext cx="116827" cy="391478"/>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1712155" y="3199595"/>
                <a:ext cx="178705" cy="286703"/>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7" idx="5"/>
              </p:cNvCxnSpPr>
              <p:nvPr/>
            </p:nvCxnSpPr>
            <p:spPr>
              <a:xfrm flipH="1" flipV="1">
                <a:off x="1890860" y="3199596"/>
                <a:ext cx="161314" cy="261032"/>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7" name="Oval 76"/>
              <p:cNvSpPr>
                <a:spLocks noChangeAspect="1"/>
              </p:cNvSpPr>
              <p:nvPr/>
            </p:nvSpPr>
            <p:spPr>
              <a:xfrm rot="5400000">
                <a:off x="2733403" y="2491912"/>
                <a:ext cx="194229" cy="167639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78" name="Straight Connector 77"/>
              <p:cNvCxnSpPr>
                <a:endCxn id="7" idx="5"/>
              </p:cNvCxnSpPr>
              <p:nvPr/>
            </p:nvCxnSpPr>
            <p:spPr>
              <a:xfrm flipH="1">
                <a:off x="2052174" y="3294072"/>
                <a:ext cx="178706" cy="166556"/>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81" name="Oval 80"/>
              <p:cNvSpPr>
                <a:spLocks noChangeAspect="1"/>
              </p:cNvSpPr>
              <p:nvPr/>
            </p:nvSpPr>
            <p:spPr>
              <a:xfrm rot="5400000">
                <a:off x="2811989" y="2702869"/>
                <a:ext cx="104228" cy="12428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82" name="Straight Connector 81"/>
              <p:cNvCxnSpPr/>
              <p:nvPr/>
            </p:nvCxnSpPr>
            <p:spPr>
              <a:xfrm flipH="1" flipV="1">
                <a:off x="2226329" y="3290561"/>
                <a:ext cx="325194" cy="100501"/>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H="1">
                <a:off x="2551523" y="3322418"/>
                <a:ext cx="251184" cy="75092"/>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149" name="Group 148"/>
          <p:cNvGrpSpPr/>
          <p:nvPr/>
        </p:nvGrpSpPr>
        <p:grpSpPr>
          <a:xfrm>
            <a:off x="6546300" y="1715075"/>
            <a:ext cx="4305533" cy="3007924"/>
            <a:chOff x="6546300" y="1715075"/>
            <a:chExt cx="4305533" cy="3007924"/>
          </a:xfrm>
        </p:grpSpPr>
        <p:sp>
          <p:nvSpPr>
            <p:cNvPr id="99" name="Oval 98"/>
            <p:cNvSpPr>
              <a:spLocks/>
            </p:cNvSpPr>
            <p:nvPr/>
          </p:nvSpPr>
          <p:spPr>
            <a:xfrm rot="5400000">
              <a:off x="7757527" y="1508158"/>
              <a:ext cx="1800000" cy="360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0" name="Oval 99"/>
            <p:cNvSpPr/>
            <p:nvPr/>
          </p:nvSpPr>
          <p:spPr>
            <a:xfrm rot="5400000">
              <a:off x="8118821" y="1868158"/>
              <a:ext cx="1080000" cy="28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1" name="Oval 100"/>
            <p:cNvSpPr/>
            <p:nvPr/>
          </p:nvSpPr>
          <p:spPr>
            <a:xfrm rot="5400000">
              <a:off x="8478821" y="2228158"/>
              <a:ext cx="360000" cy="21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2" name="Oval 101"/>
            <p:cNvSpPr/>
            <p:nvPr/>
          </p:nvSpPr>
          <p:spPr>
            <a:xfrm rot="5400000">
              <a:off x="8298821" y="2048158"/>
              <a:ext cx="720000" cy="252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3" name="Oval 102"/>
            <p:cNvSpPr/>
            <p:nvPr/>
          </p:nvSpPr>
          <p:spPr>
            <a:xfrm rot="5400000">
              <a:off x="7938821" y="1688158"/>
              <a:ext cx="1440000" cy="324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4" name="Oval 103"/>
            <p:cNvSpPr>
              <a:spLocks/>
            </p:cNvSpPr>
            <p:nvPr/>
          </p:nvSpPr>
          <p:spPr>
            <a:xfrm rot="5400000">
              <a:off x="7578821" y="1328158"/>
              <a:ext cx="2160000" cy="39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05" name="Straight Connector 104"/>
            <p:cNvCxnSpPr/>
            <p:nvPr/>
          </p:nvCxnSpPr>
          <p:spPr>
            <a:xfrm flipH="1" flipV="1">
              <a:off x="6725007" y="2588160"/>
              <a:ext cx="126728" cy="1079998"/>
            </a:xfrm>
            <a:prstGeom prst="line">
              <a:avLst/>
            </a:prstGeom>
            <a:ln w="12700">
              <a:solidFill>
                <a:schemeClr val="accent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6" name="Multiply 105"/>
            <p:cNvSpPr>
              <a:spLocks noChangeAspect="1"/>
            </p:cNvSpPr>
            <p:nvPr/>
          </p:nvSpPr>
          <p:spPr>
            <a:xfrm rot="5400000">
              <a:off x="8610393" y="3244561"/>
              <a:ext cx="108000" cy="122807"/>
            </a:xfrm>
            <a:prstGeom prst="mathMultiply">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07" name="Straight Arrow Connector 106"/>
            <p:cNvCxnSpPr/>
            <p:nvPr/>
          </p:nvCxnSpPr>
          <p:spPr>
            <a:xfrm rot="5400000">
              <a:off x="8707075" y="2580999"/>
              <a:ext cx="0" cy="4284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rot="10800000">
              <a:off x="6546300" y="1770999"/>
              <a:ext cx="0" cy="295200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9" name="TextBox 108"/>
                <p:cNvSpPr txBox="1"/>
                <p:nvPr/>
              </p:nvSpPr>
              <p:spPr>
                <a:xfrm>
                  <a:off x="6575357" y="1715075"/>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2</m:t>
                            </m:r>
                          </m:sub>
                        </m:sSub>
                      </m:oMath>
                    </m:oMathPara>
                  </a14:m>
                  <a:endParaRPr lang="pt-BR" sz="2000" dirty="0"/>
                </a:p>
              </p:txBody>
            </p:sp>
          </mc:Choice>
          <mc:Fallback xmlns="">
            <p:sp>
              <p:nvSpPr>
                <p:cNvPr id="109" name="TextBox 108"/>
                <p:cNvSpPr txBox="1">
                  <a:spLocks noRot="1" noChangeAspect="1" noMove="1" noResize="1" noEditPoints="1" noAdjustHandles="1" noChangeArrowheads="1" noChangeShapeType="1" noTextEdit="1"/>
                </p:cNvSpPr>
                <p:nvPr/>
              </p:nvSpPr>
              <p:spPr>
                <a:xfrm>
                  <a:off x="6575357" y="1715075"/>
                  <a:ext cx="426028" cy="400110"/>
                </a:xfrm>
                <a:prstGeom prst="rect">
                  <a:avLst/>
                </a:prstGeom>
                <a:blipFill rotWithShape="0">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10" name="TextBox 109"/>
                <p:cNvSpPr txBox="1"/>
                <p:nvPr/>
              </p:nvSpPr>
              <p:spPr>
                <a:xfrm>
                  <a:off x="10425805" y="4322889"/>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1</m:t>
                            </m:r>
                          </m:sub>
                        </m:sSub>
                      </m:oMath>
                    </m:oMathPara>
                  </a14:m>
                  <a:endParaRPr lang="pt-BR" sz="2000" dirty="0"/>
                </a:p>
              </p:txBody>
            </p:sp>
          </mc:Choice>
          <mc:Fallback xmlns="">
            <p:sp>
              <p:nvSpPr>
                <p:cNvPr id="110" name="TextBox 109"/>
                <p:cNvSpPr txBox="1">
                  <a:spLocks noRot="1" noChangeAspect="1" noMove="1" noResize="1" noEditPoints="1" noAdjustHandles="1" noChangeArrowheads="1" noChangeShapeType="1" noTextEdit="1"/>
                </p:cNvSpPr>
                <p:nvPr/>
              </p:nvSpPr>
              <p:spPr>
                <a:xfrm>
                  <a:off x="10425805" y="4322889"/>
                  <a:ext cx="426028" cy="400110"/>
                </a:xfrm>
                <a:prstGeom prst="rect">
                  <a:avLst/>
                </a:prstGeom>
                <a:blipFill rotWithShape="0">
                  <a:blip r:embed="rId5"/>
                  <a:stretch>
                    <a:fillRect/>
                  </a:stretch>
                </a:blipFill>
              </p:spPr>
              <p:txBody>
                <a:bodyPr/>
                <a:lstStyle/>
                <a:p>
                  <a:r>
                    <a:rPr lang="pt-BR">
                      <a:noFill/>
                    </a:rPr>
                    <a:t> </a:t>
                  </a:r>
                </a:p>
              </p:txBody>
            </p:sp>
          </mc:Fallback>
        </mc:AlternateContent>
        <p:sp>
          <p:nvSpPr>
            <p:cNvPr id="117" name="Oval 116"/>
            <p:cNvSpPr>
              <a:spLocks noChangeAspect="1"/>
            </p:cNvSpPr>
            <p:nvPr/>
          </p:nvSpPr>
          <p:spPr>
            <a:xfrm rot="5400000">
              <a:off x="8576375" y="2466721"/>
              <a:ext cx="194229" cy="167639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9" name="Oval 118"/>
            <p:cNvSpPr>
              <a:spLocks noChangeAspect="1"/>
            </p:cNvSpPr>
            <p:nvPr/>
          </p:nvSpPr>
          <p:spPr>
            <a:xfrm rot="5400000">
              <a:off x="8654961" y="2677678"/>
              <a:ext cx="104228" cy="12428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24" name="Straight Connector 123"/>
            <p:cNvCxnSpPr/>
            <p:nvPr/>
          </p:nvCxnSpPr>
          <p:spPr>
            <a:xfrm flipH="1">
              <a:off x="6858633" y="3322418"/>
              <a:ext cx="262864" cy="345740"/>
            </a:xfrm>
            <a:prstGeom prst="line">
              <a:avLst/>
            </a:prstGeom>
            <a:ln w="12700">
              <a:solidFill>
                <a:schemeClr val="accent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flipH="1" flipV="1">
              <a:off x="7121498" y="3322418"/>
              <a:ext cx="401988" cy="138210"/>
            </a:xfrm>
            <a:prstGeom prst="line">
              <a:avLst/>
            </a:prstGeom>
            <a:ln w="12700">
              <a:solidFill>
                <a:schemeClr val="accent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a:stCxn id="117" idx="4"/>
            </p:cNvCxnSpPr>
            <p:nvPr/>
          </p:nvCxnSpPr>
          <p:spPr>
            <a:xfrm flipH="1">
              <a:off x="7525721" y="3304921"/>
              <a:ext cx="309569" cy="152442"/>
            </a:xfrm>
            <a:prstGeom prst="line">
              <a:avLst/>
            </a:prstGeom>
            <a:ln w="12700">
              <a:solidFill>
                <a:schemeClr val="accent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a:stCxn id="117" idx="5"/>
              <a:endCxn id="117" idx="4"/>
            </p:cNvCxnSpPr>
            <p:nvPr/>
          </p:nvCxnSpPr>
          <p:spPr>
            <a:xfrm flipH="1" flipV="1">
              <a:off x="7835290" y="3304921"/>
              <a:ext cx="245503" cy="68670"/>
            </a:xfrm>
            <a:prstGeom prst="line">
              <a:avLst/>
            </a:prstGeom>
            <a:ln w="12700">
              <a:solidFill>
                <a:schemeClr val="accent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a:endCxn id="117" idx="5"/>
            </p:cNvCxnSpPr>
            <p:nvPr/>
          </p:nvCxnSpPr>
          <p:spPr>
            <a:xfrm flipH="1">
              <a:off x="8080793" y="3300431"/>
              <a:ext cx="308855" cy="73160"/>
            </a:xfrm>
            <a:prstGeom prst="line">
              <a:avLst/>
            </a:prstGeom>
            <a:ln w="12700">
              <a:solidFill>
                <a:schemeClr val="accent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flipH="1" flipV="1">
              <a:off x="8387173" y="3301525"/>
              <a:ext cx="247978" cy="6633"/>
            </a:xfrm>
            <a:prstGeom prst="line">
              <a:avLst/>
            </a:prstGeom>
            <a:ln w="12700">
              <a:solidFill>
                <a:schemeClr val="accent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12729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Escalonamento de atributos</a:t>
            </a:r>
            <a:endParaRPr lang="nl-BE" dirty="0"/>
          </a:p>
        </p:txBody>
      </p:sp>
      <p:sp>
        <p:nvSpPr>
          <p:cNvPr id="10" name="Content Placeholder 2"/>
          <p:cNvSpPr txBox="1">
            <a:spLocks/>
          </p:cNvSpPr>
          <p:nvPr/>
        </p:nvSpPr>
        <p:spPr>
          <a:xfrm>
            <a:off x="838199" y="1971674"/>
            <a:ext cx="11026423" cy="48863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dirty="0"/>
              <a:t>Em algumas situações, alguns atributos acabam sendo dominantes sobre os demais no sentido de que exercerem grande influência sobre o </a:t>
            </a:r>
            <a:r>
              <a:rPr lang="pt-BR" b="1" i="1" dirty="0"/>
              <a:t>erro</a:t>
            </a:r>
            <a:r>
              <a:rPr lang="pt-BR" dirty="0"/>
              <a:t> cometido pelo modelo.</a:t>
            </a:r>
          </a:p>
          <a:p>
            <a:pPr algn="just"/>
            <a:r>
              <a:rPr lang="pt-BR" dirty="0"/>
              <a:t>Isto pode ocorrer devido à grande diferença de magnitude entre os atributos.</a:t>
            </a:r>
          </a:p>
          <a:p>
            <a:pPr algn="just"/>
            <a:r>
              <a:rPr lang="pt-BR" dirty="0"/>
              <a:t>Essa diferença entre as magnitudes afeta o desempenho de algoritmos de ML que utilizam métricas de distância como função de erro.</a:t>
            </a:r>
          </a:p>
          <a:p>
            <a:pPr lvl="1" algn="just">
              <a:buFont typeface="Wingdings" panose="05000000000000000000" pitchFamily="2" charset="2"/>
              <a:buChar char="§"/>
            </a:pPr>
            <a:r>
              <a:rPr lang="pt-BR" dirty="0"/>
              <a:t>As diferenças entre as magnitudes dos atributos faz com que as superfícies de erro tenham formato de vale, dificultando a convergência dos algoritmos.</a:t>
            </a:r>
          </a:p>
        </p:txBody>
      </p:sp>
    </p:spTree>
    <p:extLst>
      <p:ext uri="{BB962C8B-B14F-4D97-AF65-F5344CB8AC3E}">
        <p14:creationId xmlns:p14="http://schemas.microsoft.com/office/powerpoint/2010/main" val="1378223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3142C1-FD08-4328-BCCB-5521CEABA2E7}"/>
              </a:ext>
            </a:extLst>
          </p:cNvPr>
          <p:cNvSpPr>
            <a:spLocks noGrp="1"/>
          </p:cNvSpPr>
          <p:nvPr>
            <p:ph type="title"/>
          </p:nvPr>
        </p:nvSpPr>
        <p:spPr/>
        <p:txBody>
          <a:bodyPr/>
          <a:lstStyle/>
          <a:p>
            <a:r>
              <a:rPr lang="pt-BR" dirty="0"/>
              <a:t>Escalonamento de atributos</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C1642F2F-7A09-459E-9D90-1D9D3103E685}"/>
                  </a:ext>
                </a:extLst>
              </p:cNvPr>
              <p:cNvSpPr>
                <a:spLocks noGrp="1"/>
              </p:cNvSpPr>
              <p:nvPr>
                <p:ph idx="1"/>
              </p:nvPr>
            </p:nvSpPr>
            <p:spPr>
              <a:xfrm>
                <a:off x="838200" y="1690687"/>
                <a:ext cx="10915650" cy="4852988"/>
              </a:xfrm>
            </p:spPr>
            <p:txBody>
              <a:bodyPr>
                <a:normAutofit/>
              </a:bodyPr>
              <a:lstStyle/>
              <a:p>
                <a:r>
                  <a:rPr lang="pt-BR" dirty="0"/>
                  <a:t>Dada a seguinte equação hipótese, </a:t>
                </a:r>
                <a14:m>
                  <m:oMath xmlns:m="http://schemas.openxmlformats.org/officeDocument/2006/math">
                    <m:r>
                      <a:rPr lang="pt-BR" i="1">
                        <a:latin typeface="Cambria Math" panose="02040503050406030204" pitchFamily="18" charset="0"/>
                        <a:ea typeface="Cambria Math" panose="02040503050406030204" pitchFamily="18" charset="0"/>
                      </a:rPr>
                      <m:t>h</m:t>
                    </m:r>
                    <m:d>
                      <m:dPr>
                        <m:ctrlPr>
                          <a:rPr lang="pt-BR" b="1" i="1">
                            <a:latin typeface="Cambria Math" panose="02040503050406030204" pitchFamily="18" charset="0"/>
                            <a:ea typeface="Cambria Math" panose="02040503050406030204" pitchFamily="18" charset="0"/>
                          </a:rPr>
                        </m:ctrlPr>
                      </m:dPr>
                      <m:e>
                        <m:r>
                          <a:rPr lang="pt-BR" b="1" i="1">
                            <a:latin typeface="Cambria Math" panose="02040503050406030204" pitchFamily="18" charset="0"/>
                            <a:ea typeface="Cambria Math" panose="02040503050406030204" pitchFamily="18" charset="0"/>
                          </a:rPr>
                          <m:t>𝒙</m:t>
                        </m:r>
                      </m:e>
                    </m:d>
                  </m:oMath>
                </a14:m>
                <a:endParaRPr lang="pt-BR" dirty="0"/>
              </a:p>
              <a:p>
                <a:pPr marL="0" indent="0" algn="ctr">
                  <a:buNone/>
                </a:pPr>
                <a14:m>
                  <m:oMath xmlns:m="http://schemas.openxmlformats.org/officeDocument/2006/math">
                    <m:acc>
                      <m:accPr>
                        <m:chr m:val="̂"/>
                        <m:ctrlPr>
                          <a:rPr lang="pt-BR" b="0" i="1" smtClean="0">
                            <a:latin typeface="Cambria Math" panose="02040503050406030204" pitchFamily="18" charset="0"/>
                          </a:rPr>
                        </m:ctrlPr>
                      </m:accPr>
                      <m:e>
                        <m:r>
                          <a:rPr lang="pt-BR" b="0" i="1" smtClean="0">
                            <a:latin typeface="Cambria Math" panose="02040503050406030204" pitchFamily="18" charset="0"/>
                          </a:rPr>
                          <m:t>𝑦</m:t>
                        </m:r>
                      </m:e>
                    </m:acc>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 </m:t>
                    </m:r>
                    <m:r>
                      <a:rPr lang="pt-BR" b="0" i="1" smtClean="0">
                        <a:latin typeface="Cambria Math" panose="02040503050406030204" pitchFamily="18" charset="0"/>
                      </a:rPr>
                      <m:t>h</m:t>
                    </m:r>
                    <m:d>
                      <m:dPr>
                        <m:ctrlPr>
                          <a:rPr lang="pt-BR" b="0" i="1" smtClean="0">
                            <a:latin typeface="Cambria Math" panose="02040503050406030204" pitchFamily="18" charset="0"/>
                          </a:rPr>
                        </m:ctrlPr>
                      </m:dPr>
                      <m:e>
                        <m:r>
                          <a:rPr lang="pt-BR" b="1" i="1" smtClean="0">
                            <a:latin typeface="Cambria Math" panose="02040503050406030204" pitchFamily="18" charset="0"/>
                          </a:rPr>
                          <m:t>𝒙</m:t>
                        </m:r>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1</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1</m:t>
                        </m:r>
                      </m:sub>
                    </m:sSub>
                    <m:d>
                      <m:dPr>
                        <m:ctrlPr>
                          <a:rPr lang="pt-BR" i="1">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2</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2</m:t>
                        </m:r>
                      </m:sub>
                    </m:sSub>
                    <m:d>
                      <m:dPr>
                        <m:ctrlPr>
                          <a:rPr lang="pt-BR" i="1">
                            <a:latin typeface="Cambria Math" panose="02040503050406030204" pitchFamily="18" charset="0"/>
                          </a:rPr>
                        </m:ctrlPr>
                      </m:dPr>
                      <m:e>
                        <m:r>
                          <a:rPr lang="pt-BR" b="0" i="1" smtClean="0">
                            <a:latin typeface="Cambria Math" panose="02040503050406030204" pitchFamily="18" charset="0"/>
                          </a:rPr>
                          <m:t>𝑛</m:t>
                        </m:r>
                      </m:e>
                    </m:d>
                  </m:oMath>
                </a14:m>
                <a:r>
                  <a:rPr lang="pt-BR" dirty="0"/>
                  <a:t>.</a:t>
                </a:r>
              </a:p>
              <a:p>
                <a:r>
                  <a:rPr lang="pt-BR" dirty="0"/>
                  <a:t>A função de erro é dada por</a:t>
                </a:r>
              </a:p>
              <a:p>
                <a:pPr marL="0" indent="0" algn="ctr">
                  <a:buNone/>
                </a:pP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𝐽</m:t>
                        </m:r>
                      </m:e>
                      <m:sub>
                        <m:r>
                          <a:rPr lang="pt-BR" b="0" i="1" smtClean="0">
                            <a:latin typeface="Cambria Math" panose="02040503050406030204" pitchFamily="18" charset="0"/>
                          </a:rPr>
                          <m:t>𝑒</m:t>
                        </m:r>
                      </m:sub>
                    </m:sSub>
                    <m:d>
                      <m:dPr>
                        <m:ctrlPr>
                          <a:rPr lang="pt-BR" b="0" i="1" smtClean="0">
                            <a:latin typeface="Cambria Math" panose="02040503050406030204" pitchFamily="18" charset="0"/>
                          </a:rPr>
                        </m:ctrlPr>
                      </m:dPr>
                      <m:e>
                        <m:r>
                          <a:rPr lang="pt-BR" b="1" i="1">
                            <a:latin typeface="Cambria Math" panose="02040503050406030204" pitchFamily="18" charset="0"/>
                            <a:ea typeface="Cambria Math" panose="02040503050406030204" pitchFamily="18" charset="0"/>
                          </a:rPr>
                          <m:t>𝒂</m:t>
                        </m:r>
                      </m:e>
                    </m:d>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smtClean="0">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smtClean="0">
                                <a:latin typeface="Cambria Math" panose="02040503050406030204" pitchFamily="18" charset="0"/>
                              </a:rPr>
                            </m:ctrlPr>
                          </m:sSupPr>
                          <m:e>
                            <m:d>
                              <m:dPr>
                                <m:begChr m:val="["/>
                                <m:endChr m:val="]"/>
                                <m:ctrlPr>
                                  <a:rPr lang="pt-BR" i="1" smtClean="0">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𝑦</m:t>
                                    </m:r>
                                  </m:e>
                                  <m:sub>
                                    <m:r>
                                      <m:rPr>
                                        <m:sty m:val="p"/>
                                      </m:rPr>
                                      <a:rPr lang="pt-BR">
                                        <a:latin typeface="Cambria Math" panose="02040503050406030204" pitchFamily="18" charset="0"/>
                                      </a:rPr>
                                      <m:t>noisy</m:t>
                                    </m:r>
                                  </m:sub>
                                </m:sSub>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d>
                                  <m:dPr>
                                    <m:ctrlPr>
                                      <a:rPr lang="pt-BR" i="1" smtClean="0">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d>
                                      <m:dPr>
                                        <m:ctrlPr>
                                          <a:rPr lang="pt-BR"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2</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2</m:t>
                                        </m:r>
                                      </m:sub>
                                    </m:sSub>
                                    <m:d>
                                      <m:dPr>
                                        <m:ctrlPr>
                                          <a:rPr lang="pt-BR" i="1">
                                            <a:latin typeface="Cambria Math" panose="02040503050406030204" pitchFamily="18" charset="0"/>
                                          </a:rPr>
                                        </m:ctrlPr>
                                      </m:dPr>
                                      <m:e>
                                        <m:r>
                                          <a:rPr lang="pt-BR" b="0" i="1" smtClean="0">
                                            <a:latin typeface="Cambria Math" panose="02040503050406030204" pitchFamily="18" charset="0"/>
                                          </a:rPr>
                                          <m:t>𝑛</m:t>
                                        </m:r>
                                      </m:e>
                                    </m:d>
                                  </m:e>
                                </m:d>
                              </m:e>
                            </m:d>
                          </m:e>
                          <m:sup>
                            <m:r>
                              <a:rPr lang="pt-BR" b="0" i="1" smtClean="0">
                                <a:latin typeface="Cambria Math" panose="02040503050406030204" pitchFamily="18" charset="0"/>
                              </a:rPr>
                              <m:t>2</m:t>
                            </m:r>
                          </m:sup>
                        </m:sSup>
                      </m:e>
                    </m:nary>
                  </m:oMath>
                </a14:m>
                <a:r>
                  <a:rPr lang="pt-BR" dirty="0"/>
                  <a:t>.</a:t>
                </a:r>
              </a:p>
              <a:p>
                <a:r>
                  <a:rPr lang="pt-BR" dirty="0"/>
                  <a:t>Caso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2</m:t>
                        </m:r>
                      </m:sub>
                    </m:sSub>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 </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𝑖</m:t>
                    </m:r>
                  </m:oMath>
                </a14:m>
                <a:r>
                  <a:rPr lang="pt-BR" dirty="0"/>
                  <a:t>, então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oMath>
                </a14:m>
                <a:r>
                  <a:rPr lang="pt-BR" dirty="0"/>
                  <a:t> tem uma influência maior no erro resultante, o que pode ser expresso de forma aproximada como</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ea typeface="Cambria Math" panose="02040503050406030204" pitchFamily="18" charset="0"/>
                          </a:rPr>
                          <m:t>𝒂</m:t>
                        </m:r>
                      </m:e>
                    </m:d>
                    <m:r>
                      <a:rPr lang="pt-BR" i="1" smtClean="0">
                        <a:latin typeface="Cambria Math" panose="02040503050406030204" pitchFamily="18" charset="0"/>
                        <a:ea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𝑦</m:t>
                                    </m:r>
                                  </m:e>
                                  <m:sub>
                                    <m:r>
                                      <m:rPr>
                                        <m:sty m:val="p"/>
                                      </m:rPr>
                                      <a:rPr lang="pt-BR">
                                        <a:latin typeface="Cambria Math" panose="02040503050406030204" pitchFamily="18" charset="0"/>
                                      </a:rPr>
                                      <m:t>noisy</m:t>
                                    </m:r>
                                  </m:sub>
                                </m:sSub>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d>
                                  <m:dPr>
                                    <m:ctrlPr>
                                      <a:rPr lang="pt-BR" i="1">
                                        <a:latin typeface="Cambria Math" panose="02040503050406030204" pitchFamily="18" charset="0"/>
                                      </a:rPr>
                                    </m:ctrlPr>
                                  </m:dPr>
                                  <m:e>
                                    <m:r>
                                      <a:rPr lang="pt-BR" b="0" i="1" smtClean="0">
                                        <a:latin typeface="Cambria Math" panose="02040503050406030204" pitchFamily="18" charset="0"/>
                                      </a:rPr>
                                      <m:t>𝑛</m:t>
                                    </m:r>
                                  </m:e>
                                </m:d>
                              </m:e>
                            </m:d>
                          </m:e>
                          <m:sup>
                            <m:r>
                              <a:rPr lang="pt-BR" i="1">
                                <a:latin typeface="Cambria Math" panose="02040503050406030204" pitchFamily="18" charset="0"/>
                              </a:rPr>
                              <m:t>2</m:t>
                            </m:r>
                          </m:sup>
                        </m:sSup>
                      </m:e>
                    </m:nary>
                  </m:oMath>
                </a14:m>
                <a:r>
                  <a:rPr lang="pt-BR" dirty="0"/>
                  <a:t>.</a:t>
                </a:r>
              </a:p>
              <a:p>
                <a:r>
                  <a:rPr lang="pt-BR" dirty="0"/>
                  <a:t>Portanto, o erro entre  </a:t>
                </a:r>
                <a14:m>
                  <m:oMath xmlns:m="http://schemas.openxmlformats.org/officeDocument/2006/math">
                    <m:r>
                      <m:rPr>
                        <m:sty m:val="p"/>
                      </m:rPr>
                      <a:rPr lang="pt-BR">
                        <a:latin typeface="Cambria Math" panose="02040503050406030204" pitchFamily="18" charset="0"/>
                        <a:ea typeface="Cambria Math" panose="02040503050406030204" pitchFamily="18" charset="0"/>
                      </a:rPr>
                      <m:t>y</m:t>
                    </m:r>
                    <m:r>
                      <a:rPr lang="pt-BR">
                        <a:latin typeface="Cambria Math" panose="02040503050406030204" pitchFamily="18" charset="0"/>
                        <a:ea typeface="Cambria Math" panose="02040503050406030204" pitchFamily="18" charset="0"/>
                      </a:rPr>
                      <m:t> </m:t>
                    </m:r>
                    <m:r>
                      <m:rPr>
                        <m:sty m:val="p"/>
                      </m:rPr>
                      <a:rPr lang="pt-BR">
                        <a:latin typeface="Cambria Math" panose="02040503050406030204" pitchFamily="18" charset="0"/>
                        <a:ea typeface="Cambria Math" panose="02040503050406030204" pitchFamily="18" charset="0"/>
                      </a:rPr>
                      <m:t>e</m:t>
                    </m:r>
                    <m:r>
                      <a:rPr lang="pt-BR">
                        <a:latin typeface="Cambria Math" panose="02040503050406030204" pitchFamily="18" charset="0"/>
                        <a:ea typeface="Cambria Math" panose="02040503050406030204" pitchFamily="18" charset="0"/>
                      </a:rPr>
                      <m:t> </m:t>
                    </m:r>
                    <m:r>
                      <a:rPr lang="pt-BR" i="1">
                        <a:latin typeface="Cambria Math" panose="02040503050406030204" pitchFamily="18" charset="0"/>
                        <a:ea typeface="Cambria Math" panose="02040503050406030204" pitchFamily="18" charset="0"/>
                      </a:rPr>
                      <m:t>h</m:t>
                    </m:r>
                    <m:d>
                      <m:dPr>
                        <m:ctrlPr>
                          <a:rPr lang="pt-BR" b="1" i="1">
                            <a:latin typeface="Cambria Math" panose="02040503050406030204" pitchFamily="18" charset="0"/>
                            <a:ea typeface="Cambria Math" panose="02040503050406030204" pitchFamily="18" charset="0"/>
                          </a:rPr>
                        </m:ctrlPr>
                      </m:dPr>
                      <m:e>
                        <m:r>
                          <a:rPr lang="pt-BR" b="1" i="1">
                            <a:latin typeface="Cambria Math" panose="02040503050406030204" pitchFamily="18" charset="0"/>
                            <a:ea typeface="Cambria Math" panose="02040503050406030204" pitchFamily="18" charset="0"/>
                          </a:rPr>
                          <m:t>𝒙</m:t>
                        </m:r>
                        <m:d>
                          <m:dPr>
                            <m:ctrlPr>
                              <a:rPr lang="pt-BR" i="1">
                                <a:latin typeface="Cambria Math" panose="02040503050406030204" pitchFamily="18" charset="0"/>
                              </a:rPr>
                            </m:ctrlPr>
                          </m:dPr>
                          <m:e>
                            <m:r>
                              <a:rPr lang="pt-BR" b="0" i="1" smtClean="0">
                                <a:latin typeface="Cambria Math" panose="02040503050406030204" pitchFamily="18" charset="0"/>
                              </a:rPr>
                              <m:t>𝑛</m:t>
                            </m:r>
                          </m:e>
                        </m:d>
                      </m:e>
                    </m:d>
                  </m:oMath>
                </a14:m>
                <a:r>
                  <a:rPr lang="pt-BR" dirty="0"/>
                  <a:t> será dominado pelo atributo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oMath>
                </a14:m>
                <a:r>
                  <a:rPr lang="pt-BR" dirty="0"/>
                  <a:t>.</a:t>
                </a:r>
              </a:p>
              <a:p>
                <a:pPr marL="0" indent="0" algn="ctr">
                  <a:buNone/>
                </a:pPr>
                <a:endParaRPr lang="pt-BR" dirty="0"/>
              </a:p>
            </p:txBody>
          </p:sp>
        </mc:Choice>
        <mc:Fallback xmlns="">
          <p:sp>
            <p:nvSpPr>
              <p:cNvPr id="4" name="Content Placeholder 2">
                <a:extLst>
                  <a:ext uri="{FF2B5EF4-FFF2-40B4-BE49-F238E27FC236}">
                    <a16:creationId xmlns="" xmlns:a16="http://schemas.microsoft.com/office/drawing/2014/main" xmlns:a14="http://schemas.microsoft.com/office/drawing/2010/main" id="{C1642F2F-7A09-459E-9D90-1D9D3103E685}"/>
                  </a:ext>
                </a:extLst>
              </p:cNvPr>
              <p:cNvSpPr>
                <a:spLocks noGrp="1" noRot="1" noChangeAspect="1" noMove="1" noResize="1" noEditPoints="1" noAdjustHandles="1" noChangeArrowheads="1" noChangeShapeType="1" noTextEdit="1"/>
              </p:cNvSpPr>
              <p:nvPr>
                <p:ph idx="1"/>
              </p:nvPr>
            </p:nvSpPr>
            <p:spPr>
              <a:xfrm>
                <a:off x="838200" y="1690687"/>
                <a:ext cx="10915650" cy="4852988"/>
              </a:xfrm>
              <a:blipFill rotWithShape="0">
                <a:blip r:embed="rId3"/>
                <a:stretch>
                  <a:fillRect l="-1006" t="-2010"/>
                </a:stretch>
              </a:blipFill>
            </p:spPr>
            <p:txBody>
              <a:bodyPr/>
              <a:lstStyle/>
              <a:p>
                <a:r>
                  <a:rPr lang="pt-BR">
                    <a:noFill/>
                  </a:rPr>
                  <a:t> </a:t>
                </a:r>
              </a:p>
            </p:txBody>
          </p:sp>
        </mc:Fallback>
      </mc:AlternateContent>
      <p:pic>
        <p:nvPicPr>
          <p:cNvPr id="5" name="Picture 2" descr="https://miro.medium.com/max/395/1*EyPd0sQxEXtTDSJgu72JNQ.jpeg">
            <a:extLst>
              <a:ext uri="{FF2B5EF4-FFF2-40B4-BE49-F238E27FC236}">
                <a16:creationId xmlns:a16="http://schemas.microsoft.com/office/drawing/2014/main" id="{0D8EEA24-1121-4936-A240-08F46CEAC3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12676" y="0"/>
            <a:ext cx="2279324" cy="3271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840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22"/>
            <a:ext cx="10515600" cy="1032572"/>
          </a:xfrm>
        </p:spPr>
        <p:txBody>
          <a:bodyPr/>
          <a:lstStyle/>
          <a:p>
            <a:r>
              <a:rPr lang="pt-BR" dirty="0"/>
              <a:t>Escalonamento de atributos</a:t>
            </a:r>
          </a:p>
        </p:txBody>
      </p:sp>
      <p:pic>
        <p:nvPicPr>
          <p:cNvPr id="11" name="Picture 10"/>
          <p:cNvPicPr>
            <a:picLocks noChangeAspect="1"/>
          </p:cNvPicPr>
          <p:nvPr/>
        </p:nvPicPr>
        <p:blipFill rotWithShape="1">
          <a:blip r:embed="rId3" cstate="print">
            <a:extLst>
              <a:ext uri="{28A0092B-C50C-407E-A947-70E740481C1C}">
                <a14:useLocalDpi xmlns:a14="http://schemas.microsoft.com/office/drawing/2010/main" val="0"/>
              </a:ext>
            </a:extLst>
          </a:blip>
          <a:srcRect l="10625" t="19499" r="28607" b="15042"/>
          <a:stretch/>
        </p:blipFill>
        <p:spPr>
          <a:xfrm>
            <a:off x="4948928" y="812800"/>
            <a:ext cx="2252502" cy="2426379"/>
          </a:xfrm>
          <a:prstGeom prst="rect">
            <a:avLst/>
          </a:prstGeom>
        </p:spPr>
      </p:pic>
      <p:pic>
        <p:nvPicPr>
          <p:cNvPr id="12" name="Picture 11"/>
          <p:cNvPicPr>
            <a:picLocks noChangeAspect="1"/>
          </p:cNvPicPr>
          <p:nvPr/>
        </p:nvPicPr>
        <p:blipFill rotWithShape="1">
          <a:blip r:embed="rId4" cstate="print">
            <a:extLst>
              <a:ext uri="{28A0092B-C50C-407E-A947-70E740481C1C}">
                <a14:useLocalDpi xmlns:a14="http://schemas.microsoft.com/office/drawing/2010/main" val="0"/>
              </a:ext>
            </a:extLst>
          </a:blip>
          <a:srcRect l="4812" t="10821" r="9367" b="5970"/>
          <a:stretch/>
        </p:blipFill>
        <p:spPr>
          <a:xfrm>
            <a:off x="5342917" y="5127869"/>
            <a:ext cx="1893633" cy="1224000"/>
          </a:xfrm>
          <a:prstGeom prst="rect">
            <a:avLst/>
          </a:prstGeom>
        </p:spPr>
      </p:pic>
      <p:pic>
        <p:nvPicPr>
          <p:cNvPr id="13" name="Picture 12"/>
          <p:cNvPicPr>
            <a:picLocks noChangeAspect="1"/>
          </p:cNvPicPr>
          <p:nvPr/>
        </p:nvPicPr>
        <p:blipFill rotWithShape="1">
          <a:blip r:embed="rId5" cstate="print">
            <a:extLst>
              <a:ext uri="{28A0092B-C50C-407E-A947-70E740481C1C}">
                <a14:useLocalDpi xmlns:a14="http://schemas.microsoft.com/office/drawing/2010/main" val="0"/>
              </a:ext>
            </a:extLst>
          </a:blip>
          <a:srcRect l="11196" t="19652" r="28676" b="15103"/>
          <a:stretch/>
        </p:blipFill>
        <p:spPr>
          <a:xfrm>
            <a:off x="7474851" y="812800"/>
            <a:ext cx="2214756" cy="2403245"/>
          </a:xfrm>
          <a:prstGeom prst="rect">
            <a:avLst/>
          </a:prstGeom>
        </p:spPr>
      </p:pic>
      <p:pic>
        <p:nvPicPr>
          <p:cNvPr id="14" name="Picture 13"/>
          <p:cNvPicPr>
            <a:picLocks noChangeAspect="1"/>
          </p:cNvPicPr>
          <p:nvPr/>
        </p:nvPicPr>
        <p:blipFill rotWithShape="1">
          <a:blip r:embed="rId6" cstate="print">
            <a:extLst>
              <a:ext uri="{28A0092B-C50C-407E-A947-70E740481C1C}">
                <a14:useLocalDpi xmlns:a14="http://schemas.microsoft.com/office/drawing/2010/main" val="0"/>
              </a:ext>
            </a:extLst>
          </a:blip>
          <a:srcRect l="4812" t="10397" r="9119" b="6393"/>
          <a:stretch/>
        </p:blipFill>
        <p:spPr>
          <a:xfrm>
            <a:off x="7760670" y="5127869"/>
            <a:ext cx="1893600" cy="1220443"/>
          </a:xfrm>
          <a:prstGeom prst="rect">
            <a:avLst/>
          </a:prstGeom>
        </p:spPr>
      </p:pic>
      <p:pic>
        <p:nvPicPr>
          <p:cNvPr id="15" name="Picture 14"/>
          <p:cNvPicPr>
            <a:picLocks noChangeAspect="1"/>
          </p:cNvPicPr>
          <p:nvPr/>
        </p:nvPicPr>
        <p:blipFill rotWithShape="1">
          <a:blip r:embed="rId7" cstate="print">
            <a:extLst>
              <a:ext uri="{28A0092B-C50C-407E-A947-70E740481C1C}">
                <a14:useLocalDpi xmlns:a14="http://schemas.microsoft.com/office/drawing/2010/main" val="0"/>
              </a:ext>
            </a:extLst>
          </a:blip>
          <a:srcRect l="10625" t="19243" r="28607" b="14659"/>
          <a:stretch/>
        </p:blipFill>
        <p:spPr>
          <a:xfrm>
            <a:off x="9917271" y="812800"/>
            <a:ext cx="2230704" cy="2426379"/>
          </a:xfrm>
          <a:prstGeom prst="rect">
            <a:avLst/>
          </a:prstGeom>
        </p:spPr>
      </p:pic>
      <p:pic>
        <p:nvPicPr>
          <p:cNvPr id="16" name="Picture 15"/>
          <p:cNvPicPr>
            <a:picLocks noChangeAspect="1"/>
          </p:cNvPicPr>
          <p:nvPr/>
        </p:nvPicPr>
        <p:blipFill rotWithShape="1">
          <a:blip r:embed="rId8" cstate="print">
            <a:extLst>
              <a:ext uri="{28A0092B-C50C-407E-A947-70E740481C1C}">
                <a14:useLocalDpi xmlns:a14="http://schemas.microsoft.com/office/drawing/2010/main" val="0"/>
              </a:ext>
            </a:extLst>
          </a:blip>
          <a:srcRect l="3732" t="10075" r="9453" b="5970"/>
          <a:stretch/>
        </p:blipFill>
        <p:spPr>
          <a:xfrm>
            <a:off x="10059040" y="5124312"/>
            <a:ext cx="1898560" cy="1224000"/>
          </a:xfrm>
          <a:prstGeom prst="rect">
            <a:avLst/>
          </a:prstGeom>
        </p:spPr>
      </p:pic>
      <mc:AlternateContent xmlns:mc="http://schemas.openxmlformats.org/markup-compatibility/2006" xmlns:a14="http://schemas.microsoft.com/office/drawing/2010/main">
        <mc:Choice Requires="a14">
          <p:sp>
            <p:nvSpPr>
              <p:cNvPr id="17" name="TextBox 16"/>
              <p:cNvSpPr txBox="1"/>
              <p:nvPr/>
            </p:nvSpPr>
            <p:spPr>
              <a:xfrm>
                <a:off x="228904" y="1312797"/>
                <a:ext cx="3881118" cy="923330"/>
              </a:xfrm>
              <a:prstGeom prst="rect">
                <a:avLst/>
              </a:prstGeom>
              <a:noFill/>
            </p:spPr>
            <p:txBody>
              <a:bodyPr wrap="square" rtlCol="0">
                <a:spAutoFit/>
              </a:bodyPr>
              <a:lstStyle/>
              <a:p>
                <a:r>
                  <a:rPr lang="pt-BR" dirty="0"/>
                  <a:t>Função objetivo</a:t>
                </a:r>
                <a:r>
                  <a:rPr lang="pt-BR" b="0" dirty="0"/>
                  <a:t>:</a:t>
                </a:r>
              </a:p>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𝑦</m:t>
                      </m:r>
                      <m:r>
                        <a:rPr lang="pt-BR" b="0" i="1" smtClean="0">
                          <a:latin typeface="Cambria Math" panose="02040503050406030204" pitchFamily="18" charset="0"/>
                        </a:rPr>
                        <m:t>(</m:t>
                      </m:r>
                      <m:r>
                        <a:rPr lang="pt-BR" b="0" i="1" smtClean="0">
                          <a:latin typeface="Cambria Math" panose="02040503050406030204" pitchFamily="18" charset="0"/>
                        </a:rPr>
                        <m:t>𝑛</m:t>
                      </m:r>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r>
                            <a:rPr lang="pt-BR" b="0" i="1" smtClean="0">
                              <a:latin typeface="Cambria Math" panose="02040503050406030204" pitchFamily="18" charset="0"/>
                            </a:rPr>
                            <m:t>𝑥</m:t>
                          </m:r>
                        </m:e>
                        <m:sub>
                          <m:r>
                            <a:rPr lang="pt-BR" b="0" i="1" smtClean="0">
                              <a:latin typeface="Cambria Math" panose="02040503050406030204" pitchFamily="18" charset="0"/>
                            </a:rPr>
                            <m:t>1</m:t>
                          </m:r>
                        </m:sub>
                      </m:sSub>
                      <m:r>
                        <a:rPr lang="pt-BR" b="0" i="1" smtClean="0">
                          <a:latin typeface="Cambria Math" panose="02040503050406030204" pitchFamily="18" charset="0"/>
                        </a:rPr>
                        <m:t>(</m:t>
                      </m:r>
                      <m:r>
                        <a:rPr lang="pt-BR" b="0" i="1" smtClean="0">
                          <a:latin typeface="Cambria Math" panose="02040503050406030204" pitchFamily="18" charset="0"/>
                        </a:rPr>
                        <m:t>𝑛</m:t>
                      </m:r>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2</m:t>
                              </m:r>
                            </m:sub>
                          </m:sSub>
                          <m:r>
                            <a:rPr lang="pt-BR" b="0" i="1" smtClean="0">
                              <a:latin typeface="Cambria Math" panose="02040503050406030204" pitchFamily="18" charset="0"/>
                            </a:rPr>
                            <m:t>𝑥</m:t>
                          </m:r>
                        </m:e>
                        <m:sub>
                          <m:r>
                            <a:rPr lang="pt-BR" b="0" i="1" smtClean="0">
                              <a:latin typeface="Cambria Math" panose="02040503050406030204" pitchFamily="18" charset="0"/>
                            </a:rPr>
                            <m:t>2</m:t>
                          </m:r>
                        </m:sub>
                      </m:sSub>
                      <m:r>
                        <a:rPr lang="pt-BR" b="0" i="1" smtClean="0">
                          <a:latin typeface="Cambria Math" panose="02040503050406030204" pitchFamily="18" charset="0"/>
                        </a:rPr>
                        <m:t>(</m:t>
                      </m:r>
                      <m:r>
                        <a:rPr lang="pt-BR" b="0" i="1" smtClean="0">
                          <a:latin typeface="Cambria Math" panose="02040503050406030204" pitchFamily="18" charset="0"/>
                        </a:rPr>
                        <m:t>𝑛</m:t>
                      </m:r>
                      <m:r>
                        <a:rPr lang="pt-BR" b="0" i="1" smtClean="0">
                          <a:latin typeface="Cambria Math" panose="02040503050406030204" pitchFamily="18" charset="0"/>
                        </a:rPr>
                        <m:t>),</m:t>
                      </m:r>
                    </m:oMath>
                  </m:oMathPara>
                </a14:m>
                <a:endParaRPr lang="pt-BR" b="0" i="1" dirty="0">
                  <a:latin typeface="Cambria Math" panose="02040503050406030204" pitchFamily="18" charset="0"/>
                </a:endParaRPr>
              </a:p>
              <a:p>
                <a:r>
                  <a:rPr lang="pt-BR" dirty="0"/>
                  <a:t>onde </a:t>
                </a: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1</m:t>
                        </m:r>
                      </m:sub>
                    </m:sSub>
                    <m:r>
                      <a:rPr lang="pt-BR" b="0" i="1" smtClean="0">
                        <a:latin typeface="Cambria Math" panose="02040503050406030204" pitchFamily="18" charset="0"/>
                      </a:rPr>
                      <m:t>=1</m:t>
                    </m:r>
                  </m:oMath>
                </a14:m>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2</m:t>
                        </m:r>
                      </m:sub>
                    </m:sSub>
                    <m:r>
                      <a:rPr lang="pt-BR" i="1">
                        <a:latin typeface="Cambria Math" panose="02040503050406030204" pitchFamily="18" charset="0"/>
                      </a:rPr>
                      <m:t>=1</m:t>
                    </m:r>
                  </m:oMath>
                </a14:m>
                <a:r>
                  <a:rPr lang="pt-BR" dirty="0"/>
                  <a:t>.</a:t>
                </a:r>
              </a:p>
            </p:txBody>
          </p:sp>
        </mc:Choice>
        <mc:Fallback xmlns="">
          <p:sp>
            <p:nvSpPr>
              <p:cNvPr id="17" name="TextBox 16"/>
              <p:cNvSpPr txBox="1">
                <a:spLocks noRot="1" noChangeAspect="1" noMove="1" noResize="1" noEditPoints="1" noAdjustHandles="1" noChangeArrowheads="1" noChangeShapeType="1" noTextEdit="1"/>
              </p:cNvSpPr>
              <p:nvPr/>
            </p:nvSpPr>
            <p:spPr>
              <a:xfrm>
                <a:off x="228904" y="1312797"/>
                <a:ext cx="3881118" cy="923330"/>
              </a:xfrm>
              <a:prstGeom prst="rect">
                <a:avLst/>
              </a:prstGeom>
              <a:blipFill rotWithShape="0">
                <a:blip r:embed="rId9"/>
                <a:stretch>
                  <a:fillRect l="-1415" t="-3289" b="-9211"/>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5342918" y="6335803"/>
                <a:ext cx="1914052"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sz="1400" i="1" smtClean="0">
                              <a:latin typeface="Cambria Math" panose="02040503050406030204" pitchFamily="18" charset="0"/>
                            </a:rPr>
                          </m:ctrlPr>
                        </m:sSubPr>
                        <m:e>
                          <m:r>
                            <a:rPr lang="pt-BR" sz="1400" i="1">
                              <a:latin typeface="Cambria Math" panose="02040503050406030204" pitchFamily="18" charset="0"/>
                            </a:rPr>
                            <m:t>𝑥</m:t>
                          </m:r>
                        </m:e>
                        <m:sub>
                          <m:r>
                            <a:rPr lang="pt-BR" sz="1400" i="1">
                              <a:latin typeface="Cambria Math" panose="02040503050406030204" pitchFamily="18" charset="0"/>
                            </a:rPr>
                            <m:t>1</m:t>
                          </m:r>
                        </m:sub>
                      </m:sSub>
                      <m:r>
                        <a:rPr lang="pt-BR" sz="1400" b="0" i="0" smtClean="0">
                          <a:latin typeface="Cambria Math" panose="02040503050406030204" pitchFamily="18" charset="0"/>
                        </a:rPr>
                        <m:t>=2∗</m:t>
                      </m:r>
                      <m:r>
                        <m:rPr>
                          <m:sty m:val="p"/>
                        </m:rPr>
                        <a:rPr lang="pt-BR" sz="1400" b="0" i="0" smtClean="0">
                          <a:latin typeface="Cambria Math" panose="02040503050406030204" pitchFamily="18" charset="0"/>
                        </a:rPr>
                        <m:t>randn</m:t>
                      </m:r>
                      <m:d>
                        <m:dPr>
                          <m:ctrlPr>
                            <a:rPr lang="pt-BR" sz="1400" b="0" i="1" smtClean="0">
                              <a:latin typeface="Cambria Math" panose="02040503050406030204" pitchFamily="18" charset="0"/>
                            </a:rPr>
                          </m:ctrlPr>
                        </m:dPr>
                        <m:e>
                          <m:r>
                            <m:rPr>
                              <m:sty m:val="p"/>
                            </m:rPr>
                            <a:rPr lang="pt-BR" sz="1400" b="0" i="0" smtClean="0">
                              <a:latin typeface="Cambria Math" panose="02040503050406030204" pitchFamily="18" charset="0"/>
                            </a:rPr>
                            <m:t>M</m:t>
                          </m:r>
                          <m:r>
                            <a:rPr lang="pt-BR" sz="1400" b="0" i="0" smtClean="0">
                              <a:latin typeface="Cambria Math" panose="02040503050406030204" pitchFamily="18" charset="0"/>
                            </a:rPr>
                            <m:t>,1</m:t>
                          </m:r>
                        </m:e>
                      </m:d>
                    </m:oMath>
                  </m:oMathPara>
                </a14:m>
                <a:endParaRPr lang="pt-BR" sz="1400" b="0" dirty="0"/>
              </a:p>
              <a:p>
                <a:pPr/>
                <a14:m>
                  <m:oMathPara xmlns:m="http://schemas.openxmlformats.org/officeDocument/2006/math">
                    <m:oMathParaPr>
                      <m:jc m:val="centerGroup"/>
                    </m:oMathParaPr>
                    <m:oMath xmlns:m="http://schemas.openxmlformats.org/officeDocument/2006/math">
                      <m:sSub>
                        <m:sSubPr>
                          <m:ctrlPr>
                            <a:rPr lang="pt-BR" sz="1400" i="1">
                              <a:latin typeface="Cambria Math" panose="02040503050406030204" pitchFamily="18" charset="0"/>
                            </a:rPr>
                          </m:ctrlPr>
                        </m:sSubPr>
                        <m:e>
                          <m:r>
                            <a:rPr lang="pt-BR" sz="1400" i="1">
                              <a:latin typeface="Cambria Math" panose="02040503050406030204" pitchFamily="18" charset="0"/>
                            </a:rPr>
                            <m:t>𝑥</m:t>
                          </m:r>
                        </m:e>
                        <m:sub>
                          <m:r>
                            <a:rPr lang="pt-BR" sz="1400" b="0" i="1" smtClean="0">
                              <a:latin typeface="Cambria Math" panose="02040503050406030204" pitchFamily="18" charset="0"/>
                            </a:rPr>
                            <m:t>2</m:t>
                          </m:r>
                        </m:sub>
                      </m:sSub>
                      <m:r>
                        <a:rPr lang="pt-BR" sz="1400" b="0" i="1" smtClean="0">
                          <a:latin typeface="Cambria Math" panose="02040503050406030204" pitchFamily="18" charset="0"/>
                        </a:rPr>
                        <m:t>=</m:t>
                      </m:r>
                      <m:r>
                        <m:rPr>
                          <m:sty m:val="p"/>
                        </m:rPr>
                        <a:rPr lang="pt-BR" sz="1400">
                          <a:latin typeface="Cambria Math" panose="02040503050406030204" pitchFamily="18" charset="0"/>
                        </a:rPr>
                        <m:t>randn</m:t>
                      </m:r>
                      <m:d>
                        <m:dPr>
                          <m:ctrlPr>
                            <a:rPr lang="pt-BR" sz="1400" i="1">
                              <a:latin typeface="Cambria Math" panose="02040503050406030204" pitchFamily="18" charset="0"/>
                            </a:rPr>
                          </m:ctrlPr>
                        </m:dPr>
                        <m:e>
                          <m:r>
                            <m:rPr>
                              <m:sty m:val="p"/>
                            </m:rPr>
                            <a:rPr lang="pt-BR" sz="1400">
                              <a:latin typeface="Cambria Math" panose="02040503050406030204" pitchFamily="18" charset="0"/>
                            </a:rPr>
                            <m:t>M</m:t>
                          </m:r>
                          <m:r>
                            <a:rPr lang="pt-BR" sz="1400">
                              <a:latin typeface="Cambria Math" panose="02040503050406030204" pitchFamily="18" charset="0"/>
                            </a:rPr>
                            <m:t>,1</m:t>
                          </m:r>
                        </m:e>
                      </m:d>
                    </m:oMath>
                  </m:oMathPara>
                </a14:m>
                <a:endParaRPr lang="pt-BR" sz="1400" dirty="0"/>
              </a:p>
            </p:txBody>
          </p:sp>
        </mc:Choice>
        <mc:Fallback xmlns="">
          <p:sp>
            <p:nvSpPr>
              <p:cNvPr id="18" name="Rectangle 17"/>
              <p:cNvSpPr>
                <a:spLocks noRot="1" noChangeAspect="1" noMove="1" noResize="1" noEditPoints="1" noAdjustHandles="1" noChangeArrowheads="1" noChangeShapeType="1" noTextEdit="1"/>
              </p:cNvSpPr>
              <p:nvPr/>
            </p:nvSpPr>
            <p:spPr>
              <a:xfrm>
                <a:off x="5342918" y="6335803"/>
                <a:ext cx="1914052" cy="523220"/>
              </a:xfrm>
              <a:prstGeom prst="rect">
                <a:avLst/>
              </a:prstGeom>
              <a:blipFill rotWithShape="0">
                <a:blip r:embed="rId10"/>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a:off x="7827808" y="6320474"/>
                <a:ext cx="1826462"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pt-BR" sz="1400" i="1" smtClean="0">
                              <a:latin typeface="Cambria Math" panose="02040503050406030204" pitchFamily="18" charset="0"/>
                            </a:rPr>
                          </m:ctrlPr>
                        </m:sSubPr>
                        <m:e>
                          <m:r>
                            <a:rPr lang="pt-BR" sz="1400" i="1">
                              <a:latin typeface="Cambria Math" panose="02040503050406030204" pitchFamily="18" charset="0"/>
                            </a:rPr>
                            <m:t>𝑥</m:t>
                          </m:r>
                        </m:e>
                        <m:sub>
                          <m:r>
                            <a:rPr lang="pt-BR" sz="1400" i="1">
                              <a:latin typeface="Cambria Math" panose="02040503050406030204" pitchFamily="18" charset="0"/>
                            </a:rPr>
                            <m:t>1</m:t>
                          </m:r>
                        </m:sub>
                      </m:sSub>
                      <m:r>
                        <a:rPr lang="pt-BR" sz="1400" b="0" i="0" smtClean="0">
                          <a:latin typeface="Cambria Math" panose="02040503050406030204" pitchFamily="18" charset="0"/>
                        </a:rPr>
                        <m:t>=</m:t>
                      </m:r>
                      <m:r>
                        <m:rPr>
                          <m:sty m:val="p"/>
                        </m:rPr>
                        <a:rPr lang="pt-BR" sz="1400" b="0" i="0" smtClean="0">
                          <a:latin typeface="Cambria Math" panose="02040503050406030204" pitchFamily="18" charset="0"/>
                        </a:rPr>
                        <m:t>randn</m:t>
                      </m:r>
                      <m:d>
                        <m:dPr>
                          <m:ctrlPr>
                            <a:rPr lang="pt-BR" sz="1400" b="0" i="1" smtClean="0">
                              <a:latin typeface="Cambria Math" panose="02040503050406030204" pitchFamily="18" charset="0"/>
                            </a:rPr>
                          </m:ctrlPr>
                        </m:dPr>
                        <m:e>
                          <m:r>
                            <m:rPr>
                              <m:sty m:val="p"/>
                            </m:rPr>
                            <a:rPr lang="pt-BR" sz="1400" b="0" i="0" smtClean="0">
                              <a:latin typeface="Cambria Math" panose="02040503050406030204" pitchFamily="18" charset="0"/>
                            </a:rPr>
                            <m:t>M</m:t>
                          </m:r>
                          <m:r>
                            <a:rPr lang="pt-BR" sz="1400" b="0" i="0" smtClean="0">
                              <a:latin typeface="Cambria Math" panose="02040503050406030204" pitchFamily="18" charset="0"/>
                            </a:rPr>
                            <m:t>,1</m:t>
                          </m:r>
                        </m:e>
                      </m:d>
                    </m:oMath>
                  </m:oMathPara>
                </a14:m>
                <a:endParaRPr lang="pt-BR" sz="1400" b="0" dirty="0"/>
              </a:p>
              <a:p>
                <a:pPr/>
                <a14:m>
                  <m:oMathPara xmlns:m="http://schemas.openxmlformats.org/officeDocument/2006/math">
                    <m:oMathParaPr>
                      <m:jc m:val="centerGroup"/>
                    </m:oMathParaPr>
                    <m:oMath xmlns:m="http://schemas.openxmlformats.org/officeDocument/2006/math">
                      <m:sSub>
                        <m:sSubPr>
                          <m:ctrlPr>
                            <a:rPr lang="pt-BR" sz="1400" i="1">
                              <a:latin typeface="Cambria Math" panose="02040503050406030204" pitchFamily="18" charset="0"/>
                            </a:rPr>
                          </m:ctrlPr>
                        </m:sSubPr>
                        <m:e>
                          <m:r>
                            <a:rPr lang="pt-BR" sz="1400" i="1">
                              <a:latin typeface="Cambria Math" panose="02040503050406030204" pitchFamily="18" charset="0"/>
                            </a:rPr>
                            <m:t>𝑥</m:t>
                          </m:r>
                        </m:e>
                        <m:sub>
                          <m:r>
                            <a:rPr lang="pt-BR" sz="1400" b="0" i="1" smtClean="0">
                              <a:latin typeface="Cambria Math" panose="02040503050406030204" pitchFamily="18" charset="0"/>
                            </a:rPr>
                            <m:t>2</m:t>
                          </m:r>
                        </m:sub>
                      </m:sSub>
                      <m:r>
                        <a:rPr lang="pt-BR" sz="1400" b="0" i="1" smtClean="0">
                          <a:latin typeface="Cambria Math" panose="02040503050406030204" pitchFamily="18" charset="0"/>
                        </a:rPr>
                        <m:t>=</m:t>
                      </m:r>
                      <m:r>
                        <a:rPr lang="pt-BR" sz="1400">
                          <a:latin typeface="Cambria Math" panose="02040503050406030204" pitchFamily="18" charset="0"/>
                        </a:rPr>
                        <m:t>2∗</m:t>
                      </m:r>
                      <m:r>
                        <m:rPr>
                          <m:sty m:val="p"/>
                        </m:rPr>
                        <a:rPr lang="pt-BR" sz="1400">
                          <a:latin typeface="Cambria Math" panose="02040503050406030204" pitchFamily="18" charset="0"/>
                        </a:rPr>
                        <m:t>randn</m:t>
                      </m:r>
                      <m:d>
                        <m:dPr>
                          <m:ctrlPr>
                            <a:rPr lang="pt-BR" sz="1400" i="1">
                              <a:latin typeface="Cambria Math" panose="02040503050406030204" pitchFamily="18" charset="0"/>
                            </a:rPr>
                          </m:ctrlPr>
                        </m:dPr>
                        <m:e>
                          <m:r>
                            <m:rPr>
                              <m:sty m:val="p"/>
                            </m:rPr>
                            <a:rPr lang="pt-BR" sz="1400">
                              <a:latin typeface="Cambria Math" panose="02040503050406030204" pitchFamily="18" charset="0"/>
                            </a:rPr>
                            <m:t>M</m:t>
                          </m:r>
                          <m:r>
                            <a:rPr lang="pt-BR" sz="1400">
                              <a:latin typeface="Cambria Math" panose="02040503050406030204" pitchFamily="18" charset="0"/>
                            </a:rPr>
                            <m:t>,1</m:t>
                          </m:r>
                        </m:e>
                      </m:d>
                    </m:oMath>
                  </m:oMathPara>
                </a14:m>
                <a:endParaRPr lang="pt-BR" sz="1400" dirty="0"/>
              </a:p>
            </p:txBody>
          </p:sp>
        </mc:Choice>
        <mc:Fallback xmlns="">
          <p:sp>
            <p:nvSpPr>
              <p:cNvPr id="19" name="Rectangle 18"/>
              <p:cNvSpPr>
                <a:spLocks noRot="1" noChangeAspect="1" noMove="1" noResize="1" noEditPoints="1" noAdjustHandles="1" noChangeArrowheads="1" noChangeShapeType="1" noTextEdit="1"/>
              </p:cNvSpPr>
              <p:nvPr/>
            </p:nvSpPr>
            <p:spPr>
              <a:xfrm>
                <a:off x="7827808" y="6320474"/>
                <a:ext cx="1826462" cy="523220"/>
              </a:xfrm>
              <a:prstGeom prst="rect">
                <a:avLst/>
              </a:prstGeom>
              <a:blipFill rotWithShape="0">
                <a:blip r:embed="rId11"/>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0" name="Rectangle 19"/>
              <p:cNvSpPr/>
              <p:nvPr/>
            </p:nvSpPr>
            <p:spPr>
              <a:xfrm>
                <a:off x="10213233" y="6319285"/>
                <a:ext cx="1826462"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pt-BR" sz="1400" i="1" smtClean="0">
                              <a:latin typeface="Cambria Math" panose="02040503050406030204" pitchFamily="18" charset="0"/>
                            </a:rPr>
                          </m:ctrlPr>
                        </m:sSubPr>
                        <m:e>
                          <m:r>
                            <a:rPr lang="pt-BR" sz="1400" i="1">
                              <a:latin typeface="Cambria Math" panose="02040503050406030204" pitchFamily="18" charset="0"/>
                            </a:rPr>
                            <m:t>𝑥</m:t>
                          </m:r>
                        </m:e>
                        <m:sub>
                          <m:r>
                            <a:rPr lang="pt-BR" sz="1400" i="1">
                              <a:latin typeface="Cambria Math" panose="02040503050406030204" pitchFamily="18" charset="0"/>
                            </a:rPr>
                            <m:t>1</m:t>
                          </m:r>
                        </m:sub>
                      </m:sSub>
                      <m:r>
                        <a:rPr lang="pt-BR" sz="1400" b="0" i="0" smtClean="0">
                          <a:latin typeface="Cambria Math" panose="02040503050406030204" pitchFamily="18" charset="0"/>
                        </a:rPr>
                        <m:t>=2∗</m:t>
                      </m:r>
                      <m:r>
                        <m:rPr>
                          <m:sty m:val="p"/>
                        </m:rPr>
                        <a:rPr lang="pt-BR" sz="1400" b="0" i="0" smtClean="0">
                          <a:latin typeface="Cambria Math" panose="02040503050406030204" pitchFamily="18" charset="0"/>
                        </a:rPr>
                        <m:t>randn</m:t>
                      </m:r>
                      <m:d>
                        <m:dPr>
                          <m:ctrlPr>
                            <a:rPr lang="pt-BR" sz="1400" b="0" i="1" smtClean="0">
                              <a:latin typeface="Cambria Math" panose="02040503050406030204" pitchFamily="18" charset="0"/>
                            </a:rPr>
                          </m:ctrlPr>
                        </m:dPr>
                        <m:e>
                          <m:r>
                            <m:rPr>
                              <m:sty m:val="p"/>
                            </m:rPr>
                            <a:rPr lang="pt-BR" sz="1400" b="0" i="0" smtClean="0">
                              <a:latin typeface="Cambria Math" panose="02040503050406030204" pitchFamily="18" charset="0"/>
                            </a:rPr>
                            <m:t>M</m:t>
                          </m:r>
                          <m:r>
                            <a:rPr lang="pt-BR" sz="1400" b="0" i="0" smtClean="0">
                              <a:latin typeface="Cambria Math" panose="02040503050406030204" pitchFamily="18" charset="0"/>
                            </a:rPr>
                            <m:t>,1</m:t>
                          </m:r>
                        </m:e>
                      </m:d>
                    </m:oMath>
                  </m:oMathPara>
                </a14:m>
                <a:endParaRPr lang="pt-BR" sz="1400" b="0" dirty="0"/>
              </a:p>
              <a:p>
                <a:pPr/>
                <a14:m>
                  <m:oMathPara xmlns:m="http://schemas.openxmlformats.org/officeDocument/2006/math">
                    <m:oMathParaPr>
                      <m:jc m:val="centerGroup"/>
                    </m:oMathParaPr>
                    <m:oMath xmlns:m="http://schemas.openxmlformats.org/officeDocument/2006/math">
                      <m:sSub>
                        <m:sSubPr>
                          <m:ctrlPr>
                            <a:rPr lang="pt-BR" sz="1400" i="1">
                              <a:latin typeface="Cambria Math" panose="02040503050406030204" pitchFamily="18" charset="0"/>
                            </a:rPr>
                          </m:ctrlPr>
                        </m:sSubPr>
                        <m:e>
                          <m:r>
                            <a:rPr lang="pt-BR" sz="1400" i="1">
                              <a:latin typeface="Cambria Math" panose="02040503050406030204" pitchFamily="18" charset="0"/>
                            </a:rPr>
                            <m:t>𝑥</m:t>
                          </m:r>
                        </m:e>
                        <m:sub>
                          <m:r>
                            <a:rPr lang="pt-BR" sz="1400" b="0" i="1" smtClean="0">
                              <a:latin typeface="Cambria Math" panose="02040503050406030204" pitchFamily="18" charset="0"/>
                            </a:rPr>
                            <m:t>2</m:t>
                          </m:r>
                        </m:sub>
                      </m:sSub>
                      <m:r>
                        <a:rPr lang="pt-BR" sz="1400" b="0" i="1" smtClean="0">
                          <a:latin typeface="Cambria Math" panose="02040503050406030204" pitchFamily="18" charset="0"/>
                        </a:rPr>
                        <m:t>=</m:t>
                      </m:r>
                      <m:r>
                        <a:rPr lang="pt-BR" sz="1400">
                          <a:latin typeface="Cambria Math" panose="02040503050406030204" pitchFamily="18" charset="0"/>
                        </a:rPr>
                        <m:t>2∗</m:t>
                      </m:r>
                      <m:r>
                        <m:rPr>
                          <m:sty m:val="p"/>
                        </m:rPr>
                        <a:rPr lang="pt-BR" sz="1400">
                          <a:latin typeface="Cambria Math" panose="02040503050406030204" pitchFamily="18" charset="0"/>
                        </a:rPr>
                        <m:t>randn</m:t>
                      </m:r>
                      <m:d>
                        <m:dPr>
                          <m:ctrlPr>
                            <a:rPr lang="pt-BR" sz="1400" i="1">
                              <a:latin typeface="Cambria Math" panose="02040503050406030204" pitchFamily="18" charset="0"/>
                            </a:rPr>
                          </m:ctrlPr>
                        </m:dPr>
                        <m:e>
                          <m:r>
                            <m:rPr>
                              <m:sty m:val="p"/>
                            </m:rPr>
                            <a:rPr lang="pt-BR" sz="1400">
                              <a:latin typeface="Cambria Math" panose="02040503050406030204" pitchFamily="18" charset="0"/>
                            </a:rPr>
                            <m:t>M</m:t>
                          </m:r>
                          <m:r>
                            <a:rPr lang="pt-BR" sz="1400">
                              <a:latin typeface="Cambria Math" panose="02040503050406030204" pitchFamily="18" charset="0"/>
                            </a:rPr>
                            <m:t>,1</m:t>
                          </m:r>
                        </m:e>
                      </m:d>
                    </m:oMath>
                  </m:oMathPara>
                </a14:m>
                <a:endParaRPr lang="pt-BR" sz="1400" dirty="0"/>
              </a:p>
            </p:txBody>
          </p:sp>
        </mc:Choice>
        <mc:Fallback xmlns="">
          <p:sp>
            <p:nvSpPr>
              <p:cNvPr id="20" name="Rectangle 19"/>
              <p:cNvSpPr>
                <a:spLocks noRot="1" noChangeAspect="1" noMove="1" noResize="1" noEditPoints="1" noAdjustHandles="1" noChangeArrowheads="1" noChangeShapeType="1" noTextEdit="1"/>
              </p:cNvSpPr>
              <p:nvPr/>
            </p:nvSpPr>
            <p:spPr>
              <a:xfrm>
                <a:off x="10213233" y="6319285"/>
                <a:ext cx="1826462" cy="523220"/>
              </a:xfrm>
              <a:prstGeom prst="rect">
                <a:avLst/>
              </a:prstGeom>
              <a:blipFill rotWithShape="0">
                <a:blip r:embed="rId12"/>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1" name="Rectangle 20"/>
              <p:cNvSpPr/>
              <p:nvPr/>
            </p:nvSpPr>
            <p:spPr>
              <a:xfrm>
                <a:off x="134383" y="2700687"/>
                <a:ext cx="5109989" cy="87145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a:latin typeface="Cambria Math" panose="02040503050406030204" pitchFamily="18" charset="0"/>
                                </a:rPr>
                              </m:ctrlPr>
                            </m:sSupPr>
                            <m:e>
                              <m:d>
                                <m:dPr>
                                  <m:begChr m:val="["/>
                                  <m:endChr m:val="]"/>
                                  <m:ctrlPr>
                                    <a:rPr lang="pt-BR" i="1" smtClean="0">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𝑦</m:t>
                                      </m:r>
                                    </m:e>
                                    <m:sub>
                                      <m:r>
                                        <m:rPr>
                                          <m:sty m:val="p"/>
                                        </m:rPr>
                                        <a:rPr lang="pt-BR">
                                          <a:latin typeface="Cambria Math" panose="02040503050406030204" pitchFamily="18" charset="0"/>
                                        </a:rPr>
                                        <m:t>noisy</m:t>
                                      </m:r>
                                    </m:sub>
                                  </m:sSub>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d>
                                    <m:dPr>
                                      <m:ctrlPr>
                                        <a:rPr lang="pt-BR" i="1" dirty="0" smtClean="0">
                                          <a:latin typeface="Cambria Math" panose="02040503050406030204" pitchFamily="18" charset="0"/>
                                        </a:rPr>
                                      </m:ctrlPr>
                                    </m:dPr>
                                    <m:e>
                                      <m:acc>
                                        <m:accPr>
                                          <m:chr m:val="̂"/>
                                          <m:ctrlPr>
                                            <a:rPr lang="pt-BR" i="1">
                                              <a:latin typeface="Cambria Math" panose="02040503050406030204" pitchFamily="18" charset="0"/>
                                              <a:ea typeface="Cambria Math" panose="02040503050406030204" pitchFamily="18" charset="0"/>
                                            </a:rPr>
                                          </m:ctrlPr>
                                        </m:accPr>
                                        <m:e>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𝑎</m:t>
                                              </m:r>
                                            </m:e>
                                            <m:sub>
                                              <m:r>
                                                <a:rPr lang="pt-BR" i="1">
                                                  <a:latin typeface="Cambria Math" panose="02040503050406030204" pitchFamily="18" charset="0"/>
                                                  <a:ea typeface="Cambria Math" panose="02040503050406030204" pitchFamily="18" charset="0"/>
                                                </a:rPr>
                                                <m:t>1</m:t>
                                              </m:r>
                                            </m:sub>
                                          </m:sSub>
                                        </m:e>
                                      </m:acc>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b="0" i="1" smtClean="0">
                                          <a:latin typeface="Cambria Math" panose="02040503050406030204" pitchFamily="18" charset="0"/>
                                        </a:rPr>
                                        <m:t>(</m:t>
                                      </m:r>
                                      <m:r>
                                        <a:rPr lang="pt-BR" b="0" i="1" smtClean="0">
                                          <a:latin typeface="Cambria Math" panose="02040503050406030204" pitchFamily="18" charset="0"/>
                                        </a:rPr>
                                        <m:t>𝑛</m:t>
                                      </m:r>
                                      <m:r>
                                        <a:rPr lang="pt-BR" b="0" i="1" smtClean="0">
                                          <a:latin typeface="Cambria Math" panose="02040503050406030204" pitchFamily="18" charset="0"/>
                                        </a:rPr>
                                        <m:t>)+</m:t>
                                      </m:r>
                                      <m:acc>
                                        <m:accPr>
                                          <m:chr m:val="̂"/>
                                          <m:ctrlPr>
                                            <a:rPr lang="pt-BR" i="1">
                                              <a:latin typeface="Cambria Math" panose="02040503050406030204" pitchFamily="18" charset="0"/>
                                              <a:ea typeface="Cambria Math" panose="02040503050406030204" pitchFamily="18" charset="0"/>
                                            </a:rPr>
                                          </m:ctrlPr>
                                        </m:accPr>
                                        <m:e>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𝑎</m:t>
                                              </m:r>
                                            </m:e>
                                            <m:sub>
                                              <m:r>
                                                <a:rPr lang="pt-BR" b="0" i="1" smtClean="0">
                                                  <a:latin typeface="Cambria Math" panose="02040503050406030204" pitchFamily="18" charset="0"/>
                                                  <a:ea typeface="Cambria Math" panose="02040503050406030204" pitchFamily="18" charset="0"/>
                                                </a:rPr>
                                                <m:t>2</m:t>
                                              </m:r>
                                            </m:sub>
                                          </m:sSub>
                                        </m:e>
                                      </m:acc>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2</m:t>
                                          </m:r>
                                        </m:sub>
                                      </m:sSub>
                                      <m:r>
                                        <a:rPr lang="pt-BR" b="0" i="1" smtClean="0">
                                          <a:latin typeface="Cambria Math" panose="02040503050406030204" pitchFamily="18" charset="0"/>
                                        </a:rPr>
                                        <m:t>(</m:t>
                                      </m:r>
                                      <m:r>
                                        <a:rPr lang="pt-BR" b="0" i="1" smtClean="0">
                                          <a:latin typeface="Cambria Math" panose="02040503050406030204" pitchFamily="18" charset="0"/>
                                        </a:rPr>
                                        <m:t>𝑛</m:t>
                                      </m:r>
                                      <m:r>
                                        <a:rPr lang="pt-BR" b="0" i="1" smtClean="0">
                                          <a:latin typeface="Cambria Math" panose="02040503050406030204" pitchFamily="18" charset="0"/>
                                        </a:rPr>
                                        <m:t>)</m:t>
                                      </m:r>
                                    </m:e>
                                  </m:d>
                                </m:e>
                              </m:d>
                            </m:e>
                            <m:sup>
                              <m:r>
                                <a:rPr lang="pt-BR" i="1">
                                  <a:latin typeface="Cambria Math" panose="02040503050406030204" pitchFamily="18" charset="0"/>
                                </a:rPr>
                                <m:t>2</m:t>
                              </m:r>
                            </m:sup>
                          </m:sSup>
                        </m:e>
                      </m:nary>
                    </m:oMath>
                  </m:oMathPara>
                </a14:m>
                <a:endParaRPr lang="pt-BR" dirty="0"/>
              </a:p>
            </p:txBody>
          </p:sp>
        </mc:Choice>
        <mc:Fallback xmlns="">
          <p:sp>
            <p:nvSpPr>
              <p:cNvPr id="21" name="Rectangle 20"/>
              <p:cNvSpPr>
                <a:spLocks noRot="1" noChangeAspect="1" noMove="1" noResize="1" noEditPoints="1" noAdjustHandles="1" noChangeArrowheads="1" noChangeShapeType="1" noTextEdit="1"/>
              </p:cNvSpPr>
              <p:nvPr/>
            </p:nvSpPr>
            <p:spPr>
              <a:xfrm>
                <a:off x="134383" y="2700687"/>
                <a:ext cx="5109989" cy="871457"/>
              </a:xfrm>
              <a:prstGeom prst="rect">
                <a:avLst/>
              </a:prstGeom>
              <a:blipFill rotWithShape="0">
                <a:blip r:embed="rId13"/>
                <a:stretch>
                  <a:fillRect/>
                </a:stretch>
              </a:blipFill>
            </p:spPr>
            <p:txBody>
              <a:bodyPr/>
              <a:lstStyle/>
              <a:p>
                <a:r>
                  <a:rPr lang="pt-BR">
                    <a:noFill/>
                  </a:rPr>
                  <a:t> </a:t>
                </a:r>
              </a:p>
            </p:txBody>
          </p:sp>
        </mc:Fallback>
      </mc:AlternateContent>
      <p:sp>
        <p:nvSpPr>
          <p:cNvPr id="22" name="TextBox 21"/>
          <p:cNvSpPr txBox="1"/>
          <p:nvPr/>
        </p:nvSpPr>
        <p:spPr>
          <a:xfrm>
            <a:off x="181930" y="2319231"/>
            <a:ext cx="3973440" cy="369332"/>
          </a:xfrm>
          <a:prstGeom prst="rect">
            <a:avLst/>
          </a:prstGeom>
          <a:noFill/>
        </p:spPr>
        <p:txBody>
          <a:bodyPr wrap="square" rtlCol="0">
            <a:spAutoFit/>
          </a:bodyPr>
          <a:lstStyle/>
          <a:p>
            <a:r>
              <a:rPr lang="pt-BR" dirty="0"/>
              <a:t>Para plotar a superfície de erro usamos:</a:t>
            </a:r>
          </a:p>
        </p:txBody>
      </p:sp>
      <mc:AlternateContent xmlns:mc="http://schemas.openxmlformats.org/markup-compatibility/2006" xmlns:a14="http://schemas.microsoft.com/office/drawing/2010/main">
        <mc:Choice Requires="a14">
          <p:sp>
            <p:nvSpPr>
              <p:cNvPr id="23" name="TextBox 22"/>
              <p:cNvSpPr txBox="1"/>
              <p:nvPr/>
            </p:nvSpPr>
            <p:spPr>
              <a:xfrm>
                <a:off x="131660" y="3896497"/>
                <a:ext cx="5112712" cy="1754326"/>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smtClean="0">
                        <a:latin typeface="Cambria Math" panose="02040503050406030204" pitchFamily="18" charset="0"/>
                        <a:ea typeface="Cambria Math" panose="02040503050406030204" pitchFamily="18" charset="0"/>
                      </a:rPr>
                      <m:t>≫</m:t>
                    </m:r>
                    <m:sSub>
                      <m:sSubPr>
                        <m:ctrlPr>
                          <a:rPr lang="pt-BR" i="1" smtClean="0">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2</m:t>
                        </m:r>
                      </m:sub>
                    </m:sSub>
                  </m:oMath>
                </a14:m>
                <a:r>
                  <a:rPr lang="pt-BR" dirty="0"/>
                  <a:t>: erro varia mais rapidamente com variações de </a:t>
                </a:r>
                <a14:m>
                  <m:oMath xmlns:m="http://schemas.openxmlformats.org/officeDocument/2006/math">
                    <m:acc>
                      <m:accPr>
                        <m:chr m:val="̂"/>
                        <m:ctrlPr>
                          <a:rPr lang="pt-BR" i="1">
                            <a:latin typeface="Cambria Math" panose="02040503050406030204" pitchFamily="18" charset="0"/>
                            <a:ea typeface="Cambria Math" panose="02040503050406030204" pitchFamily="18" charset="0"/>
                          </a:rPr>
                        </m:ctrlPr>
                      </m:accPr>
                      <m:e>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𝑎</m:t>
                            </m:r>
                          </m:e>
                          <m:sub>
                            <m:r>
                              <a:rPr lang="pt-BR" i="1">
                                <a:latin typeface="Cambria Math" panose="02040503050406030204" pitchFamily="18" charset="0"/>
                                <a:ea typeface="Cambria Math" panose="02040503050406030204" pitchFamily="18" charset="0"/>
                              </a:rPr>
                              <m:t>1</m:t>
                            </m:r>
                          </m:sub>
                        </m:sSub>
                      </m:e>
                    </m:acc>
                  </m:oMath>
                </a14:m>
                <a:r>
                  <a:rPr lang="pt-BR" dirty="0"/>
                  <a:t>, resultando num vale.</a:t>
                </a:r>
              </a:p>
              <a:p>
                <a:pPr marL="285750" indent="-285750">
                  <a:buFont typeface="Arial" panose="020B0604020202020204" pitchFamily="34" charset="0"/>
                  <a:buChar char="•"/>
                </a:pPr>
                <a:r>
                  <a:rPr lang="pt-BR" dirty="0"/>
                  <a:t>A mesma coisa pode ser dita para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2</m:t>
                        </m:r>
                      </m:sub>
                    </m:sSub>
                  </m:oMath>
                </a14:m>
                <a:r>
                  <a:rPr lang="pt-BR" dirty="0"/>
                  <a:t> e </a:t>
                </a:r>
                <a14:m>
                  <m:oMath xmlns:m="http://schemas.openxmlformats.org/officeDocument/2006/math">
                    <m:acc>
                      <m:accPr>
                        <m:chr m:val="̂"/>
                        <m:ctrlPr>
                          <a:rPr lang="pt-BR" i="1">
                            <a:latin typeface="Cambria Math" panose="02040503050406030204" pitchFamily="18" charset="0"/>
                            <a:ea typeface="Cambria Math" panose="02040503050406030204" pitchFamily="18" charset="0"/>
                          </a:rPr>
                        </m:ctrlPr>
                      </m:accPr>
                      <m:e>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𝑎</m:t>
                            </m:r>
                          </m:e>
                          <m:sub>
                            <m:r>
                              <a:rPr lang="pt-BR" b="0" i="1" smtClean="0">
                                <a:latin typeface="Cambria Math" panose="02040503050406030204" pitchFamily="18" charset="0"/>
                                <a:ea typeface="Cambria Math" panose="02040503050406030204" pitchFamily="18" charset="0"/>
                              </a:rPr>
                              <m:t>2</m:t>
                            </m:r>
                          </m:sub>
                        </m:sSub>
                      </m:e>
                    </m:acc>
                    <m:r>
                      <a:rPr lang="pt-BR" i="1">
                        <a:latin typeface="Cambria Math" panose="02040503050406030204" pitchFamily="18" charset="0"/>
                        <a:ea typeface="Cambria Math" panose="02040503050406030204" pitchFamily="18" charset="0"/>
                      </a:rPr>
                      <m:t> </m:t>
                    </m:r>
                  </m:oMath>
                </a14:m>
                <a:r>
                  <a:rPr lang="pt-BR" dirty="0"/>
                  <a:t>(vale).</a:t>
                </a:r>
              </a:p>
              <a:p>
                <a:pPr marL="285750" indent="-285750">
                  <a:buFont typeface="Arial" panose="020B0604020202020204" pitchFamily="34" charset="0"/>
                  <a:buChar char="•"/>
                </a:pPr>
                <a:r>
                  <a:rPr lang="pt-BR" dirty="0"/>
                  <a:t>Quando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1</m:t>
                        </m:r>
                      </m:sub>
                    </m:sSub>
                  </m:oMath>
                </a14:m>
                <a:r>
                  <a:rPr lang="pt-BR"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2</m:t>
                        </m:r>
                      </m:sub>
                    </m:sSub>
                  </m:oMath>
                </a14:m>
                <a:r>
                  <a:rPr lang="pt-BR" dirty="0"/>
                  <a:t> têm intervalo semelhante, então, a variação tanto de </a:t>
                </a:r>
                <a14:m>
                  <m:oMath xmlns:m="http://schemas.openxmlformats.org/officeDocument/2006/math">
                    <m:acc>
                      <m:accPr>
                        <m:chr m:val="̂"/>
                        <m:ctrlPr>
                          <a:rPr lang="pt-BR" i="1">
                            <a:latin typeface="Cambria Math" panose="02040503050406030204" pitchFamily="18" charset="0"/>
                            <a:ea typeface="Cambria Math" panose="02040503050406030204" pitchFamily="18" charset="0"/>
                          </a:rPr>
                        </m:ctrlPr>
                      </m:accPr>
                      <m:e>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𝑎</m:t>
                            </m:r>
                          </m:e>
                          <m:sub>
                            <m:r>
                              <a:rPr lang="pt-BR" i="1">
                                <a:latin typeface="Cambria Math" panose="02040503050406030204" pitchFamily="18" charset="0"/>
                                <a:ea typeface="Cambria Math" panose="02040503050406030204" pitchFamily="18" charset="0"/>
                              </a:rPr>
                              <m:t>1</m:t>
                            </m:r>
                          </m:sub>
                        </m:sSub>
                      </m:e>
                    </m:acc>
                  </m:oMath>
                </a14:m>
                <a:r>
                  <a:rPr lang="pt-BR" dirty="0"/>
                  <a:t> quanto de </a:t>
                </a:r>
                <a14:m>
                  <m:oMath xmlns:m="http://schemas.openxmlformats.org/officeDocument/2006/math">
                    <m:acc>
                      <m:accPr>
                        <m:chr m:val="̂"/>
                        <m:ctrlPr>
                          <a:rPr lang="pt-BR" i="1">
                            <a:latin typeface="Cambria Math" panose="02040503050406030204" pitchFamily="18" charset="0"/>
                            <a:ea typeface="Cambria Math" panose="02040503050406030204" pitchFamily="18" charset="0"/>
                          </a:rPr>
                        </m:ctrlPr>
                      </m:accPr>
                      <m:e>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𝑎</m:t>
                            </m:r>
                          </m:e>
                          <m:sub>
                            <m:r>
                              <a:rPr lang="pt-BR" b="0" i="1" smtClean="0">
                                <a:latin typeface="Cambria Math" panose="02040503050406030204" pitchFamily="18" charset="0"/>
                                <a:ea typeface="Cambria Math" panose="02040503050406030204" pitchFamily="18" charset="0"/>
                              </a:rPr>
                              <m:t>2</m:t>
                            </m:r>
                          </m:sub>
                        </m:sSub>
                      </m:e>
                    </m:acc>
                  </m:oMath>
                </a14:m>
                <a:r>
                  <a:rPr lang="pt-BR" dirty="0"/>
                  <a:t> tem </a:t>
                </a:r>
                <a:r>
                  <a:rPr lang="pt-BR" b="1" i="1" dirty="0"/>
                  <a:t>pesos</a:t>
                </a:r>
                <a:r>
                  <a:rPr lang="pt-BR" dirty="0"/>
                  <a:t> semelhante na variação do erro (tigela).</a:t>
                </a:r>
              </a:p>
            </p:txBody>
          </p:sp>
        </mc:Choice>
        <mc:Fallback xmlns="">
          <p:sp>
            <p:nvSpPr>
              <p:cNvPr id="23" name="TextBox 22"/>
              <p:cNvSpPr txBox="1">
                <a:spLocks noRot="1" noChangeAspect="1" noMove="1" noResize="1" noEditPoints="1" noAdjustHandles="1" noChangeArrowheads="1" noChangeShapeType="1" noTextEdit="1"/>
              </p:cNvSpPr>
              <p:nvPr/>
            </p:nvSpPr>
            <p:spPr>
              <a:xfrm>
                <a:off x="131660" y="3896497"/>
                <a:ext cx="5112712" cy="1754326"/>
              </a:xfrm>
              <a:prstGeom prst="rect">
                <a:avLst/>
              </a:prstGeom>
              <a:blipFill rotWithShape="0">
                <a:blip r:embed="rId14"/>
                <a:stretch>
                  <a:fillRect l="-835" t="-1736" r="-1193" b="-4514"/>
                </a:stretch>
              </a:blipFill>
            </p:spPr>
            <p:txBody>
              <a:bodyPr/>
              <a:lstStyle/>
              <a:p>
                <a:r>
                  <a:rPr lang="pt-BR">
                    <a:noFill/>
                  </a:rPr>
                  <a:t> </a:t>
                </a:r>
              </a:p>
            </p:txBody>
          </p:sp>
        </mc:Fallback>
      </mc:AlternateContent>
      <p:pic>
        <p:nvPicPr>
          <p:cNvPr id="3" name="Picture 2"/>
          <p:cNvPicPr>
            <a:picLocks noChangeAspect="1"/>
          </p:cNvPicPr>
          <p:nvPr/>
        </p:nvPicPr>
        <p:blipFill rotWithShape="1">
          <a:blip r:embed="rId15" cstate="print">
            <a:extLst>
              <a:ext uri="{28A0092B-C50C-407E-A947-70E740481C1C}">
                <a14:useLocalDpi xmlns:a14="http://schemas.microsoft.com/office/drawing/2010/main" val="0"/>
              </a:ext>
            </a:extLst>
          </a:blip>
          <a:srcRect t="6549" r="8122" b="2747"/>
          <a:stretch/>
        </p:blipFill>
        <p:spPr>
          <a:xfrm>
            <a:off x="5365197" y="3234241"/>
            <a:ext cx="1865374" cy="1841543"/>
          </a:xfrm>
          <a:prstGeom prst="rect">
            <a:avLst/>
          </a:prstGeom>
        </p:spPr>
      </p:pic>
      <p:pic>
        <p:nvPicPr>
          <p:cNvPr id="5" name="Picture 4"/>
          <p:cNvPicPr>
            <a:picLocks noChangeAspect="1"/>
          </p:cNvPicPr>
          <p:nvPr/>
        </p:nvPicPr>
        <p:blipFill rotWithShape="1">
          <a:blip r:embed="rId16" cstate="print">
            <a:extLst>
              <a:ext uri="{28A0092B-C50C-407E-A947-70E740481C1C}">
                <a14:useLocalDpi xmlns:a14="http://schemas.microsoft.com/office/drawing/2010/main" val="0"/>
              </a:ext>
            </a:extLst>
          </a:blip>
          <a:srcRect t="6944" r="7834" b="2778"/>
          <a:stretch/>
        </p:blipFill>
        <p:spPr>
          <a:xfrm>
            <a:off x="7760670" y="3234241"/>
            <a:ext cx="1889560" cy="1850833"/>
          </a:xfrm>
          <a:prstGeom prst="rect">
            <a:avLst/>
          </a:prstGeom>
        </p:spPr>
      </p:pic>
      <p:pic>
        <p:nvPicPr>
          <p:cNvPr id="6" name="Picture 5"/>
          <p:cNvPicPr>
            <a:picLocks noChangeAspect="1"/>
          </p:cNvPicPr>
          <p:nvPr/>
        </p:nvPicPr>
        <p:blipFill rotWithShape="1">
          <a:blip r:embed="rId17" cstate="print">
            <a:extLst>
              <a:ext uri="{28A0092B-C50C-407E-A947-70E740481C1C}">
                <a14:useLocalDpi xmlns:a14="http://schemas.microsoft.com/office/drawing/2010/main" val="0"/>
              </a:ext>
            </a:extLst>
          </a:blip>
          <a:srcRect t="7294" r="8043" b="2428"/>
          <a:stretch/>
        </p:blipFill>
        <p:spPr>
          <a:xfrm>
            <a:off x="10059040" y="3237074"/>
            <a:ext cx="1872910" cy="1838710"/>
          </a:xfrm>
          <a:prstGeom prst="rect">
            <a:avLst/>
          </a:prstGeom>
        </p:spPr>
      </p:pic>
      <p:sp>
        <p:nvSpPr>
          <p:cNvPr id="24" name="Rectangle 23"/>
          <p:cNvSpPr/>
          <p:nvPr/>
        </p:nvSpPr>
        <p:spPr>
          <a:xfrm>
            <a:off x="0" y="6581001"/>
            <a:ext cx="4052687" cy="276999"/>
          </a:xfrm>
          <a:prstGeom prst="rect">
            <a:avLst/>
          </a:prstGeom>
          <a:noFill/>
        </p:spPr>
        <p:txBody>
          <a:bodyPr wrap="square" rtlCol="0">
            <a:spAutoFit/>
          </a:bodyPr>
          <a:lstStyle/>
          <a:p>
            <a:r>
              <a:rPr lang="pt-BR" sz="1200" b="1" dirty="0">
                <a:solidFill>
                  <a:srgbClr val="00B0F0"/>
                </a:solidFill>
                <a:hlinkClick r:id="rId18"/>
              </a:rPr>
              <a:t>Exemplo: formatos_diferentes_da_superfície_de_erro.ipynb</a:t>
            </a:r>
            <a:endParaRPr lang="pt-BR" sz="1200" b="1" dirty="0">
              <a:solidFill>
                <a:srgbClr val="00B0F0"/>
              </a:solidFill>
            </a:endParaRPr>
          </a:p>
        </p:txBody>
      </p:sp>
    </p:spTree>
    <p:extLst>
      <p:ext uri="{BB962C8B-B14F-4D97-AF65-F5344CB8AC3E}">
        <p14:creationId xmlns:p14="http://schemas.microsoft.com/office/powerpoint/2010/main" val="3699125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F83815D1-C8F3-EF3A-ED4F-61591CFF2981}"/>
              </a:ext>
            </a:extLst>
          </p:cNvPr>
          <p:cNvSpPr>
            <a:spLocks noGrp="1"/>
          </p:cNvSpPr>
          <p:nvPr>
            <p:ph idx="1"/>
          </p:nvPr>
        </p:nvSpPr>
        <p:spPr>
          <a:xfrm>
            <a:off x="838200" y="2817812"/>
            <a:ext cx="10515600" cy="1222375"/>
          </a:xfrm>
        </p:spPr>
        <p:txBody>
          <a:bodyPr>
            <a:normAutofit/>
          </a:bodyPr>
          <a:lstStyle/>
          <a:p>
            <a:pPr marL="0" indent="0" algn="ctr">
              <a:buNone/>
            </a:pPr>
            <a:r>
              <a:rPr lang="pt-BR" sz="6000" b="1" i="1" dirty="0"/>
              <a:t>O que pode ser feito? </a:t>
            </a:r>
          </a:p>
        </p:txBody>
      </p:sp>
    </p:spTree>
    <p:extLst>
      <p:ext uri="{BB962C8B-B14F-4D97-AF65-F5344CB8AC3E}">
        <p14:creationId xmlns:p14="http://schemas.microsoft.com/office/powerpoint/2010/main" val="1183534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Escalonamento de atributos</a:t>
            </a:r>
          </a:p>
        </p:txBody>
      </p:sp>
      <p:sp>
        <p:nvSpPr>
          <p:cNvPr id="3" name="Content Placeholder 2"/>
          <p:cNvSpPr>
            <a:spLocks noGrp="1"/>
          </p:cNvSpPr>
          <p:nvPr>
            <p:ph idx="1"/>
          </p:nvPr>
        </p:nvSpPr>
        <p:spPr>
          <a:xfrm>
            <a:off x="838200" y="1825625"/>
            <a:ext cx="11049000" cy="5032375"/>
          </a:xfrm>
        </p:spPr>
        <p:txBody>
          <a:bodyPr>
            <a:normAutofit/>
          </a:bodyPr>
          <a:lstStyle/>
          <a:p>
            <a:r>
              <a:rPr lang="pt-BR" dirty="0"/>
              <a:t>Para evitar esse problema, o intervalo de variação de todos os </a:t>
            </a:r>
            <a:r>
              <a:rPr lang="pt-BR" b="1" i="1" dirty="0"/>
              <a:t>atributos</a:t>
            </a:r>
            <a:r>
              <a:rPr lang="pt-BR" dirty="0"/>
              <a:t> deve ser </a:t>
            </a:r>
            <a:r>
              <a:rPr lang="pt-BR" b="1" i="1" dirty="0"/>
              <a:t>escalonado</a:t>
            </a:r>
            <a:r>
              <a:rPr lang="pt-BR" dirty="0"/>
              <a:t> para que cada </a:t>
            </a:r>
            <a:r>
              <a:rPr lang="pt-BR" b="1" i="1" dirty="0"/>
              <a:t>atributo</a:t>
            </a:r>
            <a:r>
              <a:rPr lang="pt-BR" dirty="0"/>
              <a:t> contribua com o mesmo peso para o cálculo do erro.</a:t>
            </a:r>
          </a:p>
          <a:p>
            <a:r>
              <a:rPr lang="pt-BR" dirty="0"/>
              <a:t>As duas formas mais comuns de escalonamento são:</a:t>
            </a:r>
            <a:endParaRPr lang="en-US" dirty="0"/>
          </a:p>
          <a:p>
            <a:pPr lvl="1">
              <a:buFont typeface="Wingdings" panose="05000000000000000000" pitchFamily="2" charset="2"/>
              <a:buChar char="§"/>
            </a:pPr>
            <a:r>
              <a:rPr lang="en-US" b="1" dirty="0" err="1"/>
              <a:t>Normalização</a:t>
            </a:r>
            <a:r>
              <a:rPr lang="en-US" b="1" dirty="0"/>
              <a:t> </a:t>
            </a:r>
            <a:r>
              <a:rPr lang="en-US" b="1" dirty="0" err="1"/>
              <a:t>Mín</a:t>
            </a:r>
            <a:r>
              <a:rPr lang="en-US" b="1" dirty="0"/>
              <a:t>-Max</a:t>
            </a:r>
          </a:p>
          <a:p>
            <a:pPr lvl="1">
              <a:buFont typeface="Wingdings" panose="05000000000000000000" pitchFamily="2" charset="2"/>
              <a:buChar char="§"/>
            </a:pPr>
            <a:r>
              <a:rPr lang="en-US" b="1" dirty="0" err="1"/>
              <a:t>Padronização</a:t>
            </a:r>
            <a:endParaRPr lang="en-US" b="1" dirty="0"/>
          </a:p>
        </p:txBody>
      </p:sp>
    </p:spTree>
    <p:extLst>
      <p:ext uri="{BB962C8B-B14F-4D97-AF65-F5344CB8AC3E}">
        <p14:creationId xmlns:p14="http://schemas.microsoft.com/office/powerpoint/2010/main" val="3204110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Escalonamento de atributos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1150600" cy="5032375"/>
              </a:xfrm>
            </p:spPr>
            <p:txBody>
              <a:bodyPr>
                <a:normAutofit fontScale="92500"/>
              </a:bodyPr>
              <a:lstStyle/>
              <a:p>
                <a:r>
                  <a:rPr lang="pt-BR" dirty="0"/>
                  <a:t>Em geral, a </a:t>
                </a:r>
                <a:r>
                  <a:rPr lang="pt-BR" b="1" i="1" dirty="0"/>
                  <a:t>normalização mín-max </a:t>
                </a:r>
                <a:r>
                  <a:rPr lang="pt-BR" dirty="0"/>
                  <a:t>faz com que os atributos variem entre 0 e 1.</a:t>
                </a:r>
              </a:p>
              <a:p>
                <a:r>
                  <a:rPr lang="pt-BR" dirty="0"/>
                  <a:t>A equação usada para normalizar os atributos é apresentada abaixo.</a:t>
                </a:r>
              </a:p>
              <a:p>
                <a:pPr marL="0" indent="0">
                  <a:buNone/>
                </a:pPr>
                <a14:m>
                  <m:oMathPara xmlns:m="http://schemas.openxmlformats.org/officeDocument/2006/math">
                    <m:oMathParaPr>
                      <m:jc m:val="center"/>
                    </m:oMathParaPr>
                    <m:oMath xmlns:m="http://schemas.openxmlformats.org/officeDocument/2006/math">
                      <m:sSub>
                        <m:sSubPr>
                          <m:ctrlPr>
                            <a:rPr lang="en-US" i="1">
                              <a:latin typeface="Cambria Math" panose="02040503050406030204" pitchFamily="18" charset="0"/>
                            </a:rPr>
                          </m:ctrlPr>
                        </m:sSubPr>
                        <m:e>
                          <m:sSup>
                            <m:sSupPr>
                              <m:ctrlPr>
                                <a:rPr lang="pt-BR" i="1">
                                  <a:latin typeface="Cambria Math" panose="02040503050406030204" pitchFamily="18" charset="0"/>
                                </a:rPr>
                              </m:ctrlPr>
                            </m:sSupPr>
                            <m:e>
                              <m:r>
                                <a:rPr lang="en-US" i="1">
                                  <a:latin typeface="Cambria Math" panose="02040503050406030204" pitchFamily="18" charset="0"/>
                                </a:rPr>
                                <m:t>𝑥</m:t>
                              </m:r>
                            </m:e>
                            <m:sup>
                              <m:r>
                                <a:rPr lang="pt-BR" i="1">
                                  <a:latin typeface="Cambria Math" panose="02040503050406030204" pitchFamily="18" charset="0"/>
                                </a:rPr>
                                <m:t>′</m:t>
                              </m:r>
                            </m:sup>
                          </m:sSup>
                        </m:e>
                        <m:sub>
                          <m:r>
                            <a:rPr lang="en-US" i="1">
                              <a:latin typeface="Cambria Math" panose="02040503050406030204" pitchFamily="18" charset="0"/>
                            </a:rPr>
                            <m:t>𝑘</m:t>
                          </m:r>
                        </m:sub>
                      </m:sSub>
                      <m:d>
                        <m:dPr>
                          <m:ctrlPr>
                            <a:rPr lang="pt-BR" i="1">
                              <a:latin typeface="Cambria Math" panose="02040503050406030204" pitchFamily="18" charset="0"/>
                            </a:rPr>
                          </m:ctrlPr>
                        </m:dPr>
                        <m:e>
                          <m:r>
                            <a:rPr lang="pt-BR" i="1">
                              <a:latin typeface="Cambria Math" panose="02040503050406030204" pitchFamily="18" charset="0"/>
                            </a:rPr>
                            <m:t>𝑖</m:t>
                          </m:r>
                        </m:e>
                      </m:d>
                      <m:r>
                        <a:rPr lang="pt-BR"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d>
                            <m:dPr>
                              <m:ctrlPr>
                                <a:rPr lang="pt-BR" i="1">
                                  <a:latin typeface="Cambria Math" panose="02040503050406030204" pitchFamily="18" charset="0"/>
                                </a:rPr>
                              </m:ctrlPr>
                            </m:dPr>
                            <m:e>
                              <m:r>
                                <a:rPr lang="pt-BR" i="1">
                                  <a:latin typeface="Cambria Math" panose="02040503050406030204" pitchFamily="18" charset="0"/>
                                </a:rPr>
                                <m:t>𝑖</m:t>
                              </m:r>
                            </m:e>
                          </m:d>
                          <m:r>
                            <a:rPr lang="pt-BR" i="1">
                              <a:latin typeface="Cambria Math" panose="02040503050406030204" pitchFamily="18" charset="0"/>
                            </a:rPr>
                            <m:t>−</m:t>
                          </m:r>
                          <m:r>
                            <m:rPr>
                              <m:sty m:val="p"/>
                            </m:rPr>
                            <a:rPr lang="en-US">
                              <a:latin typeface="Cambria Math" panose="02040503050406030204" pitchFamily="18" charset="0"/>
                            </a:rPr>
                            <m:t>min</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𝑘</m:t>
                                  </m:r>
                                </m:sub>
                              </m:sSub>
                            </m:e>
                          </m:d>
                        </m:num>
                        <m:den>
                          <m:r>
                            <m:rPr>
                              <m:sty m:val="p"/>
                            </m:rPr>
                            <a:rPr lang="en-US">
                              <a:latin typeface="Cambria Math" panose="02040503050406030204" pitchFamily="18" charset="0"/>
                            </a:rPr>
                            <m:t>max</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𝑘</m:t>
                                  </m:r>
                                </m:sub>
                              </m:sSub>
                            </m:e>
                          </m:d>
                          <m:r>
                            <a:rPr lang="en-US" i="1">
                              <a:latin typeface="Cambria Math" panose="02040503050406030204" pitchFamily="18" charset="0"/>
                            </a:rPr>
                            <m:t>−</m:t>
                          </m:r>
                          <m:r>
                            <m:rPr>
                              <m:sty m:val="p"/>
                            </m:rPr>
                            <a:rPr lang="en-US">
                              <a:latin typeface="Cambria Math" panose="02040503050406030204" pitchFamily="18" charset="0"/>
                            </a:rPr>
                            <m:t>min</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𝑘</m:t>
                                  </m:r>
                                </m:sub>
                              </m:sSub>
                            </m:e>
                          </m:d>
                        </m:den>
                      </m:f>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0</m:t>
                          </m:r>
                          <m:r>
                            <a:rPr lang="en-US" i="1">
                              <a:latin typeface="Cambria Math" panose="02040503050406030204" pitchFamily="18" charset="0"/>
                              <a:ea typeface="Cambria Math" panose="02040503050406030204" pitchFamily="18" charset="0"/>
                            </a:rPr>
                            <m:t>≤</m:t>
                          </m:r>
                          <m:sSup>
                            <m:sSupPr>
                              <m:ctrlPr>
                                <a:rPr lang="pt-BR" i="1">
                                  <a:latin typeface="Cambria Math" panose="02040503050406030204" pitchFamily="18" charset="0"/>
                                </a:rPr>
                              </m:ctrlPr>
                            </m:sSupPr>
                            <m:e>
                              <m:r>
                                <a:rPr lang="en-US" i="1">
                                  <a:latin typeface="Cambria Math" panose="02040503050406030204" pitchFamily="18" charset="0"/>
                                </a:rPr>
                                <m:t>𝑥</m:t>
                              </m:r>
                            </m:e>
                            <m:sup>
                              <m:r>
                                <a:rPr lang="pt-BR" i="1">
                                  <a:latin typeface="Cambria Math" panose="02040503050406030204" pitchFamily="18" charset="0"/>
                                </a:rPr>
                                <m:t>′</m:t>
                              </m:r>
                            </m:sup>
                          </m:sSup>
                        </m:e>
                        <m:sub>
                          <m:r>
                            <a:rPr lang="en-US" i="1">
                              <a:latin typeface="Cambria Math" panose="02040503050406030204" pitchFamily="18" charset="0"/>
                            </a:rPr>
                            <m:t>𝑘</m:t>
                          </m:r>
                        </m:sub>
                      </m:sSub>
                      <m:d>
                        <m:dPr>
                          <m:ctrlPr>
                            <a:rPr lang="pt-BR" i="1">
                              <a:latin typeface="Cambria Math" panose="02040503050406030204" pitchFamily="18" charset="0"/>
                            </a:rPr>
                          </m:ctrlPr>
                        </m:dPr>
                        <m:e>
                          <m:r>
                            <a:rPr lang="pt-BR" i="1">
                              <a:latin typeface="Cambria Math" panose="02040503050406030204" pitchFamily="18" charset="0"/>
                            </a:rPr>
                            <m:t>𝑖</m:t>
                          </m:r>
                        </m:e>
                      </m:d>
                      <m:r>
                        <a:rPr lang="pt-BR" i="1">
                          <a:latin typeface="Cambria Math" panose="02040503050406030204" pitchFamily="18" charset="0"/>
                          <a:ea typeface="Cambria Math" panose="02040503050406030204" pitchFamily="18" charset="0"/>
                        </a:rPr>
                        <m:t>≤1</m:t>
                      </m:r>
                      <m:r>
                        <a:rPr lang="pt-BR" b="0" i="1" smtClean="0">
                          <a:latin typeface="Cambria Math" panose="02040503050406030204" pitchFamily="18" charset="0"/>
                          <a:ea typeface="Cambria Math" panose="02040503050406030204" pitchFamily="18" charset="0"/>
                        </a:rPr>
                        <m:t>,</m:t>
                      </m:r>
                    </m:oMath>
                  </m:oMathPara>
                </a14:m>
                <a:endParaRPr lang="pt-BR" b="0" dirty="0">
                  <a:ea typeface="Cambria Math" panose="02040503050406030204" pitchFamily="18" charset="0"/>
                </a:endParaRPr>
              </a:p>
              <a:p>
                <a:pPr marL="0" indent="0">
                  <a:buNone/>
                </a:pPr>
                <a:r>
                  <a:rPr lang="pt-BR" dirty="0"/>
                  <a:t>onde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oMath>
                </a14:m>
                <a:r>
                  <a:rPr lang="pt-BR" dirty="0"/>
                  <a:t> representa o </a:t>
                </a:r>
                <a14:m>
                  <m:oMath xmlns:m="http://schemas.openxmlformats.org/officeDocument/2006/math">
                    <m:r>
                      <a:rPr lang="en-US" i="1">
                        <a:latin typeface="Cambria Math" panose="02040503050406030204" pitchFamily="18" charset="0"/>
                      </a:rPr>
                      <m:t>𝑘</m:t>
                    </m:r>
                  </m:oMath>
                </a14:m>
                <a:r>
                  <a:rPr lang="pt-BR" dirty="0"/>
                  <a:t>–ésimo atributo, </a:t>
                </a:r>
                <a14:m>
                  <m:oMath xmlns:m="http://schemas.openxmlformats.org/officeDocument/2006/math">
                    <m:r>
                      <a:rPr lang="pt-BR" i="1">
                        <a:latin typeface="Cambria Math" panose="02040503050406030204" pitchFamily="18" charset="0"/>
                      </a:rPr>
                      <m:t>𝑖</m:t>
                    </m:r>
                    <m:r>
                      <a:rPr lang="pt-BR" i="1">
                        <a:latin typeface="Cambria Math" panose="02040503050406030204" pitchFamily="18" charset="0"/>
                      </a:rPr>
                      <m:t> </m:t>
                    </m:r>
                  </m:oMath>
                </a14:m>
                <a:r>
                  <a:rPr lang="pt-BR" dirty="0"/>
                  <a:t>é o número da amostra, </a:t>
                </a:r>
                <a14:m>
                  <m:oMath xmlns:m="http://schemas.openxmlformats.org/officeDocument/2006/math">
                    <m:r>
                      <m:rPr>
                        <m:sty m:val="p"/>
                      </m:rPr>
                      <a:rPr lang="en-US">
                        <a:latin typeface="Cambria Math" panose="02040503050406030204" pitchFamily="18" charset="0"/>
                      </a:rPr>
                      <m:t>min</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𝑘</m:t>
                            </m:r>
                          </m:sub>
                        </m:sSub>
                      </m:e>
                    </m:d>
                  </m:oMath>
                </a14:m>
                <a:r>
                  <a:rPr lang="pt-BR" dirty="0"/>
                  <a:t> e </a:t>
                </a:r>
                <a14:m>
                  <m:oMath xmlns:m="http://schemas.openxmlformats.org/officeDocument/2006/math">
                    <m:r>
                      <m:rPr>
                        <m:sty m:val="p"/>
                      </m:rPr>
                      <a:rPr lang="en-US">
                        <a:latin typeface="Cambria Math" panose="02040503050406030204" pitchFamily="18" charset="0"/>
                      </a:rPr>
                      <m:t>max</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𝑘</m:t>
                            </m:r>
                          </m:sub>
                        </m:sSub>
                      </m:e>
                    </m:d>
                  </m:oMath>
                </a14:m>
                <a:r>
                  <a:rPr lang="pt-BR" dirty="0"/>
                  <a:t> são os valores mínimo e máximo, respectivamente, calculados ao longo de todas as amostras do </a:t>
                </a:r>
                <a14:m>
                  <m:oMath xmlns:m="http://schemas.openxmlformats.org/officeDocument/2006/math">
                    <m:r>
                      <a:rPr lang="en-US" i="1">
                        <a:latin typeface="Cambria Math" panose="02040503050406030204" pitchFamily="18" charset="0"/>
                      </a:rPr>
                      <m:t>𝑘</m:t>
                    </m:r>
                  </m:oMath>
                </a14:m>
                <a:r>
                  <a:rPr lang="pt-BR" dirty="0"/>
                  <a:t>–ésimo vetor de atributo,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𝑘</m:t>
                        </m:r>
                      </m:sub>
                    </m:sSub>
                  </m:oMath>
                </a14:m>
                <a:r>
                  <a:rPr lang="pt-BR"/>
                  <a:t>.</a:t>
                </a:r>
                <a:endParaRPr lang="pt-BR" dirty="0"/>
              </a:p>
              <a:p>
                <a:r>
                  <a:rPr lang="pt-BR" dirty="0"/>
                  <a:t>Para se normalizar os atributos para intervalos diferentes de 0 e 1, aplica-se a seguinte transformação aos atributos já normalizados</a:t>
                </a:r>
              </a:p>
              <a:p>
                <a:pPr marL="0" indent="0">
                  <a:buNone/>
                </a:pPr>
                <a14:m>
                  <m:oMathPara xmlns:m="http://schemas.openxmlformats.org/officeDocument/2006/math">
                    <m:oMathParaPr>
                      <m:jc m:val="center"/>
                    </m:oMathParaPr>
                    <m:oMath xmlns:m="http://schemas.openxmlformats.org/officeDocument/2006/math">
                      <m:sSub>
                        <m:sSubPr>
                          <m:ctrlPr>
                            <a:rPr lang="en-US" i="1" smtClean="0">
                              <a:latin typeface="Cambria Math" panose="02040503050406030204" pitchFamily="18" charset="0"/>
                            </a:rPr>
                          </m:ctrlPr>
                        </m:sSubPr>
                        <m:e>
                          <m:sSup>
                            <m:sSupPr>
                              <m:ctrlPr>
                                <a:rPr lang="pt-BR" i="1">
                                  <a:latin typeface="Cambria Math" panose="02040503050406030204" pitchFamily="18" charset="0"/>
                                </a:rPr>
                              </m:ctrlPr>
                            </m:sSupPr>
                            <m:e>
                              <m:r>
                                <a:rPr lang="en-US" i="1">
                                  <a:latin typeface="Cambria Math" panose="02040503050406030204" pitchFamily="18" charset="0"/>
                                </a:rPr>
                                <m:t>𝑥</m:t>
                              </m:r>
                            </m:e>
                            <m:sup>
                              <m:r>
                                <a:rPr lang="pt-BR" i="1">
                                  <a:latin typeface="Cambria Math" panose="02040503050406030204" pitchFamily="18" charset="0"/>
                                </a:rPr>
                                <m:t>′</m:t>
                              </m:r>
                              <m:r>
                                <a:rPr lang="pt-BR" b="0" i="1" smtClean="0">
                                  <a:latin typeface="Cambria Math" panose="02040503050406030204" pitchFamily="18" charset="0"/>
                                </a:rPr>
                                <m:t>′</m:t>
                              </m:r>
                            </m:sup>
                          </m:sSup>
                        </m:e>
                        <m:sub>
                          <m:r>
                            <a:rPr lang="en-US" i="1">
                              <a:latin typeface="Cambria Math" panose="02040503050406030204" pitchFamily="18" charset="0"/>
                            </a:rPr>
                            <m:t>𝑘</m:t>
                          </m:r>
                        </m:sub>
                      </m:sSub>
                      <m:d>
                        <m:dPr>
                          <m:ctrlPr>
                            <a:rPr lang="pt-BR" i="1">
                              <a:latin typeface="Cambria Math" panose="02040503050406030204" pitchFamily="18" charset="0"/>
                            </a:rPr>
                          </m:ctrlPr>
                        </m:dPr>
                        <m:e>
                          <m:r>
                            <a:rPr lang="pt-BR" i="1">
                              <a:latin typeface="Cambria Math" panose="02040503050406030204" pitchFamily="18" charset="0"/>
                            </a:rPr>
                            <m:t>𝑖</m:t>
                          </m:r>
                        </m:e>
                      </m:d>
                      <m:r>
                        <a:rPr lang="pt-BR" b="0" i="1" smtClean="0">
                          <a:latin typeface="Cambria Math" panose="02040503050406030204" pitchFamily="18" charset="0"/>
                        </a:rPr>
                        <m:t>=</m:t>
                      </m:r>
                      <m:sSub>
                        <m:sSubPr>
                          <m:ctrlPr>
                            <a:rPr lang="en-US" i="1">
                              <a:latin typeface="Cambria Math" panose="02040503050406030204" pitchFamily="18" charset="0"/>
                            </a:rPr>
                          </m:ctrlPr>
                        </m:sSubPr>
                        <m:e>
                          <m:sSup>
                            <m:sSupPr>
                              <m:ctrlPr>
                                <a:rPr lang="pt-BR" i="1">
                                  <a:latin typeface="Cambria Math" panose="02040503050406030204" pitchFamily="18" charset="0"/>
                                </a:rPr>
                              </m:ctrlPr>
                            </m:sSupPr>
                            <m:e>
                              <m:r>
                                <a:rPr lang="en-US" i="1">
                                  <a:latin typeface="Cambria Math" panose="02040503050406030204" pitchFamily="18" charset="0"/>
                                </a:rPr>
                                <m:t>𝑥</m:t>
                              </m:r>
                            </m:e>
                            <m:sup>
                              <m:r>
                                <a:rPr lang="pt-BR" i="1">
                                  <a:latin typeface="Cambria Math" panose="02040503050406030204" pitchFamily="18" charset="0"/>
                                </a:rPr>
                                <m:t>′</m:t>
                              </m:r>
                            </m:sup>
                          </m:sSup>
                        </m:e>
                        <m:sub>
                          <m:r>
                            <a:rPr lang="en-US" i="1">
                              <a:latin typeface="Cambria Math" panose="02040503050406030204" pitchFamily="18" charset="0"/>
                            </a:rPr>
                            <m:t>𝑘</m:t>
                          </m:r>
                        </m:sub>
                      </m:sSub>
                      <m:d>
                        <m:dPr>
                          <m:ctrlPr>
                            <a:rPr lang="pt-BR" i="1">
                              <a:latin typeface="Cambria Math" panose="02040503050406030204" pitchFamily="18" charset="0"/>
                            </a:rPr>
                          </m:ctrlPr>
                        </m:dPr>
                        <m:e>
                          <m:r>
                            <a:rPr lang="pt-BR" i="1">
                              <a:latin typeface="Cambria Math" panose="02040503050406030204" pitchFamily="18" charset="0"/>
                            </a:rPr>
                            <m:t>𝑖</m:t>
                          </m:r>
                        </m:e>
                      </m:d>
                      <m:d>
                        <m:dPr>
                          <m:ctrlPr>
                            <a:rPr lang="pt-BR" b="0" i="1" smtClean="0">
                              <a:latin typeface="Cambria Math" panose="02040503050406030204" pitchFamily="18" charset="0"/>
                            </a:rPr>
                          </m:ctrlPr>
                        </m:dPr>
                        <m:e>
                          <m:r>
                            <m:rPr>
                              <m:sty m:val="p"/>
                            </m:rPr>
                            <a:rPr lang="en-US">
                              <a:latin typeface="Cambria Math" panose="02040503050406030204" pitchFamily="18" charset="0"/>
                            </a:rPr>
                            <m:t>max</m:t>
                          </m:r>
                          <m:r>
                            <a:rPr lang="en-US" i="1">
                              <a:latin typeface="Cambria Math" panose="02040503050406030204" pitchFamily="18" charset="0"/>
                            </a:rPr>
                            <m:t>−</m:t>
                          </m:r>
                          <m:r>
                            <m:rPr>
                              <m:sty m:val="p"/>
                            </m:rPr>
                            <a:rPr lang="en-US">
                              <a:latin typeface="Cambria Math" panose="02040503050406030204" pitchFamily="18" charset="0"/>
                            </a:rPr>
                            <m:t>min</m:t>
                          </m:r>
                        </m:e>
                      </m:d>
                      <m:r>
                        <a:rPr lang="pt-BR" b="0" i="0" smtClean="0">
                          <a:latin typeface="Cambria Math" panose="02040503050406030204" pitchFamily="18" charset="0"/>
                        </a:rPr>
                        <m:t>+</m:t>
                      </m:r>
                      <m:r>
                        <m:rPr>
                          <m:sty m:val="p"/>
                        </m:rPr>
                        <a:rPr lang="en-US">
                          <a:latin typeface="Cambria Math" panose="02040503050406030204" pitchFamily="18" charset="0"/>
                        </a:rPr>
                        <m:t>min</m:t>
                      </m:r>
                      <m:r>
                        <a:rPr lang="pt-BR" b="0" i="0" smtClean="0">
                          <a:latin typeface="Cambria Math" panose="02040503050406030204" pitchFamily="18" charset="0"/>
                        </a:rPr>
                        <m:t>,</m:t>
                      </m:r>
                    </m:oMath>
                  </m:oMathPara>
                </a14:m>
                <a:endParaRPr lang="pt-BR" b="0" dirty="0"/>
              </a:p>
              <a:p>
                <a:pPr marL="0" indent="0">
                  <a:buNone/>
                </a:pPr>
                <a:r>
                  <a:rPr lang="pt-BR" dirty="0"/>
                  <a:t>onde </a:t>
                </a:r>
                <a14:m>
                  <m:oMath xmlns:m="http://schemas.openxmlformats.org/officeDocument/2006/math">
                    <m:r>
                      <m:rPr>
                        <m:sty m:val="p"/>
                      </m:rPr>
                      <a:rPr lang="en-US" smtClean="0">
                        <a:latin typeface="Cambria Math" panose="02040503050406030204" pitchFamily="18" charset="0"/>
                      </a:rPr>
                      <m:t>min</m:t>
                    </m:r>
                  </m:oMath>
                </a14:m>
                <a:r>
                  <a:rPr lang="pt-BR" dirty="0"/>
                  <a:t> e </a:t>
                </a:r>
                <a14:m>
                  <m:oMath xmlns:m="http://schemas.openxmlformats.org/officeDocument/2006/math">
                    <m:r>
                      <m:rPr>
                        <m:sty m:val="p"/>
                      </m:rPr>
                      <a:rPr lang="en-US">
                        <a:latin typeface="Cambria Math" panose="02040503050406030204" pitchFamily="18" charset="0"/>
                      </a:rPr>
                      <m:t>m</m:t>
                    </m:r>
                    <m:r>
                      <m:rPr>
                        <m:sty m:val="p"/>
                      </m:rPr>
                      <a:rPr lang="pt-BR" b="0" i="0" smtClean="0">
                        <a:latin typeface="Cambria Math" panose="02040503050406030204" pitchFamily="18" charset="0"/>
                      </a:rPr>
                      <m:t>ax</m:t>
                    </m:r>
                  </m:oMath>
                </a14:m>
                <a:r>
                  <a:rPr lang="pt-BR" dirty="0"/>
                  <a:t> são os valores mínimo e máximo do novo intervalo, respectivamente.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1150600" cy="5032375"/>
              </a:xfrm>
              <a:blipFill>
                <a:blip r:embed="rId3"/>
                <a:stretch>
                  <a:fillRect l="-984" t="-1816" r="-437" b="-847"/>
                </a:stretch>
              </a:blipFill>
            </p:spPr>
            <p:txBody>
              <a:bodyPr/>
              <a:lstStyle/>
              <a:p>
                <a:r>
                  <a:rPr lang="pt-BR">
                    <a:noFill/>
                  </a:rPr>
                  <a:t> </a:t>
                </a:r>
              </a:p>
            </p:txBody>
          </p:sp>
        </mc:Fallback>
      </mc:AlternateContent>
    </p:spTree>
    <p:extLst>
      <p:ext uri="{BB962C8B-B14F-4D97-AF65-F5344CB8AC3E}">
        <p14:creationId xmlns:p14="http://schemas.microsoft.com/office/powerpoint/2010/main" val="370514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Escalonamento de atributos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1229622" cy="5032375"/>
              </a:xfrm>
            </p:spPr>
            <p:txBody>
              <a:bodyPr>
                <a:normAutofit/>
              </a:bodyPr>
              <a:lstStyle/>
              <a:p>
                <a:r>
                  <a:rPr lang="pt-BR" b="1" i="1" dirty="0"/>
                  <a:t>Padronização</a:t>
                </a:r>
                <a:r>
                  <a:rPr lang="pt-BR" dirty="0"/>
                  <a:t> faz com que os atributos tenham média zero e desvio padrão unitário. </a:t>
                </a:r>
              </a:p>
              <a:p>
                <a:r>
                  <a:rPr lang="pt-BR" dirty="0"/>
                  <a:t>Observe que, neste caso, os valores não ficam restritos a um intervalo específico.</a:t>
                </a:r>
              </a:p>
              <a:p>
                <a:r>
                  <a:rPr lang="pt-BR" dirty="0"/>
                  <a:t>A equação usada para normalizar os atributos é apresentada abaixo.</a:t>
                </a:r>
                <a:endParaRPr lang="en-US" b="1" dirty="0"/>
              </a:p>
              <a:p>
                <a:pPr marL="0" indent="0">
                  <a:buNone/>
                </a:pPr>
                <a14:m>
                  <m:oMathPara xmlns:m="http://schemas.openxmlformats.org/officeDocument/2006/math">
                    <m:oMathParaPr>
                      <m:jc m:val="centerGroup"/>
                    </m:oMathParaPr>
                    <m:oMath xmlns:m="http://schemas.openxmlformats.org/officeDocument/2006/math">
                      <m:sSub>
                        <m:sSubPr>
                          <m:ctrlPr>
                            <a:rPr lang="en-US" sz="2600" i="1">
                              <a:latin typeface="Cambria Math" panose="02040503050406030204" pitchFamily="18" charset="0"/>
                            </a:rPr>
                          </m:ctrlPr>
                        </m:sSubPr>
                        <m:e>
                          <m:sSup>
                            <m:sSupPr>
                              <m:ctrlPr>
                                <a:rPr lang="pt-BR" sz="2600" i="1">
                                  <a:latin typeface="Cambria Math" panose="02040503050406030204" pitchFamily="18" charset="0"/>
                                </a:rPr>
                              </m:ctrlPr>
                            </m:sSupPr>
                            <m:e>
                              <m:r>
                                <a:rPr lang="en-US" sz="2600" i="1">
                                  <a:latin typeface="Cambria Math" panose="02040503050406030204" pitchFamily="18" charset="0"/>
                                </a:rPr>
                                <m:t>𝑥</m:t>
                              </m:r>
                            </m:e>
                            <m:sup>
                              <m:r>
                                <a:rPr lang="pt-BR" sz="2600" i="1">
                                  <a:latin typeface="Cambria Math" panose="02040503050406030204" pitchFamily="18" charset="0"/>
                                </a:rPr>
                                <m:t>′</m:t>
                              </m:r>
                            </m:sup>
                          </m:sSup>
                        </m:e>
                        <m:sub>
                          <m:r>
                            <a:rPr lang="en-US" sz="2600" i="1">
                              <a:latin typeface="Cambria Math" panose="02040503050406030204" pitchFamily="18" charset="0"/>
                            </a:rPr>
                            <m:t>𝑘</m:t>
                          </m:r>
                        </m:sub>
                      </m:sSub>
                      <m:d>
                        <m:dPr>
                          <m:ctrlPr>
                            <a:rPr lang="pt-BR" sz="2600" i="1">
                              <a:latin typeface="Cambria Math" panose="02040503050406030204" pitchFamily="18" charset="0"/>
                            </a:rPr>
                          </m:ctrlPr>
                        </m:dPr>
                        <m:e>
                          <m:r>
                            <a:rPr lang="pt-BR" sz="2600" i="1">
                              <a:latin typeface="Cambria Math" panose="02040503050406030204" pitchFamily="18" charset="0"/>
                            </a:rPr>
                            <m:t>𝑖</m:t>
                          </m:r>
                        </m:e>
                      </m:d>
                      <m:r>
                        <a:rPr lang="pt-BR" sz="2600" i="1">
                          <a:latin typeface="Cambria Math" panose="02040503050406030204" pitchFamily="18" charset="0"/>
                        </a:rPr>
                        <m:t>=</m:t>
                      </m:r>
                      <m:f>
                        <m:fPr>
                          <m:ctrlPr>
                            <a:rPr lang="en-US" sz="2600" i="1">
                              <a:latin typeface="Cambria Math" panose="02040503050406030204" pitchFamily="18" charset="0"/>
                            </a:rPr>
                          </m:ctrlPr>
                        </m:fPr>
                        <m:num>
                          <m:sSub>
                            <m:sSubPr>
                              <m:ctrlPr>
                                <a:rPr lang="en-US" sz="2600" i="1">
                                  <a:latin typeface="Cambria Math" panose="02040503050406030204" pitchFamily="18" charset="0"/>
                                </a:rPr>
                              </m:ctrlPr>
                            </m:sSubPr>
                            <m:e>
                              <m:r>
                                <a:rPr lang="en-US" sz="2600" i="1">
                                  <a:latin typeface="Cambria Math" panose="02040503050406030204" pitchFamily="18" charset="0"/>
                                </a:rPr>
                                <m:t>𝑥</m:t>
                              </m:r>
                            </m:e>
                            <m:sub>
                              <m:r>
                                <a:rPr lang="en-US" sz="2600" i="1">
                                  <a:latin typeface="Cambria Math" panose="02040503050406030204" pitchFamily="18" charset="0"/>
                                </a:rPr>
                                <m:t>𝑘</m:t>
                              </m:r>
                            </m:sub>
                          </m:sSub>
                          <m:d>
                            <m:dPr>
                              <m:ctrlPr>
                                <a:rPr lang="pt-BR" sz="2600" i="1">
                                  <a:latin typeface="Cambria Math" panose="02040503050406030204" pitchFamily="18" charset="0"/>
                                </a:rPr>
                              </m:ctrlPr>
                            </m:dPr>
                            <m:e>
                              <m:r>
                                <a:rPr lang="pt-BR" sz="2600" i="1">
                                  <a:latin typeface="Cambria Math" panose="02040503050406030204" pitchFamily="18" charset="0"/>
                                </a:rPr>
                                <m:t>𝑖</m:t>
                              </m:r>
                            </m:e>
                          </m:d>
                          <m:r>
                            <a:rPr lang="pt-BR"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𝜇</m:t>
                              </m:r>
                            </m:e>
                            <m:sub>
                              <m:sSub>
                                <m:sSubPr>
                                  <m:ctrlPr>
                                    <a:rPr lang="en-US" sz="2600" i="1">
                                      <a:latin typeface="Cambria Math" panose="02040503050406030204" pitchFamily="18" charset="0"/>
                                    </a:rPr>
                                  </m:ctrlPr>
                                </m:sSubPr>
                                <m:e>
                                  <m:r>
                                    <a:rPr lang="en-US" sz="2600" b="1" i="1">
                                      <a:latin typeface="Cambria Math" panose="02040503050406030204" pitchFamily="18" charset="0"/>
                                    </a:rPr>
                                    <m:t>𝒙</m:t>
                                  </m:r>
                                </m:e>
                                <m:sub>
                                  <m:r>
                                    <a:rPr lang="en-US" sz="2600" i="1">
                                      <a:latin typeface="Cambria Math" panose="02040503050406030204" pitchFamily="18" charset="0"/>
                                    </a:rPr>
                                    <m:t>𝑘</m:t>
                                  </m:r>
                                </m:sub>
                              </m:sSub>
                            </m:sub>
                          </m:sSub>
                        </m:num>
                        <m:den>
                          <m:sSub>
                            <m:sSubPr>
                              <m:ctrlPr>
                                <a:rPr lang="en-US" sz="2600" i="1">
                                  <a:latin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𝜎</m:t>
                              </m:r>
                            </m:e>
                            <m:sub>
                              <m:sSub>
                                <m:sSubPr>
                                  <m:ctrlPr>
                                    <a:rPr lang="en-US" sz="2600" i="1">
                                      <a:latin typeface="Cambria Math" panose="02040503050406030204" pitchFamily="18" charset="0"/>
                                    </a:rPr>
                                  </m:ctrlPr>
                                </m:sSubPr>
                                <m:e>
                                  <m:r>
                                    <a:rPr lang="en-US" sz="2600" b="1" i="1">
                                      <a:latin typeface="Cambria Math" panose="02040503050406030204" pitchFamily="18" charset="0"/>
                                    </a:rPr>
                                    <m:t>𝒙</m:t>
                                  </m:r>
                                </m:e>
                                <m:sub>
                                  <m:r>
                                    <a:rPr lang="en-US" sz="2600" i="1">
                                      <a:latin typeface="Cambria Math" panose="02040503050406030204" pitchFamily="18" charset="0"/>
                                    </a:rPr>
                                    <m:t>𝑘</m:t>
                                  </m:r>
                                </m:sub>
                              </m:sSub>
                            </m:sub>
                          </m:sSub>
                        </m:den>
                      </m:f>
                      <m:r>
                        <a:rPr lang="pt-BR" sz="2600" b="0" i="1" smtClean="0">
                          <a:latin typeface="Cambria Math" panose="02040503050406030204" pitchFamily="18" charset="0"/>
                        </a:rPr>
                        <m:t>,</m:t>
                      </m:r>
                    </m:oMath>
                  </m:oMathPara>
                </a14:m>
                <a:endParaRPr lang="pt-BR" sz="2600" b="0" dirty="0"/>
              </a:p>
              <a:p>
                <a:pPr marL="0" indent="0">
                  <a:buNone/>
                </a:pPr>
                <a:r>
                  <a:rPr lang="pt-BR" dirty="0"/>
                  <a:t>onde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𝑘</m:t>
                        </m:r>
                      </m:sub>
                    </m:sSub>
                  </m:oMath>
                </a14:m>
                <a:r>
                  <a:rPr lang="pt-BR" dirty="0"/>
                  <a:t> representa o </a:t>
                </a:r>
                <a14:m>
                  <m:oMath xmlns:m="http://schemas.openxmlformats.org/officeDocument/2006/math">
                    <m:r>
                      <a:rPr lang="en-US" i="1">
                        <a:latin typeface="Cambria Math" panose="02040503050406030204" pitchFamily="18" charset="0"/>
                      </a:rPr>
                      <m:t>𝑘</m:t>
                    </m:r>
                  </m:oMath>
                </a14:m>
                <a:r>
                  <a:rPr lang="pt-BR" dirty="0"/>
                  <a:t>–ésimo atributo, </a:t>
                </a:r>
                <a14:m>
                  <m:oMath xmlns:m="http://schemas.openxmlformats.org/officeDocument/2006/math">
                    <m:r>
                      <a:rPr lang="pt-BR" i="1">
                        <a:latin typeface="Cambria Math" panose="02040503050406030204" pitchFamily="18" charset="0"/>
                      </a:rPr>
                      <m:t>𝑖</m:t>
                    </m:r>
                    <m:r>
                      <a:rPr lang="pt-BR" i="1">
                        <a:latin typeface="Cambria Math" panose="02040503050406030204" pitchFamily="18" charset="0"/>
                      </a:rPr>
                      <m:t> </m:t>
                    </m:r>
                  </m:oMath>
                </a14:m>
                <a:r>
                  <a:rPr lang="pt-BR" dirty="0"/>
                  <a:t>é o número da amostra,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𝑘</m:t>
                            </m:r>
                          </m:sub>
                        </m:sSub>
                      </m:sub>
                    </m:sSub>
                  </m:oMath>
                </a14:m>
                <a:r>
                  <a:rPr lang="pt-BR" dirty="0"/>
                  <a:t> 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e>
                      <m:sub>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𝑘</m:t>
                            </m:r>
                          </m:sub>
                        </m:sSub>
                      </m:sub>
                    </m:sSub>
                  </m:oMath>
                </a14:m>
                <a:r>
                  <a:rPr lang="pt-BR" dirty="0"/>
                  <a:t> são as estimativas da média e o do desvio padrão, respectivamente, calculados ao longo de todas as amostras do </a:t>
                </a:r>
                <a14:m>
                  <m:oMath xmlns:m="http://schemas.openxmlformats.org/officeDocument/2006/math">
                    <m:r>
                      <a:rPr lang="en-US" i="1">
                        <a:latin typeface="Cambria Math" panose="02040503050406030204" pitchFamily="18" charset="0"/>
                      </a:rPr>
                      <m:t>𝑘</m:t>
                    </m:r>
                  </m:oMath>
                </a14:m>
                <a:r>
                  <a:rPr lang="pt-BR" dirty="0"/>
                  <a:t>–ésimo vetor de atributo,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𝑘</m:t>
                        </m:r>
                      </m:sub>
                    </m:sSub>
                  </m:oMath>
                </a14:m>
                <a:r>
                  <a:rPr lang="pt-BR"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1229622" cy="5032375"/>
              </a:xfrm>
              <a:blipFill>
                <a:blip r:embed="rId3"/>
                <a:stretch>
                  <a:fillRect l="-1140" t="-1937" r="-597"/>
                </a:stretch>
              </a:blipFill>
            </p:spPr>
            <p:txBody>
              <a:bodyPr/>
              <a:lstStyle/>
              <a:p>
                <a:r>
                  <a:rPr lang="pt-BR">
                    <a:noFill/>
                  </a:rPr>
                  <a:t> </a:t>
                </a:r>
              </a:p>
            </p:txBody>
          </p:sp>
        </mc:Fallback>
      </mc:AlternateContent>
    </p:spTree>
    <p:extLst>
      <p:ext uri="{BB962C8B-B14F-4D97-AF65-F5344CB8AC3E}">
        <p14:creationId xmlns:p14="http://schemas.microsoft.com/office/powerpoint/2010/main" val="9425087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17709</TotalTime>
  <Words>4242</Words>
  <Application>Microsoft Office PowerPoint</Application>
  <PresentationFormat>Widescreen</PresentationFormat>
  <Paragraphs>281</Paragraphs>
  <Slides>24</Slides>
  <Notes>16</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24</vt:i4>
      </vt:variant>
    </vt:vector>
  </HeadingPairs>
  <TitlesOfParts>
    <vt:vector size="30" baseType="lpstr">
      <vt:lpstr>Arial</vt:lpstr>
      <vt:lpstr>Calibri</vt:lpstr>
      <vt:lpstr>Calibri Light</vt:lpstr>
      <vt:lpstr>Cambria Math</vt:lpstr>
      <vt:lpstr>Wingdings</vt:lpstr>
      <vt:lpstr>Office Theme</vt:lpstr>
      <vt:lpstr>T319 - Introdução ao Aprendizado de Máquina: Regressão Linear: Escalonamento de Atributos</vt:lpstr>
      <vt:lpstr>Recapitulando</vt:lpstr>
      <vt:lpstr>Escalonamento de atributos</vt:lpstr>
      <vt:lpstr>Escalonamento de atributos</vt:lpstr>
      <vt:lpstr>Escalonamento de atributos</vt:lpstr>
      <vt:lpstr>Apresentação do PowerPoint</vt:lpstr>
      <vt:lpstr>Escalonamento de atributos</vt:lpstr>
      <vt:lpstr>Escalonamento de atributos</vt:lpstr>
      <vt:lpstr>Escalonamento de atributos</vt:lpstr>
      <vt:lpstr>Vantagens do escalonamento de atributos</vt:lpstr>
      <vt:lpstr>Vantagens do escalonamento de atributos</vt:lpstr>
      <vt:lpstr>Observações quanto ao escalonamento de atributos</vt:lpstr>
      <vt:lpstr>Exemplo de escalonamento de atributos</vt:lpstr>
      <vt:lpstr>Exemplo de escalonamento de atributos</vt:lpstr>
      <vt:lpstr>Exemplo de escalonamento de atributos</vt:lpstr>
      <vt:lpstr>Exemplo de escalonamento de atributos</vt:lpstr>
      <vt:lpstr>Exemplo de escalonamento de atributos</vt:lpstr>
      <vt:lpstr>Escalonamento de atributos com a biblioteca SciKit-Learn</vt:lpstr>
      <vt:lpstr>Apresentação do PowerPoint</vt:lpstr>
      <vt:lpstr>Apresentação do PowerPoint</vt:lpstr>
      <vt:lpstr>FIGURAS</vt:lpstr>
      <vt:lpstr>Apresentação do PowerPoint</vt:lpstr>
      <vt:lpstr>Apresentação do PowerPoint</vt:lpstr>
      <vt:lpstr>Apresentação do PowerPoint</vt:lpstr>
    </vt:vector>
  </TitlesOfParts>
  <Company>UGent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Felipe Augusto Pereira de Figueiredo (UGent-imec)</dc:creator>
  <cp:lastModifiedBy>Felipe Augusto Pereira de Figueiredo</cp:lastModifiedBy>
  <cp:revision>2211</cp:revision>
  <dcterms:created xsi:type="dcterms:W3CDTF">2020-02-17T11:18:32Z</dcterms:created>
  <dcterms:modified xsi:type="dcterms:W3CDTF">2023-10-26T18:04:34Z</dcterms:modified>
</cp:coreProperties>
</file>