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47" r:id="rId16"/>
    <p:sldId id="525" r:id="rId17"/>
    <p:sldId id="471" r:id="rId18"/>
    <p:sldId id="550" r:id="rId19"/>
    <p:sldId id="551" r:id="rId20"/>
    <p:sldId id="552" r:id="rId21"/>
    <p:sldId id="528" r:id="rId22"/>
    <p:sldId id="529" r:id="rId23"/>
    <p:sldId id="472" r:id="rId24"/>
    <p:sldId id="545" r:id="rId25"/>
    <p:sldId id="546" r:id="rId26"/>
    <p:sldId id="534" r:id="rId27"/>
    <p:sldId id="536" r:id="rId28"/>
    <p:sldId id="535" r:id="rId29"/>
    <p:sldId id="532" r:id="rId30"/>
    <p:sldId id="533" r:id="rId31"/>
    <p:sldId id="441" r:id="rId32"/>
    <p:sldId id="317" r:id="rId33"/>
    <p:sldId id="256" r:id="rId34"/>
    <p:sldId id="538" r:id="rId35"/>
    <p:sldId id="541" r:id="rId36"/>
    <p:sldId id="539" r:id="rId37"/>
    <p:sldId id="332" r:id="rId38"/>
    <p:sldId id="522" r:id="rId39"/>
    <p:sldId id="475" r:id="rId4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67333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30/05/2025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</a:t>
            </a:r>
            <a:r>
              <a:rPr lang="pt-BR" dirty="0"/>
              <a:t>a</a:t>
            </a:r>
            <a:r>
              <a:rPr lang="pt-BR" i="0" dirty="0">
                <a:effectLst/>
              </a:rPr>
              <a:t>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Apenas o exercício #1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16/05/2025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um exercício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20/06/2024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350205"/>
            <a:ext cx="11630345" cy="2379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FF0000"/>
                </a:solidFill>
              </a:rPr>
              <a:t>mapeamentos lineares</a:t>
            </a:r>
            <a:r>
              <a:rPr lang="pt-BR" sz="4000" b="1" i="1" dirty="0">
                <a:solidFill>
                  <a:srgbClr val="00B050"/>
                </a:solidFill>
              </a:rPr>
              <a:t> </a:t>
            </a:r>
            <a:r>
              <a:rPr lang="pt-BR" sz="4000" dirty="0"/>
              <a:t>entre os atributos e o valor esperado.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E614571-C3F6-1DEE-D1AE-A9AA95590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487" y="3318552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14F13C-8B4F-09BE-313A-DE112E8D9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122" y="3318553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5991A4A-C482-DB0A-4E72-AAC102216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274" y="3318552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ACFAE1E-BCF8-9ADC-1628-35C757FAEBC1}"/>
              </a:ext>
            </a:extLst>
          </p:cNvPr>
          <p:cNvSpPr txBox="1"/>
          <p:nvPr/>
        </p:nvSpPr>
        <p:spPr>
          <a:xfrm>
            <a:off x="465761" y="1551666"/>
            <a:ext cx="11260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i="1" dirty="0">
                <a:solidFill>
                  <a:srgbClr val="7030A0"/>
                </a:solidFill>
              </a:rPr>
              <a:t>Mas e se o mapeamento entre os atributos e o valor esperado for </a:t>
            </a:r>
            <a:r>
              <a:rPr lang="pt-BR" sz="4000" b="1" i="1" dirty="0">
                <a:solidFill>
                  <a:srgbClr val="FF0000"/>
                </a:solidFill>
              </a:rPr>
              <a:t>não linear</a:t>
            </a:r>
            <a:r>
              <a:rPr lang="pt-BR" sz="4000" b="1" i="1" dirty="0">
                <a:solidFill>
                  <a:srgbClr val="7030A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6912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</a:t>
            </a:r>
            <a:r>
              <a:rPr lang="pt-BR" b="1" i="1" dirty="0">
                <a:solidFill>
                  <a:schemeClr val="accent5"/>
                </a:solidFill>
              </a:rPr>
              <a:t>flexibilidade</a:t>
            </a:r>
            <a:r>
              <a:rPr lang="pt-BR" dirty="0"/>
              <a:t> (i.e., graus de liberdade ou complexidade)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00CBD0-9559-9C3D-3D01-45F852EF7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7733" y="1825624"/>
            <a:ext cx="6790837" cy="5032375"/>
          </a:xfrm>
        </p:spPr>
        <p:txBody>
          <a:bodyPr>
            <a:normAutofit/>
          </a:bodyPr>
          <a:lstStyle/>
          <a:p>
            <a:r>
              <a:rPr lang="pt-BR" dirty="0"/>
              <a:t>O teorema da aproximação de </a:t>
            </a:r>
            <a:r>
              <a:rPr lang="pt-BR" b="1" i="1" dirty="0">
                <a:solidFill>
                  <a:srgbClr val="00B050"/>
                </a:solidFill>
              </a:rPr>
              <a:t>Stone-</a:t>
            </a:r>
            <a:r>
              <a:rPr lang="pt-BR" b="1" i="1" dirty="0" err="1">
                <a:solidFill>
                  <a:srgbClr val="00B050"/>
                </a:solidFill>
              </a:rPr>
              <a:t>Weierstrass</a:t>
            </a:r>
            <a:r>
              <a:rPr lang="pt-BR" dirty="0"/>
              <a:t> diz que </a:t>
            </a:r>
            <a:r>
              <a:rPr lang="pt-BR" i="1" dirty="0"/>
              <a:t>“qualquer função contínua no intervalo fechado [a, b] pode ser uniformemente aproximada por um </a:t>
            </a:r>
            <a:r>
              <a:rPr lang="pt-BR" b="1" i="1" dirty="0">
                <a:solidFill>
                  <a:schemeClr val="accent2"/>
                </a:solidFill>
              </a:rPr>
              <a:t>polinômio</a:t>
            </a:r>
            <a:r>
              <a:rPr lang="pt-BR" i="1" dirty="0"/>
              <a:t>”.</a:t>
            </a:r>
            <a:endParaRPr lang="pt-BR" dirty="0"/>
          </a:p>
          <a:p>
            <a:r>
              <a:rPr lang="pt-BR" dirty="0"/>
              <a:t>Portanto, podemos aproximar</a:t>
            </a:r>
            <a:r>
              <a:rPr lang="pt-BR" b="1" i="1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70C0"/>
                </a:solidFill>
              </a:rPr>
              <a:t>qualquer tipo de mapeamento (linear ou não linear) </a:t>
            </a:r>
            <a:r>
              <a:rPr lang="pt-BR" dirty="0"/>
              <a:t>com</a:t>
            </a:r>
            <a:r>
              <a:rPr lang="pt-BR" b="1" i="1" dirty="0">
                <a:solidFill>
                  <a:srgbClr val="00B050"/>
                </a:solidFill>
              </a:rPr>
              <a:t> polinômios</a:t>
            </a:r>
            <a:r>
              <a:rPr lang="pt-BR" dirty="0"/>
              <a:t>, bastando apenas </a:t>
            </a:r>
            <a:r>
              <a:rPr lang="pt-BR" b="1" i="1" dirty="0">
                <a:solidFill>
                  <a:srgbClr val="7030A0"/>
                </a:solidFill>
              </a:rPr>
              <a:t>encontrar o grau (ou ordem) ideal</a:t>
            </a:r>
            <a:r>
              <a:rPr lang="pt-BR" dirty="0"/>
              <a:t>.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BD0681C-6E18-197E-FF4D-05FC89AA1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60" y="2426856"/>
            <a:ext cx="4162129" cy="3148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494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sz="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sz="500" dirty="0"/>
              </a:p>
              <a:p>
                <a:r>
                  <a:rPr lang="pt-BR" dirty="0"/>
                  <a:t>*O </a:t>
                </a:r>
                <a:r>
                  <a:rPr lang="pt-BR" sz="2800" dirty="0"/>
                  <a:t>grau do polinômio é o maior valor resultante da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soma dos expoentes dos atributos</a:t>
                </a:r>
                <a:r>
                  <a:rPr lang="pt-BR" sz="2800" dirty="0"/>
                  <a:t> de um monômio</a:t>
                </a:r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novos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 problema com polinômios é que a presença de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outliers</a:t>
                </a:r>
                <a:r>
                  <a:rPr lang="pt-BR" dirty="0"/>
                  <a:t> nos dados de treinamento impacta o desempenho do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0370" cy="5032375"/>
              </a:xfrm>
              <a:blipFill>
                <a:blip r:embed="rId3"/>
                <a:stretch>
                  <a:fillRect l="-989" t="-1937" r="-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10563862" y="2374503"/>
            <a:ext cx="1232899" cy="428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098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718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 </a:t>
            </a:r>
            <a:r>
              <a:rPr lang="pt-BR" sz="2800" dirty="0"/>
              <a:t>mostrados na figura acima,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,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</a:t>
            </a:r>
            <a:r>
              <a:rPr lang="pt-BR" b="1" i="1" dirty="0">
                <a:solidFill>
                  <a:srgbClr val="00B050"/>
                </a:solidFill>
              </a:rPr>
              <a:t>não tem flexibilidade o suficiente</a:t>
            </a:r>
            <a:r>
              <a:rPr lang="pt-BR" dirty="0"/>
              <a:t> para aproximar o comportamento por trás das amostras ruidosas, i.e.,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</a:t>
            </a:r>
            <a:r>
              <a:rPr lang="pt-BR" b="1" i="1" dirty="0">
                <a:solidFill>
                  <a:srgbClr val="00B050"/>
                </a:solidFill>
              </a:rPr>
              <a:t>ordem 2</a:t>
            </a:r>
            <a:r>
              <a:rPr lang="pt-BR" dirty="0"/>
              <a:t> produz a </a:t>
            </a:r>
            <a:r>
              <a:rPr lang="pt-BR" b="1" i="1" dirty="0">
                <a:solidFill>
                  <a:srgbClr val="00B050"/>
                </a:solidFill>
              </a:rPr>
              <a:t>melhor aproximação</a:t>
            </a:r>
            <a:r>
              <a:rPr lang="pt-BR" dirty="0"/>
              <a:t> da função objetivo, </a:t>
            </a:r>
            <a:r>
              <a:rPr lang="pt-BR" b="1" i="1" dirty="0">
                <a:solidFill>
                  <a:schemeClr val="accent2"/>
                </a:solidFill>
              </a:rPr>
              <a:t>errando pouco para exemplos dos conjuntos de treinamento e validação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</a:t>
            </a:r>
            <a:r>
              <a:rPr lang="pt-BR" b="1" i="1" dirty="0">
                <a:solidFill>
                  <a:srgbClr val="7030A0"/>
                </a:solidFill>
              </a:rPr>
              <a:t>relação de compromisso</a:t>
            </a:r>
            <a:r>
              <a:rPr lang="pt-BR" dirty="0"/>
              <a:t>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</a:t>
            </a:r>
            <a:r>
              <a:rPr lang="pt-BR" b="1" i="1" dirty="0">
                <a:solidFill>
                  <a:srgbClr val="7030A0"/>
                </a:solidFill>
              </a:rPr>
              <a:t>maior do que 2</a:t>
            </a:r>
            <a:r>
              <a:rPr lang="pt-BR" dirty="0"/>
              <a:t> tendem a produzir </a:t>
            </a:r>
            <a:r>
              <a:rPr lang="pt-BR" b="1" i="1" dirty="0">
                <a:solidFill>
                  <a:srgbClr val="7030A0"/>
                </a:solidFill>
              </a:rPr>
              <a:t>aproximações perfeitas</a:t>
            </a:r>
            <a:r>
              <a:rPr lang="pt-BR" b="1" i="1" dirty="0"/>
              <a:t> </a:t>
            </a:r>
            <a:r>
              <a:rPr lang="pt-BR" dirty="0"/>
              <a:t>dos exemplos disponíveis, i.e., o modelo </a:t>
            </a:r>
            <a:r>
              <a:rPr lang="pt-BR" b="1" i="1" dirty="0">
                <a:solidFill>
                  <a:srgbClr val="7030A0"/>
                </a:solidFill>
              </a:rPr>
              <a:t>memoriza o conjunto de treinamento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>
                <a:solidFill>
                  <a:schemeClr val="accent2"/>
                </a:solidFill>
              </a:rPr>
              <a:t>erro</a:t>
            </a:r>
            <a:r>
              <a:rPr lang="pt-BR" dirty="0"/>
              <a:t> no </a:t>
            </a:r>
            <a:r>
              <a:rPr lang="pt-BR" b="1" i="1" dirty="0">
                <a:solidFill>
                  <a:schemeClr val="accent2"/>
                </a:solidFill>
              </a:rPr>
              <a:t>conjunto de treinamento é muito baixo</a:t>
            </a:r>
            <a:r>
              <a:rPr lang="pt-BR" dirty="0"/>
              <a:t>.</a:t>
            </a:r>
          </a:p>
          <a:p>
            <a:r>
              <a:rPr lang="pt-BR" dirty="0"/>
              <a:t>Porém, essa </a:t>
            </a:r>
            <a:r>
              <a:rPr lang="pt-BR" b="1" i="1" dirty="0">
                <a:solidFill>
                  <a:schemeClr val="accent5"/>
                </a:solidFill>
              </a:rPr>
              <a:t>aproximação se distancia bastante do modelo gerador</a:t>
            </a:r>
            <a:r>
              <a:rPr lang="pt-BR" dirty="0"/>
              <a:t>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>
                <a:solidFill>
                  <a:srgbClr val="00B050"/>
                </a:solidFill>
              </a:rPr>
              <a:t>erros significativamente maiores</a:t>
            </a:r>
            <a:r>
              <a:rPr lang="pt-BR" b="1" i="1" dirty="0"/>
              <a:t> </a:t>
            </a:r>
            <a:r>
              <a:rPr lang="pt-BR" dirty="0"/>
              <a:t>quando forem apresentados a </a:t>
            </a:r>
            <a:r>
              <a:rPr lang="pt-BR" b="1" i="1" dirty="0">
                <a:solidFill>
                  <a:srgbClr val="00B050"/>
                </a:solidFill>
              </a:rPr>
              <a:t>exemplos de validação</a:t>
            </a:r>
            <a:r>
              <a:rPr lang="pt-BR" dirty="0"/>
              <a:t>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Subajuste</a:t>
            </a:r>
            <a:r>
              <a:rPr lang="pt-BR" dirty="0"/>
              <a:t>: situação em que o modelo </a:t>
            </a:r>
            <a:r>
              <a:rPr lang="pt-BR" b="1" i="1" dirty="0">
                <a:solidFill>
                  <a:srgbClr val="FF0000"/>
                </a:solidFill>
              </a:rPr>
              <a:t>falha em aproximar o comportamento geral</a:t>
            </a:r>
            <a:r>
              <a:rPr lang="pt-BR" b="1" i="1" dirty="0"/>
              <a:t> </a:t>
            </a:r>
            <a:r>
              <a:rPr lang="pt-BR" dirty="0"/>
              <a:t>por trás das amostras </a:t>
            </a:r>
            <a:r>
              <a:rPr lang="pt-BR" b="1" i="1" dirty="0">
                <a:solidFill>
                  <a:schemeClr val="accent2"/>
                </a:solidFill>
              </a:rPr>
              <a:t>devido à falta de flexibilidade</a:t>
            </a:r>
            <a:r>
              <a:rPr lang="pt-BR" b="1" i="1" dirty="0"/>
              <a:t>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</a:t>
            </a:r>
            <a:r>
              <a:rPr lang="pt-BR" b="1" i="1" dirty="0">
                <a:solidFill>
                  <a:srgbClr val="7030A0"/>
                </a:solidFill>
              </a:rPr>
              <a:t>erros significativos</a:t>
            </a:r>
            <a:r>
              <a:rPr lang="pt-BR" dirty="0"/>
              <a:t> tanto quando apresentado ao próprio </a:t>
            </a:r>
            <a:r>
              <a:rPr lang="pt-BR" b="1" i="1" dirty="0">
                <a:solidFill>
                  <a:srgbClr val="7030A0"/>
                </a:solidFill>
              </a:rPr>
              <a:t>conjunto de treinamento quanto a dados inéditos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</a:t>
            </a:r>
            <a:r>
              <a:rPr lang="pt-BR" b="1" i="1" dirty="0">
                <a:solidFill>
                  <a:schemeClr val="accent5"/>
                </a:solidFill>
              </a:rPr>
              <a:t>exemplos aumente indefinidamente</a:t>
            </a:r>
            <a:r>
              <a:rPr lang="pt-BR" dirty="0"/>
              <a:t>, </a:t>
            </a:r>
            <a:r>
              <a:rPr lang="pt-BR" b="1" i="1" dirty="0">
                <a:solidFill>
                  <a:schemeClr val="accent5"/>
                </a:solidFill>
              </a:rPr>
              <a:t>esta situação não vai desaparecer</a:t>
            </a:r>
            <a:r>
              <a:rPr lang="pt-BR" dirty="0"/>
              <a:t>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00B050"/>
                </a:solidFill>
              </a:rPr>
              <a:t>Sobreajuste</a:t>
            </a:r>
            <a:r>
              <a:rPr lang="pt-BR" dirty="0"/>
              <a:t>: situação em que o </a:t>
            </a:r>
            <a:r>
              <a:rPr lang="pt-BR" b="1" i="1" dirty="0">
                <a:solidFill>
                  <a:schemeClr val="accent2"/>
                </a:solidFill>
              </a:rPr>
              <a:t>modelo se ajusta tão bem aos exemplos de treinamento que ele aprende até o ruído</a:t>
            </a:r>
            <a:r>
              <a:rPr lang="pt-BR" dirty="0"/>
              <a:t>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</a:t>
            </a:r>
            <a:r>
              <a:rPr lang="pt-BR" b="1" i="1" dirty="0">
                <a:solidFill>
                  <a:srgbClr val="FF0000"/>
                </a:solidFill>
              </a:rPr>
              <a:t>erros significativos quando apresentado a dados inéditos</a:t>
            </a:r>
            <a:r>
              <a:rPr lang="pt-BR" dirty="0"/>
              <a:t>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</a:t>
            </a:r>
            <a:r>
              <a:rPr lang="pt-BR" b="1" i="1" dirty="0"/>
              <a:t>diminuir sua flexibilidade</a:t>
            </a:r>
            <a:r>
              <a:rPr lang="pt-BR" dirty="0"/>
              <a:t> ou </a:t>
            </a:r>
            <a:r>
              <a:rPr lang="pt-BR" b="1" i="1" dirty="0"/>
              <a:t>aumentar o conjunto de treinamento</a:t>
            </a:r>
            <a:r>
              <a:rPr lang="pt-BR" dirty="0"/>
              <a:t> até que o erro de validação atinja o erro de treinamento.</a:t>
            </a:r>
          </a:p>
          <a:p>
            <a:r>
              <a:rPr lang="pt-BR" dirty="0"/>
              <a:t>Nosso </a:t>
            </a:r>
            <a:r>
              <a:rPr lang="pt-BR" b="1" i="1" dirty="0">
                <a:solidFill>
                  <a:schemeClr val="accent5"/>
                </a:solidFill>
              </a:rPr>
              <a:t>objetivo</a:t>
            </a:r>
            <a:r>
              <a:rPr lang="pt-BR" dirty="0"/>
              <a:t> será encontrar um modelo que apresente uma boa relação de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20/06/2025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22016</TotalTime>
  <Words>6826</Words>
  <Application>Microsoft Office PowerPoint</Application>
  <PresentationFormat>Widescreen</PresentationFormat>
  <Paragraphs>429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PowerPoint Presentation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PowerPoint Presentation</vt:lpstr>
      <vt:lpstr>PowerPoint Presentation</vt:lpstr>
      <vt:lpstr>PowerPoint Presentation</vt:lpstr>
      <vt:lpstr>Mapeamentos não lineares</vt:lpstr>
      <vt:lpstr>Regressão polinomial</vt:lpstr>
      <vt:lpstr>Regressão polinomial</vt:lpstr>
      <vt:lpstr>Regressão polinomial</vt:lpstr>
      <vt:lpstr>Regressão polinomial</vt:lpstr>
      <vt:lpstr>PowerPoint Presentation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PowerPoint Presentation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2497</cp:revision>
  <dcterms:created xsi:type="dcterms:W3CDTF">2020-02-17T11:18:32Z</dcterms:created>
  <dcterms:modified xsi:type="dcterms:W3CDTF">2025-05-30T18:14:32Z</dcterms:modified>
</cp:coreProperties>
</file>