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18" r:id="rId3"/>
    <p:sldId id="435" r:id="rId4"/>
    <p:sldId id="437" r:id="rId5"/>
    <p:sldId id="436" r:id="rId6"/>
    <p:sldId id="439" r:id="rId7"/>
    <p:sldId id="455" r:id="rId8"/>
    <p:sldId id="440" r:id="rId9"/>
    <p:sldId id="443" r:id="rId10"/>
    <p:sldId id="444" r:id="rId11"/>
    <p:sldId id="450" r:id="rId12"/>
    <p:sldId id="441" r:id="rId13"/>
    <p:sldId id="442" r:id="rId14"/>
    <p:sldId id="446" r:id="rId15"/>
    <p:sldId id="453" r:id="rId16"/>
    <p:sldId id="451" r:id="rId17"/>
    <p:sldId id="447" r:id="rId18"/>
    <p:sldId id="417" r:id="rId19"/>
    <p:sldId id="317" r:id="rId20"/>
    <p:sldId id="332" r:id="rId21"/>
    <p:sldId id="299" r:id="rId22"/>
    <p:sldId id="410" r:id="rId23"/>
    <p:sldId id="449" r:id="rId24"/>
    <p:sldId id="454" r:id="rId25"/>
    <p:sldId id="419" r:id="rId2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571" autoAdjust="0"/>
  </p:normalViewPr>
  <p:slideViewPr>
    <p:cSldViewPr snapToGrid="0">
      <p:cViewPr varScale="1">
        <p:scale>
          <a:sx n="87" d="100"/>
          <a:sy n="87" d="100"/>
        </p:scale>
        <p:origin x="14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30/05/2025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092233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77229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57196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30/05/2025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30/05/2025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30/05/2025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30/05/2025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a:t>
            </a:r>
            <a:r>
              <a:rPr lang="pt-BR" b="0" i="0" dirty="0" err="1">
                <a:solidFill>
                  <a:srgbClr val="0F0F0F"/>
                </a:solidFill>
                <a:effectLst/>
                <a:latin typeface="Söhne"/>
              </a:rPr>
              <a:t>EQMs</a:t>
            </a:r>
            <a:r>
              <a:rPr lang="pt-BR" b="0" i="0" dirty="0">
                <a:solidFill>
                  <a:srgbClr val="0F0F0F"/>
                </a:solidFill>
                <a:effectLst/>
                <a:latin typeface="Söhne"/>
              </a:rPr>
              <a:t>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 </a:t>
                </a:r>
                <a:r>
                  <a:rPr lang="pt-BR" dirty="0"/>
                  <a:t>fornecer </a:t>
                </a:r>
                <a:r>
                  <a:rPr lang="pt-BR" b="1" i="1" dirty="0">
                    <a:solidFill>
                      <a:srgbClr val="7030A0"/>
                    </a:solidFill>
                  </a:rPr>
                  <a:t>indicações mais claras</a:t>
                </a:r>
                <a:r>
                  <a:rPr lang="pt-BR" dirty="0">
                    <a:solidFill>
                      <a:srgbClr val="7030A0"/>
                    </a:solidFill>
                  </a:rPr>
                  <a:t> </a:t>
                </a:r>
                <a:r>
                  <a:rPr lang="pt-BR" dirty="0"/>
                  <a:t>sobre desempenho do modelo, devido à média tomada.</a:t>
                </a:r>
              </a:p>
              <a:p>
                <a:r>
                  <a:rPr lang="pt-BR" dirty="0"/>
                  <a:t>Essa avaliação</a:t>
                </a:r>
                <a:r>
                  <a:rPr lang="pt-BR" b="1" i="1" dirty="0">
                    <a:solidFill>
                      <a:srgbClr val="00B050"/>
                    </a:solidFill>
                  </a:rPr>
                  <a:t> minimiza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1">
                  <a:buFont typeface="Wingdings" panose="05000000000000000000" pitchFamily="2" charset="2"/>
                  <a:buChar char="§"/>
                </a:pPr>
                <a:r>
                  <a:rPr lang="pt-BR" dirty="0"/>
                  <a:t>Isso faz com que a </a:t>
                </a:r>
                <a:r>
                  <a:rPr lang="pt-BR" b="1" i="1" dirty="0">
                    <a:solidFill>
                      <a:schemeClr val="accent2"/>
                    </a:solidFill>
                  </a:rPr>
                  <a:t>avaliação do modelo se torne menos sensível à divisão dos dados</a:t>
                </a:r>
                <a:r>
                  <a:rPr lang="pt-BR" dirty="0"/>
                  <a:t>.</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a:t>
                </a:r>
                <a:r>
                  <a:rPr lang="pt-BR" b="1" i="1" dirty="0">
                    <a:solidFill>
                      <a:schemeClr val="accent5"/>
                    </a:solidFill>
                  </a:rPr>
                  <a:t>tempo de validação maior (cerca de </a:t>
                </a:r>
                <a:r>
                  <a:rPr lang="pt-BR" b="1" dirty="0">
                    <a:solidFill>
                      <a:schemeClr val="accent5"/>
                    </a:solidFill>
                    <a:latin typeface="Söhne"/>
                  </a:rPr>
                  <a:t>𝒌</a:t>
                </a:r>
                <a:r>
                  <a:rPr lang="pt-BR" b="1" i="1" dirty="0">
                    <a:solidFill>
                      <a:schemeClr val="accent5"/>
                    </a:solidFill>
                    <a:latin typeface="Söhne"/>
                  </a:rPr>
                  <a:t>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b="-969"/>
                </a:stretch>
              </a:blipFill>
            </p:spPr>
            <p:txBody>
              <a:bodyPr/>
              <a:lstStyle/>
              <a:p>
                <a:r>
                  <a:rPr lang="en-US">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a:t>
                </a:r>
                <a:r>
                  <a:rPr lang="pt-BR" b="1" i="1" dirty="0">
                    <a:solidFill>
                      <a:schemeClr val="accent5"/>
                    </a:solidFill>
                  </a:rPr>
                  <a:t>função observável</a:t>
                </a:r>
                <a:endParaRPr lang="pt-BR" sz="2800" b="1" i="1" dirty="0">
                  <a:solidFill>
                    <a:schemeClr val="accent5"/>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a:t>
                </a:r>
                <a:r>
                  <a:rPr lang="pt-BR" b="1" i="1" dirty="0">
                    <a:solidFill>
                      <a:schemeClr val="accent5"/>
                    </a:solidFill>
                  </a:rPr>
                  <a:t>função objetivo</a:t>
                </a:r>
                <a:r>
                  <a:rPr lang="pt-BR" dirty="0"/>
                  <a:t>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xmlns="">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20/06/2025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a:t>
            </a:r>
            <a:r>
              <a:rPr lang="pt-BR" b="1" i="1" dirty="0">
                <a:solidFill>
                  <a:srgbClr val="7030A0"/>
                </a:solidFill>
                <a:effectLst/>
                <a:latin typeface="Söhne"/>
              </a:rPr>
              <a:t> uma ou mais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uma ou mais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chemeClr val="accent2"/>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a:t>
            </a:r>
            <a:r>
              <a:rPr lang="pt-BR" b="1" i="1" dirty="0">
                <a:solidFill>
                  <a:schemeClr val="accent2"/>
                </a:solidFill>
              </a:rPr>
              <a:t>comportamento geral</a:t>
            </a:r>
            <a:r>
              <a:rPr lang="pt-BR" dirty="0"/>
              <a:t> dos dados.</a:t>
            </a:r>
          </a:p>
          <a:p>
            <a:pPr lvl="1">
              <a:buFont typeface="Wingdings" panose="05000000000000000000" pitchFamily="2" charset="2"/>
              <a:buChar char="§"/>
            </a:pPr>
            <a:r>
              <a:rPr lang="pt-BR" dirty="0"/>
              <a:t>Capaz de predizer saídas próximas às esperadas para exemplos não vistos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 conjunto usado para treinar 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487427" y="1825624"/>
            <a:ext cx="5571822" cy="5032375"/>
          </a:xfrm>
        </p:spPr>
        <p:txBody>
          <a:bodyPr>
            <a:normAutofit/>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chemeClr val="accent2"/>
                </a:solidFill>
              </a:rPr>
              <a:t>divide</a:t>
            </a:r>
            <a:r>
              <a:rPr lang="pt-BR" dirty="0"/>
              <a:t> o conjunto total de dados em </a:t>
            </a:r>
            <a:r>
              <a:rPr lang="pt-BR" b="1" i="1" dirty="0">
                <a:solidFill>
                  <a:schemeClr val="accent2"/>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546975" y="2810494"/>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718434" y="1825624"/>
            <a:ext cx="5340815" cy="5032375"/>
          </a:xfrm>
        </p:spPr>
        <p:txBody>
          <a:bodyPr>
            <a:normAutofit/>
          </a:bodyPr>
          <a:lstStyle/>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672103" y="2676557"/>
            <a:ext cx="5247434" cy="1665254"/>
          </a:xfrm>
          <a:prstGeom prst="rect">
            <a:avLst/>
          </a:prstGeom>
        </p:spPr>
      </p:pic>
    </p:spTree>
    <p:extLst>
      <p:ext uri="{BB962C8B-B14F-4D97-AF65-F5344CB8AC3E}">
        <p14:creationId xmlns:p14="http://schemas.microsoft.com/office/powerpoint/2010/main" val="29131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variar muito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a:t>
            </a:r>
            <a:r>
              <a:rPr lang="pt-BR" b="1" i="1" dirty="0">
                <a:solidFill>
                  <a:schemeClr val="accent2"/>
                </a:solidFill>
                <a:latin typeface="Söhne"/>
              </a:rPr>
              <a:t>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cada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15162</TotalTime>
  <Words>5029</Words>
  <Application>Microsoft Office PowerPoint</Application>
  <PresentationFormat>Widescreen</PresentationFormat>
  <Paragraphs>448</Paragraphs>
  <Slides>25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PowerPoint Presentation</vt:lpstr>
      <vt:lpstr>PowerPoint Presentation</vt:lpstr>
      <vt:lpstr>FIGURAS</vt:lpstr>
      <vt:lpstr>PowerPoint Presentation</vt:lpstr>
      <vt:lpstr>PowerPoint Presentation</vt:lpstr>
      <vt:lpstr>PowerPoint Presentation</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2159</cp:revision>
  <dcterms:created xsi:type="dcterms:W3CDTF">2020-02-17T11:18:32Z</dcterms:created>
  <dcterms:modified xsi:type="dcterms:W3CDTF">2025-05-30T19:41:27Z</dcterms:modified>
</cp:coreProperties>
</file>