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443" r:id="rId3"/>
    <p:sldId id="492" r:id="rId4"/>
    <p:sldId id="490" r:id="rId5"/>
    <p:sldId id="586" r:id="rId6"/>
    <p:sldId id="553" r:id="rId7"/>
    <p:sldId id="555" r:id="rId8"/>
    <p:sldId id="491" r:id="rId9"/>
    <p:sldId id="559" r:id="rId10"/>
    <p:sldId id="560" r:id="rId11"/>
    <p:sldId id="561" r:id="rId12"/>
    <p:sldId id="562" r:id="rId13"/>
    <p:sldId id="556" r:id="rId14"/>
    <p:sldId id="565" r:id="rId15"/>
    <p:sldId id="564" r:id="rId16"/>
    <p:sldId id="566" r:id="rId17"/>
    <p:sldId id="587" r:id="rId18"/>
    <p:sldId id="567" r:id="rId19"/>
    <p:sldId id="563" r:id="rId20"/>
    <p:sldId id="568" r:id="rId21"/>
    <p:sldId id="569" r:id="rId22"/>
    <p:sldId id="571" r:id="rId23"/>
    <p:sldId id="572" r:id="rId24"/>
    <p:sldId id="573" r:id="rId25"/>
    <p:sldId id="423" r:id="rId26"/>
    <p:sldId id="424" r:id="rId27"/>
    <p:sldId id="588" r:id="rId28"/>
    <p:sldId id="580" r:id="rId29"/>
    <p:sldId id="570" r:id="rId30"/>
    <p:sldId id="582" r:id="rId31"/>
    <p:sldId id="583" r:id="rId32"/>
    <p:sldId id="589" r:id="rId33"/>
    <p:sldId id="581" r:id="rId34"/>
    <p:sldId id="584" r:id="rId35"/>
    <p:sldId id="591" r:id="rId36"/>
    <p:sldId id="585" r:id="rId37"/>
    <p:sldId id="441" r:id="rId38"/>
    <p:sldId id="590" r:id="rId39"/>
    <p:sldId id="317" r:id="rId40"/>
    <p:sldId id="465" r:id="rId41"/>
    <p:sldId id="446" r:id="rId42"/>
    <p:sldId id="438" r:id="rId43"/>
    <p:sldId id="440" r:id="rId44"/>
    <p:sldId id="574" r:id="rId45"/>
    <p:sldId id="437" r:id="rId46"/>
    <p:sldId id="442" r:id="rId47"/>
    <p:sldId id="575" r:id="rId48"/>
    <p:sldId id="444" r:id="rId49"/>
    <p:sldId id="445" r:id="rId50"/>
    <p:sldId id="447" r:id="rId51"/>
    <p:sldId id="577" r:id="rId52"/>
    <p:sldId id="578" r:id="rId53"/>
    <p:sldId id="579" r:id="rId54"/>
    <p:sldId id="299" r:id="rId55"/>
    <p:sldId id="552" r:id="rId56"/>
    <p:sldId id="525" r:id="rId57"/>
    <p:sldId id="558" r:id="rId58"/>
    <p:sldId id="272" r:id="rId59"/>
    <p:sldId id="592" r:id="rId60"/>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8499" autoAdjust="0"/>
  </p:normalViewPr>
  <p:slideViewPr>
    <p:cSldViewPr snapToGrid="0">
      <p:cViewPr varScale="1">
        <p:scale>
          <a:sx n="98" d="100"/>
          <a:sy n="98"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12/09/2025</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62200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49431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26</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2812687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29</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4061877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34</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35</a:t>
            </a:fld>
            <a:endParaRPr lang="nl-BE"/>
          </a:p>
        </p:txBody>
      </p:sp>
    </p:spTree>
    <p:extLst>
      <p:ext uri="{BB962C8B-B14F-4D97-AF65-F5344CB8AC3E}">
        <p14:creationId xmlns:p14="http://schemas.microsoft.com/office/powerpoint/2010/main" val="15996199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36</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53</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56</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57</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58</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3618629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144632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12/09/2025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12/09/2025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12/09/2025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12/09/2025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12/09/2025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12/09/2025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12/09/2025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12/09/2025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12/09/2025</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60.png"/><Relationship Id="rId7" Type="http://schemas.openxmlformats.org/officeDocument/2006/relationships/image" Target="../media/image4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ime.unicamp.br/~valle/Teaching/MS211/Aula06.pdf" TargetMode="External"/><Relationship Id="rId2" Type="http://schemas.openxmlformats.org/officeDocument/2006/relationships/hyperlink" Target="https://www.ime.unicamp.br/~valle/Teaching/MA211/Aula6.pdf" TargetMode="External"/><Relationship Id="rId1" Type="http://schemas.openxmlformats.org/officeDocument/2006/relationships/slideLayout" Target="../slideLayouts/slideLayout2.xml"/><Relationship Id="rId4" Type="http://schemas.openxmlformats.org/officeDocument/2006/relationships/hyperlink" Target="http://tics.ifsul.edu.br/matriz/conteudo/disciplinas/algl/ue/1/4.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7" Type="http://schemas.openxmlformats.org/officeDocument/2006/relationships/image" Target="../media/image49.png"/><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6.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7.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8.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t>
                </a:r>
                <a:r>
                  <a:rPr lang="pt-BR" sz="2800" b="1" i="1" dirty="0">
                    <a:solidFill>
                      <a:schemeClr val="accent2"/>
                    </a:solidFill>
                  </a:rPr>
                  <a:t>adicionarmos</a:t>
                </a:r>
                <a:r>
                  <a:rPr lang="pt-BR" sz="2800" dirty="0"/>
                  <a:t> uma </a:t>
                </a:r>
                <a:r>
                  <a:rPr lang="pt-BR" sz="2800" b="1" i="1" dirty="0">
                    <a:solidFill>
                      <a:srgbClr val="00B050"/>
                    </a:solidFill>
                  </a:rPr>
                  <a:t>porcentagem</a:t>
                </a:r>
                <a:r>
                  <a:rPr lang="pt-BR" sz="2800" dirty="0"/>
                  <a:t> dele àquele ponto, teremos um </a:t>
                </a:r>
                <a:r>
                  <a:rPr lang="pt-BR" sz="2800" b="1" i="1" dirty="0">
                    <a:solidFill>
                      <a:srgbClr val="00B050"/>
                    </a:solidFill>
                  </a:rPr>
                  <a:t>novo ponto </a:t>
                </a:r>
                <a:r>
                  <a:rPr lang="pt-BR" sz="2800" dirty="0"/>
                  <a:t>que leva a um </a:t>
                </a:r>
                <a:r>
                  <a:rPr lang="pt-BR" sz="2800" b="1" i="1" dirty="0"/>
                  <a:t>valor da função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 </m:t>
                    </m:r>
                  </m:oMath>
                </a14:m>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chemeClr val="accent2"/>
                    </a:solidFill>
                  </a:rPr>
                  <a:t>iterativamente</a:t>
                </a:r>
                <a:r>
                  <a:rPr lang="pt-BR" sz="2800" dirty="0">
                    <a:solidFill>
                      <a:schemeClr val="accent2"/>
                    </a:solidFill>
                  </a:rPr>
                  <a:t> </a:t>
                </a:r>
                <a:r>
                  <a:rPr lang="pt-BR" sz="2800" b="1" i="1" dirty="0">
                    <a:solidFill>
                      <a:schemeClr val="accent2"/>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mc:Choice>
        <mc:Fallback>
          <p:sp>
            <p:nvSpPr>
              <p:cNvPr id="3" name="Espaço Reservado para Conteúdo 2">
                <a:extLst>
                  <a:ext uri="{FF2B5EF4-FFF2-40B4-BE49-F238E27FC236}">
                    <a16:creationId xmlns:a16="http://schemas.microsoft.com/office/drawing/2014/main" id="{B4869462-B4FA-8088-15F6-7769BE0A76CD}"/>
                  </a:ext>
                </a:extLst>
              </p:cNvPr>
              <p:cNvSpPr>
                <a:spLocks noGrp="1" noRot="1" noChangeAspect="1" noMove="1" noResize="1" noEditPoints="1" noAdjustHandles="1" noChangeArrowheads="1" noChangeShapeType="1" noTextEdit="1"/>
              </p:cNvSpPr>
              <p:nvPr>
                <p:ph idx="1"/>
              </p:nvPr>
            </p:nvSpPr>
            <p:spPr>
              <a:xfrm>
                <a:off x="5858190" y="1825624"/>
                <a:ext cx="6169688" cy="5032375"/>
              </a:xfrm>
              <a:blipFill>
                <a:blip r:embed="rId3"/>
                <a:stretch>
                  <a:fillRect l="-1779" t="-1937" r="-1482" b="-1816"/>
                </a:stretch>
              </a:blipFill>
            </p:spPr>
            <p:txBody>
              <a:bodyPr/>
              <a:lstStyle/>
              <a:p>
                <a:r>
                  <a:rPr lang="en-US">
                    <a:noFill/>
                  </a:rPr>
                  <a:t> </a:t>
                </a:r>
              </a:p>
            </p:txBody>
          </p:sp>
        </mc:Fallback>
      </mc:AlternateContent>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 então, nesse </a:t>
                </a:r>
                <a:r>
                  <a:rPr lang="pt-BR" b="1" i="1" dirty="0">
                    <a:solidFill>
                      <a:srgbClr val="00B050"/>
                    </a:solidFill>
                  </a:rPr>
                  <a:t>ponto</a:t>
                </a:r>
                <a:r>
                  <a:rPr lang="pt-BR" dirty="0"/>
                  <a:t>, um valor de gradiente com </a:t>
                </a:r>
                <a:r>
                  <a:rPr lang="pt-BR" b="1" i="1" dirty="0">
                    <a:solidFill>
                      <a:schemeClr val="accent2"/>
                    </a:solidFill>
                  </a:rPr>
                  <a:t>sinal</a:t>
                </a:r>
                <a:r>
                  <a:rPr lang="pt-BR" dirty="0"/>
                  <a:t>:</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548"/>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t>
            </a:r>
            <a:r>
              <a:rPr lang="pt-BR" b="1" i="1" dirty="0">
                <a:solidFill>
                  <a:schemeClr val="accent2"/>
                </a:solidFill>
              </a:rPr>
              <a:t>iterativamente</a:t>
            </a:r>
            <a:r>
              <a:rPr lang="pt-BR" dirty="0"/>
              <a:t> ao </a:t>
            </a:r>
            <a:r>
              <a:rPr lang="pt-BR" b="1" i="1" dirty="0">
                <a:solidFill>
                  <a:srgbClr val="00B050"/>
                </a:solidFill>
              </a:rPr>
              <a:t>ponto de máximo da função</a:t>
            </a:r>
            <a:r>
              <a:rPr lang="pt-BR" dirty="0"/>
              <a:t>. </a:t>
            </a:r>
          </a:p>
          <a:p>
            <a:r>
              <a:rPr lang="pt-BR" dirty="0"/>
              <a:t>Um </a:t>
            </a:r>
            <a:r>
              <a:rPr lang="pt-BR" b="1" i="1" dirty="0">
                <a:solidFill>
                  <a:schemeClr val="accent2"/>
                </a:solidFill>
              </a:rPr>
              <a:t>algoritmo iterativo de otimização</a:t>
            </a:r>
            <a:r>
              <a:rPr lang="pt-BR" dirty="0"/>
              <a:t>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717415" y="1342417"/>
            <a:ext cx="10757170" cy="4173166"/>
          </a:xfrm>
        </p:spPr>
        <p:txBody>
          <a:bodyPr>
            <a:normAutofit/>
          </a:bodyPr>
          <a:lstStyle/>
          <a:p>
            <a:pPr marL="0" indent="0" algn="ctr">
              <a:buNone/>
            </a:pPr>
            <a:r>
              <a:rPr lang="pt-BR" sz="4400" dirty="0"/>
              <a:t>Porém, se vocês se lembram, no problema da regressão linear nós queremos </a:t>
            </a:r>
            <a:r>
              <a:rPr lang="pt-BR" sz="4400" b="1" i="1" dirty="0">
                <a:solidFill>
                  <a:srgbClr val="7030A0"/>
                </a:solidFill>
              </a:rPr>
              <a:t>encontrar o ponto de mínimo da função de erro </a:t>
            </a:r>
            <a:r>
              <a:rPr lang="pt-BR" sz="4400" dirty="0"/>
              <a:t>ao invés do seu máximo.</a:t>
            </a:r>
          </a:p>
          <a:p>
            <a:pPr marL="0" indent="0" algn="ctr">
              <a:buNone/>
            </a:pPr>
            <a:endParaRPr lang="pt-BR" sz="4400" dirty="0"/>
          </a:p>
          <a:p>
            <a:pPr marL="0" indent="0" algn="ctr">
              <a:buNone/>
            </a:pPr>
            <a:r>
              <a:rPr lang="pt-BR" sz="4400" dirty="0"/>
              <a:t>Portanto, o que devemos fazer?</a:t>
            </a:r>
          </a:p>
        </p:txBody>
      </p:sp>
    </p:spTree>
    <p:extLst>
      <p:ext uri="{BB962C8B-B14F-4D97-AF65-F5344CB8AC3E}">
        <p14:creationId xmlns:p14="http://schemas.microsoft.com/office/powerpoint/2010/main" val="3608986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Então, para encontrarmos o </a:t>
                </a:r>
                <a:r>
                  <a:rPr lang="pt-BR" b="1" i="1" dirty="0">
                    <a:solidFill>
                      <a:srgbClr val="00B050"/>
                    </a:solidFill>
                  </a:rPr>
                  <a:t>ponto de mínimo</a:t>
                </a:r>
                <a:r>
                  <a:rPr lang="pt-BR" dirty="0"/>
                  <a:t>, basta seguirmos na </a:t>
                </a:r>
                <a:r>
                  <a:rPr lang="pt-BR" b="1" i="1" dirty="0">
                    <a:solidFill>
                      <a:srgbClr val="FF0000"/>
                    </a:solidFill>
                  </a:rPr>
                  <a:t>direção oposta </a:t>
                </a:r>
                <a:r>
                  <a:rPr lang="pt-BR" b="1" i="1" dirty="0">
                    <a:solidFill>
                      <a:srgbClr val="7030A0"/>
                    </a:solidFill>
                  </a:rPr>
                  <a:t>a apontada pelo vetor gradiente </a:t>
                </a:r>
                <a:r>
                  <a:rPr lang="pt-BR" dirty="0"/>
                  <a:t>em um determinado ponto, </a:t>
                </a:r>
                <a14:m>
                  <m:oMath xmlns:m="http://schemas.openxmlformats.org/officeDocument/2006/math">
                    <m:r>
                      <a:rPr lang="pt-BR" i="1" smtClean="0">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568"/>
                </a:stretch>
              </a:blipFill>
            </p:spPr>
            <p:txBody>
              <a:bodyPr/>
              <a:lstStyle/>
              <a:p>
                <a:r>
                  <a:rPr lang="en-US">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5904689" y="1825624"/>
            <a:ext cx="6143285" cy="5032375"/>
          </a:xfrm>
        </p:spPr>
        <p:txBody>
          <a:bodyPr>
            <a:normAutofit lnSpcReduction="10000"/>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a:t>
            </a:r>
            <a:r>
              <a:rPr lang="pt-BR" b="1" i="1" dirty="0">
                <a:solidFill>
                  <a:schemeClr val="accent2"/>
                </a:solidFill>
              </a:rPr>
              <a:t>decrescimento</a:t>
            </a:r>
            <a:r>
              <a:rPr lang="pt-BR" b="1" i="1" dirty="0">
                <a:solidFill>
                  <a:srgbClr val="7030A0"/>
                </a:solidFill>
              </a:rPr>
              <a:t> mais rápido da função.</a:t>
            </a:r>
          </a:p>
          <a:p>
            <a:r>
              <a:rPr lang="pt-BR" dirty="0"/>
              <a:t>Portanto, um elemento do vetor gradiente com sinal:</a:t>
            </a:r>
          </a:p>
          <a:p>
            <a:pPr lvl="1">
              <a:buFont typeface="Wingdings" panose="05000000000000000000" pitchFamily="2" charset="2"/>
              <a:buChar char="§"/>
            </a:pPr>
            <a:r>
              <a:rPr lang="pt-BR" dirty="0"/>
              <a:t>- (reta com inclinação negativa)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à frente</a:t>
            </a:r>
            <a:r>
              <a:rPr lang="pt-BR" dirty="0"/>
              <a:t>.</a:t>
            </a:r>
          </a:p>
          <a:p>
            <a:pPr lvl="1">
              <a:buFont typeface="Wingdings" panose="05000000000000000000" pitchFamily="2" charset="2"/>
              <a:buChar char="§"/>
            </a:pPr>
            <a:r>
              <a:rPr lang="pt-BR" dirty="0"/>
              <a:t>+ (reta com inclinação positiva) indica que o </a:t>
            </a:r>
            <a:r>
              <a:rPr lang="pt-BR" b="1" i="1" dirty="0">
                <a:solidFill>
                  <a:srgbClr val="00B050"/>
                </a:solidFill>
              </a:rPr>
              <a:t>ponto de </a:t>
            </a:r>
            <a:r>
              <a:rPr lang="pt-BR" b="1" i="1" dirty="0">
                <a:solidFill>
                  <a:schemeClr val="accent2"/>
                </a:solidFill>
              </a:rPr>
              <a:t>mínimo</a:t>
            </a:r>
            <a:r>
              <a:rPr lang="pt-BR" b="1" i="1" dirty="0">
                <a:solidFill>
                  <a:srgbClr val="00B050"/>
                </a:solidFill>
              </a:rPr>
              <a:t> está atrás</a:t>
            </a:r>
            <a:r>
              <a:rPr lang="pt-BR" dirty="0"/>
              <a:t>. </a:t>
            </a:r>
          </a:p>
          <a:p>
            <a:pPr lvl="1">
              <a:buFont typeface="Wingdings" panose="05000000000000000000" pitchFamily="2" charset="2"/>
              <a:buChar char="§"/>
            </a:pPr>
            <a:r>
              <a:rPr lang="pt-BR" dirty="0"/>
              <a:t>0 (reta com inclinação nula) indica que </a:t>
            </a:r>
            <a:r>
              <a:rPr lang="pt-BR" b="1" i="1" dirty="0">
                <a:solidFill>
                  <a:srgbClr val="00B050"/>
                </a:solidFill>
              </a:rPr>
              <a:t>ponto de </a:t>
            </a:r>
            <a:r>
              <a:rPr lang="pt-BR" b="1" i="1" dirty="0">
                <a:solidFill>
                  <a:schemeClr val="accent2"/>
                </a:solidFill>
              </a:rPr>
              <a:t>mínimo</a:t>
            </a:r>
            <a:r>
              <a:rPr lang="pt-BR" b="1" i="1" dirty="0">
                <a:solidFill>
                  <a:srgbClr val="00B050"/>
                </a:solidFill>
              </a:rPr>
              <a:t> foi encontrado</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144026" y="2824948"/>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Assim, um </a:t>
            </a:r>
            <a:r>
              <a:rPr lang="pt-BR" b="1" i="1" dirty="0">
                <a:solidFill>
                  <a:srgbClr val="00B050"/>
                </a:solidFill>
              </a:rPr>
              <a:t>algoritmo iterativo de otimização</a:t>
            </a:r>
            <a:r>
              <a:rPr lang="pt-BR" dirty="0"/>
              <a:t> que siga na </a:t>
            </a:r>
            <a:r>
              <a:rPr lang="pt-BR" b="1" i="1" dirty="0">
                <a:solidFill>
                  <a:srgbClr val="7030A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chemeClr val="accent2"/>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323000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é quando o valor de </a:t>
                </a:r>
                <a14:m>
                  <m:oMath xmlns:m="http://schemas.openxmlformats.org/officeDocument/2006/math">
                    <m:r>
                      <a:rPr lang="pt-BR" i="1">
                        <a:latin typeface="Cambria Math" panose="02040503050406030204" pitchFamily="18" charset="0"/>
                      </a:rPr>
                      <m:t>𝑥</m:t>
                    </m:r>
                  </m:oMath>
                </a14:m>
                <a:r>
                  <a:rPr lang="pt-BR" dirty="0"/>
                  <a:t> e, consequentemente,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1365"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p>
              <a:p>
                <a:r>
                  <a:rPr lang="pt-BR" sz="2800" dirty="0"/>
                  <a:t>No nosso caso, a função será a do </a:t>
                </a:r>
                <a:r>
                  <a:rPr lang="pt-BR" sz="2800" b="1" i="1" dirty="0">
                    <a:solidFill>
                      <a:srgbClr val="7030A0"/>
                    </a:solidFill>
                  </a:rPr>
                  <a:t>erro q</a:t>
                </a:r>
                <a:r>
                  <a:rPr lang="pt-BR" b="1" i="1" dirty="0">
                    <a:solidFill>
                      <a:srgbClr val="7030A0"/>
                    </a:solidFill>
                  </a:rPr>
                  <a:t>uadrático médio (EQM)</a:t>
                </a:r>
                <a:r>
                  <a:rPr lang="pt-BR" dirty="0"/>
                  <a:t>, que tem como </a:t>
                </a:r>
                <a:r>
                  <a:rPr lang="pt-BR" b="1" i="1" dirty="0"/>
                  <a:t>argumentos</a:t>
                </a:r>
                <a:r>
                  <a:rPr lang="pt-BR" dirty="0"/>
                  <a:t> os </a:t>
                </a:r>
                <a:r>
                  <a:rPr lang="pt-BR" b="1" i="1" dirty="0">
                    <a:solidFill>
                      <a:schemeClr val="accent2"/>
                    </a:solidFill>
                  </a:rPr>
                  <a:t>pesos da função hipótese</a:t>
                </a:r>
                <a:r>
                  <a:rPr lang="pt-BR" dirty="0"/>
                  <a:t>.</a:t>
                </a:r>
                <a:endParaRPr lang="pt-BR" sz="2800" dirty="0"/>
              </a:p>
            </p:txBody>
          </p:sp>
        </mc:Choice>
        <mc:Fallback>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en-US">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geral </a:t>
            </a:r>
            <a:r>
              <a:rPr lang="pt-BR" dirty="0"/>
              <a:t>de um conjunto de amostras (normalmente,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a:t>
            </a:r>
            <a:r>
              <a:rPr lang="pt-BR" b="1" i="1" dirty="0"/>
              <a:t>equação normal </a:t>
            </a:r>
            <a:r>
              <a:rPr lang="pt-BR" dirty="0"/>
              <a:t>e vislumbramos uma solução para essas desvantagens, a qual começaremos a discutir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minimizem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modelos grandes e grandes conjuntos de dados.</a:t>
            </a:r>
          </a:p>
          <a:p>
            <a:r>
              <a:rPr lang="pt-BR" dirty="0"/>
              <a:t>É de fácil implementação.</a:t>
            </a:r>
          </a:p>
          <a:p>
            <a:r>
              <a:rPr lang="pt-BR" dirty="0"/>
              <a:t>Não precisamos nos preocupar com matrizes </a:t>
            </a:r>
            <a:r>
              <a:rPr lang="pt-BR" b="1" i="1" dirty="0"/>
              <a:t>mal condicionadas</a:t>
            </a:r>
            <a:r>
              <a:rPr lang="pt-BR" dirty="0"/>
              <a:t>, ou seja, matrizes com </a:t>
            </a:r>
            <a:r>
              <a:rPr lang="pt-BR" b="1" i="1" dirty="0">
                <a:solidFill>
                  <a:srgbClr val="7030A0"/>
                </a:solidFill>
              </a:rPr>
              <a:t>determinante próximo de 0</a:t>
            </a:r>
            <a:r>
              <a:rPr lang="pt-BR" dirty="0"/>
              <a:t> (i.e., quase </a:t>
            </a:r>
            <a:r>
              <a:rPr lang="pt-BR" b="1" i="1" dirty="0"/>
              <a:t>singulares</a:t>
            </a:r>
            <a:r>
              <a:rPr lang="pt-BR" dirty="0"/>
              <a:t>).</a:t>
            </a:r>
          </a:p>
          <a:p>
            <a:r>
              <a:rPr lang="pt-BR" dirty="0"/>
              <a:t>É flexível, podendo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199" y="1446963"/>
            <a:ext cx="10679349" cy="49830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chemeClr val="accent2"/>
                </a:solidFill>
              </a:rPr>
              <a:t>pesos ótimos</a:t>
            </a:r>
            <a:r>
              <a:rPr lang="pt-BR" sz="4400" b="1" i="1" dirty="0">
                <a:solidFill>
                  <a:srgbClr val="00B050"/>
                </a:solidFill>
              </a:rPr>
              <a:t>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a:t>
                </a:r>
                <a:r>
                  <a:rPr lang="pt-BR" b="1" i="1" dirty="0">
                    <a:solidFill>
                      <a:schemeClr val="accent2"/>
                    </a:solidFill>
                  </a:rPr>
                  <a:t>direção oposta </a:t>
                </a:r>
                <a:r>
                  <a:rPr lang="pt-BR" dirty="0"/>
                  <a:t>a apontada pelo </a:t>
                </a:r>
                <a:r>
                  <a:rPr lang="pt-BR" b="1" i="1" dirty="0"/>
                  <a:t>vetor</a:t>
                </a:r>
                <a:r>
                  <a:rPr lang="pt-BR" dirty="0"/>
                  <a:t> </a:t>
                </a:r>
                <a:r>
                  <a:rPr lang="pt-BR" b="1" i="1" dirty="0"/>
                  <a:t>gradiente</a:t>
                </a:r>
                <a:r>
                  <a:rPr lang="pt-BR" dirty="0"/>
                  <a:t>.</a:t>
                </a:r>
              </a:p>
              <a:p>
                <a:pPr lvl="1">
                  <a:buFont typeface="Wingdings" panose="05000000000000000000" pitchFamily="2" charset="2"/>
                  <a:buChar char="§"/>
                </a:pPr>
                <a:r>
                  <a:rPr lang="pt-BR" dirty="0"/>
                  <a:t>Ele é sempre um valor maior do que zero.</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85188"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 </m:t>
                    </m:r>
                  </m:oMath>
                </a14:m>
                <a:r>
                  <a:rPr lang="pt-BR" dirty="0"/>
                  <a:t>é o </a:t>
                </a:r>
                <a:r>
                  <a:rPr lang="pt-BR" b="1" i="1" dirty="0">
                    <a:solidFill>
                      <a:srgbClr val="00B050"/>
                    </a:solidFill>
                  </a:rPr>
                  <a:t>número do exemplo </a:t>
                </a:r>
                <a:r>
                  <a:rPr lang="pt-BR" dirty="0"/>
                  <a:t>(ou amostra),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a:t>
                </a:r>
                <a:r>
                  <a:rPr lang="pt-BR" b="1" i="1" dirty="0">
                    <a:solidFill>
                      <a:srgbClr val="00B050"/>
                    </a:solidFill>
                  </a:rPr>
                  <a:t>pesos e atributos da função hipótese</a:t>
                </a:r>
                <a:r>
                  <a:rPr lang="pt-BR" dirty="0"/>
                  <a:t>,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a:t>
                </a:r>
                <a:r>
                  <a:rPr lang="pt-BR" i="1" dirty="0"/>
                  <a:t>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atributos da </a:t>
                </a:r>
                <a14:m>
                  <m:oMath xmlns:m="http://schemas.openxmlformats.org/officeDocument/2006/math">
                    <m:r>
                      <a:rPr lang="pt-BR" i="1">
                        <a:latin typeface="Cambria Math" panose="02040503050406030204" pitchFamily="18" charset="0"/>
                      </a:rPr>
                      <m:t>𝑛</m:t>
                    </m:r>
                  </m:oMath>
                </a14:m>
                <a:r>
                  <a:rPr lang="pt-BR" dirty="0"/>
                  <a:t>-</a:t>
                </a:r>
                <a:r>
                  <a:rPr lang="pt-BR" dirty="0" err="1"/>
                  <a:t>ésima</a:t>
                </a:r>
                <a:r>
                  <a:rPr lang="pt-BR" dirty="0"/>
                  <a:t> amostra,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85188" cy="5032375"/>
              </a:xfrm>
              <a:blipFill>
                <a:blip r:embed="rId2"/>
                <a:stretch>
                  <a:fillRect l="-1090" t="-1937" r="-163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b="1" dirty="0"/>
                  <a:t>OBS</a:t>
                </a:r>
                <a:r>
                  <a:rPr lang="nl-BE" dirty="0"/>
                  <a:t>.: Esse cálculo pode ser diretamente estendido para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79847"/>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1"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r>
                                <a:rPr lang="pt-BR" i="1">
                                  <a:latin typeface="Cambria Math" panose="02040503050406030204" pitchFamily="18" charset="0"/>
                                  <a:ea typeface="Cambria Math" panose="02040503050406030204" pitchFamily="18" charset="0"/>
                                </a:rPr>
                                <m:t>𝛼</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0" smtClean="0">
                          <a:latin typeface="Cambria Math" panose="02040503050406030204" pitchFamily="18" charset="0"/>
                        </a:rPr>
                        <m:t>.</m:t>
                      </m:r>
                    </m:oMath>
                  </m:oMathPara>
                </a14:m>
                <a:endParaRPr lang="pt-BR" dirty="0"/>
              </a:p>
              <a:p>
                <a:r>
                  <a:rPr lang="pt-BR" dirty="0"/>
                  <a:t>Percebam que o vetor gradiente é a </a:t>
                </a:r>
                <a:r>
                  <a:rPr lang="pt-BR" b="1" i="1" dirty="0">
                    <a:solidFill>
                      <a:srgbClr val="00B050"/>
                    </a:solidFill>
                  </a:rPr>
                  <a:t>média da diferença </a:t>
                </a:r>
                <a:r>
                  <a:rPr lang="pt-BR" dirty="0"/>
                  <a:t>entre o rótulo e a saída da função hipótese vezes o vetor de atributos </a:t>
                </a:r>
                <a:r>
                  <a:rPr lang="pt-BR" b="1" i="1" dirty="0">
                    <a:solidFill>
                      <a:srgbClr val="00B050"/>
                    </a:solidFill>
                  </a:rPr>
                  <a:t>tomada ao </a:t>
                </a:r>
                <a:r>
                  <a:rPr lang="pt-BR" b="1" i="1" dirty="0">
                    <a:solidFill>
                      <a:schemeClr val="accent2"/>
                    </a:solidFill>
                  </a:rPr>
                  <a:t>longo de todos os </a:t>
                </a:r>
                <a14:m>
                  <m:oMath xmlns:m="http://schemas.openxmlformats.org/officeDocument/2006/math">
                    <m:r>
                      <a:rPr lang="pt-BR" b="1" i="1" smtClean="0">
                        <a:solidFill>
                          <a:schemeClr val="accent2"/>
                        </a:solidFill>
                        <a:latin typeface="Cambria Math" panose="02040503050406030204" pitchFamily="18" charset="0"/>
                      </a:rPr>
                      <m:t>𝑵</m:t>
                    </m:r>
                  </m:oMath>
                </a14:m>
                <a:r>
                  <a:rPr lang="pt-BR" b="1" i="1" dirty="0">
                    <a:solidFill>
                      <a:schemeClr val="accent2"/>
                    </a:solidFill>
                  </a:rPr>
                  <a:t> exemplos</a:t>
                </a:r>
                <a:r>
                  <a:rPr lang="pt-BR" b="1" i="1" dirty="0">
                    <a:solidFill>
                      <a:srgbClr val="00B050"/>
                    </a:solidFill>
                  </a:rPr>
                  <a:t> do conjunto de treinamento.</a:t>
                </a:r>
                <a:endParaRPr lang="pt-BR" dirty="0"/>
              </a:p>
              <a:p>
                <a:r>
                  <a:rPr lang="pt-BR" b="1" dirty="0"/>
                  <a:t>Observações</a:t>
                </a:r>
                <a:r>
                  <a:rPr lang="pt-BR" dirty="0"/>
                  <a:t>: </a:t>
                </a:r>
              </a:p>
              <a:p>
                <a:pPr lvl="1">
                  <a:buFont typeface="Wingdings" panose="05000000000000000000" pitchFamily="2" charset="2"/>
                  <a:buChar char="§"/>
                </a:pPr>
                <a:r>
                  <a:rPr lang="pt-BR" dirty="0"/>
                  <a:t>O sinal + é devido ao vetor gradiente encontrado ter sinal negativo.</a:t>
                </a:r>
              </a:p>
              <a:p>
                <a:pPr lvl="1">
                  <a:buFont typeface="Wingdings" panose="05000000000000000000" pitchFamily="2" charset="2"/>
                  <a:buChar char="§"/>
                </a:pPr>
                <a:r>
                  <a:rPr lang="pt-BR" dirty="0"/>
                  <a:t>Por ser constante, o termo </a:t>
                </a:r>
                <a14:m>
                  <m:oMath xmlns:m="http://schemas.openxmlformats.org/officeDocument/2006/math">
                    <m:f>
                      <m:fPr>
                        <m:type m:val="lin"/>
                        <m:ctrlPr>
                          <a:rPr lang="pt-BR" sz="1400" i="1" smtClean="0">
                            <a:latin typeface="Cambria Math" panose="02040503050406030204" pitchFamily="18" charset="0"/>
                          </a:rPr>
                        </m:ctrlPr>
                      </m:fPr>
                      <m:num>
                        <m:r>
                          <a:rPr lang="pt-BR" sz="1400" b="0" i="1" smtClean="0">
                            <a:latin typeface="Cambria Math" panose="02040503050406030204" pitchFamily="18" charset="0"/>
                          </a:rPr>
                          <m:t>2</m:t>
                        </m:r>
                      </m:num>
                      <m:den>
                        <m:r>
                          <a:rPr lang="pt-BR" sz="14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p:txBody>
          </p:sp>
        </mc:Choice>
        <mc:Fallback>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1887" r="-380"/>
                </a:stretch>
              </a:blipFill>
            </p:spPr>
            <p:txBody>
              <a:bodyPr/>
              <a:lstStyle/>
              <a:p>
                <a:r>
                  <a:rPr lang="en-US">
                    <a:noFill/>
                  </a:rPr>
                  <a:t> </a:t>
                </a:r>
              </a:p>
            </p:txBody>
          </p:sp>
        </mc:Fallback>
      </mc:AlternateContent>
      <p:sp>
        <p:nvSpPr>
          <p:cNvPr id="5" name="Retângulo 4">
            <a:extLst>
              <a:ext uri="{FF2B5EF4-FFF2-40B4-BE49-F238E27FC236}">
                <a16:creationId xmlns:a16="http://schemas.microsoft.com/office/drawing/2014/main" id="{C19FEA55-6A13-F1A8-7D20-259D842CF6CA}"/>
              </a:ext>
            </a:extLst>
          </p:cNvPr>
          <p:cNvSpPr/>
          <p:nvPr/>
        </p:nvSpPr>
        <p:spPr>
          <a:xfrm>
            <a:off x="4359809" y="2836289"/>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Retângulo 3">
            <a:extLst>
              <a:ext uri="{FF2B5EF4-FFF2-40B4-BE49-F238E27FC236}">
                <a16:creationId xmlns:a16="http://schemas.microsoft.com/office/drawing/2014/main" id="{C9CC0C85-AF04-2846-CDB2-7A24FB80D12D}"/>
              </a:ext>
            </a:extLst>
          </p:cNvPr>
          <p:cNvSpPr/>
          <p:nvPr/>
        </p:nvSpPr>
        <p:spPr>
          <a:xfrm>
            <a:off x="9424677" y="2856421"/>
            <a:ext cx="299740" cy="3599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ight Brace 5">
            <a:extLst>
              <a:ext uri="{FF2B5EF4-FFF2-40B4-BE49-F238E27FC236}">
                <a16:creationId xmlns:a16="http://schemas.microsoft.com/office/drawing/2014/main" id="{0641A3DC-E98E-1326-DFE3-3BD83CDA4753}"/>
              </a:ext>
            </a:extLst>
          </p:cNvPr>
          <p:cNvSpPr/>
          <p:nvPr/>
        </p:nvSpPr>
        <p:spPr>
          <a:xfrm rot="5400000">
            <a:off x="2517031" y="2480553"/>
            <a:ext cx="286966" cy="1896894"/>
          </a:xfrm>
          <a:prstGeom prst="rightBrace">
            <a:avLst>
              <a:gd name="adj1" fmla="val 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00647544-33E1-BD72-E6EF-5407C259BD13}"/>
              </a:ext>
            </a:extLst>
          </p:cNvPr>
          <p:cNvSpPr txBox="1"/>
          <p:nvPr/>
        </p:nvSpPr>
        <p:spPr>
          <a:xfrm>
            <a:off x="1772872" y="3480591"/>
            <a:ext cx="1806905" cy="261610"/>
          </a:xfrm>
          <a:prstGeom prst="rect">
            <a:avLst/>
          </a:prstGeom>
          <a:noFill/>
        </p:spPr>
        <p:txBody>
          <a:bodyPr wrap="none" rtlCol="0">
            <a:spAutoFit/>
          </a:bodyPr>
          <a:lstStyle/>
          <a:p>
            <a:r>
              <a:rPr lang="pt-BR" sz="1100" dirty="0"/>
              <a:t>Eq. de atualização dos pesos</a:t>
            </a:r>
            <a:endParaRPr lang="en-US" sz="1100" dirty="0"/>
          </a:p>
        </p:txBody>
      </p:sp>
    </p:spTree>
    <p:extLst>
      <p:ext uri="{BB962C8B-B14F-4D97-AF65-F5344CB8AC3E}">
        <p14:creationId xmlns:p14="http://schemas.microsoft.com/office/powerpoint/2010/main" val="985320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3861881"/>
            <a:ext cx="11226282" cy="2996118"/>
          </a:xfrm>
        </p:spPr>
        <p:txBody>
          <a:bodyPr>
            <a:normAutofit/>
          </a:bodyPr>
          <a:lstStyle/>
          <a:p>
            <a:r>
              <a:rPr lang="pt-BR" dirty="0"/>
              <a:t>Lembrem-se que </a:t>
            </a:r>
            <a:r>
              <a:rPr lang="pt-BR" b="1" i="1" dirty="0">
                <a:solidFill>
                  <a:schemeClr val="accent2"/>
                </a:solidFill>
              </a:rPr>
              <a:t>a cada iteração</a:t>
            </a:r>
            <a:r>
              <a:rPr lang="pt-BR" b="1" dirty="0">
                <a:solidFill>
                  <a:schemeClr val="accent2"/>
                </a:solidFill>
              </a:rPr>
              <a:t> </a:t>
            </a:r>
            <a:r>
              <a:rPr lang="pt-BR" dirty="0"/>
              <a:t>(i.e., </a:t>
            </a:r>
            <a:r>
              <a:rPr lang="pt-BR" b="1" i="1" dirty="0"/>
              <a:t>loop</a:t>
            </a:r>
            <a:r>
              <a:rPr lang="pt-BR" dirty="0"/>
              <a:t>) do algoritmo 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acima para cada iteração.</a:t>
            </a:r>
            <a:endParaRPr lang="pt-BR" dirty="0"/>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7B55FC7F-CCAF-A80B-4B1F-3688C9727694}"/>
                  </a:ext>
                </a:extLst>
              </p:cNvPr>
              <p:cNvSpPr/>
              <p:nvPr/>
            </p:nvSpPr>
            <p:spPr>
              <a:xfrm>
                <a:off x="1170561" y="2099625"/>
                <a:ext cx="9850878" cy="1353319"/>
              </a:xfrm>
              <a:prstGeom prst="rect">
                <a:avLst/>
              </a:prstGeom>
              <a:ln>
                <a:solidFill>
                  <a:schemeClr val="tx1"/>
                </a:solidFill>
              </a:ln>
            </p:spPr>
            <p:txBody>
              <a:bodyPr wrap="square">
                <a:spAutoFit/>
              </a:bodyPr>
              <a:lstStyle/>
              <a:p>
                <a14:m>
                  <m:oMath xmlns:m="http://schemas.openxmlformats.org/officeDocument/2006/math">
                    <m:r>
                      <a:rPr lang="pt-BR" sz="2400" b="1" i="1" smtClean="0">
                        <a:latin typeface="Cambria Math" panose="02040503050406030204" pitchFamily="18" charset="0"/>
                      </a:rPr>
                      <m:t>𝒂</m:t>
                    </m:r>
                    <m:r>
                      <a:rPr lang="pt-BR" sz="2400" b="1" i="1" smtClean="0">
                        <a:latin typeface="Cambria Math" panose="02040503050406030204" pitchFamily="18" charset="0"/>
                      </a:rPr>
                      <m:t> </m:t>
                    </m:r>
                  </m:oMath>
                </a14:m>
                <a:r>
                  <a:rPr lang="en-US" sz="2400" b="1" dirty="0"/>
                  <a:t> </a:t>
                </a:r>
                <a14:m>
                  <m:oMath xmlns:m="http://schemas.openxmlformats.org/officeDocument/2006/math">
                    <m:r>
                      <a:rPr lang="en-US" sz="2400" b="1" i="1" dirty="0">
                        <a:latin typeface="Cambria Math" panose="02040503050406030204" pitchFamily="18" charset="0"/>
                        <a:ea typeface="Cambria Math" panose="02040503050406030204" pitchFamily="18" charset="0"/>
                      </a:rPr>
                      <m:t>←</m:t>
                    </m:r>
                    <m:r>
                      <m:rPr>
                        <m:sty m:val="p"/>
                      </m:rPr>
                      <a:rPr lang="en-US" sz="2400" dirty="0">
                        <a:latin typeface="Cambria Math" panose="02040503050406030204" pitchFamily="18" charset="0"/>
                        <a:ea typeface="Cambria Math" panose="02040503050406030204" pitchFamily="18" charset="0"/>
                      </a:rPr>
                      <m:t>inicializa</m:t>
                    </m:r>
                    <m:r>
                      <a:rPr lang="en-US"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o</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vetor</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de</m:t>
                    </m:r>
                    <m:r>
                      <a:rPr lang="pt-BR" sz="2400" b="0" i="0" dirty="0" smtClean="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r>
                      <a:rPr lang="pt-BR" sz="2400" b="0" i="0" dirty="0" smtClean="0">
                        <a:latin typeface="Cambria Math" panose="02040503050406030204" pitchFamily="18" charset="0"/>
                        <a:ea typeface="Cambria Math" panose="02040503050406030204" pitchFamily="18" charset="0"/>
                      </a:rPr>
                      <m:t> </m:t>
                    </m:r>
                    <m:r>
                      <m:rPr>
                        <m:sty m:val="p"/>
                      </m:rPr>
                      <a:rPr lang="en-US" sz="2400" dirty="0">
                        <a:latin typeface="Cambria Math" panose="02040503050406030204" pitchFamily="18" charset="0"/>
                        <a:ea typeface="Cambria Math" panose="02040503050406030204" pitchFamily="18" charset="0"/>
                      </a:rPr>
                      <m:t>em</m:t>
                    </m:r>
                    <m:r>
                      <a:rPr lang="en-US"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um</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ponto</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aleat</m:t>
                    </m:r>
                    <m:r>
                      <a:rPr lang="pt-BR" sz="2400" b="0" i="0" dirty="0" smtClean="0">
                        <a:latin typeface="Cambria Math" panose="02040503050406030204" pitchFamily="18" charset="0"/>
                        <a:ea typeface="Cambria Math" panose="02040503050406030204" pitchFamily="18" charset="0"/>
                      </a:rPr>
                      <m:t>ó</m:t>
                    </m:r>
                    <m:r>
                      <m:rPr>
                        <m:sty m:val="p"/>
                      </m:rPr>
                      <a:rPr lang="pt-BR" sz="2400" b="0" i="0" dirty="0" smtClean="0">
                        <a:latin typeface="Cambria Math" panose="02040503050406030204" pitchFamily="18" charset="0"/>
                        <a:ea typeface="Cambria Math" panose="02040503050406030204" pitchFamily="18" charset="0"/>
                      </a:rPr>
                      <m:t>rio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espa</m:t>
                    </m:r>
                    <m:r>
                      <a:rPr lang="pt-BR" sz="2400" dirty="0">
                        <a:latin typeface="Cambria Math" panose="02040503050406030204" pitchFamily="18" charset="0"/>
                        <a:ea typeface="Cambria Math" panose="02040503050406030204" pitchFamily="18" charset="0"/>
                      </a:rPr>
                      <m:t>ç</m:t>
                    </m:r>
                    <m:r>
                      <m:rPr>
                        <m:sty m:val="p"/>
                      </m:rPr>
                      <a:rPr lang="pt-BR" sz="2400" dirty="0">
                        <a:latin typeface="Cambria Math" panose="02040503050406030204" pitchFamily="18" charset="0"/>
                        <a:ea typeface="Cambria Math" panose="02040503050406030204" pitchFamily="18" charset="0"/>
                      </a:rPr>
                      <m:t>o</m:t>
                    </m:r>
                    <m:r>
                      <a:rPr lang="pt-BR" sz="2400" dirty="0">
                        <a:latin typeface="Cambria Math" panose="02040503050406030204" pitchFamily="18" charset="0"/>
                        <a:ea typeface="Cambria Math" panose="02040503050406030204" pitchFamily="18" charset="0"/>
                      </a:rPr>
                      <m:t> </m:t>
                    </m:r>
                    <m:r>
                      <m:rPr>
                        <m:sty m:val="p"/>
                      </m:rPr>
                      <a:rPr lang="pt-BR" sz="2400" dirty="0">
                        <a:latin typeface="Cambria Math" panose="02040503050406030204" pitchFamily="18" charset="0"/>
                        <a:ea typeface="Cambria Math" panose="02040503050406030204" pitchFamily="18" charset="0"/>
                      </a:rPr>
                      <m:t>de</m:t>
                    </m:r>
                    <m:r>
                      <a:rPr lang="pt-BR" sz="2400" dirty="0">
                        <a:latin typeface="Cambria Math" panose="02040503050406030204" pitchFamily="18" charset="0"/>
                        <a:ea typeface="Cambria Math" panose="02040503050406030204" pitchFamily="18" charset="0"/>
                      </a:rPr>
                      <m:t> </m:t>
                    </m:r>
                    <m:r>
                      <m:rPr>
                        <m:sty m:val="p"/>
                      </m:rPr>
                      <a:rPr lang="pt-BR" sz="2400" b="0" i="0" dirty="0" smtClean="0">
                        <a:latin typeface="Cambria Math" panose="02040503050406030204" pitchFamily="18" charset="0"/>
                        <a:ea typeface="Cambria Math" panose="02040503050406030204" pitchFamily="18" charset="0"/>
                      </a:rPr>
                      <m:t>pesos</m:t>
                    </m:r>
                  </m:oMath>
                </a14:m>
                <a:endParaRPr lang="pt-BR" sz="2400" b="0" dirty="0">
                  <a:ea typeface="Cambria Math" panose="02040503050406030204" pitchFamily="18" charset="0"/>
                </a:endParaRPr>
              </a:p>
              <a:p>
                <a:r>
                  <a:rPr lang="pt-BR" sz="2400" b="1" dirty="0">
                    <a:latin typeface="Cambria Math" panose="02040503050406030204" pitchFamily="18" charset="0"/>
                    <a:ea typeface="Cambria Math" panose="02040503050406030204" pitchFamily="18" charset="0"/>
                  </a:rPr>
                  <a:t>loop até </a:t>
                </a:r>
                <a:r>
                  <a:rPr lang="pt-BR" sz="2400" dirty="0">
                    <a:latin typeface="Cambria Math" panose="02040503050406030204" pitchFamily="18" charset="0"/>
                    <a:ea typeface="Cambria Math" panose="02040503050406030204" pitchFamily="18" charset="0"/>
                  </a:rPr>
                  <a:t>convergir </a:t>
                </a:r>
                <a:r>
                  <a:rPr lang="pt-BR" sz="2400" b="1" dirty="0">
                    <a:latin typeface="Cambria Math" panose="02040503050406030204" pitchFamily="18" charset="0"/>
                    <a:ea typeface="Cambria Math" panose="02040503050406030204" pitchFamily="18" charset="0"/>
                  </a:rPr>
                  <a:t>ou </a:t>
                </a:r>
                <a:r>
                  <a:rPr lang="pt-BR" sz="2400" dirty="0">
                    <a:latin typeface="Cambria Math" panose="02040503050406030204" pitchFamily="18" charset="0"/>
                    <a:ea typeface="Cambria Math" panose="02040503050406030204" pitchFamily="18" charset="0"/>
                  </a:rPr>
                  <a:t>atingir o número máximo de iterações </a:t>
                </a:r>
                <a:r>
                  <a:rPr lang="pt-BR" sz="2400" b="1" dirty="0">
                    <a:latin typeface="Cambria Math" panose="02040503050406030204" pitchFamily="18" charset="0"/>
                    <a:ea typeface="Cambria Math" panose="02040503050406030204" pitchFamily="18" charset="0"/>
                  </a:rPr>
                  <a:t>do</a:t>
                </a:r>
                <a:endParaRPr lang="pt-BR" sz="2400" dirty="0">
                  <a:latin typeface="Cambria Math" panose="02040503050406030204" pitchFamily="18" charset="0"/>
                  <a:ea typeface="Cambria Math" panose="02040503050406030204" pitchFamily="18" charset="0"/>
                </a:endParaRPr>
              </a:p>
              <a:p>
                <a:r>
                  <a:rPr lang="en-US" sz="2400" dirty="0"/>
                  <a:t>	</a:t>
                </a:r>
                <a14:m>
                  <m:oMath xmlns:m="http://schemas.openxmlformats.org/officeDocument/2006/math">
                    <m:r>
                      <a:rPr lang="pt-BR" sz="2400" b="1" i="1">
                        <a:latin typeface="Cambria Math" panose="02040503050406030204" pitchFamily="18" charset="0"/>
                      </a:rPr>
                      <m:t>𝒂</m:t>
                    </m:r>
                    <m:r>
                      <a:rPr lang="en-US"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rPr>
                      <m:t>𝒂</m:t>
                    </m:r>
                    <m:r>
                      <a:rPr lang="pt-BR" sz="2400" b="0" i="1" smtClean="0">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acc>
                              <m:accPr>
                                <m:chr m:val="̂"/>
                                <m:ctrlPr>
                                  <a:rPr lang="pt-BR" sz="2400" i="1">
                                    <a:latin typeface="Cambria Math" panose="02040503050406030204" pitchFamily="18" charset="0"/>
                                  </a:rPr>
                                </m:ctrlPr>
                              </m:accPr>
                              <m:e>
                                <m:r>
                                  <a:rPr lang="pt-BR" sz="2400" i="1">
                                    <a:latin typeface="Cambria Math" panose="02040503050406030204" pitchFamily="18" charset="0"/>
                                  </a:rPr>
                                  <m:t>𝑦</m:t>
                                </m:r>
                              </m:e>
                            </m:acc>
                            <m:d>
                              <m:dPr>
                                <m:ctrlPr>
                                  <a:rPr lang="pt-BR" sz="2400" i="1">
                                    <a:latin typeface="Cambria Math" panose="02040503050406030204" pitchFamily="18" charset="0"/>
                                  </a:rPr>
                                </m:ctrlPr>
                              </m:dPr>
                              <m:e>
                                <m:r>
                                  <a:rPr lang="pt-BR" sz="2400" i="1">
                                    <a:latin typeface="Cambria Math" panose="02040503050406030204" pitchFamily="18" charset="0"/>
                                  </a:rPr>
                                  <m:t>𝑛</m:t>
                                </m:r>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𝑛</m:t>
                            </m:r>
                          </m:e>
                        </m:d>
                      </m:e>
                    </m:nary>
                  </m:oMath>
                </a14:m>
                <a:endParaRPr lang="nl-BE" sz="2400" dirty="0">
                  <a:latin typeface="Cambria Math" panose="02040503050406030204" pitchFamily="18" charset="0"/>
                  <a:ea typeface="Cambria Math" panose="02040503050406030204" pitchFamily="18" charset="0"/>
                </a:endParaRPr>
              </a:p>
            </p:txBody>
          </p:sp>
        </mc:Choice>
        <mc:Fallback>
          <p:sp>
            <p:nvSpPr>
              <p:cNvPr id="4" name="Rectangle 3">
                <a:extLst>
                  <a:ext uri="{FF2B5EF4-FFF2-40B4-BE49-F238E27FC236}">
                    <a16:creationId xmlns:a16="http://schemas.microsoft.com/office/drawing/2014/main" id="{7B55FC7F-CCAF-A80B-4B1F-3688C9727694}"/>
                  </a:ext>
                </a:extLst>
              </p:cNvPr>
              <p:cNvSpPr>
                <a:spLocks noRot="1" noChangeAspect="1" noMove="1" noResize="1" noEditPoints="1" noAdjustHandles="1" noChangeArrowheads="1" noChangeShapeType="1" noTextEdit="1"/>
              </p:cNvSpPr>
              <p:nvPr/>
            </p:nvSpPr>
            <p:spPr>
              <a:xfrm>
                <a:off x="1170561" y="2099625"/>
                <a:ext cx="9850878" cy="1353319"/>
              </a:xfrm>
              <a:prstGeom prst="rect">
                <a:avLst/>
              </a:prstGeom>
              <a:blipFill>
                <a:blip r:embed="rId3"/>
                <a:stretch>
                  <a:fillRect l="-865"/>
                </a:stretch>
              </a:blipFill>
              <a:ln>
                <a:solidFill>
                  <a:schemeClr val="tx1"/>
                </a:solidFill>
              </a:ln>
            </p:spPr>
            <p:txBody>
              <a:bodyPr/>
              <a:lstStyle/>
              <a:p>
                <a:r>
                  <a:rPr lang="en-US">
                    <a:noFill/>
                  </a:rPr>
                  <a:t> </a:t>
                </a:r>
              </a:p>
            </p:txBody>
          </p:sp>
        </mc:Fallback>
      </mc:AlternateContent>
      <p:sp>
        <p:nvSpPr>
          <p:cNvPr id="5" name="Retângulo 4">
            <a:extLst>
              <a:ext uri="{FF2B5EF4-FFF2-40B4-BE49-F238E27FC236}">
                <a16:creationId xmlns:a16="http://schemas.microsoft.com/office/drawing/2014/main" id="{9E87A86B-E7EA-E3F4-AFEB-F7174C298A4B}"/>
              </a:ext>
            </a:extLst>
          </p:cNvPr>
          <p:cNvSpPr/>
          <p:nvPr/>
        </p:nvSpPr>
        <p:spPr>
          <a:xfrm>
            <a:off x="3774332" y="2914650"/>
            <a:ext cx="3180945" cy="4667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00794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nós podemos ter </a:t>
            </a:r>
            <a:r>
              <a:rPr lang="pt-BR" b="1" i="1" dirty="0">
                <a:solidFill>
                  <a:srgbClr val="00B050"/>
                </a:solidFill>
              </a:rPr>
              <a:t>3 versões diferentes, dependendo da </a:t>
            </a:r>
            <a:r>
              <a:rPr lang="pt-BR" b="1" i="1" dirty="0">
                <a:solidFill>
                  <a:schemeClr val="accent2"/>
                </a:solidFill>
              </a:rPr>
              <a:t>quantidade de exemplos </a:t>
            </a:r>
            <a:r>
              <a:rPr lang="pt-BR" dirty="0"/>
              <a:t>considerados no </a:t>
            </a:r>
            <a:r>
              <a:rPr lang="pt-BR" b="1" i="1" dirty="0">
                <a:solidFill>
                  <a:schemeClr val="accent2"/>
                </a:solidFill>
              </a:rPr>
              <a:t>cálculo do vetor gradiente</a:t>
            </a:r>
            <a:r>
              <a:rPr lang="pt-BR" dirty="0"/>
              <a:t>:</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ter que processar todos os exemplos a cada iteração, pode ser lento e consumir muita CPU e memória com modelos e conjuntos muito grandes.</a:t>
                </a:r>
              </a:p>
              <a:p>
                <a:r>
                  <a:rPr lang="pt-BR" b="1" i="1" dirty="0">
                    <a:solidFill>
                      <a:srgbClr val="00B050"/>
                    </a:solidFill>
                  </a:rPr>
                  <a:t>Convergência</a:t>
                </a:r>
                <a:r>
                  <a:rPr lang="pt-BR" dirty="0"/>
                  <a:t> para o </a:t>
                </a:r>
                <a:r>
                  <a:rPr lang="pt-BR" b="1" i="1" dirty="0">
                    <a:solidFill>
                      <a:schemeClr val="accent2"/>
                    </a:solidFill>
                  </a:rPr>
                  <a:t>mínimo global </a:t>
                </a:r>
                <a:r>
                  <a:rPr lang="pt-BR" dirty="0"/>
                  <a:t>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 e o passo de aprendizagem,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 não for muito grande.</a:t>
                </a:r>
              </a:p>
              <a:p>
                <a:r>
                  <a:rPr lang="pt-BR" dirty="0"/>
                  <a:t>Dentre as três versões, é a que </a:t>
                </a:r>
                <a:r>
                  <a:rPr lang="pt-BR" b="1" i="1" dirty="0">
                    <a:solidFill>
                      <a:srgbClr val="00B050"/>
                    </a:solidFill>
                  </a:rPr>
                  <a:t>obtém os melhores resultados</a:t>
                </a:r>
                <a:r>
                  <a:rPr lang="pt-BR" dirty="0"/>
                  <a:t>.</a:t>
                </a:r>
              </a:p>
            </p:txBody>
          </p:sp>
        </mc:Choice>
        <mc:Fallback>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875"/>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f>
                        <m:fPr>
                          <m:ctrlPr>
                            <a:rPr lang="pt-BR" i="1" smtClean="0">
                              <a:latin typeface="Cambria Math" panose="02040503050406030204" pitchFamily="18" charset="0"/>
                              <a:ea typeface="Cambria Math" panose="02040503050406030204" pitchFamily="18" charset="0"/>
                            </a:rPr>
                          </m:ctrlPr>
                        </m:fPr>
                        <m:num>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num>
                        <m:den>
                          <m:r>
                            <a:rPr lang="pt-BR" i="1" smtClean="0">
                              <a:latin typeface="Cambria Math" panose="02040503050406030204" pitchFamily="18" charset="0"/>
                              <a:ea typeface="Cambria Math" panose="02040503050406030204" pitchFamily="18" charset="0"/>
                            </a:rPr>
                            <m:t>𝜕</m:t>
                          </m:r>
                          <m:r>
                            <a:rPr lang="pt-BR" b="1" i="1" smtClean="0">
                              <a:latin typeface="Cambria Math" panose="02040503050406030204" pitchFamily="18" charset="0"/>
                              <a:ea typeface="Cambria Math" panose="02040503050406030204" pitchFamily="18" charset="0"/>
                            </a:rPr>
                            <m:t>𝒙</m:t>
                          </m:r>
                        </m:den>
                      </m:f>
                    </m:oMath>
                  </m:oMathPara>
                </a14:m>
                <a:endParaRPr lang="pt-BR" dirty="0">
                  <a:ea typeface="Cambria Math" panose="02040503050406030204" pitchFamily="18" charset="0"/>
                </a:endParaRPr>
              </a:p>
              <a:p>
                <a:r>
                  <a:rPr lang="pt-BR" dirty="0"/>
                  <a:t>É o vetor composto pelas derivadas  parciais de uma função </a:t>
                </a:r>
                <a:r>
                  <a:rPr lang="en-US" dirty="0" err="1"/>
                  <a:t>multivariável</a:t>
                </a:r>
                <a:r>
                  <a:rPr lang="en-US" dirty="0"/>
                  <a:t>,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en-US" dirty="0"/>
                  <a:t>.</a:t>
                </a:r>
                <a:endParaRPr lang="pt-BR" dirty="0"/>
              </a:p>
              <a:p>
                <a:r>
                  <a:rPr lang="pt-BR" dirty="0"/>
                  <a:t>Qual </a:t>
                </a:r>
                <a:r>
                  <a:rPr lang="pt-BR" b="1" i="1" dirty="0">
                    <a:solidFill>
                      <a:srgbClr val="00B050"/>
                    </a:solidFill>
                  </a:rPr>
                  <a:t>informação</a:t>
                </a:r>
                <a:r>
                  <a:rPr lang="pt-BR" dirty="0"/>
                  <a:t> ele nos dá sobre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dirty="0"/>
                  <a:t>?</a:t>
                </a: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828044" y="1825624"/>
                <a:ext cx="6199833" cy="5032376"/>
              </a:xfrm>
              <a:blipFill>
                <a:blip r:embed="rId3"/>
                <a:stretch>
                  <a:fillRect l="-1770" t="-1937" r="-983"/>
                </a:stretch>
              </a:blipFill>
            </p:spPr>
            <p:txBody>
              <a:bodyPr/>
              <a:lstStyle/>
              <a:p>
                <a:r>
                  <a:rPr lang="en-US">
                    <a:noFill/>
                  </a:rPr>
                  <a:t> </a:t>
                </a:r>
              </a:p>
            </p:txBody>
          </p:sp>
        </mc:Fallback>
      </mc:AlternateContent>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a:t>
                </a:r>
                <a:r>
                  <a:rPr lang="pt-BR" b="1" i="1" dirty="0">
                    <a:solidFill>
                      <a:srgbClr val="FF0000"/>
                    </a:solidFill>
                  </a:rPr>
                  <a:t>iteração de atualização dos pesos</a:t>
                </a:r>
                <a:r>
                  <a:rPr lang="pt-BR" dirty="0"/>
                  <a:t> </a:t>
                </a:r>
                <a:r>
                  <a:rPr lang="pt-BR" b="1" i="1" dirty="0">
                    <a:solidFill>
                      <a:srgbClr val="00B050"/>
                    </a:solidFill>
                  </a:rPr>
                  <a:t>apenas </a:t>
                </a:r>
                <a:r>
                  <a:rPr lang="pt-BR" b="1" i="1" dirty="0">
                    <a:solidFill>
                      <a:srgbClr val="FF0000"/>
                    </a:solidFill>
                  </a:rPr>
                  <a:t>um</a:t>
                </a:r>
                <a:r>
                  <a:rPr lang="pt-BR" b="1" i="1" dirty="0">
                    <a:solidFill>
                      <a:srgbClr val="00B050"/>
                    </a:solidFill>
                  </a:rPr>
                  <a:t>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vetor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Tree>
    <p:extLst>
      <p:ext uri="{BB962C8B-B14F-4D97-AF65-F5344CB8AC3E}">
        <p14:creationId xmlns:p14="http://schemas.microsoft.com/office/powerpoint/2010/main" val="160602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3375498" y="1690688"/>
                <a:ext cx="8626001" cy="5167311"/>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a:t>
                </a:r>
                <a:r>
                  <a:rPr lang="pt-BR" b="1" i="1" dirty="0">
                    <a:solidFill>
                      <a:srgbClr val="FF0000"/>
                    </a:solidFill>
                  </a:rPr>
                  <a:t>não ocorra</a:t>
                </a:r>
                <a:r>
                  <a:rPr lang="pt-BR" dirty="0"/>
                  <a:t> ou </a:t>
                </a:r>
                <a:r>
                  <a:rPr lang="pt-BR" b="1" i="1" dirty="0">
                    <a:solidFill>
                      <a:srgbClr val="FF000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ponto de mínimo </a:t>
                </a:r>
                <a:r>
                  <a:rPr lang="pt-BR" b="1" i="1" dirty="0"/>
                  <a:t>sem nunca convergir</a:t>
                </a:r>
                <a:r>
                  <a:rPr lang="pt-BR" dirty="0"/>
                  <a:t>. </a:t>
                </a:r>
              </a:p>
              <a:p>
                <a:r>
                  <a:rPr lang="pt-BR" dirty="0"/>
                  <a:t>Entretanto, é </a:t>
                </a:r>
                <a:r>
                  <a:rPr lang="pt-BR" b="1" i="1" dirty="0">
                    <a:solidFill>
                      <a:srgbClr val="0070C0"/>
                    </a:solidFill>
                  </a:rPr>
                  <a:t>mais rápido e menos complexo computacionalmente</a:t>
                </a:r>
                <a:r>
                  <a:rPr lang="pt-BR" dirty="0"/>
                  <a:t>, usando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3375498" y="1690688"/>
                <a:ext cx="8626001" cy="5167311"/>
              </a:xfrm>
              <a:blipFill>
                <a:blip r:embed="rId3"/>
                <a:stretch>
                  <a:fillRect l="-1272" t="-1533" r="-2049"/>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pic>
        <p:nvPicPr>
          <p:cNvPr id="5" name="Picture 4">
            <a:extLst>
              <a:ext uri="{FF2B5EF4-FFF2-40B4-BE49-F238E27FC236}">
                <a16:creationId xmlns:a16="http://schemas.microsoft.com/office/drawing/2014/main" id="{10CCB1CC-F1AF-F95C-B487-43FFC4F2A40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190501" y="2746264"/>
            <a:ext cx="2619013" cy="2477490"/>
          </a:xfrm>
          <a:prstGeom prst="rect">
            <a:avLst/>
          </a:prstGeom>
        </p:spPr>
      </p:pic>
    </p:spTree>
    <p:extLst>
      <p:ext uri="{BB962C8B-B14F-4D97-AF65-F5344CB8AC3E}">
        <p14:creationId xmlns:p14="http://schemas.microsoft.com/office/powerpoint/2010/main" val="487639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oscilando</a:t>
            </a:r>
            <a:r>
              <a:rPr lang="pt-BR" sz="2800" dirty="0"/>
              <a:t>” em torno dele.</a:t>
            </a:r>
          </a:p>
          <a:p>
            <a:pPr lvl="1">
              <a:spcBef>
                <a:spcPts val="600"/>
              </a:spcBef>
              <a:buFont typeface="Wingdings" panose="05000000000000000000" pitchFamily="2" charset="2"/>
              <a:buChar char="§"/>
            </a:pPr>
            <a:r>
              <a:rPr lang="pt-BR" dirty="0"/>
              <a:t>Essa oscilação também pode ser vista na curva de erro.</a:t>
            </a:r>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a:stretch>
              </a:blipFill>
            </p:spPr>
            <p:txBody>
              <a:bodyPr/>
              <a:lstStyle/>
              <a:p>
                <a:r>
                  <a:rPr lang="pt-BR">
                    <a:noFill/>
                  </a:rPr>
                  <a:t> </a:t>
                </a:r>
              </a:p>
            </p:txBody>
          </p:sp>
        </mc:Fallback>
      </mc:AlternateContent>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4260881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que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a:t>
            </a:r>
            <a:r>
              <a:rPr lang="pt-BR" dirty="0" err="1"/>
              <a:t>Recordings</a:t>
            </a:r>
            <a:r>
              <a:rPr lang="pt-BR" dirty="0"/>
              <a:t>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50701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E231AE-E944-223C-A392-CD6538DD773A}"/>
              </a:ext>
            </a:extLst>
          </p:cNvPr>
          <p:cNvSpPr>
            <a:spLocks noGrp="1"/>
          </p:cNvSpPr>
          <p:nvPr>
            <p:ph type="title"/>
          </p:nvPr>
        </p:nvSpPr>
        <p:spPr/>
        <p:txBody>
          <a:bodyPr/>
          <a:lstStyle/>
          <a:p>
            <a:r>
              <a:rPr lang="pt-BR" dirty="0"/>
              <a:t>Referências	</a:t>
            </a:r>
          </a:p>
        </p:txBody>
      </p:sp>
      <p:sp>
        <p:nvSpPr>
          <p:cNvPr id="3" name="Espaço Reservado para Conteúdo 2">
            <a:extLst>
              <a:ext uri="{FF2B5EF4-FFF2-40B4-BE49-F238E27FC236}">
                <a16:creationId xmlns:a16="http://schemas.microsoft.com/office/drawing/2014/main" id="{16FF1158-2BC5-45B1-E262-493E9FAA3075}"/>
              </a:ext>
            </a:extLst>
          </p:cNvPr>
          <p:cNvSpPr>
            <a:spLocks noGrp="1"/>
          </p:cNvSpPr>
          <p:nvPr>
            <p:ph idx="1"/>
          </p:nvPr>
        </p:nvSpPr>
        <p:spPr/>
        <p:txBody>
          <a:bodyPr/>
          <a:lstStyle/>
          <a:p>
            <a:pPr marL="0" indent="0">
              <a:buNone/>
            </a:pPr>
            <a:r>
              <a:rPr lang="pt-BR" dirty="0"/>
              <a:t>[1] Marcos Eduardo Valle, “Derivadas Direcionais e o Vetor Gradiente”, </a:t>
            </a:r>
            <a:r>
              <a:rPr lang="pt-BR" dirty="0">
                <a:hlinkClick r:id="rId2"/>
              </a:rPr>
              <a:t>https://www.ime.unicamp.br/~valle/Teaching/MA211/Aula6.pdf</a:t>
            </a:r>
            <a:endParaRPr lang="pt-BR" dirty="0"/>
          </a:p>
          <a:p>
            <a:pPr marL="0" indent="0">
              <a:buNone/>
            </a:pPr>
            <a:r>
              <a:rPr lang="pt-BR" dirty="0"/>
              <a:t>[2] Marcos Eduardo Valle, “Fatoração de </a:t>
            </a:r>
            <a:r>
              <a:rPr lang="pt-BR" dirty="0" err="1"/>
              <a:t>Cholesky</a:t>
            </a:r>
            <a:r>
              <a:rPr lang="pt-BR" dirty="0"/>
              <a:t> e Condicionamento de uma Matriz.” </a:t>
            </a:r>
            <a:r>
              <a:rPr lang="pt-BR" dirty="0">
                <a:hlinkClick r:id="rId3"/>
              </a:rPr>
              <a:t>https://www.ime.unicamp.br/~valle/Teaching/MS211/Aula06.pdf</a:t>
            </a:r>
            <a:endParaRPr lang="pt-BR" dirty="0"/>
          </a:p>
          <a:p>
            <a:pPr marL="0" indent="0">
              <a:buNone/>
            </a:pPr>
            <a:r>
              <a:rPr lang="pt-BR" dirty="0"/>
              <a:t>[3] </a:t>
            </a:r>
            <a:r>
              <a:rPr lang="pt-BR" dirty="0" err="1"/>
              <a:t>IFSul</a:t>
            </a:r>
            <a:r>
              <a:rPr lang="pt-BR" dirty="0"/>
              <a:t>, “Matrizes, Determinantes e Sistemas Lineares”, </a:t>
            </a:r>
            <a:r>
              <a:rPr lang="pt-BR" dirty="0">
                <a:hlinkClick r:id="rId4"/>
              </a:rPr>
              <a:t>http://tics.ifsul.edu.br/matriz/conteudo/disciplinas/algl/ue/1/4.html</a:t>
            </a:r>
            <a:endParaRPr lang="pt-BR" dirty="0"/>
          </a:p>
          <a:p>
            <a:pPr marL="0" indent="0">
              <a:buNone/>
            </a:pPr>
            <a:endParaRPr lang="pt-BR" dirty="0"/>
          </a:p>
          <a:p>
            <a:pPr marL="0" indent="0">
              <a:buNone/>
            </a:pPr>
            <a:endParaRPr lang="pt-BR" dirty="0"/>
          </a:p>
          <a:p>
            <a:endParaRPr lang="pt-BR" dirty="0"/>
          </a:p>
        </p:txBody>
      </p:sp>
    </p:spTree>
    <p:extLst>
      <p:ext uri="{BB962C8B-B14F-4D97-AF65-F5344CB8AC3E}">
        <p14:creationId xmlns:p14="http://schemas.microsoft.com/office/powerpoint/2010/main" val="42693135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6215974" y="1825624"/>
                <a:ext cx="5811903" cy="5032376"/>
              </a:xfrm>
            </p:spPr>
            <p:txBody>
              <a:bodyPr>
                <a:normAutofit/>
              </a:bodyPr>
              <a:lstStyle/>
              <a:p>
                <a:r>
                  <a:rPr lang="pt-BR" b="0" i="0" dirty="0">
                    <a:solidFill>
                      <a:schemeClr val="tx1"/>
                    </a:solidFill>
                    <a:effectLst/>
                  </a:rPr>
                  <a:t>O vetor gradiente </a:t>
                </a:r>
                <a:r>
                  <a:rPr lang="pt-BR" b="1" i="1" dirty="0">
                    <a:solidFill>
                      <a:srgbClr val="FF0000"/>
                    </a:solidFill>
                    <a:effectLst/>
                  </a:rPr>
                  <a:t>aponta</a:t>
                </a:r>
                <a:r>
                  <a:rPr lang="pt-BR" b="0" i="0" dirty="0">
                    <a:solidFill>
                      <a:schemeClr val="tx1"/>
                    </a:solidFill>
                    <a:effectLst/>
                  </a:rPr>
                  <a:t> </a:t>
                </a:r>
                <a:r>
                  <a:rPr lang="pt-BR" dirty="0"/>
                  <a:t>para a</a:t>
                </a:r>
                <a:r>
                  <a:rPr lang="pt-BR" b="0" i="0" dirty="0">
                    <a:solidFill>
                      <a:schemeClr val="tx1"/>
                    </a:solidFill>
                    <a:effectLst/>
                  </a:rPr>
                  <a:t> </a:t>
                </a:r>
                <a:r>
                  <a:rPr lang="pt-BR" b="1" i="1" dirty="0">
                    <a:solidFill>
                      <a:srgbClr val="00B050"/>
                    </a:solidFill>
                    <a:effectLst/>
                  </a:rPr>
                  <a:t>direção</a:t>
                </a:r>
                <a:r>
                  <a:rPr lang="pt-BR" b="0" i="0" dirty="0">
                    <a:solidFill>
                      <a:schemeClr val="tx1"/>
                    </a:solidFill>
                    <a:effectLst/>
                  </a:rPr>
                  <a:t> na qual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t>
                </a:r>
                <a:r>
                  <a:rPr lang="pt-BR" b="1" i="1" dirty="0">
                    <a:solidFill>
                      <a:srgbClr val="7030A0"/>
                    </a:solidFill>
                    <a:effectLst/>
                  </a:rPr>
                  <a:t>a partir do ponto </a:t>
                </a:r>
                <a:r>
                  <a:rPr lang="pt-BR" b="1" i="1" dirty="0">
                    <a:solidFill>
                      <a:srgbClr val="00B050"/>
                    </a:solidFill>
                    <a:effectLst/>
                  </a:rPr>
                  <a:t>em que é avaliado</a:t>
                </a:r>
                <a:r>
                  <a:rPr lang="pt-BR" b="0" i="0" dirty="0">
                    <a:solidFill>
                      <a:schemeClr val="tx1"/>
                    </a:solidFill>
                    <a:effectLst/>
                  </a:rPr>
                  <a:t>. </a:t>
                </a:r>
              </a:p>
            </p:txBody>
          </p:sp>
        </mc:Choice>
        <mc:Fallback>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6215974" y="1825624"/>
                <a:ext cx="5811903" cy="5032376"/>
              </a:xfrm>
              <a:blipFill>
                <a:blip r:embed="rId3"/>
                <a:stretch>
                  <a:fillRect l="-1889" t="-1937" r="-2413"/>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Vamos considerar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a:bodyPr>
              <a:lstStyle/>
              <a:p>
                <a:r>
                  <a:rPr lang="pt-BR" b="0" i="0" dirty="0">
                    <a:solidFill>
                      <a:schemeClr val="tx1"/>
                    </a:solidFill>
                    <a:effectLst/>
                  </a:rPr>
                  <a:t>As </a:t>
                </a:r>
                <a:r>
                  <a:rPr lang="pt-BR" b="1" i="1" dirty="0">
                    <a:solidFill>
                      <a:srgbClr val="00B050"/>
                    </a:solidFill>
                    <a:effectLst/>
                  </a:rPr>
                  <a:t>magnitudes</a:t>
                </a:r>
                <a:r>
                  <a:rPr lang="pt-BR" b="0" i="0" dirty="0">
                    <a:solidFill>
                      <a:schemeClr val="tx1"/>
                    </a:solidFill>
                    <a:effectLst/>
                  </a:rPr>
                  <a:t> dos elementos do vetor gradiente indicam a </a:t>
                </a:r>
                <a:r>
                  <a:rPr lang="pt-BR" b="1" i="1" dirty="0">
                    <a:solidFill>
                      <a:srgbClr val="00B050"/>
                    </a:solidFill>
                    <a:effectLst/>
                  </a:rPr>
                  <a:t>taxa de crescimento da função </a:t>
                </a:r>
                <a:r>
                  <a:rPr lang="pt-BR" b="0" i="0" dirty="0">
                    <a:solidFill>
                      <a:schemeClr val="tx1"/>
                    </a:solidFill>
                    <a:effectLst/>
                  </a:rPr>
                  <a:t>na direção apontada por ele.</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Os </a:t>
                </a:r>
                <a:r>
                  <a:rPr lang="pt-BR" b="1" i="1" dirty="0">
                    <a:solidFill>
                      <a:srgbClr val="00B050"/>
                    </a:solidFill>
                  </a:rPr>
                  <a:t>sinais</a:t>
                </a:r>
                <a:r>
                  <a:rPr lang="pt-BR" dirty="0"/>
                  <a:t> dos elementos do vetor dizem para qual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1937" r="-1422"/>
                </a:stretch>
              </a:blipFill>
            </p:spPr>
            <p:txBody>
              <a:bodyPr/>
              <a:lstStyle/>
              <a:p>
                <a:r>
                  <a:rPr lang="en-US">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29729048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0" name="Agrupar 189">
            <a:extLst>
              <a:ext uri="{FF2B5EF4-FFF2-40B4-BE49-F238E27FC236}">
                <a16:creationId xmlns:a16="http://schemas.microsoft.com/office/drawing/2014/main" id="{874324DE-A531-C171-6473-484BA971D4B8}"/>
              </a:ext>
            </a:extLst>
          </p:cNvPr>
          <p:cNvGrpSpPr/>
          <p:nvPr/>
        </p:nvGrpSpPr>
        <p:grpSpPr>
          <a:xfrm>
            <a:off x="1337467" y="1086304"/>
            <a:ext cx="9673078" cy="3689251"/>
            <a:chOff x="1337467" y="1086304"/>
            <a:chExt cx="9673078" cy="3689251"/>
          </a:xfrm>
        </p:grpSpPr>
        <p:grpSp>
          <p:nvGrpSpPr>
            <p:cNvPr id="166" name="Agrupar 165">
              <a:extLst>
                <a:ext uri="{FF2B5EF4-FFF2-40B4-BE49-F238E27FC236}">
                  <a16:creationId xmlns:a16="http://schemas.microsoft.com/office/drawing/2014/main" id="{51E50007-12A1-FC26-4581-73E1B4058F4E}"/>
                </a:ext>
              </a:extLst>
            </p:cNvPr>
            <p:cNvGrpSpPr/>
            <p:nvPr/>
          </p:nvGrpSpPr>
          <p:grpSpPr>
            <a:xfrm>
              <a:off x="1352145" y="1947473"/>
              <a:ext cx="7588478" cy="642026"/>
              <a:chOff x="1352145" y="3107987"/>
              <a:chExt cx="7588478" cy="642026"/>
            </a:xfrm>
          </p:grpSpPr>
          <p:sp>
            <p:nvSpPr>
              <p:cNvPr id="5" name="Retângulo 4">
                <a:extLst>
                  <a:ext uri="{FF2B5EF4-FFF2-40B4-BE49-F238E27FC236}">
                    <a16:creationId xmlns:a16="http://schemas.microsoft.com/office/drawing/2014/main" id="{C090B2AE-1690-7139-070F-015002BAF322}"/>
                  </a:ext>
                </a:extLst>
              </p:cNvPr>
              <p:cNvSpPr/>
              <p:nvPr/>
            </p:nvSpPr>
            <p:spPr>
              <a:xfrm>
                <a:off x="13521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CC5758AE-E652-D96F-5A61-AF180A287957}"/>
                  </a:ext>
                </a:extLst>
              </p:cNvPr>
              <p:cNvSpPr/>
              <p:nvPr/>
            </p:nvSpPr>
            <p:spPr>
              <a:xfrm>
                <a:off x="13978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 name="Retângulo 7">
                <a:extLst>
                  <a:ext uri="{FF2B5EF4-FFF2-40B4-BE49-F238E27FC236}">
                    <a16:creationId xmlns:a16="http://schemas.microsoft.com/office/drawing/2014/main" id="{B71871D2-40CB-863D-E4DD-A51AE85154C0}"/>
                  </a:ext>
                </a:extLst>
              </p:cNvPr>
              <p:cNvSpPr/>
              <p:nvPr/>
            </p:nvSpPr>
            <p:spPr>
              <a:xfrm>
                <a:off x="14435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 name="Retângulo 8">
                <a:extLst>
                  <a:ext uri="{FF2B5EF4-FFF2-40B4-BE49-F238E27FC236}">
                    <a16:creationId xmlns:a16="http://schemas.microsoft.com/office/drawing/2014/main" id="{C3551F1B-3125-6A6B-F865-A3C092217C7B}"/>
                  </a:ext>
                </a:extLst>
              </p:cNvPr>
              <p:cNvSpPr/>
              <p:nvPr/>
            </p:nvSpPr>
            <p:spPr>
              <a:xfrm>
                <a:off x="14955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40447942-8A1A-5204-8B14-223D2D0F69F6}"/>
                  </a:ext>
                </a:extLst>
              </p:cNvPr>
              <p:cNvSpPr/>
              <p:nvPr/>
            </p:nvSpPr>
            <p:spPr>
              <a:xfrm>
                <a:off x="154753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88C06DF8-8565-9D27-9F61-DFD7F4A2E35A}"/>
                  </a:ext>
                </a:extLst>
              </p:cNvPr>
              <p:cNvSpPr/>
              <p:nvPr/>
            </p:nvSpPr>
            <p:spPr>
              <a:xfrm>
                <a:off x="15932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5F77FBE9-C40C-D575-D35F-38B4BE40B221}"/>
                  </a:ext>
                </a:extLst>
              </p:cNvPr>
              <p:cNvSpPr/>
              <p:nvPr/>
            </p:nvSpPr>
            <p:spPr>
              <a:xfrm>
                <a:off x="163897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AFA2E51D-9728-9C94-FB07-C7C92E6E9CCB}"/>
                  </a:ext>
                </a:extLst>
              </p:cNvPr>
              <p:cNvSpPr/>
              <p:nvPr/>
            </p:nvSpPr>
            <p:spPr>
              <a:xfrm>
                <a:off x="16846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3CC6F6A8-975D-E928-3C12-4866A09C45AE}"/>
                  </a:ext>
                </a:extLst>
              </p:cNvPr>
              <p:cNvSpPr/>
              <p:nvPr/>
            </p:nvSpPr>
            <p:spPr>
              <a:xfrm>
                <a:off x="17366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3F812EC6-62AF-F689-F7DF-5B582CC82D81}"/>
                  </a:ext>
                </a:extLst>
              </p:cNvPr>
              <p:cNvSpPr/>
              <p:nvPr/>
            </p:nvSpPr>
            <p:spPr>
              <a:xfrm>
                <a:off x="178864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3ED01A2A-6201-69F8-7ABB-5A268CB6D1C5}"/>
                  </a:ext>
                </a:extLst>
              </p:cNvPr>
              <p:cNvSpPr/>
              <p:nvPr/>
            </p:nvSpPr>
            <p:spPr>
              <a:xfrm>
                <a:off x="183980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FA51FE04-1EAF-3D6B-C0CF-CFE8CA6BFF94}"/>
                  </a:ext>
                </a:extLst>
              </p:cNvPr>
              <p:cNvSpPr/>
              <p:nvPr/>
            </p:nvSpPr>
            <p:spPr>
              <a:xfrm>
                <a:off x="188552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769D4A31-690F-A77A-E1B4-219D07200E85}"/>
                  </a:ext>
                </a:extLst>
              </p:cNvPr>
              <p:cNvSpPr/>
              <p:nvPr/>
            </p:nvSpPr>
            <p:spPr>
              <a:xfrm>
                <a:off x="19312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FC507385-4EC0-EEEF-1271-DF6F90C161CE}"/>
                  </a:ext>
                </a:extLst>
              </p:cNvPr>
              <p:cNvSpPr/>
              <p:nvPr/>
            </p:nvSpPr>
            <p:spPr>
              <a:xfrm>
                <a:off x="19832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36EF9603-F4F3-7FEA-5D45-2C6511AC19F0}"/>
                  </a:ext>
                </a:extLst>
              </p:cNvPr>
              <p:cNvSpPr/>
              <p:nvPr/>
            </p:nvSpPr>
            <p:spPr>
              <a:xfrm>
                <a:off x="203519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2DA810EA-EC1B-4600-CE01-8DD31D60DB48}"/>
                  </a:ext>
                </a:extLst>
              </p:cNvPr>
              <p:cNvSpPr/>
              <p:nvPr/>
            </p:nvSpPr>
            <p:spPr>
              <a:xfrm>
                <a:off x="20806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7DDC3053-871B-593C-B1B0-B5259075A59F}"/>
                  </a:ext>
                </a:extLst>
              </p:cNvPr>
              <p:cNvSpPr/>
              <p:nvPr/>
            </p:nvSpPr>
            <p:spPr>
              <a:xfrm>
                <a:off x="212633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0E0FF5BC-2875-3064-6958-31D868355F4A}"/>
                  </a:ext>
                </a:extLst>
              </p:cNvPr>
              <p:cNvSpPr/>
              <p:nvPr/>
            </p:nvSpPr>
            <p:spPr>
              <a:xfrm>
                <a:off x="217205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69EAE7AA-A43D-0C3C-6C32-B58A1B93980E}"/>
                  </a:ext>
                </a:extLst>
              </p:cNvPr>
              <p:cNvSpPr/>
              <p:nvPr/>
            </p:nvSpPr>
            <p:spPr>
              <a:xfrm>
                <a:off x="22240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5" name="Retângulo 24">
                <a:extLst>
                  <a:ext uri="{FF2B5EF4-FFF2-40B4-BE49-F238E27FC236}">
                    <a16:creationId xmlns:a16="http://schemas.microsoft.com/office/drawing/2014/main" id="{EDA7866C-1A4A-F5DE-8644-0ED03FB74A0F}"/>
                  </a:ext>
                </a:extLst>
              </p:cNvPr>
              <p:cNvSpPr/>
              <p:nvPr/>
            </p:nvSpPr>
            <p:spPr>
              <a:xfrm>
                <a:off x="227600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F82DBFA1-2785-1179-1A89-44B2F9CCADE2}"/>
                  </a:ext>
                </a:extLst>
              </p:cNvPr>
              <p:cNvSpPr/>
              <p:nvPr/>
            </p:nvSpPr>
            <p:spPr>
              <a:xfrm>
                <a:off x="232172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7" name="Retângulo 26">
                <a:extLst>
                  <a:ext uri="{FF2B5EF4-FFF2-40B4-BE49-F238E27FC236}">
                    <a16:creationId xmlns:a16="http://schemas.microsoft.com/office/drawing/2014/main" id="{BA6FDC90-67A2-79FE-A124-5CC636A28887}"/>
                  </a:ext>
                </a:extLst>
              </p:cNvPr>
              <p:cNvSpPr/>
              <p:nvPr/>
            </p:nvSpPr>
            <p:spPr>
              <a:xfrm>
                <a:off x="236744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DC83F211-0158-610E-C4E2-6921E5AFF0CD}"/>
                  </a:ext>
                </a:extLst>
              </p:cNvPr>
              <p:cNvSpPr/>
              <p:nvPr/>
            </p:nvSpPr>
            <p:spPr>
              <a:xfrm>
                <a:off x="241316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067E1DF2-BA5B-DDC1-0D37-7413F283029B}"/>
                  </a:ext>
                </a:extLst>
              </p:cNvPr>
              <p:cNvSpPr/>
              <p:nvPr/>
            </p:nvSpPr>
            <p:spPr>
              <a:xfrm>
                <a:off x="246514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F1057B48-F8BD-4C3C-EC9A-A45DC3C3B4F5}"/>
                  </a:ext>
                </a:extLst>
              </p:cNvPr>
              <p:cNvSpPr/>
              <p:nvPr/>
            </p:nvSpPr>
            <p:spPr>
              <a:xfrm>
                <a:off x="251712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35AFA98-59D9-77AC-B93B-D597095DE268}"/>
                  </a:ext>
                </a:extLst>
              </p:cNvPr>
              <p:cNvSpPr/>
              <p:nvPr/>
            </p:nvSpPr>
            <p:spPr>
              <a:xfrm>
                <a:off x="256827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E4C3B867-4343-279A-19AF-3738F7555010}"/>
                  </a:ext>
                </a:extLst>
              </p:cNvPr>
              <p:cNvSpPr/>
              <p:nvPr/>
            </p:nvSpPr>
            <p:spPr>
              <a:xfrm>
                <a:off x="261399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EE109854-C781-D4A1-14D6-FF9E7D031842}"/>
                  </a:ext>
                </a:extLst>
              </p:cNvPr>
              <p:cNvSpPr/>
              <p:nvPr/>
            </p:nvSpPr>
            <p:spPr>
              <a:xfrm>
                <a:off x="265971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F5FB2EF9-3BAD-4918-4F33-29C68AEDBCC2}"/>
                  </a:ext>
                </a:extLst>
              </p:cNvPr>
              <p:cNvSpPr/>
              <p:nvPr/>
            </p:nvSpPr>
            <p:spPr>
              <a:xfrm>
                <a:off x="27116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9816F552-7B43-7AF0-4994-F1F68BA447EF}"/>
                  </a:ext>
                </a:extLst>
              </p:cNvPr>
              <p:cNvSpPr/>
              <p:nvPr/>
            </p:nvSpPr>
            <p:spPr>
              <a:xfrm>
                <a:off x="276366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7BFD8448-C8B6-B85F-1A57-96BBB2D344E7}"/>
                  </a:ext>
                </a:extLst>
              </p:cNvPr>
              <p:cNvSpPr/>
              <p:nvPr/>
            </p:nvSpPr>
            <p:spPr>
              <a:xfrm>
                <a:off x="280946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EDEF60C8-B523-A8C1-37A5-57E3654E010D}"/>
                  </a:ext>
                </a:extLst>
              </p:cNvPr>
              <p:cNvSpPr/>
              <p:nvPr/>
            </p:nvSpPr>
            <p:spPr>
              <a:xfrm>
                <a:off x="285518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C7DBC013-ECD5-FE5E-6F4F-773C6B2DC482}"/>
                  </a:ext>
                </a:extLst>
              </p:cNvPr>
              <p:cNvSpPr/>
              <p:nvPr/>
            </p:nvSpPr>
            <p:spPr>
              <a:xfrm>
                <a:off x="290090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F8419711-4362-1AD4-3A42-E544CD650E56}"/>
                  </a:ext>
                </a:extLst>
              </p:cNvPr>
              <p:cNvSpPr/>
              <p:nvPr/>
            </p:nvSpPr>
            <p:spPr>
              <a:xfrm>
                <a:off x="295288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832CAC75-EE30-9A38-7CF9-588E77D2AC4D}"/>
                  </a:ext>
                </a:extLst>
              </p:cNvPr>
              <p:cNvSpPr/>
              <p:nvPr/>
            </p:nvSpPr>
            <p:spPr>
              <a:xfrm>
                <a:off x="300485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D9FF883A-B0C3-336E-6B62-E4733990397F}"/>
                  </a:ext>
                </a:extLst>
              </p:cNvPr>
              <p:cNvSpPr/>
              <p:nvPr/>
            </p:nvSpPr>
            <p:spPr>
              <a:xfrm>
                <a:off x="305057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8B45AB0A-340E-5925-1EA6-48EE7EE58C10}"/>
                  </a:ext>
                </a:extLst>
              </p:cNvPr>
              <p:cNvSpPr/>
              <p:nvPr/>
            </p:nvSpPr>
            <p:spPr>
              <a:xfrm>
                <a:off x="30962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C7AD75EC-0C3A-7412-1363-BCE95DF2CD7E}"/>
                  </a:ext>
                </a:extLst>
              </p:cNvPr>
              <p:cNvSpPr/>
              <p:nvPr/>
            </p:nvSpPr>
            <p:spPr>
              <a:xfrm>
                <a:off x="31420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4" name="Retângulo 43">
                <a:extLst>
                  <a:ext uri="{FF2B5EF4-FFF2-40B4-BE49-F238E27FC236}">
                    <a16:creationId xmlns:a16="http://schemas.microsoft.com/office/drawing/2014/main" id="{74110F97-6D66-78B7-9719-FAE005D56391}"/>
                  </a:ext>
                </a:extLst>
              </p:cNvPr>
              <p:cNvSpPr/>
              <p:nvPr/>
            </p:nvSpPr>
            <p:spPr>
              <a:xfrm>
                <a:off x="319399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5" name="Retângulo 44">
                <a:extLst>
                  <a:ext uri="{FF2B5EF4-FFF2-40B4-BE49-F238E27FC236}">
                    <a16:creationId xmlns:a16="http://schemas.microsoft.com/office/drawing/2014/main" id="{DBA912DB-0630-0B56-3830-5A6C70A0AC83}"/>
                  </a:ext>
                </a:extLst>
              </p:cNvPr>
              <p:cNvSpPr/>
              <p:nvPr/>
            </p:nvSpPr>
            <p:spPr>
              <a:xfrm>
                <a:off x="32459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3E7AE1F6-5E30-34F0-62F9-9DC48E00098F}"/>
                  </a:ext>
                </a:extLst>
              </p:cNvPr>
              <p:cNvSpPr/>
              <p:nvPr/>
            </p:nvSpPr>
            <p:spPr>
              <a:xfrm>
                <a:off x="329712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DE0F80E3-BA56-EA0F-E52D-823C61B4400E}"/>
                  </a:ext>
                </a:extLst>
              </p:cNvPr>
              <p:cNvSpPr/>
              <p:nvPr/>
            </p:nvSpPr>
            <p:spPr>
              <a:xfrm>
                <a:off x="33428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171ED34B-E688-5514-67B2-E7EF8DEC47AF}"/>
                  </a:ext>
                </a:extLst>
              </p:cNvPr>
              <p:cNvSpPr/>
              <p:nvPr/>
            </p:nvSpPr>
            <p:spPr>
              <a:xfrm>
                <a:off x="33885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B4BBFE11-58DD-611C-889F-8B1C78347B0E}"/>
                  </a:ext>
                </a:extLst>
              </p:cNvPr>
              <p:cNvSpPr/>
              <p:nvPr/>
            </p:nvSpPr>
            <p:spPr>
              <a:xfrm>
                <a:off x="344054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04B458C9-CC15-E391-7667-EBDA721D0D7A}"/>
                  </a:ext>
                </a:extLst>
              </p:cNvPr>
              <p:cNvSpPr/>
              <p:nvPr/>
            </p:nvSpPr>
            <p:spPr>
              <a:xfrm>
                <a:off x="349251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0F20B01B-AA5B-F493-0FEF-F0DA6ACA6E1D}"/>
                  </a:ext>
                </a:extLst>
              </p:cNvPr>
              <p:cNvSpPr/>
              <p:nvPr/>
            </p:nvSpPr>
            <p:spPr>
              <a:xfrm>
                <a:off x="353793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AB3C86C-EB78-1AD0-BBFD-84DF848B03F6}"/>
                  </a:ext>
                </a:extLst>
              </p:cNvPr>
              <p:cNvSpPr/>
              <p:nvPr/>
            </p:nvSpPr>
            <p:spPr>
              <a:xfrm>
                <a:off x="358365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BC0CA8B2-9E11-BE65-0833-07716476AE64}"/>
                  </a:ext>
                </a:extLst>
              </p:cNvPr>
              <p:cNvSpPr/>
              <p:nvPr/>
            </p:nvSpPr>
            <p:spPr>
              <a:xfrm>
                <a:off x="362937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2FBD80AB-6429-C6B7-0E86-D4DAE3CE9646}"/>
                  </a:ext>
                </a:extLst>
              </p:cNvPr>
              <p:cNvSpPr/>
              <p:nvPr/>
            </p:nvSpPr>
            <p:spPr>
              <a:xfrm>
                <a:off x="368135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D74210B8-A8FE-7BEE-C887-527A109EB939}"/>
                  </a:ext>
                </a:extLst>
              </p:cNvPr>
              <p:cNvSpPr/>
              <p:nvPr/>
            </p:nvSpPr>
            <p:spPr>
              <a:xfrm>
                <a:off x="373333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1CB0B3CC-9958-37CF-915B-1D27672743FF}"/>
                  </a:ext>
                </a:extLst>
              </p:cNvPr>
              <p:cNvSpPr/>
              <p:nvPr/>
            </p:nvSpPr>
            <p:spPr>
              <a:xfrm>
                <a:off x="377905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7CC6BE33-C96E-48CB-C345-F0E39667CCF4}"/>
                  </a:ext>
                </a:extLst>
              </p:cNvPr>
              <p:cNvSpPr/>
              <p:nvPr/>
            </p:nvSpPr>
            <p:spPr>
              <a:xfrm>
                <a:off x="382476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FFE0CCC3-F475-7741-76D4-AB281D604437}"/>
                  </a:ext>
                </a:extLst>
              </p:cNvPr>
              <p:cNvSpPr/>
              <p:nvPr/>
            </p:nvSpPr>
            <p:spPr>
              <a:xfrm>
                <a:off x="38704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ED2B4EE7-4A02-ED5B-B16E-6B203F4FBBC8}"/>
                  </a:ext>
                </a:extLst>
              </p:cNvPr>
              <p:cNvSpPr/>
              <p:nvPr/>
            </p:nvSpPr>
            <p:spPr>
              <a:xfrm>
                <a:off x="39224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47E1146C-1FF4-F5C3-7AA0-1B58E36ECC9C}"/>
                  </a:ext>
                </a:extLst>
              </p:cNvPr>
              <p:cNvSpPr/>
              <p:nvPr/>
            </p:nvSpPr>
            <p:spPr>
              <a:xfrm>
                <a:off x="39744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1" name="Retângulo 60">
                <a:extLst>
                  <a:ext uri="{FF2B5EF4-FFF2-40B4-BE49-F238E27FC236}">
                    <a16:creationId xmlns:a16="http://schemas.microsoft.com/office/drawing/2014/main" id="{DE781929-D7E3-B38E-2C30-3B52F95C926F}"/>
                  </a:ext>
                </a:extLst>
              </p:cNvPr>
              <p:cNvSpPr/>
              <p:nvPr/>
            </p:nvSpPr>
            <p:spPr>
              <a:xfrm>
                <a:off x="402559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2" name="Retângulo 61">
                <a:extLst>
                  <a:ext uri="{FF2B5EF4-FFF2-40B4-BE49-F238E27FC236}">
                    <a16:creationId xmlns:a16="http://schemas.microsoft.com/office/drawing/2014/main" id="{5F2DC5E3-E417-5D6B-5433-2DD098EA2A01}"/>
                  </a:ext>
                </a:extLst>
              </p:cNvPr>
              <p:cNvSpPr/>
              <p:nvPr/>
            </p:nvSpPr>
            <p:spPr>
              <a:xfrm>
                <a:off x="40713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3" name="Retângulo 62">
                <a:extLst>
                  <a:ext uri="{FF2B5EF4-FFF2-40B4-BE49-F238E27FC236}">
                    <a16:creationId xmlns:a16="http://schemas.microsoft.com/office/drawing/2014/main" id="{F1B729CE-A38B-E88B-0160-B01E4BE730E2}"/>
                  </a:ext>
                </a:extLst>
              </p:cNvPr>
              <p:cNvSpPr/>
              <p:nvPr/>
            </p:nvSpPr>
            <p:spPr>
              <a:xfrm>
                <a:off x="411703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978109EE-CDAF-B7CC-827E-D6130DF7DD92}"/>
                  </a:ext>
                </a:extLst>
              </p:cNvPr>
              <p:cNvSpPr/>
              <p:nvPr/>
            </p:nvSpPr>
            <p:spPr>
              <a:xfrm>
                <a:off x="416901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6A4E0436-30E4-AF70-6EB4-00DDB2D673C3}"/>
                  </a:ext>
                </a:extLst>
              </p:cNvPr>
              <p:cNvSpPr/>
              <p:nvPr/>
            </p:nvSpPr>
            <p:spPr>
              <a:xfrm>
                <a:off x="422099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FA5E82DD-EE66-4202-46C7-6F78D637F74F}"/>
                  </a:ext>
                </a:extLst>
              </p:cNvPr>
              <p:cNvSpPr/>
              <p:nvPr/>
            </p:nvSpPr>
            <p:spPr>
              <a:xfrm>
                <a:off x="42763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7" name="Retângulo 66">
                <a:extLst>
                  <a:ext uri="{FF2B5EF4-FFF2-40B4-BE49-F238E27FC236}">
                    <a16:creationId xmlns:a16="http://schemas.microsoft.com/office/drawing/2014/main" id="{25F0ED29-A5B3-4FAA-E7C2-E9409A3ABBF0}"/>
                  </a:ext>
                </a:extLst>
              </p:cNvPr>
              <p:cNvSpPr/>
              <p:nvPr/>
            </p:nvSpPr>
            <p:spPr>
              <a:xfrm>
                <a:off x="432203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F7558BC7-46E8-6101-629E-B8D93F027EDA}"/>
                  </a:ext>
                </a:extLst>
              </p:cNvPr>
              <p:cNvSpPr/>
              <p:nvPr/>
            </p:nvSpPr>
            <p:spPr>
              <a:xfrm>
                <a:off x="436775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964749C8-71B1-5D45-9910-B8DB2636A5C5}"/>
                  </a:ext>
                </a:extLst>
              </p:cNvPr>
              <p:cNvSpPr/>
              <p:nvPr/>
            </p:nvSpPr>
            <p:spPr>
              <a:xfrm>
                <a:off x="441973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60A0099-923F-AB92-1C1D-7B0EDB8C2E40}"/>
                  </a:ext>
                </a:extLst>
              </p:cNvPr>
              <p:cNvSpPr/>
              <p:nvPr/>
            </p:nvSpPr>
            <p:spPr>
              <a:xfrm>
                <a:off x="447171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D25770FD-6102-0089-D8A9-A2C89DD52ED4}"/>
                  </a:ext>
                </a:extLst>
              </p:cNvPr>
              <p:cNvSpPr/>
              <p:nvPr/>
            </p:nvSpPr>
            <p:spPr>
              <a:xfrm>
                <a:off x="451743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0BE9258E-996B-8EA9-F3E8-EE8F42C91BA3}"/>
                  </a:ext>
                </a:extLst>
              </p:cNvPr>
              <p:cNvSpPr/>
              <p:nvPr/>
            </p:nvSpPr>
            <p:spPr>
              <a:xfrm>
                <a:off x="456314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7F5EE5F6-4878-1877-4596-8F1F8818B7B0}"/>
                  </a:ext>
                </a:extLst>
              </p:cNvPr>
              <p:cNvSpPr/>
              <p:nvPr/>
            </p:nvSpPr>
            <p:spPr>
              <a:xfrm>
                <a:off x="460886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82F86829-C324-9B8E-B83F-1F824A1097E0}"/>
                  </a:ext>
                </a:extLst>
              </p:cNvPr>
              <p:cNvSpPr/>
              <p:nvPr/>
            </p:nvSpPr>
            <p:spPr>
              <a:xfrm>
                <a:off x="46608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2805D7B9-B911-04C2-A2C6-C15EC42084B7}"/>
                  </a:ext>
                </a:extLst>
              </p:cNvPr>
              <p:cNvSpPr/>
              <p:nvPr/>
            </p:nvSpPr>
            <p:spPr>
              <a:xfrm>
                <a:off x="471282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0FEFB681-8568-6129-3133-B98D2CC8A4E5}"/>
                  </a:ext>
                </a:extLst>
              </p:cNvPr>
              <p:cNvSpPr/>
              <p:nvPr/>
            </p:nvSpPr>
            <p:spPr>
              <a:xfrm>
                <a:off x="476397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7" name="Retângulo 76">
                <a:extLst>
                  <a:ext uri="{FF2B5EF4-FFF2-40B4-BE49-F238E27FC236}">
                    <a16:creationId xmlns:a16="http://schemas.microsoft.com/office/drawing/2014/main" id="{0E17B9AD-786E-7F34-5EB4-A184D61043F9}"/>
                  </a:ext>
                </a:extLst>
              </p:cNvPr>
              <p:cNvSpPr/>
              <p:nvPr/>
            </p:nvSpPr>
            <p:spPr>
              <a:xfrm>
                <a:off x="48096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8" name="Retângulo 77">
                <a:extLst>
                  <a:ext uri="{FF2B5EF4-FFF2-40B4-BE49-F238E27FC236}">
                    <a16:creationId xmlns:a16="http://schemas.microsoft.com/office/drawing/2014/main" id="{99E17D8B-849B-C94A-A29C-F2F41B0D137C}"/>
                  </a:ext>
                </a:extLst>
              </p:cNvPr>
              <p:cNvSpPr/>
              <p:nvPr/>
            </p:nvSpPr>
            <p:spPr>
              <a:xfrm>
                <a:off x="48554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7AD82034-AF18-9E38-6EE9-6438557BD8BB}"/>
                  </a:ext>
                </a:extLst>
              </p:cNvPr>
              <p:cNvSpPr/>
              <p:nvPr/>
            </p:nvSpPr>
            <p:spPr>
              <a:xfrm>
                <a:off x="490739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0" name="Retângulo 79">
                <a:extLst>
                  <a:ext uri="{FF2B5EF4-FFF2-40B4-BE49-F238E27FC236}">
                    <a16:creationId xmlns:a16="http://schemas.microsoft.com/office/drawing/2014/main" id="{F043D9DC-7B11-6F29-D31B-3929A4EBD42C}"/>
                  </a:ext>
                </a:extLst>
              </p:cNvPr>
              <p:cNvSpPr/>
              <p:nvPr/>
            </p:nvSpPr>
            <p:spPr>
              <a:xfrm>
                <a:off x="49593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1" name="Retângulo 80">
                <a:extLst>
                  <a:ext uri="{FF2B5EF4-FFF2-40B4-BE49-F238E27FC236}">
                    <a16:creationId xmlns:a16="http://schemas.microsoft.com/office/drawing/2014/main" id="{A8E3ABFF-2767-35EB-5646-C220E8C09D6C}"/>
                  </a:ext>
                </a:extLst>
              </p:cNvPr>
              <p:cNvSpPr/>
              <p:nvPr/>
            </p:nvSpPr>
            <p:spPr>
              <a:xfrm>
                <a:off x="50047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58D73D00-3671-CC87-19CB-D9D5ADFA13EA}"/>
                  </a:ext>
                </a:extLst>
              </p:cNvPr>
              <p:cNvSpPr/>
              <p:nvPr/>
            </p:nvSpPr>
            <p:spPr>
              <a:xfrm>
                <a:off x="505051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6C97CDF1-ECBF-D261-A836-E867B85D7126}"/>
                  </a:ext>
                </a:extLst>
              </p:cNvPr>
              <p:cNvSpPr/>
              <p:nvPr/>
            </p:nvSpPr>
            <p:spPr>
              <a:xfrm>
                <a:off x="509622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B6B6A22E-F1D3-A6E7-3C5F-CB3A7159024D}"/>
                  </a:ext>
                </a:extLst>
              </p:cNvPr>
              <p:cNvSpPr/>
              <p:nvPr/>
            </p:nvSpPr>
            <p:spPr>
              <a:xfrm>
                <a:off x="514820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E135B88D-575A-62EA-6271-0459F34251A2}"/>
                  </a:ext>
                </a:extLst>
              </p:cNvPr>
              <p:cNvSpPr/>
              <p:nvPr/>
            </p:nvSpPr>
            <p:spPr>
              <a:xfrm>
                <a:off x="52001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1CA98C76-8230-A84F-28D1-555463EBBF42}"/>
                  </a:ext>
                </a:extLst>
              </p:cNvPr>
              <p:cNvSpPr/>
              <p:nvPr/>
            </p:nvSpPr>
            <p:spPr>
              <a:xfrm>
                <a:off x="524590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4F187B01-ACD7-9C15-16E7-16C8ED51B249}"/>
                  </a:ext>
                </a:extLst>
              </p:cNvPr>
              <p:cNvSpPr/>
              <p:nvPr/>
            </p:nvSpPr>
            <p:spPr>
              <a:xfrm>
                <a:off x="529162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702A578B-7E5C-F001-A744-01A8FA391AE2}"/>
                  </a:ext>
                </a:extLst>
              </p:cNvPr>
              <p:cNvSpPr/>
              <p:nvPr/>
            </p:nvSpPr>
            <p:spPr>
              <a:xfrm>
                <a:off x="533734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C893FA8D-6D2C-E618-EE2C-06D6050B6942}"/>
                  </a:ext>
                </a:extLst>
              </p:cNvPr>
              <p:cNvSpPr/>
              <p:nvPr/>
            </p:nvSpPr>
            <p:spPr>
              <a:xfrm>
                <a:off x="538931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BE9BD7F4-ADBA-A8F3-5404-CBBB63D29A9E}"/>
                  </a:ext>
                </a:extLst>
              </p:cNvPr>
              <p:cNvSpPr/>
              <p:nvPr/>
            </p:nvSpPr>
            <p:spPr>
              <a:xfrm>
                <a:off x="54412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B15E5ED5-7B90-A048-D1D0-008F22DA3D1A}"/>
                  </a:ext>
                </a:extLst>
              </p:cNvPr>
              <p:cNvSpPr/>
              <p:nvPr/>
            </p:nvSpPr>
            <p:spPr>
              <a:xfrm>
                <a:off x="549245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27758E34-D6F8-E191-9274-81558DD3268A}"/>
                  </a:ext>
                </a:extLst>
              </p:cNvPr>
              <p:cNvSpPr/>
              <p:nvPr/>
            </p:nvSpPr>
            <p:spPr>
              <a:xfrm>
                <a:off x="553816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F5C1DA38-73DA-4CD2-1116-E0F640747421}"/>
                  </a:ext>
                </a:extLst>
              </p:cNvPr>
              <p:cNvSpPr/>
              <p:nvPr/>
            </p:nvSpPr>
            <p:spPr>
              <a:xfrm>
                <a:off x="55838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151E9EE5-7F4D-E353-B40A-00B5C40B1A0C}"/>
                  </a:ext>
                </a:extLst>
              </p:cNvPr>
              <p:cNvSpPr/>
              <p:nvPr/>
            </p:nvSpPr>
            <p:spPr>
              <a:xfrm>
                <a:off x="56358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B3FEB88B-A5F0-74F9-1909-CAA2471EE251}"/>
                  </a:ext>
                </a:extLst>
              </p:cNvPr>
              <p:cNvSpPr/>
              <p:nvPr/>
            </p:nvSpPr>
            <p:spPr>
              <a:xfrm>
                <a:off x="568784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74BF4572-226C-0EDE-D10B-FDBDE4BC3EA8}"/>
                  </a:ext>
                </a:extLst>
              </p:cNvPr>
              <p:cNvSpPr/>
              <p:nvPr/>
            </p:nvSpPr>
            <p:spPr>
              <a:xfrm>
                <a:off x="573364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51BF116B-490E-D90F-8B86-F334CE612D4E}"/>
                  </a:ext>
                </a:extLst>
              </p:cNvPr>
              <p:cNvSpPr/>
              <p:nvPr/>
            </p:nvSpPr>
            <p:spPr>
              <a:xfrm>
                <a:off x="57793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8" name="Retângulo 97">
                <a:extLst>
                  <a:ext uri="{FF2B5EF4-FFF2-40B4-BE49-F238E27FC236}">
                    <a16:creationId xmlns:a16="http://schemas.microsoft.com/office/drawing/2014/main" id="{2A2E8A0E-B22C-1B9B-5776-39FB283E5B2D}"/>
                  </a:ext>
                </a:extLst>
              </p:cNvPr>
              <p:cNvSpPr/>
              <p:nvPr/>
            </p:nvSpPr>
            <p:spPr>
              <a:xfrm>
                <a:off x="582507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99" name="Retângulo 98">
                <a:extLst>
                  <a:ext uri="{FF2B5EF4-FFF2-40B4-BE49-F238E27FC236}">
                    <a16:creationId xmlns:a16="http://schemas.microsoft.com/office/drawing/2014/main" id="{1F94F492-0C89-BD28-0A25-463E92724658}"/>
                  </a:ext>
                </a:extLst>
              </p:cNvPr>
              <p:cNvSpPr/>
              <p:nvPr/>
            </p:nvSpPr>
            <p:spPr>
              <a:xfrm>
                <a:off x="58770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0A902F4A-35B6-7CC8-B6AC-D3696F79B7D2}"/>
                  </a:ext>
                </a:extLst>
              </p:cNvPr>
              <p:cNvSpPr/>
              <p:nvPr/>
            </p:nvSpPr>
            <p:spPr>
              <a:xfrm>
                <a:off x="592903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4ADA75AD-4148-48C0-9B0D-9EC0E070902E}"/>
                  </a:ext>
                </a:extLst>
              </p:cNvPr>
              <p:cNvSpPr/>
              <p:nvPr/>
            </p:nvSpPr>
            <p:spPr>
              <a:xfrm>
                <a:off x="597475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3AD49400-7C82-4862-86CE-CA9732F4ED15}"/>
                  </a:ext>
                </a:extLst>
              </p:cNvPr>
              <p:cNvSpPr/>
              <p:nvPr/>
            </p:nvSpPr>
            <p:spPr>
              <a:xfrm>
                <a:off x="60204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91AEEFAB-1EBA-E348-7A88-FD83D32C6361}"/>
                  </a:ext>
                </a:extLst>
              </p:cNvPr>
              <p:cNvSpPr/>
              <p:nvPr/>
            </p:nvSpPr>
            <p:spPr>
              <a:xfrm>
                <a:off x="606619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B5C284A7-0DFB-4F0B-E920-EDB242DC6123}"/>
                  </a:ext>
                </a:extLst>
              </p:cNvPr>
              <p:cNvSpPr/>
              <p:nvPr/>
            </p:nvSpPr>
            <p:spPr>
              <a:xfrm>
                <a:off x="611816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1042C349-1B21-832B-4F17-8114BABAD892}"/>
                  </a:ext>
                </a:extLst>
              </p:cNvPr>
              <p:cNvSpPr/>
              <p:nvPr/>
            </p:nvSpPr>
            <p:spPr>
              <a:xfrm>
                <a:off x="617014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9F8E0A2A-67DC-6D87-C469-7E197ACF621A}"/>
                  </a:ext>
                </a:extLst>
              </p:cNvPr>
              <p:cNvSpPr/>
              <p:nvPr/>
            </p:nvSpPr>
            <p:spPr>
              <a:xfrm>
                <a:off x="622130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DF29715C-3E51-CC4F-3023-FB016834702F}"/>
                  </a:ext>
                </a:extLst>
              </p:cNvPr>
              <p:cNvSpPr/>
              <p:nvPr/>
            </p:nvSpPr>
            <p:spPr>
              <a:xfrm>
                <a:off x="626701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87DD1629-41A1-99B7-05BA-D903D2E1D6C0}"/>
                  </a:ext>
                </a:extLst>
              </p:cNvPr>
              <p:cNvSpPr/>
              <p:nvPr/>
            </p:nvSpPr>
            <p:spPr>
              <a:xfrm>
                <a:off x="631273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A610433A-0038-B183-95A8-55CAF6A64CCF}"/>
                  </a:ext>
                </a:extLst>
              </p:cNvPr>
              <p:cNvSpPr/>
              <p:nvPr/>
            </p:nvSpPr>
            <p:spPr>
              <a:xfrm>
                <a:off x="636471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12F09705-D504-5C31-32BC-745B98C4133C}"/>
                  </a:ext>
                </a:extLst>
              </p:cNvPr>
              <p:cNvSpPr/>
              <p:nvPr/>
            </p:nvSpPr>
            <p:spPr>
              <a:xfrm>
                <a:off x="641669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1" name="Retângulo 110">
                <a:extLst>
                  <a:ext uri="{FF2B5EF4-FFF2-40B4-BE49-F238E27FC236}">
                    <a16:creationId xmlns:a16="http://schemas.microsoft.com/office/drawing/2014/main" id="{EE36832C-AA71-06D1-EE06-D783CC1FB172}"/>
                  </a:ext>
                </a:extLst>
              </p:cNvPr>
              <p:cNvSpPr/>
              <p:nvPr/>
            </p:nvSpPr>
            <p:spPr>
              <a:xfrm>
                <a:off x="646211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2" name="Retângulo 111">
                <a:extLst>
                  <a:ext uri="{FF2B5EF4-FFF2-40B4-BE49-F238E27FC236}">
                    <a16:creationId xmlns:a16="http://schemas.microsoft.com/office/drawing/2014/main" id="{E18D21AF-D6C3-0C1B-38C5-775C155F84A8}"/>
                  </a:ext>
                </a:extLst>
              </p:cNvPr>
              <p:cNvSpPr/>
              <p:nvPr/>
            </p:nvSpPr>
            <p:spPr>
              <a:xfrm>
                <a:off x="65078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3" name="Retângulo 112">
                <a:extLst>
                  <a:ext uri="{FF2B5EF4-FFF2-40B4-BE49-F238E27FC236}">
                    <a16:creationId xmlns:a16="http://schemas.microsoft.com/office/drawing/2014/main" id="{BB77C768-50D1-D972-32BE-0C05C77B7BF3}"/>
                  </a:ext>
                </a:extLst>
              </p:cNvPr>
              <p:cNvSpPr/>
              <p:nvPr/>
            </p:nvSpPr>
            <p:spPr>
              <a:xfrm>
                <a:off x="655355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0C328164-4AE4-E0FD-E9ED-776D4120C7E8}"/>
                  </a:ext>
                </a:extLst>
              </p:cNvPr>
              <p:cNvSpPr/>
              <p:nvPr/>
            </p:nvSpPr>
            <p:spPr>
              <a:xfrm>
                <a:off x="660552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5" name="Retângulo 114">
                <a:extLst>
                  <a:ext uri="{FF2B5EF4-FFF2-40B4-BE49-F238E27FC236}">
                    <a16:creationId xmlns:a16="http://schemas.microsoft.com/office/drawing/2014/main" id="{FCBE87AD-EE29-7B52-2D58-AC759BEF275D}"/>
                  </a:ext>
                </a:extLst>
              </p:cNvPr>
              <p:cNvSpPr/>
              <p:nvPr/>
            </p:nvSpPr>
            <p:spPr>
              <a:xfrm>
                <a:off x="665750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6" name="Retângulo 115">
                <a:extLst>
                  <a:ext uri="{FF2B5EF4-FFF2-40B4-BE49-F238E27FC236}">
                    <a16:creationId xmlns:a16="http://schemas.microsoft.com/office/drawing/2014/main" id="{66A96769-DA6D-EE19-804F-365BDEEFDE6E}"/>
                  </a:ext>
                </a:extLst>
              </p:cNvPr>
              <p:cNvSpPr/>
              <p:nvPr/>
            </p:nvSpPr>
            <p:spPr>
              <a:xfrm>
                <a:off x="670322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7" name="Retângulo 116">
                <a:extLst>
                  <a:ext uri="{FF2B5EF4-FFF2-40B4-BE49-F238E27FC236}">
                    <a16:creationId xmlns:a16="http://schemas.microsoft.com/office/drawing/2014/main" id="{87A53541-28EC-D61A-D5F4-91051B45DF34}"/>
                  </a:ext>
                </a:extLst>
              </p:cNvPr>
              <p:cNvSpPr/>
              <p:nvPr/>
            </p:nvSpPr>
            <p:spPr>
              <a:xfrm>
                <a:off x="674894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8" name="Retângulo 117">
                <a:extLst>
                  <a:ext uri="{FF2B5EF4-FFF2-40B4-BE49-F238E27FC236}">
                    <a16:creationId xmlns:a16="http://schemas.microsoft.com/office/drawing/2014/main" id="{2ADC45C0-C3D0-61D9-B156-409608BA5295}"/>
                  </a:ext>
                </a:extLst>
              </p:cNvPr>
              <p:cNvSpPr/>
              <p:nvPr/>
            </p:nvSpPr>
            <p:spPr>
              <a:xfrm>
                <a:off x="679466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19" name="Retângulo 118">
                <a:extLst>
                  <a:ext uri="{FF2B5EF4-FFF2-40B4-BE49-F238E27FC236}">
                    <a16:creationId xmlns:a16="http://schemas.microsoft.com/office/drawing/2014/main" id="{92C63730-263C-AF30-66D8-3E285647CCFF}"/>
                  </a:ext>
                </a:extLst>
              </p:cNvPr>
              <p:cNvSpPr/>
              <p:nvPr/>
            </p:nvSpPr>
            <p:spPr>
              <a:xfrm>
                <a:off x="684663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0" name="Retângulo 119">
                <a:extLst>
                  <a:ext uri="{FF2B5EF4-FFF2-40B4-BE49-F238E27FC236}">
                    <a16:creationId xmlns:a16="http://schemas.microsoft.com/office/drawing/2014/main" id="{55D39866-2F8C-33F5-A289-B70BE0ABA1CF}"/>
                  </a:ext>
                </a:extLst>
              </p:cNvPr>
              <p:cNvSpPr/>
              <p:nvPr/>
            </p:nvSpPr>
            <p:spPr>
              <a:xfrm>
                <a:off x="689861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1" name="Retângulo 120">
                <a:extLst>
                  <a:ext uri="{FF2B5EF4-FFF2-40B4-BE49-F238E27FC236}">
                    <a16:creationId xmlns:a16="http://schemas.microsoft.com/office/drawing/2014/main" id="{939AE7C7-75B9-89C1-D378-9FF48D0346CB}"/>
                  </a:ext>
                </a:extLst>
              </p:cNvPr>
              <p:cNvSpPr/>
              <p:nvPr/>
            </p:nvSpPr>
            <p:spPr>
              <a:xfrm>
                <a:off x="694977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6643BD7B-77B3-C0B5-BC79-C17A3D9A7542}"/>
                  </a:ext>
                </a:extLst>
              </p:cNvPr>
              <p:cNvSpPr/>
              <p:nvPr/>
            </p:nvSpPr>
            <p:spPr>
              <a:xfrm>
                <a:off x="699549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3" name="Retângulo 122">
                <a:extLst>
                  <a:ext uri="{FF2B5EF4-FFF2-40B4-BE49-F238E27FC236}">
                    <a16:creationId xmlns:a16="http://schemas.microsoft.com/office/drawing/2014/main" id="{2A02E239-6BB7-D825-4E75-05A1F422DBE4}"/>
                  </a:ext>
                </a:extLst>
              </p:cNvPr>
              <p:cNvSpPr/>
              <p:nvPr/>
            </p:nvSpPr>
            <p:spPr>
              <a:xfrm>
                <a:off x="704121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4" name="Retângulo 123">
                <a:extLst>
                  <a:ext uri="{FF2B5EF4-FFF2-40B4-BE49-F238E27FC236}">
                    <a16:creationId xmlns:a16="http://schemas.microsoft.com/office/drawing/2014/main" id="{4A0BC4D7-61A7-F227-619E-90ACA0F25908}"/>
                  </a:ext>
                </a:extLst>
              </p:cNvPr>
              <p:cNvSpPr/>
              <p:nvPr/>
            </p:nvSpPr>
            <p:spPr>
              <a:xfrm>
                <a:off x="709318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5" name="Retângulo 124">
                <a:extLst>
                  <a:ext uri="{FF2B5EF4-FFF2-40B4-BE49-F238E27FC236}">
                    <a16:creationId xmlns:a16="http://schemas.microsoft.com/office/drawing/2014/main" id="{12CB305E-3716-53B0-22C4-DE096A0E6321}"/>
                  </a:ext>
                </a:extLst>
              </p:cNvPr>
              <p:cNvSpPr/>
              <p:nvPr/>
            </p:nvSpPr>
            <p:spPr>
              <a:xfrm>
                <a:off x="71451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6" name="Retângulo 125">
                <a:extLst>
                  <a:ext uri="{FF2B5EF4-FFF2-40B4-BE49-F238E27FC236}">
                    <a16:creationId xmlns:a16="http://schemas.microsoft.com/office/drawing/2014/main" id="{878FD5FF-AA85-E5BC-0A82-3527550DE6A4}"/>
                  </a:ext>
                </a:extLst>
              </p:cNvPr>
              <p:cNvSpPr/>
              <p:nvPr/>
            </p:nvSpPr>
            <p:spPr>
              <a:xfrm>
                <a:off x="719103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7" name="Retângulo 126">
                <a:extLst>
                  <a:ext uri="{FF2B5EF4-FFF2-40B4-BE49-F238E27FC236}">
                    <a16:creationId xmlns:a16="http://schemas.microsoft.com/office/drawing/2014/main" id="{BEDC8DE3-E9DF-EEAB-548A-F1A5F77880E7}"/>
                  </a:ext>
                </a:extLst>
              </p:cNvPr>
              <p:cNvSpPr/>
              <p:nvPr/>
            </p:nvSpPr>
            <p:spPr>
              <a:xfrm>
                <a:off x="723675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8" name="Retângulo 127">
                <a:extLst>
                  <a:ext uri="{FF2B5EF4-FFF2-40B4-BE49-F238E27FC236}">
                    <a16:creationId xmlns:a16="http://schemas.microsoft.com/office/drawing/2014/main" id="{6F83CFDA-5683-33F3-DA3C-7CD024EDA5E8}"/>
                  </a:ext>
                </a:extLst>
              </p:cNvPr>
              <p:cNvSpPr/>
              <p:nvPr/>
            </p:nvSpPr>
            <p:spPr>
              <a:xfrm>
                <a:off x="728247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29" name="Retângulo 128">
                <a:extLst>
                  <a:ext uri="{FF2B5EF4-FFF2-40B4-BE49-F238E27FC236}">
                    <a16:creationId xmlns:a16="http://schemas.microsoft.com/office/drawing/2014/main" id="{D52DDAE1-15AC-1ED4-3CC8-13773FE10061}"/>
                  </a:ext>
                </a:extLst>
              </p:cNvPr>
              <p:cNvSpPr/>
              <p:nvPr/>
            </p:nvSpPr>
            <p:spPr>
              <a:xfrm>
                <a:off x="733444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0" name="Retângulo 129">
                <a:extLst>
                  <a:ext uri="{FF2B5EF4-FFF2-40B4-BE49-F238E27FC236}">
                    <a16:creationId xmlns:a16="http://schemas.microsoft.com/office/drawing/2014/main" id="{5635E914-1D78-01AD-76A4-CE61F019F025}"/>
                  </a:ext>
                </a:extLst>
              </p:cNvPr>
              <p:cNvSpPr/>
              <p:nvPr/>
            </p:nvSpPr>
            <p:spPr>
              <a:xfrm>
                <a:off x="738642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1" name="Retângulo 130">
                <a:extLst>
                  <a:ext uri="{FF2B5EF4-FFF2-40B4-BE49-F238E27FC236}">
                    <a16:creationId xmlns:a16="http://schemas.microsoft.com/office/drawing/2014/main" id="{0BD3ED3F-0F1E-FDC2-FC7C-3060819080A0}"/>
                  </a:ext>
                </a:extLst>
              </p:cNvPr>
              <p:cNvSpPr/>
              <p:nvPr/>
            </p:nvSpPr>
            <p:spPr>
              <a:xfrm>
                <a:off x="743758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2" name="Retângulo 131">
                <a:extLst>
                  <a:ext uri="{FF2B5EF4-FFF2-40B4-BE49-F238E27FC236}">
                    <a16:creationId xmlns:a16="http://schemas.microsoft.com/office/drawing/2014/main" id="{4DC1FAEA-07B3-BC72-B07C-216C1AF96917}"/>
                  </a:ext>
                </a:extLst>
              </p:cNvPr>
              <p:cNvSpPr/>
              <p:nvPr/>
            </p:nvSpPr>
            <p:spPr>
              <a:xfrm>
                <a:off x="747488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3" name="Retângulo 132">
                <a:extLst>
                  <a:ext uri="{FF2B5EF4-FFF2-40B4-BE49-F238E27FC236}">
                    <a16:creationId xmlns:a16="http://schemas.microsoft.com/office/drawing/2014/main" id="{91774DE3-0F3E-E269-88CD-D32E8AD67AD1}"/>
                  </a:ext>
                </a:extLst>
              </p:cNvPr>
              <p:cNvSpPr/>
              <p:nvPr/>
            </p:nvSpPr>
            <p:spPr>
              <a:xfrm>
                <a:off x="752902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4" name="Retângulo 133">
                <a:extLst>
                  <a:ext uri="{FF2B5EF4-FFF2-40B4-BE49-F238E27FC236}">
                    <a16:creationId xmlns:a16="http://schemas.microsoft.com/office/drawing/2014/main" id="{9E003D2A-05DF-5F01-168D-3045514A1D7C}"/>
                  </a:ext>
                </a:extLst>
              </p:cNvPr>
              <p:cNvSpPr/>
              <p:nvPr/>
            </p:nvSpPr>
            <p:spPr>
              <a:xfrm>
                <a:off x="758099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5" name="Retângulo 134">
                <a:extLst>
                  <a:ext uri="{FF2B5EF4-FFF2-40B4-BE49-F238E27FC236}">
                    <a16:creationId xmlns:a16="http://schemas.microsoft.com/office/drawing/2014/main" id="{8FF6FB31-F15A-15B5-FA47-A9E0208F9F9A}"/>
                  </a:ext>
                </a:extLst>
              </p:cNvPr>
              <p:cNvSpPr/>
              <p:nvPr/>
            </p:nvSpPr>
            <p:spPr>
              <a:xfrm>
                <a:off x="763297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6" name="Retângulo 135">
                <a:extLst>
                  <a:ext uri="{FF2B5EF4-FFF2-40B4-BE49-F238E27FC236}">
                    <a16:creationId xmlns:a16="http://schemas.microsoft.com/office/drawing/2014/main" id="{E3DCE17A-60BF-D5A1-9D03-1AA60F4161D8}"/>
                  </a:ext>
                </a:extLst>
              </p:cNvPr>
              <p:cNvSpPr/>
              <p:nvPr/>
            </p:nvSpPr>
            <p:spPr>
              <a:xfrm>
                <a:off x="767877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7" name="Retângulo 136">
                <a:extLst>
                  <a:ext uri="{FF2B5EF4-FFF2-40B4-BE49-F238E27FC236}">
                    <a16:creationId xmlns:a16="http://schemas.microsoft.com/office/drawing/2014/main" id="{665993A4-F3A0-7BD0-8B9D-8CFD9D7BCB62}"/>
                  </a:ext>
                </a:extLst>
              </p:cNvPr>
              <p:cNvSpPr/>
              <p:nvPr/>
            </p:nvSpPr>
            <p:spPr>
              <a:xfrm>
                <a:off x="772449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8" name="Retângulo 137">
                <a:extLst>
                  <a:ext uri="{FF2B5EF4-FFF2-40B4-BE49-F238E27FC236}">
                    <a16:creationId xmlns:a16="http://schemas.microsoft.com/office/drawing/2014/main" id="{F561827A-2867-AAA0-7EE7-85B54E4A82FE}"/>
                  </a:ext>
                </a:extLst>
              </p:cNvPr>
              <p:cNvSpPr/>
              <p:nvPr/>
            </p:nvSpPr>
            <p:spPr>
              <a:xfrm>
                <a:off x="777021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39" name="Retângulo 138">
                <a:extLst>
                  <a:ext uri="{FF2B5EF4-FFF2-40B4-BE49-F238E27FC236}">
                    <a16:creationId xmlns:a16="http://schemas.microsoft.com/office/drawing/2014/main" id="{381D38C4-803C-CA63-3512-31FB47D8828F}"/>
                  </a:ext>
                </a:extLst>
              </p:cNvPr>
              <p:cNvSpPr/>
              <p:nvPr/>
            </p:nvSpPr>
            <p:spPr>
              <a:xfrm>
                <a:off x="782218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0" name="Retângulo 139">
                <a:extLst>
                  <a:ext uri="{FF2B5EF4-FFF2-40B4-BE49-F238E27FC236}">
                    <a16:creationId xmlns:a16="http://schemas.microsoft.com/office/drawing/2014/main" id="{C84BC027-8B5C-5701-BB1A-2C9433334EFC}"/>
                  </a:ext>
                </a:extLst>
              </p:cNvPr>
              <p:cNvSpPr/>
              <p:nvPr/>
            </p:nvSpPr>
            <p:spPr>
              <a:xfrm>
                <a:off x="787416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2AF83CF6-3BF5-E668-2CEA-6DE81442E3AB}"/>
                  </a:ext>
                </a:extLst>
              </p:cNvPr>
              <p:cNvSpPr/>
              <p:nvPr/>
            </p:nvSpPr>
            <p:spPr>
              <a:xfrm>
                <a:off x="791988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2" name="Retângulo 141">
                <a:extLst>
                  <a:ext uri="{FF2B5EF4-FFF2-40B4-BE49-F238E27FC236}">
                    <a16:creationId xmlns:a16="http://schemas.microsoft.com/office/drawing/2014/main" id="{86CFB45E-D145-6C8A-735D-CA0B60DED9B4}"/>
                  </a:ext>
                </a:extLst>
              </p:cNvPr>
              <p:cNvSpPr/>
              <p:nvPr/>
            </p:nvSpPr>
            <p:spPr>
              <a:xfrm>
                <a:off x="796560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3" name="Retângulo 142">
                <a:extLst>
                  <a:ext uri="{FF2B5EF4-FFF2-40B4-BE49-F238E27FC236}">
                    <a16:creationId xmlns:a16="http://schemas.microsoft.com/office/drawing/2014/main" id="{78BA15B2-1EE3-551C-CC6C-D4B39056AABA}"/>
                  </a:ext>
                </a:extLst>
              </p:cNvPr>
              <p:cNvSpPr/>
              <p:nvPr/>
            </p:nvSpPr>
            <p:spPr>
              <a:xfrm>
                <a:off x="801132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4" name="Retângulo 143">
                <a:extLst>
                  <a:ext uri="{FF2B5EF4-FFF2-40B4-BE49-F238E27FC236}">
                    <a16:creationId xmlns:a16="http://schemas.microsoft.com/office/drawing/2014/main" id="{1BD37C0F-54F0-DBEC-D264-AF9DA2130DF9}"/>
                  </a:ext>
                </a:extLst>
              </p:cNvPr>
              <p:cNvSpPr/>
              <p:nvPr/>
            </p:nvSpPr>
            <p:spPr>
              <a:xfrm>
                <a:off x="8063299"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5" name="Retângulo 144">
                <a:extLst>
                  <a:ext uri="{FF2B5EF4-FFF2-40B4-BE49-F238E27FC236}">
                    <a16:creationId xmlns:a16="http://schemas.microsoft.com/office/drawing/2014/main" id="{F9F473F4-0F91-5DE0-2587-01D102400632}"/>
                  </a:ext>
                </a:extLst>
              </p:cNvPr>
              <p:cNvSpPr/>
              <p:nvPr/>
            </p:nvSpPr>
            <p:spPr>
              <a:xfrm>
                <a:off x="811527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6" name="Retângulo 145">
                <a:extLst>
                  <a:ext uri="{FF2B5EF4-FFF2-40B4-BE49-F238E27FC236}">
                    <a16:creationId xmlns:a16="http://schemas.microsoft.com/office/drawing/2014/main" id="{42C7FB20-FD08-57EC-C189-93014AB989BA}"/>
                  </a:ext>
                </a:extLst>
              </p:cNvPr>
              <p:cNvSpPr/>
              <p:nvPr/>
            </p:nvSpPr>
            <p:spPr>
              <a:xfrm>
                <a:off x="8166432"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7" name="Retângulo 146">
                <a:extLst>
                  <a:ext uri="{FF2B5EF4-FFF2-40B4-BE49-F238E27FC236}">
                    <a16:creationId xmlns:a16="http://schemas.microsoft.com/office/drawing/2014/main" id="{B532A5AB-45AF-4C64-1009-0A9D836DC2B6}"/>
                  </a:ext>
                </a:extLst>
              </p:cNvPr>
              <p:cNvSpPr/>
              <p:nvPr/>
            </p:nvSpPr>
            <p:spPr>
              <a:xfrm>
                <a:off x="821215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8" name="Retângulo 147">
                <a:extLst>
                  <a:ext uri="{FF2B5EF4-FFF2-40B4-BE49-F238E27FC236}">
                    <a16:creationId xmlns:a16="http://schemas.microsoft.com/office/drawing/2014/main" id="{030C4A43-79DF-7679-8881-921D0D6F4F2A}"/>
                  </a:ext>
                </a:extLst>
              </p:cNvPr>
              <p:cNvSpPr/>
              <p:nvPr/>
            </p:nvSpPr>
            <p:spPr>
              <a:xfrm>
                <a:off x="825787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49" name="Retângulo 148">
                <a:extLst>
                  <a:ext uri="{FF2B5EF4-FFF2-40B4-BE49-F238E27FC236}">
                    <a16:creationId xmlns:a16="http://schemas.microsoft.com/office/drawing/2014/main" id="{CDEA5941-882A-831C-4BD6-A61B059C3A15}"/>
                  </a:ext>
                </a:extLst>
              </p:cNvPr>
              <p:cNvSpPr/>
              <p:nvPr/>
            </p:nvSpPr>
            <p:spPr>
              <a:xfrm>
                <a:off x="830984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0" name="Retângulo 149">
                <a:extLst>
                  <a:ext uri="{FF2B5EF4-FFF2-40B4-BE49-F238E27FC236}">
                    <a16:creationId xmlns:a16="http://schemas.microsoft.com/office/drawing/2014/main" id="{E3B39CA4-B73C-FCFE-F7D3-3453AE2B4F2D}"/>
                  </a:ext>
                </a:extLst>
              </p:cNvPr>
              <p:cNvSpPr/>
              <p:nvPr/>
            </p:nvSpPr>
            <p:spPr>
              <a:xfrm>
                <a:off x="836182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1" name="Retângulo 150">
                <a:extLst>
                  <a:ext uri="{FF2B5EF4-FFF2-40B4-BE49-F238E27FC236}">
                    <a16:creationId xmlns:a16="http://schemas.microsoft.com/office/drawing/2014/main" id="{A5465F1C-3A6E-4639-04F6-2E4C12C51732}"/>
                  </a:ext>
                </a:extLst>
              </p:cNvPr>
              <p:cNvSpPr/>
              <p:nvPr/>
            </p:nvSpPr>
            <p:spPr>
              <a:xfrm>
                <a:off x="840724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2" name="Retângulo 151">
                <a:extLst>
                  <a:ext uri="{FF2B5EF4-FFF2-40B4-BE49-F238E27FC236}">
                    <a16:creationId xmlns:a16="http://schemas.microsoft.com/office/drawing/2014/main" id="{5C83ECAB-9F86-D6F0-B76C-CBFB58EF6DE1}"/>
                  </a:ext>
                </a:extLst>
              </p:cNvPr>
              <p:cNvSpPr/>
              <p:nvPr/>
            </p:nvSpPr>
            <p:spPr>
              <a:xfrm>
                <a:off x="845296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3" name="Retângulo 152">
                <a:extLst>
                  <a:ext uri="{FF2B5EF4-FFF2-40B4-BE49-F238E27FC236}">
                    <a16:creationId xmlns:a16="http://schemas.microsoft.com/office/drawing/2014/main" id="{B98D478C-7466-D76E-1642-DDB763D16B0D}"/>
                  </a:ext>
                </a:extLst>
              </p:cNvPr>
              <p:cNvSpPr/>
              <p:nvPr/>
            </p:nvSpPr>
            <p:spPr>
              <a:xfrm>
                <a:off x="8498683"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4" name="Retângulo 153">
                <a:extLst>
                  <a:ext uri="{FF2B5EF4-FFF2-40B4-BE49-F238E27FC236}">
                    <a16:creationId xmlns:a16="http://schemas.microsoft.com/office/drawing/2014/main" id="{D7DCDC24-CDB6-6495-A7E4-9776ACE4DEA1}"/>
                  </a:ext>
                </a:extLst>
              </p:cNvPr>
              <p:cNvSpPr/>
              <p:nvPr/>
            </p:nvSpPr>
            <p:spPr>
              <a:xfrm>
                <a:off x="8550660"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5" name="Retângulo 154">
                <a:extLst>
                  <a:ext uri="{FF2B5EF4-FFF2-40B4-BE49-F238E27FC236}">
                    <a16:creationId xmlns:a16="http://schemas.microsoft.com/office/drawing/2014/main" id="{456C0618-2DE1-EBB6-3861-F3A83615CCA0}"/>
                  </a:ext>
                </a:extLst>
              </p:cNvPr>
              <p:cNvSpPr/>
              <p:nvPr/>
            </p:nvSpPr>
            <p:spPr>
              <a:xfrm>
                <a:off x="8602637"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6" name="Retângulo 155">
                <a:extLst>
                  <a:ext uri="{FF2B5EF4-FFF2-40B4-BE49-F238E27FC236}">
                    <a16:creationId xmlns:a16="http://schemas.microsoft.com/office/drawing/2014/main" id="{28A57B6B-AEEB-3C5E-06D3-2A7A79592D84}"/>
                  </a:ext>
                </a:extLst>
              </p:cNvPr>
              <p:cNvSpPr/>
              <p:nvPr/>
            </p:nvSpPr>
            <p:spPr>
              <a:xfrm>
                <a:off x="8648356"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7" name="Retângulo 156">
                <a:extLst>
                  <a:ext uri="{FF2B5EF4-FFF2-40B4-BE49-F238E27FC236}">
                    <a16:creationId xmlns:a16="http://schemas.microsoft.com/office/drawing/2014/main" id="{BA3596E4-894C-2E24-81F6-E1EBE284FA5B}"/>
                  </a:ext>
                </a:extLst>
              </p:cNvPr>
              <p:cNvSpPr/>
              <p:nvPr/>
            </p:nvSpPr>
            <p:spPr>
              <a:xfrm>
                <a:off x="8694075"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8" name="Retângulo 157">
                <a:extLst>
                  <a:ext uri="{FF2B5EF4-FFF2-40B4-BE49-F238E27FC236}">
                    <a16:creationId xmlns:a16="http://schemas.microsoft.com/office/drawing/2014/main" id="{696EA1EE-17E8-2B4B-E9BF-954B685E7CD2}"/>
                  </a:ext>
                </a:extLst>
              </p:cNvPr>
              <p:cNvSpPr/>
              <p:nvPr/>
            </p:nvSpPr>
            <p:spPr>
              <a:xfrm>
                <a:off x="873979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59" name="Retângulo 158">
                <a:extLst>
                  <a:ext uri="{FF2B5EF4-FFF2-40B4-BE49-F238E27FC236}">
                    <a16:creationId xmlns:a16="http://schemas.microsoft.com/office/drawing/2014/main" id="{A7A4DD71-22E8-CCDE-B393-B5744215772D}"/>
                  </a:ext>
                </a:extLst>
              </p:cNvPr>
              <p:cNvSpPr/>
              <p:nvPr/>
            </p:nvSpPr>
            <p:spPr>
              <a:xfrm>
                <a:off x="8791771"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0" name="Retângulo 159">
                <a:extLst>
                  <a:ext uri="{FF2B5EF4-FFF2-40B4-BE49-F238E27FC236}">
                    <a16:creationId xmlns:a16="http://schemas.microsoft.com/office/drawing/2014/main" id="{0F7FE19A-03E7-B3AB-4E02-D823A2317F59}"/>
                  </a:ext>
                </a:extLst>
              </p:cNvPr>
              <p:cNvSpPr/>
              <p:nvPr/>
            </p:nvSpPr>
            <p:spPr>
              <a:xfrm>
                <a:off x="8843748"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sp>
            <p:nvSpPr>
              <p:cNvPr id="161" name="Retângulo 160">
                <a:extLst>
                  <a:ext uri="{FF2B5EF4-FFF2-40B4-BE49-F238E27FC236}">
                    <a16:creationId xmlns:a16="http://schemas.microsoft.com/office/drawing/2014/main" id="{FAFA9B95-8B11-7293-E69A-C105E1E36199}"/>
                  </a:ext>
                </a:extLst>
              </p:cNvPr>
              <p:cNvSpPr/>
              <p:nvPr/>
            </p:nvSpPr>
            <p:spPr>
              <a:xfrm>
                <a:off x="8894904" y="3107987"/>
                <a:ext cx="45719" cy="64202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a:p>
            </p:txBody>
          </p:sp>
        </p:grpSp>
        <p:sp>
          <p:nvSpPr>
            <p:cNvPr id="168" name="Retângulo 167">
              <a:extLst>
                <a:ext uri="{FF2B5EF4-FFF2-40B4-BE49-F238E27FC236}">
                  <a16:creationId xmlns:a16="http://schemas.microsoft.com/office/drawing/2014/main" id="{AECBED73-AD4F-43EB-7D96-A40DFA43F8C8}"/>
                </a:ext>
              </a:extLst>
            </p:cNvPr>
            <p:cNvSpPr/>
            <p:nvPr/>
          </p:nvSpPr>
          <p:spPr>
            <a:xfrm>
              <a:off x="1352145" y="4133529"/>
              <a:ext cx="7577846" cy="6420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pt-BR" dirty="0"/>
            </a:p>
          </p:txBody>
        </p:sp>
        <p:grpSp>
          <p:nvGrpSpPr>
            <p:cNvPr id="185" name="Agrupar 184">
              <a:extLst>
                <a:ext uri="{FF2B5EF4-FFF2-40B4-BE49-F238E27FC236}">
                  <a16:creationId xmlns:a16="http://schemas.microsoft.com/office/drawing/2014/main" id="{AD37BA6E-C865-ADBD-211C-52B8953F6840}"/>
                </a:ext>
              </a:extLst>
            </p:cNvPr>
            <p:cNvGrpSpPr/>
            <p:nvPr/>
          </p:nvGrpSpPr>
          <p:grpSpPr>
            <a:xfrm>
              <a:off x="1364454" y="3040501"/>
              <a:ext cx="7554987" cy="642026"/>
              <a:chOff x="1375004" y="4212076"/>
              <a:chExt cx="7554987" cy="642026"/>
            </a:xfrm>
          </p:grpSpPr>
          <p:sp>
            <p:nvSpPr>
              <p:cNvPr id="178" name="Retângulo 177">
                <a:extLst>
                  <a:ext uri="{FF2B5EF4-FFF2-40B4-BE49-F238E27FC236}">
                    <a16:creationId xmlns:a16="http://schemas.microsoft.com/office/drawing/2014/main" id="{D8CD319A-7161-8D17-8587-136C8E4F8A7A}"/>
                  </a:ext>
                </a:extLst>
              </p:cNvPr>
              <p:cNvSpPr/>
              <p:nvPr/>
            </p:nvSpPr>
            <p:spPr>
              <a:xfrm>
                <a:off x="1375004" y="4212076"/>
                <a:ext cx="1822074"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79" name="Retângulo 178">
                <a:extLst>
                  <a:ext uri="{FF2B5EF4-FFF2-40B4-BE49-F238E27FC236}">
                    <a16:creationId xmlns:a16="http://schemas.microsoft.com/office/drawing/2014/main" id="{A2A99C4C-5D0C-824D-A4D6-ABB230CB435C}"/>
                  </a:ext>
                </a:extLst>
              </p:cNvPr>
              <p:cNvSpPr/>
              <p:nvPr/>
            </p:nvSpPr>
            <p:spPr>
              <a:xfrm>
                <a:off x="3197078" y="4212076"/>
                <a:ext cx="1885633"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0" name="Retângulo 179">
                <a:extLst>
                  <a:ext uri="{FF2B5EF4-FFF2-40B4-BE49-F238E27FC236}">
                    <a16:creationId xmlns:a16="http://schemas.microsoft.com/office/drawing/2014/main" id="{C15B3EF6-1FC8-55A0-240A-2585715AF0E2}"/>
                  </a:ext>
                </a:extLst>
              </p:cNvPr>
              <p:cNvSpPr/>
              <p:nvPr/>
            </p:nvSpPr>
            <p:spPr>
              <a:xfrm>
                <a:off x="5100513" y="4212076"/>
                <a:ext cx="1885634"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81" name="Retângulo 180">
                <a:extLst>
                  <a:ext uri="{FF2B5EF4-FFF2-40B4-BE49-F238E27FC236}">
                    <a16:creationId xmlns:a16="http://schemas.microsoft.com/office/drawing/2014/main" id="{8E22285E-78A7-F469-128E-C586737ABACC}"/>
                  </a:ext>
                </a:extLst>
              </p:cNvPr>
              <p:cNvSpPr/>
              <p:nvPr/>
            </p:nvSpPr>
            <p:spPr>
              <a:xfrm>
                <a:off x="6995491" y="4212076"/>
                <a:ext cx="1934500" cy="642026"/>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
          <p:nvSpPr>
            <p:cNvPr id="184" name="CaixaDeTexto 183">
              <a:extLst>
                <a:ext uri="{FF2B5EF4-FFF2-40B4-BE49-F238E27FC236}">
                  <a16:creationId xmlns:a16="http://schemas.microsoft.com/office/drawing/2014/main" id="{BA1A97F0-7AA3-050C-183D-3D6B6194FB0F}"/>
                </a:ext>
              </a:extLst>
            </p:cNvPr>
            <p:cNvSpPr txBox="1"/>
            <p:nvPr/>
          </p:nvSpPr>
          <p:spPr>
            <a:xfrm>
              <a:off x="2042607" y="1086304"/>
              <a:ext cx="6096000" cy="369332"/>
            </a:xfrm>
            <a:prstGeom prst="rect">
              <a:avLst/>
            </a:prstGeom>
            <a:noFill/>
          </p:spPr>
          <p:txBody>
            <a:bodyPr wrap="square">
              <a:spAutoFit/>
            </a:bodyPr>
            <a:lstStyle/>
            <a:p>
              <a:pPr algn="ctr"/>
              <a:r>
                <a:rPr lang="pt-BR" dirty="0"/>
                <a:t>Conjunto total de amostras</a:t>
              </a:r>
            </a:p>
          </p:txBody>
        </p:sp>
        <p:sp>
          <p:nvSpPr>
            <p:cNvPr id="186" name="Chave Esquerda 185">
              <a:extLst>
                <a:ext uri="{FF2B5EF4-FFF2-40B4-BE49-F238E27FC236}">
                  <a16:creationId xmlns:a16="http://schemas.microsoft.com/office/drawing/2014/main" id="{18E53243-ED2D-8D66-285C-D8AA74A7E945}"/>
                </a:ext>
              </a:extLst>
            </p:cNvPr>
            <p:cNvSpPr/>
            <p:nvPr/>
          </p:nvSpPr>
          <p:spPr>
            <a:xfrm rot="5400000">
              <a:off x="5027290" y="-2193351"/>
              <a:ext cx="227554" cy="7607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7" name="CaixaDeTexto 186">
              <a:extLst>
                <a:ext uri="{FF2B5EF4-FFF2-40B4-BE49-F238E27FC236}">
                  <a16:creationId xmlns:a16="http://schemas.microsoft.com/office/drawing/2014/main" id="{290A1955-8D1D-03E6-85C0-166E191BE2C6}"/>
                </a:ext>
              </a:extLst>
            </p:cNvPr>
            <p:cNvSpPr txBox="1"/>
            <p:nvPr/>
          </p:nvSpPr>
          <p:spPr>
            <a:xfrm>
              <a:off x="9029345" y="2052248"/>
              <a:ext cx="1981200" cy="461665"/>
            </a:xfrm>
            <a:prstGeom prst="rect">
              <a:avLst/>
            </a:prstGeom>
            <a:noFill/>
          </p:spPr>
          <p:txBody>
            <a:bodyPr wrap="square" rtlCol="0">
              <a:spAutoFit/>
            </a:bodyPr>
            <a:lstStyle/>
            <a:p>
              <a:pPr algn="ctr"/>
              <a:r>
                <a:rPr lang="pt-BR" sz="1200" dirty="0"/>
                <a:t>Modelo é atualizado usando uma única amostra por vez</a:t>
              </a:r>
            </a:p>
          </p:txBody>
        </p:sp>
        <p:sp>
          <p:nvSpPr>
            <p:cNvPr id="188" name="CaixaDeTexto 187">
              <a:extLst>
                <a:ext uri="{FF2B5EF4-FFF2-40B4-BE49-F238E27FC236}">
                  <a16:creationId xmlns:a16="http://schemas.microsoft.com/office/drawing/2014/main" id="{47851D0C-1BD4-0595-C5A2-BE99928C28E8}"/>
                </a:ext>
              </a:extLst>
            </p:cNvPr>
            <p:cNvSpPr txBox="1"/>
            <p:nvPr/>
          </p:nvSpPr>
          <p:spPr>
            <a:xfrm>
              <a:off x="9005474" y="3036196"/>
              <a:ext cx="1981200" cy="646331"/>
            </a:xfrm>
            <a:prstGeom prst="rect">
              <a:avLst/>
            </a:prstGeom>
            <a:noFill/>
          </p:spPr>
          <p:txBody>
            <a:bodyPr wrap="square" rtlCol="0">
              <a:spAutoFit/>
            </a:bodyPr>
            <a:lstStyle/>
            <a:p>
              <a:pPr algn="ctr"/>
              <a:r>
                <a:rPr lang="pt-BR" sz="1200" dirty="0"/>
                <a:t>Modelo é atualizado usando um subconjunto de amostra por vez</a:t>
              </a:r>
            </a:p>
          </p:txBody>
        </p:sp>
        <p:sp>
          <p:nvSpPr>
            <p:cNvPr id="189" name="CaixaDeTexto 188">
              <a:extLst>
                <a:ext uri="{FF2B5EF4-FFF2-40B4-BE49-F238E27FC236}">
                  <a16:creationId xmlns:a16="http://schemas.microsoft.com/office/drawing/2014/main" id="{8ACB0A8F-64A0-9585-2EB8-61F8625E60AE}"/>
                </a:ext>
              </a:extLst>
            </p:cNvPr>
            <p:cNvSpPr txBox="1"/>
            <p:nvPr/>
          </p:nvSpPr>
          <p:spPr>
            <a:xfrm>
              <a:off x="9005474" y="4223709"/>
              <a:ext cx="1981200" cy="461665"/>
            </a:xfrm>
            <a:prstGeom prst="rect">
              <a:avLst/>
            </a:prstGeom>
            <a:noFill/>
          </p:spPr>
          <p:txBody>
            <a:bodyPr wrap="square" rtlCol="0">
              <a:spAutoFit/>
            </a:bodyPr>
            <a:lstStyle/>
            <a:p>
              <a:pPr algn="ctr"/>
              <a:r>
                <a:rPr lang="pt-BR" sz="1200" dirty="0"/>
                <a:t>Modelo é atualizado usando todas as amostra por vez</a:t>
              </a:r>
            </a:p>
          </p:txBody>
        </p:sp>
      </p:grpSp>
    </p:spTree>
    <p:extLst>
      <p:ext uri="{BB962C8B-B14F-4D97-AF65-F5344CB8AC3E}">
        <p14:creationId xmlns:p14="http://schemas.microsoft.com/office/powerpoint/2010/main" val="1029512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FF0000"/>
                </a:solidFill>
                <a:effectLst/>
              </a:rPr>
              <a:t>inclinação</a:t>
            </a:r>
            <a:r>
              <a:rPr lang="pt-BR" b="1" i="1" dirty="0">
                <a:solidFill>
                  <a:srgbClr val="00B050"/>
                </a:solidFill>
                <a:effectLst/>
              </a:rPr>
              <a:t> de um </a:t>
            </a:r>
            <a:r>
              <a:rPr lang="pt-BR" b="1" i="1" dirty="0">
                <a:solidFill>
                  <a:srgbClr val="7030A0"/>
                </a:solidFill>
                <a:effectLst/>
              </a:rPr>
              <a:t>hiperplano</a:t>
            </a:r>
            <a:r>
              <a:rPr lang="pt-BR" b="1" i="1" dirty="0">
                <a:solidFill>
                  <a:srgbClr val="00B050"/>
                </a:solidFill>
                <a:effectLst/>
              </a:rPr>
              <a:t> tangente à função </a:t>
            </a:r>
            <a:r>
              <a:rPr lang="pt-BR" b="1" i="1" dirty="0">
                <a:solidFill>
                  <a:schemeClr val="accent2"/>
                </a:solidFill>
                <a:effectLst/>
              </a:rPr>
              <a:t>no ponto onde ele é calculado</a:t>
            </a:r>
            <a:r>
              <a:rPr lang="pt-BR" b="0" i="0" dirty="0">
                <a:solidFill>
                  <a:schemeClr val="tx1"/>
                </a:solidFill>
                <a:effectLst/>
              </a:rPr>
              <a:t>.</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a:t>
            </a:r>
            <a:r>
              <a:rPr lang="pt-BR" b="1" i="1" dirty="0"/>
              <a:t>a magnitude </a:t>
            </a:r>
            <a:r>
              <a:rPr lang="pt-BR" dirty="0">
                <a:solidFill>
                  <a:schemeClr val="tx1"/>
                </a:solidFill>
                <a:effectLst/>
              </a:rPr>
              <a:t>do vetor gradiente,</a:t>
            </a:r>
            <a:r>
              <a:rPr lang="pt-BR" b="1" i="1" dirty="0">
                <a:solidFill>
                  <a:schemeClr val="tx1"/>
                </a:solidFill>
                <a:effectLst/>
              </a:rPr>
              <a:t> mais inclinado é </a:t>
            </a:r>
            <a:r>
              <a:rPr lang="pt-BR" b="1" i="1" dirty="0"/>
              <a:t>o hiperplano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com magnitude </a:t>
            </a:r>
            <a:r>
              <a:rPr lang="pt-BR" b="1" i="1" dirty="0">
                <a:solidFill>
                  <a:srgbClr val="7030A0"/>
                </a:solidFill>
              </a:rPr>
              <a:t>igual a 0 </a:t>
            </a:r>
            <a:r>
              <a:rPr lang="pt-BR" b="1" i="1" dirty="0"/>
              <a:t>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tem taxa de variação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a:t>
                </a:r>
                <a14:m>
                  <m:oMath xmlns:m="http://schemas.openxmlformats.org/officeDocument/2006/math">
                    <m:r>
                      <a:rPr lang="pt-BR" sz="1400" i="1">
                        <a:latin typeface="Cambria Math" panose="02040503050406030204" pitchFamily="18" charset="0"/>
                      </a:rPr>
                      <m:t>𝑓</m:t>
                    </m:r>
                  </m:oMath>
                </a14:m>
                <a:r>
                  <a:rPr lang="pt-BR" sz="1400" dirty="0"/>
                  <a:t>, ter apenas um argumento, </a:t>
                </a:r>
                <a14:m>
                  <m:oMath xmlns:m="http://schemas.openxmlformats.org/officeDocument/2006/math">
                    <m:r>
                      <a:rPr lang="pt-BR" sz="1400" b="0" i="1" smtClean="0">
                        <a:latin typeface="Cambria Math" panose="02040503050406030204" pitchFamily="18" charset="0"/>
                      </a:rPr>
                      <m:t>𝑥</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l="-389" t="-1282" r="-1362"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a:t>
                </a:r>
                <a:r>
                  <a:rPr lang="pt-BR" b="1" i="1" dirty="0">
                    <a:solidFill>
                      <a:srgbClr val="7030A0"/>
                    </a:solidFill>
                  </a:rPr>
                  <a:t>número de elementos igual ao número de argumentos da função</a:t>
                </a:r>
                <a:r>
                  <a:rPr lang="pt-BR" dirty="0"/>
                  <a:t>.</a:t>
                </a:r>
              </a:p>
              <a:p>
                <a:r>
                  <a:rPr lang="pt-BR" b="1" dirty="0"/>
                  <a:t>OBS</a:t>
                </a:r>
                <a:r>
                  <a:rPr lang="pt-BR" dirty="0"/>
                  <a:t>.: Na sequência, por questões didáticas, mas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12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ponto de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(1)</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i.e.,</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202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6" name="CaixaDeTexto 5">
            <a:extLst>
              <a:ext uri="{FF2B5EF4-FFF2-40B4-BE49-F238E27FC236}">
                <a16:creationId xmlns:a16="http://schemas.microsoft.com/office/drawing/2014/main" id="{25D23E74-3AD3-9265-31E7-426514850C03}"/>
              </a:ext>
            </a:extLst>
          </p:cNvPr>
          <p:cNvSpPr txBox="1"/>
          <p:nvPr/>
        </p:nvSpPr>
        <p:spPr>
          <a:xfrm>
            <a:off x="0" y="6566071"/>
            <a:ext cx="5779312" cy="276999"/>
          </a:xfrm>
          <a:prstGeom prst="rect">
            <a:avLst/>
          </a:prstGeom>
          <a:noFill/>
        </p:spPr>
        <p:txBody>
          <a:bodyPr wrap="square">
            <a:spAutoFit/>
          </a:bodyPr>
          <a:lstStyle/>
          <a:p>
            <a:r>
              <a:rPr lang="pt-BR" sz="1200" b="1" i="1" dirty="0">
                <a:solidFill>
                  <a:srgbClr val="7030A0"/>
                </a:solidFill>
              </a:rPr>
              <a:t>* O vetor gradiente dá a direção e não a distância até o ponto de máximo.</a:t>
            </a:r>
            <a:endParaRPr lang="pt-BR" sz="1200" dirty="0"/>
          </a:p>
        </p:txBody>
      </p:sp>
    </p:spTree>
    <p:extLst>
      <p:ext uri="{BB962C8B-B14F-4D97-AF65-F5344CB8AC3E}">
        <p14:creationId xmlns:p14="http://schemas.microsoft.com/office/powerpoint/2010/main" val="885556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21912</TotalTime>
  <Words>10952</Words>
  <Application>Microsoft Office PowerPoint</Application>
  <PresentationFormat>Widescreen</PresentationFormat>
  <Paragraphs>782</Paragraphs>
  <Slides>59</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Vetor gradiente</vt:lpstr>
      <vt:lpstr>O vetor gradiente indica o caminho para o ponto de máximo da função</vt:lpstr>
      <vt:lpstr>O vetor gradiente indica o caminho para o ponto de máximo da função</vt:lpstr>
      <vt:lpstr>O vetor gradiente indica o caminho para o ponto de máximo da função</vt:lpstr>
      <vt:lpstr>Algoritmo do gradiente ascendente</vt:lpstr>
      <vt:lpstr>Algoritmo do gradiente ascendente</vt:lpstr>
      <vt:lpstr>Algoritmo do gradiente ascendente</vt:lpstr>
      <vt:lpstr>PowerPoint Presentation</vt:lpstr>
      <vt:lpstr>Algoritmo do gradiente descendente</vt:lpstr>
      <vt:lpstr>Algoritmo do gradiente descendente</vt:lpstr>
      <vt:lpstr>Algoritmo do gradiente descendente</vt:lpstr>
      <vt:lpstr>Algoritmo do gradiente descendente</vt:lpstr>
      <vt:lpstr>Observação</vt:lpstr>
      <vt:lpstr>PowerPoint Presentation</vt:lpstr>
      <vt:lpstr>Características do gradiente descendente</vt:lpstr>
      <vt:lpstr>PowerPoint Presentation</vt:lpstr>
      <vt:lpstr>O algoritmo do gradiente do descendente</vt:lpstr>
      <vt:lpstr>Calculando o vetor gradiente</vt:lpstr>
      <vt:lpstr>Calculando o vetor gradiente</vt:lpstr>
      <vt:lpstr>Atualizando os pesos</vt:lpstr>
      <vt:lpstr>Atualizando os pesos</vt:lpstr>
      <vt:lpstr>Versões do gradiente descendente</vt:lpstr>
      <vt:lpstr>Gradiente descendente em batelada</vt:lpstr>
      <vt:lpstr>Características do GD em batelada</vt:lpstr>
      <vt:lpstr>Gradiente descendente estocástico</vt:lpstr>
      <vt:lpstr>Gradiente descendente estocástico</vt:lpstr>
      <vt:lpstr>Características do GD estocástico</vt:lpstr>
      <vt:lpstr>Gradiente descendente em mini-lotes</vt:lpstr>
      <vt:lpstr>Gradiente descendente em mini-lotes</vt:lpstr>
      <vt:lpstr>Características do GD em mini-lotes</vt:lpstr>
      <vt:lpstr>Tarefas</vt:lpstr>
      <vt:lpstr>Referências </vt:lpstr>
      <vt:lpstr>PowerPoint Presentation</vt:lpstr>
      <vt:lpstr>PowerPoint Presentation</vt:lpstr>
      <vt:lpstr>PowerPoint Presentation</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PowerPoint Presentation</vt:lpstr>
      <vt:lpstr>Cálculo do vetor gradiente</vt:lpstr>
      <vt:lpstr>Cálculo do vetor gradiente</vt:lpstr>
      <vt:lpstr>FIGURAS</vt:lpstr>
      <vt:lpstr>PowerPoint Presentation</vt:lpstr>
      <vt:lpstr>PowerPoint Presentation</vt:lpstr>
      <vt:lpstr>PowerPoint Presentation</vt:lpstr>
      <vt:lpstr>PowerPoint Presentation</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2490</cp:revision>
  <dcterms:created xsi:type="dcterms:W3CDTF">2020-02-17T11:18:32Z</dcterms:created>
  <dcterms:modified xsi:type="dcterms:W3CDTF">2025-09-12T15:11:16Z</dcterms:modified>
</cp:coreProperties>
</file>