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463" r:id="rId3"/>
    <p:sldId id="298" r:id="rId4"/>
    <p:sldId id="333" r:id="rId5"/>
    <p:sldId id="464" r:id="rId6"/>
    <p:sldId id="468" r:id="rId7"/>
    <p:sldId id="334" r:id="rId8"/>
    <p:sldId id="469" r:id="rId9"/>
    <p:sldId id="471" r:id="rId10"/>
    <p:sldId id="465" r:id="rId11"/>
    <p:sldId id="473" r:id="rId12"/>
    <p:sldId id="466" r:id="rId13"/>
    <p:sldId id="268" r:id="rId14"/>
    <p:sldId id="474" r:id="rId15"/>
    <p:sldId id="336" r:id="rId16"/>
    <p:sldId id="467" r:id="rId17"/>
    <p:sldId id="335" r:id="rId18"/>
    <p:sldId id="317" r:id="rId19"/>
    <p:sldId id="332" r:id="rId20"/>
    <p:sldId id="299" r:id="rId21"/>
    <p:sldId id="295" r:id="rId22"/>
    <p:sldId id="396" r:id="rId23"/>
    <p:sldId id="421" r:id="rId2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4" autoAdjust="0"/>
    <p:restoredTop sz="82765" autoAdjust="0"/>
  </p:normalViewPr>
  <p:slideViewPr>
    <p:cSldViewPr snapToGrid="0">
      <p:cViewPr varScale="1">
        <p:scale>
          <a:sx n="68" d="100"/>
          <a:sy n="68" d="100"/>
        </p:scale>
        <p:origin x="11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a:t>
            </a:r>
            <a:r>
              <a:rPr lang="pt-BR" u="none" dirty="0"/>
              <a:t>escalonamento_de_atributos_com_scikit_learn.ipynb</a:t>
            </a:r>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60316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17934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após 4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Exemplo</a:t>
                </a:r>
                <a:r>
                  <a:rPr lang="pt-BR" dirty="0"/>
                  <a:t>:</a:t>
                </a:r>
                <a:r>
                  <a:rPr lang="pt-BR" baseline="0" dirty="0"/>
                  <a:t> feature_scaling_gradient_variation.ipynb</a:t>
                </a:r>
              </a:p>
              <a:p>
                <a:endParaRPr lang="pt-BR" baseline="0" dirty="0"/>
              </a:p>
              <a:p>
                <a:r>
                  <a:rPr lang="pt-BR" baseline="0" dirty="0"/>
                  <a:t>Critério de parada: atingir número máximo de iterações ou que o erro entre iterações subsequentes seja maior ou igual a 0.0001, indicando que o erro vs. Iterações se tornou constante.</a:t>
                </a:r>
              </a:p>
              <a:p>
                <a:endParaRPr lang="pt-BR" baseline="0" dirty="0"/>
              </a:p>
              <a:p>
                <a:r>
                  <a:rPr lang="pt-BR" baseline="0" dirty="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a:p>
              <a:p>
                <a:r>
                  <a:rPr lang="pt-BR" baseline="0" dirty="0"/>
                  <a:t>Sem a padronização, o algoritmo do GD precisa das 2000 iterações configuradas como sendo o número máxímo, porém, nós apenas apresentados até a 10 iteração por motivos de comparação dos resultados.</a:t>
                </a:r>
              </a:p>
              <a:p>
                <a:endParaRPr lang="pt-BR" baseline="0" dirty="0"/>
              </a:p>
              <a:p>
                <a:r>
                  <a:rPr lang="pt-BR" baseline="0" dirty="0"/>
                  <a:t>Já com a padronização, o algoritmo precisa de apenas 8 iterações para que o critério de parada do erro entre interações subjequentes se torne verdadeiro.</a:t>
                </a:r>
              </a:p>
              <a:p>
                <a:endParaRPr lang="pt-BR" baseline="0" dirty="0"/>
              </a:p>
              <a:p>
                <a:pPr algn="just"/>
                <a:r>
                  <a:rPr lang="pt-BR" dirty="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p>
              <a:p>
                <a:pPr marL="0" lvl="0" indent="0" algn="just">
                  <a:buFont typeface="Arial" panose="020B0604020202020204" pitchFamily="34" charset="0"/>
                  <a:buNone/>
                </a:pPr>
                <a:endParaRPr lang="pt-BR" dirty="0"/>
              </a:p>
              <a:p>
                <a:pPr marL="0" lvl="0" indent="0" algn="just">
                  <a:buFont typeface="Arial" panose="020B0604020202020204" pitchFamily="34" charset="0"/>
                  <a:buNone/>
                </a:pPr>
                <a:r>
                  <a:rPr lang="pt-BR" dirty="0"/>
                  <a:t>Com</a:t>
                </a:r>
                <a:r>
                  <a:rPr lang="pt-BR" baseline="0" dirty="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989975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p>
          <a:p>
            <a:endParaRPr lang="pt-BR" sz="1200" noProof="0" dirty="0"/>
          </a:p>
          <a:p>
            <a:r>
              <a:rPr lang="pt-BR" sz="1200" noProof="0" dirty="0"/>
              <a:t>Algoritmos que</a:t>
            </a:r>
            <a:r>
              <a:rPr lang="pt-BR" sz="1200" baseline="0" noProof="0" dirty="0"/>
              <a:t> utilizam</a:t>
            </a:r>
            <a:r>
              <a:rPr lang="pt-BR" sz="1200" noProof="0" dirty="0"/>
              <a:t> distância como métrica de erro, como por exemplo Gradiente Descendente, RNA, KNN, K-means e SVM, são os mais afetados por</a:t>
            </a:r>
            <a:r>
              <a:rPr lang="pt-BR" sz="1200" baseline="0" noProof="0" dirty="0"/>
              <a:t> atributos com diferentes intervalos de variação</a:t>
            </a:r>
            <a:r>
              <a:rPr lang="pt-BR" sz="1200" noProof="0" dirty="0"/>
              <a:t>. Isso ocorre porque</a:t>
            </a:r>
            <a:r>
              <a:rPr lang="pt-BR" sz="1200" baseline="0" noProof="0" dirty="0"/>
              <a:t> esses algoritmos</a:t>
            </a:r>
            <a:r>
              <a:rPr lang="pt-BR" sz="1200" noProof="0" dirty="0"/>
              <a:t> usam distâncias entre pontos de dados para determinar sua similaridade.</a:t>
            </a:r>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min-max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https://colab.research.google.com/github/zz4fap/t319_aprendizado_de_maquina/blob/main/notebooks/regression/formatos_diferentes_da_superficie_de_erro.ipynb</a:t>
            </a:r>
            <a:endParaRPr lang="pt-BR" u="none" dirty="0"/>
          </a:p>
          <a:p>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80829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05121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59692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escalonamento_de_atributos_com_scikit_learn.ipynb" TargetMode="Externa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22.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2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colab.research.google.com/github/zz4fap/t319_aprendizado_de_maquina/blob/main/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a:t>T319 - Introdução ao Aprendizado de Máquina:</a:t>
            </a:r>
            <a:br>
              <a:rPr lang="pt-BR" dirty="0"/>
            </a:br>
            <a:r>
              <a:rPr lang="pt-BR" b="1" i="1" dirty="0"/>
              <a:t>Regressão Linear: Escalonamento de Atributos</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48"/>
            <a:ext cx="10515600" cy="1325563"/>
          </a:xfrm>
        </p:spPr>
        <p:txBody>
          <a:bodyPr/>
          <a:lstStyle/>
          <a:p>
            <a:r>
              <a:rPr lang="pt-BR" dirty="0"/>
              <a:t>Escalonamento de atributos</a:t>
            </a:r>
          </a:p>
        </p:txBody>
      </p:sp>
      <p:sp>
        <p:nvSpPr>
          <p:cNvPr id="3" name="Content Placeholder 2"/>
          <p:cNvSpPr>
            <a:spLocks noGrp="1"/>
          </p:cNvSpPr>
          <p:nvPr>
            <p:ph idx="1"/>
          </p:nvPr>
        </p:nvSpPr>
        <p:spPr>
          <a:xfrm>
            <a:off x="4222044" y="1546578"/>
            <a:ext cx="7854341" cy="5311422"/>
          </a:xfrm>
        </p:spPr>
        <p:txBody>
          <a:bodyPr>
            <a:normAutofit/>
          </a:bodyPr>
          <a:lstStyle/>
          <a:p>
            <a:r>
              <a:rPr lang="pt-BR" dirty="0"/>
              <a:t>O escalonamento de atributos ajuda a acelerar a convergência do </a:t>
            </a:r>
            <a:r>
              <a:rPr lang="pt-BR" b="1" i="1" dirty="0"/>
              <a:t>gradiente descendente</a:t>
            </a:r>
            <a:r>
              <a:rPr lang="pt-BR" dirty="0"/>
              <a:t>, pois deixa a superfície de erro mais circular, ou seja, com inclinação similar em todas as direções.</a:t>
            </a:r>
          </a:p>
          <a:p>
            <a:r>
              <a:rPr lang="nl-BE" dirty="0"/>
              <a:t>Ajuda a estabilizar os algoritmos de aprendizado de máquina.</a:t>
            </a:r>
            <a:endParaRPr lang="pt-BR" dirty="0"/>
          </a:p>
          <a:p>
            <a:r>
              <a:rPr lang="pt-BR" dirty="0"/>
              <a:t>Possibilita comparar o peso/influência de cada </a:t>
            </a:r>
            <a:r>
              <a:rPr lang="pt-BR" b="1" i="1" dirty="0"/>
              <a:t>atributo</a:t>
            </a:r>
            <a:r>
              <a:rPr lang="pt-BR" dirty="0"/>
              <a:t> no modelo.</a:t>
            </a:r>
          </a:p>
        </p:txBody>
      </p:sp>
      <p:grpSp>
        <p:nvGrpSpPr>
          <p:cNvPr id="4" name="Group 3"/>
          <p:cNvGrpSpPr/>
          <p:nvPr/>
        </p:nvGrpSpPr>
        <p:grpSpPr>
          <a:xfrm>
            <a:off x="1228933" y="1123619"/>
            <a:ext cx="2292375" cy="5677033"/>
            <a:chOff x="9567748" y="717659"/>
            <a:chExt cx="2292375" cy="567703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7748" y="717659"/>
              <a:ext cx="2288436" cy="315890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748" y="4354400"/>
              <a:ext cx="2292375" cy="2040292"/>
            </a:xfrm>
            <a:prstGeom prst="rect">
              <a:avLst/>
            </a:prstGeom>
          </p:spPr>
        </p:pic>
        <p:sp>
          <p:nvSpPr>
            <p:cNvPr id="7" name="Down Arrow 6"/>
            <p:cNvSpPr/>
            <p:nvPr/>
          </p:nvSpPr>
          <p:spPr>
            <a:xfrm>
              <a:off x="10511940" y="4083075"/>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10040453" y="3790147"/>
              <a:ext cx="1343025" cy="307777"/>
            </a:xfrm>
            <a:prstGeom prst="rect">
              <a:avLst/>
            </a:prstGeom>
            <a:noFill/>
          </p:spPr>
          <p:txBody>
            <a:bodyPr wrap="square" rtlCol="0">
              <a:spAutoFit/>
            </a:bodyPr>
            <a:lstStyle/>
            <a:p>
              <a:pPr algn="ctr"/>
              <a:r>
                <a:rPr lang="pt-BR" sz="1400" dirty="0"/>
                <a:t>Escalonamento</a:t>
              </a:r>
            </a:p>
          </p:txBody>
        </p:sp>
      </p:grpSp>
    </p:spTree>
    <p:extLst>
      <p:ext uri="{BB962C8B-B14F-4D97-AF65-F5344CB8AC3E}">
        <p14:creationId xmlns:p14="http://schemas.microsoft.com/office/powerpoint/2010/main" val="51637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74BB8-0329-FBA9-8E1B-C063CFA4AF21}"/>
              </a:ext>
            </a:extLst>
          </p:cNvPr>
          <p:cNvSpPr>
            <a:spLocks noGrp="1"/>
          </p:cNvSpPr>
          <p:nvPr>
            <p:ph type="title"/>
          </p:nvPr>
        </p:nvSpPr>
        <p:spPr/>
        <p:txBody>
          <a:bodyPr/>
          <a:lstStyle/>
          <a:p>
            <a:r>
              <a:rPr lang="pt-BR" dirty="0"/>
              <a:t>Observações quanto ao escalonamento de atributos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1A82086-100D-01B9-A127-5868E3ACF4A1}"/>
                  </a:ext>
                </a:extLst>
              </p:cNvPr>
              <p:cNvSpPr>
                <a:spLocks noGrp="1"/>
              </p:cNvSpPr>
              <p:nvPr>
                <p:ph idx="1"/>
              </p:nvPr>
            </p:nvSpPr>
            <p:spPr>
              <a:xfrm>
                <a:off x="838200" y="1825624"/>
                <a:ext cx="11105444" cy="5032375"/>
              </a:xfrm>
            </p:spPr>
            <p:txBody>
              <a:bodyPr>
                <a:normAutofit/>
              </a:bodyPr>
              <a:lstStyle/>
              <a:p>
                <a:r>
                  <a:rPr lang="pt-BR" dirty="0"/>
                  <a:t>Quando temos conjuntos de validação e teste, aplica-se a esses dois conjuntos o escalonamento com os parâmetros (i.e., min, max, média e variância) obtidos com o conjunto de treinamento.</a:t>
                </a:r>
              </a:p>
              <a:p>
                <a:r>
                  <a:rPr lang="pt-BR" dirty="0"/>
                  <a:t>Isso evita vazamento de informações dos conjuntos de validação e teste no processo de treinamento.</a:t>
                </a:r>
              </a:p>
              <a:p>
                <a:r>
                  <a:rPr lang="pt-BR" dirty="0"/>
                  <a:t>Além disso, garante a consistência ao longo da validação, teste e inferência, pois aplica-se os mesmos parâmetros de escalonamento a todos os exemplos (i.e., conjuntos).</a:t>
                </a:r>
              </a:p>
              <a:p>
                <a:r>
                  <a:rPr lang="pt-BR" dirty="0"/>
                  <a:t>Em geral, não se aplica escalonamento aos rótulos, i.e., aos valores de </a:t>
                </a:r>
                <a14:m>
                  <m:oMath xmlns:m="http://schemas.openxmlformats.org/officeDocument/2006/math">
                    <m:r>
                      <a:rPr lang="pt-BR" i="1">
                        <a:latin typeface="Cambria Math" panose="02040503050406030204" pitchFamily="18" charset="0"/>
                      </a:rPr>
                      <m:t>𝑦</m:t>
                    </m:r>
                  </m:oMath>
                </a14:m>
                <a:r>
                  <a:rPr lang="pt-BR" dirty="0"/>
                  <a:t>. </a:t>
                </a:r>
              </a:p>
              <a:p>
                <a:r>
                  <a:rPr lang="pt-BR" dirty="0"/>
                  <a:t>Porém, se for feito, não se esqueça de desfazer o escalonamento para realizar predições que sejam significativas.</a:t>
                </a:r>
              </a:p>
            </p:txBody>
          </p:sp>
        </mc:Choice>
        <mc:Fallback>
          <p:sp>
            <p:nvSpPr>
              <p:cNvPr id="3" name="Espaço Reservado para Conteúdo 2">
                <a:extLst>
                  <a:ext uri="{FF2B5EF4-FFF2-40B4-BE49-F238E27FC236}">
                    <a16:creationId xmlns:a16="http://schemas.microsoft.com/office/drawing/2014/main" id="{91A82086-100D-01B9-A127-5868E3ACF4A1}"/>
                  </a:ext>
                </a:extLst>
              </p:cNvPr>
              <p:cNvSpPr>
                <a:spLocks noGrp="1" noRot="1" noChangeAspect="1" noMove="1" noResize="1" noEditPoints="1" noAdjustHandles="1" noChangeArrowheads="1" noChangeShapeType="1" noTextEdit="1"/>
              </p:cNvSpPr>
              <p:nvPr>
                <p:ph idx="1"/>
              </p:nvPr>
            </p:nvSpPr>
            <p:spPr>
              <a:xfrm>
                <a:off x="838200" y="1825624"/>
                <a:ext cx="11105444" cy="5032375"/>
              </a:xfrm>
              <a:blipFill>
                <a:blip r:embed="rId3"/>
                <a:stretch>
                  <a:fillRect l="-988" t="-1937"/>
                </a:stretch>
              </a:blipFill>
            </p:spPr>
            <p:txBody>
              <a:bodyPr/>
              <a:lstStyle/>
              <a:p>
                <a:r>
                  <a:rPr lang="pt-BR">
                    <a:noFill/>
                  </a:rPr>
                  <a:t> </a:t>
                </a:r>
              </a:p>
            </p:txBody>
          </p:sp>
        </mc:Fallback>
      </mc:AlternateContent>
    </p:spTree>
    <p:extLst>
      <p:ext uri="{BB962C8B-B14F-4D97-AF65-F5344CB8AC3E}">
        <p14:creationId xmlns:p14="http://schemas.microsoft.com/office/powerpoint/2010/main" val="361247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de 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395951" cy="5032376"/>
              </a:xfrm>
            </p:spPr>
            <p:txBody>
              <a:bodyPr>
                <a:normAutofit/>
              </a:bodyPr>
              <a:lstStyle/>
              <a:p>
                <a:r>
                  <a:rPr lang="pt-BR" dirty="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1</m:t>
                        </m:r>
                        <m:r>
                          <a:rPr lang="pt-BR" i="1">
                            <a:latin typeface="Cambria Math" panose="02040503050406030204" pitchFamily="18" charset="0"/>
                          </a:rPr>
                          <m:t>0, 1</m:t>
                        </m:r>
                        <m:r>
                          <a:rPr lang="pt-BR" b="0" i="1" smtClean="0">
                            <a:latin typeface="Cambria Math" panose="02040503050406030204" pitchFamily="18" charset="0"/>
                          </a:rPr>
                          <m:t>00</m:t>
                        </m:r>
                      </m:e>
                    </m:d>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0</m:t>
                        </m:r>
                        <m:r>
                          <a:rPr lang="pt-BR" i="1">
                            <a:latin typeface="Cambria Math" panose="02040503050406030204" pitchFamily="18" charset="0"/>
                          </a:rPr>
                          <m:t>, </m:t>
                        </m:r>
                        <m:r>
                          <a:rPr lang="pt-BR" b="0" i="1" smtClean="0">
                            <a:latin typeface="Cambria Math" panose="02040503050406030204" pitchFamily="18" charset="0"/>
                          </a:rPr>
                          <m:t>1</m:t>
                        </m:r>
                      </m:e>
                    </m:d>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a:t>.</a:t>
                </a:r>
              </a:p>
              <a:p>
                <a:r>
                  <a:rPr lang="pt-BR" dirty="0"/>
                  <a:t>Função observável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a:p>
              <a:p>
                <a:r>
                  <a:rPr lang="pt-BR" dirty="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5032376"/>
              </a:xfrm>
              <a:blipFill>
                <a:blip r:embed="rId3"/>
                <a:stretch>
                  <a:fillRect l="-1647"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9F0D8BDE-34B6-2D8B-9E6C-3187F3A84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710" y="3326656"/>
            <a:ext cx="4333054" cy="34157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3">
            <a:extLst>
              <a:ext uri="{FF2B5EF4-FFF2-40B4-BE49-F238E27FC236}">
                <a16:creationId xmlns:a16="http://schemas.microsoft.com/office/drawing/2014/main" id="{CDED7DE6-C385-ADD5-712A-A54A9F86C787}"/>
              </a:ext>
            </a:extLst>
          </p:cNvPr>
          <p:cNvSpPr/>
          <p:nvPr/>
        </p:nvSpPr>
        <p:spPr>
          <a:xfrm>
            <a:off x="0" y="6581001"/>
            <a:ext cx="4172732" cy="276999"/>
          </a:xfrm>
          <a:prstGeom prst="rect">
            <a:avLst/>
          </a:prstGeom>
          <a:noFill/>
        </p:spPr>
        <p:txBody>
          <a:bodyPr wrap="square" rtlCol="0">
            <a:spAutoFit/>
          </a:bodyPr>
          <a:lstStyle/>
          <a:p>
            <a:pPr algn="ctr"/>
            <a:r>
              <a:rPr lang="pt-BR" sz="1200" u="sng" dirty="0">
                <a:solidFill>
                  <a:srgbClr val="00B0F0"/>
                </a:solidFill>
                <a:hlinkClick r:id="rId5"/>
              </a:rPr>
              <a:t>Exemplo: escalonamento_de_atributos_com_scikit_learn.ipynb</a:t>
            </a:r>
            <a:endParaRPr lang="pt-BR" sz="1200" u="sng" dirty="0">
              <a:solidFill>
                <a:srgbClr val="00B0F0"/>
              </a:solidFill>
            </a:endParaRPr>
          </a:p>
        </p:txBody>
      </p:sp>
    </p:spTree>
    <p:extLst>
      <p:ext uri="{BB962C8B-B14F-4D97-AF65-F5344CB8AC3E}">
        <p14:creationId xmlns:p14="http://schemas.microsoft.com/office/powerpoint/2010/main" val="230728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Exemplo de escalonamento de atributos</a:t>
            </a:r>
            <a:endParaRPr lang="nl-BE" dirty="0"/>
          </a:p>
        </p:txBody>
      </p:sp>
      <mc:AlternateContent xmlns:mc="http://schemas.openxmlformats.org/markup-compatibility/2006">
        <mc:Choice xmlns:a14="http://schemas.microsoft.com/office/drawing/2010/main" Requires="a14">
          <p:sp>
            <p:nvSpPr>
              <p:cNvPr id="10" name="Content Placeholder 2"/>
              <p:cNvSpPr txBox="1">
                <a:spLocks/>
              </p:cNvSpPr>
              <p:nvPr/>
            </p:nvSpPr>
            <p:spPr>
              <a:xfrm>
                <a:off x="838198" y="1472320"/>
                <a:ext cx="11076298" cy="3630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 superfície de erro tem formato de “V”, com maior taxa de variação do erro, i.e., inclinação,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a:t>
                </a:r>
              </a:p>
              <a:p>
                <a:pPr algn="just"/>
                <a:r>
                  <a:rPr lang="pt-BR" dirty="0"/>
                  <a:t>A 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(região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A inclinação praticamente nula na direção de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pode ser vista na superfície de contorno, onde as curvas de erro são praticamente retas paralelas ao eixo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oMath>
                </a14:m>
                <a:r>
                  <a:rPr lang="pt-BR" dirty="0"/>
                  <a:t> </a:t>
                </a:r>
              </a:p>
            </p:txBody>
          </p:sp>
        </mc:Choice>
        <mc:Fallback>
          <p:sp>
            <p:nvSpPr>
              <p:cNvPr id="10" name="Content Placeholder 2"/>
              <p:cNvSpPr txBox="1">
                <a:spLocks noRot="1" noChangeAspect="1" noMove="1" noResize="1" noEditPoints="1" noAdjustHandles="1" noChangeArrowheads="1" noChangeShapeType="1" noTextEdit="1"/>
              </p:cNvSpPr>
              <p:nvPr/>
            </p:nvSpPr>
            <p:spPr>
              <a:xfrm>
                <a:off x="838198" y="1472320"/>
                <a:ext cx="11076298" cy="3630258"/>
              </a:xfrm>
              <a:prstGeom prst="rect">
                <a:avLst/>
              </a:prstGeom>
              <a:blipFill>
                <a:blip r:embed="rId3"/>
                <a:stretch>
                  <a:fillRect l="-936" t="-2857" r="-1156"/>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5259552" y="4286286"/>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7585312" y="6442783"/>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7023740" y="6273225"/>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p:sp>
            <p:nvSpPr>
              <p:cNvPr id="17" name="TextBox 16"/>
              <p:cNvSpPr txBox="1">
                <a:spLocks noRot="1" noChangeAspect="1" noMove="1" noResize="1" noEditPoints="1" noAdjustHandles="1" noChangeArrowheads="1" noChangeShapeType="1" noTextEdit="1"/>
              </p:cNvSpPr>
              <p:nvPr/>
            </p:nvSpPr>
            <p:spPr>
              <a:xfrm>
                <a:off x="7023740" y="6273225"/>
                <a:ext cx="812715" cy="584775"/>
              </a:xfrm>
              <a:prstGeom prst="rect">
                <a:avLst/>
              </a:prstGeom>
              <a:blipFill>
                <a:blip r:embed="rId5"/>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81364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Exemplo de escalonamento de atributos</a:t>
            </a:r>
            <a:endParaRPr lang="nl-BE" dirty="0"/>
          </a:p>
        </p:txBody>
      </p:sp>
      <mc:AlternateContent xmlns:mc="http://schemas.openxmlformats.org/markup-compatibility/2006">
        <mc:Choice xmlns:a14="http://schemas.microsoft.com/office/drawing/2010/main" Requires="a14">
          <p:sp>
            <p:nvSpPr>
              <p:cNvPr id="10" name="Content Placeholder 2"/>
              <p:cNvSpPr txBox="1">
                <a:spLocks/>
              </p:cNvSpPr>
              <p:nvPr/>
            </p:nvSpPr>
            <p:spPr>
              <a:xfrm>
                <a:off x="838197" y="1472320"/>
                <a:ext cx="11201213" cy="3086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Como a inclinação da superfície de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é muito pequena, consequentemente, o gradiente naquela direção também é muito pequeno.</a:t>
                </a:r>
              </a:p>
              <a:p>
                <a:r>
                  <a:rPr lang="pt-BR" dirty="0"/>
                  <a:t>Assim, o treinamento fica lento quando o algoritmo atinge a base do vale, pois as atualizações dos pesos serão muito pequenas.</a:t>
                </a:r>
              </a:p>
              <a:p>
                <a:r>
                  <a:rPr lang="pt-BR" dirty="0"/>
                  <a:t>O gradiente descendente em batelada converge após mais de 2000 épocas.</a:t>
                </a:r>
              </a:p>
            </p:txBody>
          </p:sp>
        </mc:Choice>
        <mc:Fallback>
          <p:sp>
            <p:nvSpPr>
              <p:cNvPr id="10" name="Content Placeholder 2"/>
              <p:cNvSpPr txBox="1">
                <a:spLocks noRot="1" noChangeAspect="1" noMove="1" noResize="1" noEditPoints="1" noAdjustHandles="1" noChangeArrowheads="1" noChangeShapeType="1" noTextEdit="1"/>
              </p:cNvSpPr>
              <p:nvPr/>
            </p:nvSpPr>
            <p:spPr>
              <a:xfrm>
                <a:off x="838197" y="1472320"/>
                <a:ext cx="11201213" cy="3086029"/>
              </a:xfrm>
              <a:prstGeom prst="rect">
                <a:avLst/>
              </a:prstGeom>
              <a:blipFill>
                <a:blip r:embed="rId3"/>
                <a:stretch>
                  <a:fillRect l="-925" t="-3360" r="-381" b="-3953"/>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2528399" y="4234228"/>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4853407" y="6390725"/>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291835" y="6221167"/>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p:sp>
            <p:nvSpPr>
              <p:cNvPr id="17" name="TextBox 16"/>
              <p:cNvSpPr txBox="1">
                <a:spLocks noRot="1" noChangeAspect="1" noMove="1" noResize="1" noEditPoints="1" noAdjustHandles="1" noChangeArrowheads="1" noChangeShapeType="1" noTextEdit="1"/>
              </p:cNvSpPr>
              <p:nvPr/>
            </p:nvSpPr>
            <p:spPr>
              <a:xfrm>
                <a:off x="4291835" y="6221167"/>
                <a:ext cx="812715" cy="584775"/>
              </a:xfrm>
              <a:prstGeom prst="rect">
                <a:avLst/>
              </a:prstGeom>
              <a:blipFill>
                <a:blip r:embed="rId5"/>
                <a:stretch>
                  <a:fillRect b="-13684"/>
                </a:stretch>
              </a:blipFill>
            </p:spPr>
            <p:txBody>
              <a:bodyPr/>
              <a:lstStyle/>
              <a:p>
                <a:r>
                  <a:rPr lang="pt-BR">
                    <a:noFill/>
                  </a:rPr>
                  <a:t> </a:t>
                </a:r>
              </a:p>
            </p:txBody>
          </p:sp>
        </mc:Fallback>
      </mc:AlternateContent>
      <p:pic>
        <p:nvPicPr>
          <p:cNvPr id="2052" name="Picture 4">
            <a:extLst>
              <a:ext uri="{FF2B5EF4-FFF2-40B4-BE49-F238E27FC236}">
                <a16:creationId xmlns:a16="http://schemas.microsoft.com/office/drawing/2014/main" id="{F530073D-600D-93EF-022D-266CE38EAA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86" t="5899"/>
          <a:stretch/>
        </p:blipFill>
        <p:spPr bwMode="auto">
          <a:xfrm>
            <a:off x="8723472" y="4365224"/>
            <a:ext cx="3315939" cy="25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05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Exemplo de escalonamento de atributos</a:t>
            </a:r>
            <a:endParaRPr lang="nl-BE" dirty="0"/>
          </a:p>
        </p:txBody>
      </p:sp>
      <p:sp>
        <p:nvSpPr>
          <p:cNvPr id="10" name="Content Placeholder 2"/>
          <p:cNvSpPr txBox="1">
            <a:spLocks/>
          </p:cNvSpPr>
          <p:nvPr/>
        </p:nvSpPr>
        <p:spPr>
          <a:xfrm>
            <a:off x="838199" y="1445562"/>
            <a:ext cx="11096298" cy="28493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a:t>Após a padronização, a superfície passa a ter o formato de “</a:t>
            </a:r>
            <a:r>
              <a:rPr lang="pt-BR" i="1" dirty="0"/>
              <a:t>tigela</a:t>
            </a:r>
            <a:r>
              <a:rPr lang="pt-BR" dirty="0"/>
              <a:t>”.</a:t>
            </a:r>
          </a:p>
          <a:p>
            <a:pPr algn="just"/>
            <a:r>
              <a:rPr lang="pt-BR" dirty="0"/>
              <a:t>As linhas de contorno se tornam mais “circulares”, denotando que a superfície tem inclinação similar em todas as direções.</a:t>
            </a:r>
          </a:p>
          <a:p>
            <a:pPr algn="just"/>
            <a:r>
              <a:rPr lang="pt-BR" dirty="0"/>
              <a:t>Nesse exemplo, o algoritmo converge após 4 épocas.</a:t>
            </a:r>
          </a:p>
          <a:p>
            <a:pPr algn="just"/>
            <a:r>
              <a:rPr lang="pt-BR" dirty="0"/>
              <a:t>O treinamento se torna mais rápido, pois a inclinação da superfície se torna mais íngreme em todas as direções.</a:t>
            </a:r>
          </a:p>
        </p:txBody>
      </p:sp>
      <p:pic>
        <p:nvPicPr>
          <p:cNvPr id="3074" name="Picture 2">
            <a:extLst>
              <a:ext uri="{FF2B5EF4-FFF2-40B4-BE49-F238E27FC236}">
                <a16:creationId xmlns:a16="http://schemas.microsoft.com/office/drawing/2014/main" id="{92F501AB-10D2-4065-DDA3-4A05EC779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2" y="4274017"/>
            <a:ext cx="3068255" cy="24186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8C25A6-62B4-12DA-04C4-0B4CD5EEA9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58"/>
          <a:stretch/>
        </p:blipFill>
        <p:spPr bwMode="auto">
          <a:xfrm>
            <a:off x="8945396" y="4546133"/>
            <a:ext cx="3246604" cy="23118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B6E73D-1A1F-F6CB-77D9-F93A6A80E6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69" b="1768"/>
          <a:stretch/>
        </p:blipFill>
        <p:spPr bwMode="auto">
          <a:xfrm>
            <a:off x="3264261" y="4294905"/>
            <a:ext cx="5681135" cy="24186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14">
            <a:extLst>
              <a:ext uri="{FF2B5EF4-FFF2-40B4-BE49-F238E27FC236}">
                <a16:creationId xmlns:a16="http://schemas.microsoft.com/office/drawing/2014/main" id="{E07D7505-6FC3-BB26-D7E0-34E2551F49EF}"/>
              </a:ext>
            </a:extLst>
          </p:cNvPr>
          <p:cNvCxnSpPr>
            <a:cxnSpLocks/>
          </p:cNvCxnSpPr>
          <p:nvPr/>
        </p:nvCxnSpPr>
        <p:spPr>
          <a:xfrm flipV="1">
            <a:off x="5568117" y="6043448"/>
            <a:ext cx="527883" cy="467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16">
                <a:extLst>
                  <a:ext uri="{FF2B5EF4-FFF2-40B4-BE49-F238E27FC236}">
                    <a16:creationId xmlns:a16="http://schemas.microsoft.com/office/drawing/2014/main" id="{22C5F144-743C-4D1C-5770-8E990BCFF7FD}"/>
                  </a:ext>
                </a:extLst>
              </p:cNvPr>
              <p:cNvSpPr txBox="1"/>
              <p:nvPr/>
            </p:nvSpPr>
            <p:spPr>
              <a:xfrm>
                <a:off x="5006545" y="6218162"/>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4" name="TextBox 16">
                <a:extLst>
                  <a:ext uri="{FF2B5EF4-FFF2-40B4-BE49-F238E27FC236}">
                    <a16:creationId xmlns:a16="http://schemas.microsoft.com/office/drawing/2014/main" id="{22C5F144-743C-4D1C-5770-8E990BCFF7FD}"/>
                  </a:ext>
                </a:extLst>
              </p:cNvPr>
              <p:cNvSpPr txBox="1">
                <a:spLocks noRot="1" noChangeAspect="1" noMove="1" noResize="1" noEditPoints="1" noAdjustHandles="1" noChangeArrowheads="1" noChangeShapeType="1" noTextEdit="1"/>
              </p:cNvSpPr>
              <p:nvPr/>
            </p:nvSpPr>
            <p:spPr>
              <a:xfrm>
                <a:off x="5006545" y="6218162"/>
                <a:ext cx="812715" cy="584775"/>
              </a:xfrm>
              <a:prstGeom prst="rect">
                <a:avLst/>
              </a:prstGeom>
              <a:blipFill>
                <a:blip r:embed="rId6"/>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33230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2"/>
            <a:ext cx="10515600" cy="1032756"/>
          </a:xfrm>
        </p:spPr>
        <p:txBody>
          <a:bodyPr/>
          <a:lstStyle/>
          <a:p>
            <a:r>
              <a:rPr lang="pt-BR" dirty="0"/>
              <a:t>Exemplo de escalonamento de atributos</a:t>
            </a:r>
          </a:p>
        </p:txBody>
      </p:sp>
      <p:sp>
        <p:nvSpPr>
          <p:cNvPr id="8" name="TextBox 7"/>
          <p:cNvSpPr txBox="1"/>
          <p:nvPr/>
        </p:nvSpPr>
        <p:spPr>
          <a:xfrm rot="16200000">
            <a:off x="-866955" y="5281577"/>
            <a:ext cx="2622154" cy="369332"/>
          </a:xfrm>
          <a:prstGeom prst="rect">
            <a:avLst/>
          </a:prstGeom>
          <a:noFill/>
        </p:spPr>
        <p:txBody>
          <a:bodyPr wrap="square" rtlCol="0">
            <a:spAutoFit/>
          </a:bodyPr>
          <a:lstStyle/>
          <a:p>
            <a:pPr algn="ctr"/>
            <a:r>
              <a:rPr lang="pt-BR" b="1" dirty="0"/>
              <a:t>Padronização</a:t>
            </a:r>
          </a:p>
        </p:txBody>
      </p:sp>
      <p:sp>
        <p:nvSpPr>
          <p:cNvPr id="9" name="TextBox 8"/>
          <p:cNvSpPr txBox="1"/>
          <p:nvPr/>
        </p:nvSpPr>
        <p:spPr>
          <a:xfrm rot="16200000">
            <a:off x="-864520" y="2518168"/>
            <a:ext cx="2622154" cy="369332"/>
          </a:xfrm>
          <a:prstGeom prst="rect">
            <a:avLst/>
          </a:prstGeom>
          <a:noFill/>
        </p:spPr>
        <p:txBody>
          <a:bodyPr wrap="square" rtlCol="0">
            <a:spAutoFit/>
          </a:bodyPr>
          <a:lstStyle/>
          <a:p>
            <a:pPr algn="ctr"/>
            <a:r>
              <a:rPr lang="pt-BR" b="1" dirty="0"/>
              <a:t>Sem escalonamento</a:t>
            </a:r>
          </a:p>
        </p:txBody>
      </p:sp>
      <mc:AlternateContent xmlns:mc="http://schemas.openxmlformats.org/markup-compatibility/2006" xmlns:a14="http://schemas.microsoft.com/office/drawing/2010/main">
        <mc:Choice Requires="a14">
          <p:sp>
            <p:nvSpPr>
              <p:cNvPr id="13" name="Rectangle 12"/>
              <p:cNvSpPr/>
              <p:nvPr/>
            </p:nvSpPr>
            <p:spPr>
              <a:xfrm>
                <a:off x="3489434" y="3545409"/>
                <a:ext cx="8443110" cy="738664"/>
              </a:xfrm>
              <a:prstGeom prst="rect">
                <a:avLst/>
              </a:prstGeom>
            </p:spPr>
            <p:txBody>
              <a:bodyPr wrap="square">
                <a:spAutoFit/>
              </a:bodyPr>
              <a:lstStyle/>
              <a:p>
                <a:pPr algn="just"/>
                <a:r>
                  <a:rPr lang="pt-BR" sz="1400" dirty="0"/>
                  <a:t>Pesos de atributos com variação muito grande são atualizados mais rapidamente do que pesos de atributos com variação pequena. </a:t>
                </a:r>
                <a14:m>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1</m:t>
                        </m:r>
                      </m:sub>
                    </m:sSub>
                  </m:oMath>
                </a14:m>
                <a:r>
                  <a:rPr lang="pt-BR" sz="1400" dirty="0"/>
                  <a:t> contribui muito mais no valor final do erro, fazendo com que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𝑎</m:t>
                        </m:r>
                      </m:e>
                      <m:sub>
                        <m:r>
                          <a:rPr lang="pt-BR" sz="1400" b="0" i="1" smtClean="0">
                            <a:latin typeface="Cambria Math" panose="02040503050406030204" pitchFamily="18" charset="0"/>
                          </a:rPr>
                          <m:t>1</m:t>
                        </m:r>
                      </m:sub>
                    </m:sSub>
                  </m:oMath>
                </a14:m>
                <a:r>
                  <a:rPr lang="pt-BR" sz="1400" dirty="0"/>
                  <a:t> seja rapidamente atualizado, tendendo a seu valor correto mais rapidamente.</a:t>
                </a:r>
              </a:p>
            </p:txBody>
          </p:sp>
        </mc:Choice>
        <mc:Fallback xmlns="">
          <p:sp>
            <p:nvSpPr>
              <p:cNvPr id="13" name="Rectangle 12"/>
              <p:cNvSpPr>
                <a:spLocks noRot="1" noChangeAspect="1" noMove="1" noResize="1" noEditPoints="1" noAdjustHandles="1" noChangeArrowheads="1" noChangeShapeType="1" noTextEdit="1"/>
              </p:cNvSpPr>
              <p:nvPr/>
            </p:nvSpPr>
            <p:spPr>
              <a:xfrm>
                <a:off x="3489434" y="3545409"/>
                <a:ext cx="8443110" cy="738664"/>
              </a:xfrm>
              <a:prstGeom prst="rect">
                <a:avLst/>
              </a:prstGeom>
              <a:blipFill>
                <a:blip r:embed="rId3"/>
                <a:stretch>
                  <a:fillRect l="-217" t="-1653" r="-217" b="-7438"/>
                </a:stretch>
              </a:blipFill>
            </p:spPr>
            <p:txBody>
              <a:bodyPr/>
              <a:lstStyle/>
              <a:p>
                <a:r>
                  <a:rPr lang="pt-BR">
                    <a:noFill/>
                  </a:rPr>
                  <a:t> </a:t>
                </a:r>
              </a:p>
            </p:txBody>
          </p:sp>
        </mc:Fallback>
      </mc:AlternateContent>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pic>
        <p:nvPicPr>
          <p:cNvPr id="3" name="Picture 2">
            <a:extLst>
              <a:ext uri="{FF2B5EF4-FFF2-40B4-BE49-F238E27FC236}">
                <a16:creationId xmlns:a16="http://schemas.microsoft.com/office/drawing/2014/main" id="{97990AB7-76C4-7F41-0E2F-17E6C92379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1" r="60009" b="8819"/>
          <a:stretch/>
        </p:blipFill>
        <p:spPr bwMode="auto">
          <a:xfrm>
            <a:off x="862623" y="1406904"/>
            <a:ext cx="2280674" cy="23814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40A7348-B831-32F5-7CD0-5E43E289CC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792" r="-1" b="1535"/>
          <a:stretch/>
        </p:blipFill>
        <p:spPr bwMode="auto">
          <a:xfrm>
            <a:off x="3329211" y="1406904"/>
            <a:ext cx="2741938" cy="20839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F4419F4-E852-F975-9BE1-7E6BB0E7E7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7082" y="1391757"/>
            <a:ext cx="5860192" cy="218947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919CAC18-8A6F-C287-B734-33B50853B9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9" r="60104" b="10036"/>
          <a:stretch/>
        </p:blipFill>
        <p:spPr bwMode="auto">
          <a:xfrm>
            <a:off x="862623" y="4343537"/>
            <a:ext cx="2180098" cy="221511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EA3CF880-8F73-24B8-D56F-BD325E5E5F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948" b="1768"/>
          <a:stretch/>
        </p:blipFill>
        <p:spPr bwMode="auto">
          <a:xfrm>
            <a:off x="3333120" y="4409142"/>
            <a:ext cx="2762880" cy="20839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29EE5DA-50AE-554D-6490-448FC36E4A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399" y="4474287"/>
            <a:ext cx="5776875" cy="218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36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834"/>
            <a:ext cx="10515600" cy="1325563"/>
          </a:xfrm>
        </p:spPr>
        <p:txBody>
          <a:bodyPr/>
          <a:lstStyle/>
          <a:p>
            <a:r>
              <a:rPr lang="pt-BR" dirty="0"/>
              <a:t>Escalonamento de atributos com a biblioteca </a:t>
            </a:r>
            <a:r>
              <a:rPr lang="pt-BR" dirty="0" err="1"/>
              <a:t>SciKit-Learn</a:t>
            </a:r>
            <a:endParaRPr lang="pt-BR" dirty="0"/>
          </a:p>
        </p:txBody>
      </p:sp>
      <p:sp>
        <p:nvSpPr>
          <p:cNvPr id="4" name="Rectangle 3"/>
          <p:cNvSpPr/>
          <p:nvPr/>
        </p:nvSpPr>
        <p:spPr>
          <a:xfrm>
            <a:off x="838200" y="1658707"/>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658707"/>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4125651"/>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4125651"/>
            <a:ext cx="2984794" cy="2715334"/>
          </a:xfrm>
          <a:prstGeom prst="rect">
            <a:avLst/>
          </a:prstGeom>
        </p:spPr>
      </p:pic>
      <p:pic>
        <p:nvPicPr>
          <p:cNvPr id="9"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5396956"/>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1187023" cy="5032376"/>
          </a:xfrm>
        </p:spPr>
        <p:txBody>
          <a:bodyPr>
            <a:normAutofit lnSpcReduction="10000"/>
          </a:bodyPr>
          <a:lstStyle/>
          <a:p>
            <a:r>
              <a:rPr lang="pt-BR" dirty="0"/>
              <a:t>Vimos que a escolha do passo de aprendizagem influencia muito no processo aprendizagem do gradiente descendente.</a:t>
            </a:r>
          </a:p>
          <a:p>
            <a:pPr lvl="1">
              <a:buFont typeface="Wingdings" panose="05000000000000000000" pitchFamily="2" charset="2"/>
              <a:buChar char="§"/>
            </a:pPr>
            <a:r>
              <a:rPr lang="pt-BR" dirty="0"/>
              <a:t>Valores pequenos fazem com que o algoritmo tenha convergência muito lenta.</a:t>
            </a:r>
          </a:p>
          <a:p>
            <a:pPr lvl="1">
              <a:buFont typeface="Wingdings" panose="05000000000000000000" pitchFamily="2" charset="2"/>
              <a:buChar char="§"/>
            </a:pPr>
            <a:r>
              <a:rPr lang="pt-BR" dirty="0"/>
              <a:t>Valores grandes fazem com que o algoritmo divirja.</a:t>
            </a:r>
          </a:p>
          <a:p>
            <a:r>
              <a:rPr lang="pt-BR" dirty="0"/>
              <a:t>Gráfico do erro em função das iterações nos ajuda a depurar o algoritmo.</a:t>
            </a:r>
          </a:p>
          <a:p>
            <a:r>
              <a:rPr lang="pt-BR" dirty="0"/>
              <a:t>Além do ajuste manual, quando usamos GDE ou GD em mini-batches, precisamos reduzir o valor do passo de aprendizagem ao longo das iterações para garantir a convergência e estabilizaçãod do GD.</a:t>
            </a:r>
          </a:p>
          <a:p>
            <a:r>
              <a:rPr lang="pt-BR" dirty="0"/>
              <a:t>Neste documento, veremos um tipo de </a:t>
            </a:r>
            <a:r>
              <a:rPr lang="pt-BR" b="1" i="1" dirty="0"/>
              <a:t>pré-processamento</a:t>
            </a:r>
            <a:r>
              <a:rPr lang="pt-BR" dirty="0"/>
              <a:t> bastante importante para algoritmos de ML que usem métricas de distância como função de erro.</a:t>
            </a:r>
          </a:p>
          <a:p>
            <a:pPr lvl="1">
              <a:buFont typeface="Wingdings" panose="05000000000000000000" pitchFamily="2" charset="2"/>
              <a:buChar char="§"/>
            </a:pPr>
            <a:r>
              <a:rPr lang="pt-BR" b="1" dirty="0"/>
              <a:t>Pré-processamento</a:t>
            </a:r>
            <a:r>
              <a:rPr lang="pt-BR" dirty="0"/>
              <a:t>:</a:t>
            </a:r>
            <a:r>
              <a:rPr lang="pt-BR" b="1" i="1" dirty="0"/>
              <a:t> </a:t>
            </a:r>
            <a:r>
              <a:rPr lang="pt-BR" dirty="0"/>
              <a:t>Técnicas aplicadas ao conjunto de dados antes do treinamento.</a:t>
            </a:r>
          </a:p>
        </p:txBody>
      </p:sp>
    </p:spTree>
    <p:extLst>
      <p:ext uri="{BB962C8B-B14F-4D97-AF65-F5344CB8AC3E}">
        <p14:creationId xmlns:p14="http://schemas.microsoft.com/office/powerpoint/2010/main" val="305777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endParaRPr lang="nl-BE" dirty="0"/>
          </a:p>
        </p:txBody>
      </p:sp>
      <p:sp>
        <p:nvSpPr>
          <p:cNvPr id="10" name="Content Placeholder 2"/>
          <p:cNvSpPr txBox="1">
            <a:spLocks/>
          </p:cNvSpPr>
          <p:nvPr/>
        </p:nvSpPr>
        <p:spPr>
          <a:xfrm>
            <a:off x="838199" y="1971674"/>
            <a:ext cx="11026423" cy="4886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atributos acabam sendo dominantes sobre os demais no sentido de que exercerem grande influência sobre o </a:t>
            </a:r>
            <a:r>
              <a:rPr lang="pt-BR" b="1" i="1" dirty="0"/>
              <a:t>erro</a:t>
            </a:r>
            <a:r>
              <a:rPr lang="pt-BR" dirty="0"/>
              <a:t> cometido pelo modelo.</a:t>
            </a:r>
          </a:p>
          <a:p>
            <a:pPr algn="just"/>
            <a:r>
              <a:rPr lang="pt-BR" dirty="0"/>
              <a:t>Isto pode ocorrer devido à grande diferença de magnitude entre os atributos.</a:t>
            </a:r>
          </a:p>
          <a:p>
            <a:pPr algn="just"/>
            <a:r>
              <a:rPr lang="pt-BR" dirty="0"/>
              <a:t>Essa diferença entre as magnitudes afeta o desempenho de algoritmos de ML que utilizam métricas de distância como função de erro.</a:t>
            </a:r>
          </a:p>
          <a:p>
            <a:pPr lvl="1" algn="just">
              <a:buFont typeface="Wingdings" panose="05000000000000000000" pitchFamily="2" charset="2"/>
              <a:buChar char="§"/>
            </a:pPr>
            <a:r>
              <a:rPr lang="pt-BR" dirty="0"/>
              <a:t>As diferenças entre as magnitudes dos atributos faz com que as superfícies de erro tenham formato de vale, dificultando a convergência dos algoritmos.</a:t>
            </a:r>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1642F2F-7A09-459E-9D90-1D9D3103E685}"/>
                  </a:ext>
                </a:extLst>
              </p:cNvPr>
              <p:cNvSpPr>
                <a:spLocks noGrp="1"/>
              </p:cNvSpPr>
              <p:nvPr>
                <p:ph idx="1"/>
              </p:nvPr>
            </p:nvSpPr>
            <p:spPr>
              <a:xfrm>
                <a:off x="838200" y="1690687"/>
                <a:ext cx="10915650" cy="4852988"/>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a:t>Função objetivo</a:t>
                </a:r>
                <a:r>
                  <a:rPr lang="pt-BR" b="0" dirty="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a:t>.</a:t>
                </a:r>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a:t>Para plotar a superfície de erro usamos:</a:t>
            </a:r>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resultando num vale.</a:t>
                </a:r>
              </a:p>
              <a:p>
                <a:pPr marL="285750" indent="-285750">
                  <a:buFont typeface="Arial" panose="020B0604020202020204" pitchFamily="34" charset="0"/>
                  <a:buChar char="•"/>
                </a:pPr>
                <a:r>
                  <a:rPr lang="pt-BR" dirty="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a:t>(vale).</a:t>
                </a:r>
              </a:p>
              <a:p>
                <a:pPr marL="285750" indent="-285750">
                  <a:buFont typeface="Arial" panose="020B0604020202020204" pitchFamily="34" charset="0"/>
                  <a:buChar char="•"/>
                </a:pPr>
                <a:r>
                  <a:rPr lang="pt-BR" dirty="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a:t> tem </a:t>
                </a:r>
                <a:r>
                  <a:rPr lang="pt-BR" b="1" i="1" dirty="0"/>
                  <a:t>pesos</a:t>
                </a:r>
                <a:r>
                  <a:rPr lang="pt-BR" dirty="0"/>
                  <a:t> semelhante na variação do erro (tigela).</a:t>
                </a:r>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0" y="6581001"/>
            <a:ext cx="4052687" cy="276999"/>
          </a:xfrm>
          <a:prstGeom prst="rect">
            <a:avLst/>
          </a:prstGeom>
          <a:noFill/>
        </p:spPr>
        <p:txBody>
          <a:bodyPr wrap="square" rtlCol="0">
            <a:spAutoFit/>
          </a:bodyPr>
          <a:lstStyle/>
          <a:p>
            <a:r>
              <a:rPr lang="pt-BR" sz="1200" b="1" dirty="0">
                <a:solidFill>
                  <a:srgbClr val="00B0F0"/>
                </a:solidFill>
                <a:hlinkClick r:id="rId18"/>
              </a:rPr>
              <a:t>Exemplo: formatos_diferentes_da_superfície_de_erro.ipynb</a:t>
            </a:r>
            <a:endParaRPr lang="pt-BR" sz="12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83815D1-C8F3-EF3A-ED4F-61591CFF2981}"/>
              </a:ext>
            </a:extLst>
          </p:cNvPr>
          <p:cNvSpPr>
            <a:spLocks noGrp="1"/>
          </p:cNvSpPr>
          <p:nvPr>
            <p:ph idx="1"/>
          </p:nvPr>
        </p:nvSpPr>
        <p:spPr>
          <a:xfrm>
            <a:off x="838200" y="2817812"/>
            <a:ext cx="10515600" cy="1222375"/>
          </a:xfrm>
        </p:spPr>
        <p:txBody>
          <a:bodyPr>
            <a:normAutofit/>
          </a:bodyPr>
          <a:lstStyle/>
          <a:p>
            <a:pPr marL="0" indent="0" algn="ctr">
              <a:buNone/>
            </a:pPr>
            <a:r>
              <a:rPr lang="pt-BR" sz="6000" b="1" i="1" dirty="0"/>
              <a:t>O que pode ser feito? </a:t>
            </a:r>
          </a:p>
        </p:txBody>
      </p:sp>
    </p:spTree>
    <p:extLst>
      <p:ext uri="{BB962C8B-B14F-4D97-AF65-F5344CB8AC3E}">
        <p14:creationId xmlns:p14="http://schemas.microsoft.com/office/powerpoint/2010/main" val="11835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p:sp>
        <p:nvSpPr>
          <p:cNvPr id="3" name="Content Placeholder 2"/>
          <p:cNvSpPr>
            <a:spLocks noGrp="1"/>
          </p:cNvSpPr>
          <p:nvPr>
            <p:ph idx="1"/>
          </p:nvPr>
        </p:nvSpPr>
        <p:spPr>
          <a:xfrm>
            <a:off x="838200" y="1825625"/>
            <a:ext cx="11049000" cy="5032375"/>
          </a:xfrm>
        </p:spPr>
        <p:txBody>
          <a:bodyPr>
            <a:normAutofit/>
          </a:bodyPr>
          <a:lstStyle/>
          <a:p>
            <a:r>
              <a:rPr lang="pt-BR" dirty="0"/>
              <a:t>Para evitar esse problema, o intervalo de variação de todos os </a:t>
            </a:r>
            <a:r>
              <a:rPr lang="pt-BR" b="1" i="1" dirty="0"/>
              <a:t>atributos</a:t>
            </a:r>
            <a:r>
              <a:rPr lang="pt-BR" dirty="0"/>
              <a:t> deve ser </a:t>
            </a:r>
            <a:r>
              <a:rPr lang="pt-BR" b="1" i="1" dirty="0"/>
              <a:t>escalonado</a:t>
            </a:r>
            <a:r>
              <a:rPr lang="pt-BR" dirty="0"/>
              <a:t> para que cada </a:t>
            </a:r>
            <a:r>
              <a:rPr lang="pt-BR" b="1" i="1" dirty="0"/>
              <a:t>atributo</a:t>
            </a:r>
            <a:r>
              <a:rPr lang="pt-BR" dirty="0"/>
              <a:t> contribua com o mesmo peso para 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lvl="1">
              <a:buFont typeface="Wingdings" panose="05000000000000000000" pitchFamily="2" charset="2"/>
              <a:buChar char="§"/>
            </a:pPr>
            <a:r>
              <a:rPr lang="en-US" b="1" dirty="0" err="1"/>
              <a:t>Padronização</a:t>
            </a:r>
            <a:endParaRPr lang="en-US" b="1" dirty="0"/>
          </a:p>
        </p:txBody>
      </p:sp>
    </p:spTree>
    <p:extLst>
      <p:ext uri="{BB962C8B-B14F-4D97-AF65-F5344CB8AC3E}">
        <p14:creationId xmlns:p14="http://schemas.microsoft.com/office/powerpoint/2010/main" val="320411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1150600" cy="5032375"/>
              </a:xfrm>
            </p:spPr>
            <p:txBody>
              <a:bodyPr>
                <a:normAutofit lnSpcReduction="10000"/>
              </a:bodyPr>
              <a:lstStyle/>
              <a:p>
                <a:r>
                  <a:rPr lang="pt-BR" dirty="0"/>
                  <a:t>A </a:t>
                </a:r>
                <a:r>
                  <a:rPr lang="pt-BR" b="1" i="1" dirty="0"/>
                  <a:t>normalização mín-max </a:t>
                </a:r>
                <a:r>
                  <a:rPr lang="pt-BR" dirty="0"/>
                  <a:t>faz com que os atributos variem entre 0 e 1.</a:t>
                </a:r>
              </a:p>
              <a:p>
                <a:r>
                  <a:rPr lang="pt-BR" dirty="0"/>
                  <a:t>A equação usada para normalizar os atributos é apresentada abaixo.</a:t>
                </a:r>
              </a:p>
              <a:p>
                <a:pPr marL="0" indent="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num>
                        <m:den>
                          <m:r>
                            <m:rPr>
                              <m:sty m:val="p"/>
                            </m:rPr>
                            <a:rPr lang="en-US">
                              <a:latin typeface="Cambria Math" panose="02040503050406030204" pitchFamily="18" charset="0"/>
                            </a:rPr>
                            <m:t>max</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r>
                            <a:rPr lang="en-US" i="1">
                              <a:latin typeface="Cambria Math" panose="02040503050406030204" pitchFamily="18" charset="0"/>
                            </a:rPr>
                            <m:t>−</m:t>
                          </m:r>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den>
                      </m:f>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m:t>
                      </m:r>
                    </m:oMath>
                  </m:oMathPara>
                </a14:m>
                <a:endParaRPr lang="pt-BR" b="0" dirty="0">
                  <a:ea typeface="Cambria Math" panose="02040503050406030204" pitchFamily="18" charset="0"/>
                </a:endParaRPr>
              </a:p>
              <a:p>
                <a:pPr marL="0" indent="0">
                  <a:buNone/>
                </a:pPr>
                <a:r>
                  <a:rPr lang="pt-BR" dirty="0"/>
                  <a:t>onde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oMath>
                </a14:m>
                <a:r>
                  <a:rPr lang="pt-BR" dirty="0"/>
                  <a:t> representa o </a:t>
                </a:r>
                <a14:m>
                  <m:oMath xmlns:m="http://schemas.openxmlformats.org/officeDocument/2006/math">
                    <m:r>
                      <a:rPr lang="en-US" i="1">
                        <a:latin typeface="Cambria Math" panose="02040503050406030204" pitchFamily="18" charset="0"/>
                      </a:rPr>
                      <m:t>𝑘</m:t>
                    </m:r>
                  </m:oMath>
                </a14:m>
                <a:r>
                  <a:rPr lang="pt-BR" dirty="0"/>
                  <a:t>–ésimo atributo, </a:t>
                </a:r>
                <a14:m>
                  <m:oMath xmlns:m="http://schemas.openxmlformats.org/officeDocument/2006/math">
                    <m:r>
                      <a:rPr lang="pt-BR" i="1">
                        <a:latin typeface="Cambria Math" panose="02040503050406030204" pitchFamily="18" charset="0"/>
                      </a:rPr>
                      <m:t>𝑖</m:t>
                    </m:r>
                    <m:r>
                      <a:rPr lang="pt-BR" i="1">
                        <a:latin typeface="Cambria Math" panose="02040503050406030204" pitchFamily="18" charset="0"/>
                      </a:rPr>
                      <m:t> </m:t>
                    </m:r>
                  </m:oMath>
                </a14:m>
                <a:r>
                  <a:rPr lang="pt-BR" dirty="0"/>
                  <a:t>é o número da amostra, </a:t>
                </a:r>
                <a14:m>
                  <m:oMath xmlns:m="http://schemas.openxmlformats.org/officeDocument/2006/math">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oMath>
                </a14:m>
                <a:r>
                  <a:rPr lang="pt-BR" dirty="0"/>
                  <a:t> e </a:t>
                </a:r>
                <a14:m>
                  <m:oMath xmlns:m="http://schemas.openxmlformats.org/officeDocument/2006/math">
                    <m:r>
                      <m:rPr>
                        <m:sty m:val="p"/>
                      </m:rPr>
                      <a:rPr lang="en-US">
                        <a:latin typeface="Cambria Math" panose="02040503050406030204" pitchFamily="18" charset="0"/>
                      </a:rPr>
                      <m:t>max</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oMath>
                </a14:m>
                <a:r>
                  <a:rPr lang="pt-BR" dirty="0"/>
                  <a:t> são os valor mínimo e máximo, respectivamente, calculados ao longo de todas as amostras do </a:t>
                </a:r>
                <a14:m>
                  <m:oMath xmlns:m="http://schemas.openxmlformats.org/officeDocument/2006/math">
                    <m:r>
                      <a:rPr lang="en-US" i="1">
                        <a:latin typeface="Cambria Math" panose="02040503050406030204" pitchFamily="18" charset="0"/>
                      </a:rPr>
                      <m:t>𝑘</m:t>
                    </m:r>
                  </m:oMath>
                </a14:m>
                <a:r>
                  <a:rPr lang="pt-BR" dirty="0"/>
                  <a:t>–ésimo atributo.</a:t>
                </a:r>
              </a:p>
              <a:p>
                <a:pPr/>
                <a:r>
                  <a:rPr lang="pt-BR" dirty="0"/>
                  <a:t>Para se normalizar os atributos para intervalos diferentes de 0 e 1, aplica-se a seguinte transformação aos atributos já normalizados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r>
                                <a:rPr lang="pt-BR" b="0" i="1" smtClean="0">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en-US" i="1">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d>
                        <m:dPr>
                          <m:ctrlPr>
                            <a:rPr lang="pt-BR" b="0" i="1" smtClean="0">
                              <a:latin typeface="Cambria Math" panose="02040503050406030204" pitchFamily="18" charset="0"/>
                            </a:rPr>
                          </m:ctrlPr>
                        </m:dPr>
                        <m:e>
                          <m:r>
                            <m:rPr>
                              <m:sty m:val="p"/>
                            </m:rPr>
                            <a:rPr lang="en-US">
                              <a:latin typeface="Cambria Math" panose="02040503050406030204" pitchFamily="18" charset="0"/>
                            </a:rPr>
                            <m:t>max</m:t>
                          </m:r>
                          <m:r>
                            <a:rPr lang="en-US" i="1">
                              <a:latin typeface="Cambria Math" panose="02040503050406030204" pitchFamily="18" charset="0"/>
                            </a:rPr>
                            <m:t>−</m:t>
                          </m:r>
                          <m:r>
                            <m:rPr>
                              <m:sty m:val="p"/>
                            </m:rPr>
                            <a:rPr lang="en-US">
                              <a:latin typeface="Cambria Math" panose="02040503050406030204" pitchFamily="18" charset="0"/>
                            </a:rPr>
                            <m:t>min</m:t>
                          </m:r>
                        </m:e>
                      </m:d>
                      <m:r>
                        <a:rPr lang="pt-BR" b="0" i="0" smtClean="0">
                          <a:latin typeface="Cambria Math" panose="02040503050406030204" pitchFamily="18" charset="0"/>
                        </a:rPr>
                        <m:t>+</m:t>
                      </m:r>
                      <m:r>
                        <m:rPr>
                          <m:sty m:val="p"/>
                        </m:rPr>
                        <a:rPr lang="en-US">
                          <a:latin typeface="Cambria Math" panose="02040503050406030204" pitchFamily="18" charset="0"/>
                        </a:rPr>
                        <m:t>min</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m:rPr>
                        <m:sty m:val="p"/>
                      </m:rPr>
                      <a:rPr lang="en-US" smtClean="0">
                        <a:latin typeface="Cambria Math" panose="02040503050406030204" pitchFamily="18" charset="0"/>
                      </a:rPr>
                      <m:t>min</m:t>
                    </m:r>
                  </m:oMath>
                </a14:m>
                <a:r>
                  <a:rPr lang="pt-BR" dirty="0"/>
                  <a:t> e </a:t>
                </a:r>
                <a14:m>
                  <m:oMath xmlns:m="http://schemas.openxmlformats.org/officeDocument/2006/math">
                    <m:r>
                      <m:rPr>
                        <m:sty m:val="p"/>
                      </m:rPr>
                      <a:rPr lang="en-US">
                        <a:latin typeface="Cambria Math" panose="02040503050406030204" pitchFamily="18" charset="0"/>
                      </a:rPr>
                      <m:t>m</m:t>
                    </m:r>
                    <m:r>
                      <m:rPr>
                        <m:sty m:val="p"/>
                      </m:rPr>
                      <a:rPr lang="pt-BR" b="0" i="0" smtClean="0">
                        <a:latin typeface="Cambria Math" panose="02040503050406030204" pitchFamily="18" charset="0"/>
                      </a:rPr>
                      <m:t>ax</m:t>
                    </m:r>
                  </m:oMath>
                </a14:m>
                <a:r>
                  <a:rPr lang="pt-BR" dirty="0"/>
                  <a:t> são os valores mínimo e máximo do novo intervalo, respectivamente.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50600" cy="5032375"/>
              </a:xfrm>
              <a:blipFill>
                <a:blip r:embed="rId3"/>
                <a:stretch>
                  <a:fillRect l="-1148" t="-2663" b="-242"/>
                </a:stretch>
              </a:blipFill>
            </p:spPr>
            <p:txBody>
              <a:bodyPr/>
              <a:lstStyle/>
              <a:p>
                <a:r>
                  <a:rPr lang="pt-BR">
                    <a:noFill/>
                  </a:rPr>
                  <a:t> </a:t>
                </a:r>
              </a:p>
            </p:txBody>
          </p:sp>
        </mc:Fallback>
      </mc:AlternateContent>
    </p:spTree>
    <p:extLst>
      <p:ext uri="{BB962C8B-B14F-4D97-AF65-F5344CB8AC3E}">
        <p14:creationId xmlns:p14="http://schemas.microsoft.com/office/powerpoint/2010/main" val="37051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1049000" cy="5032375"/>
              </a:xfrm>
            </p:spPr>
            <p:txBody>
              <a:bodyPr>
                <a:normAutofit/>
              </a:bodyPr>
              <a:lstStyle/>
              <a:p>
                <a:r>
                  <a:rPr lang="pt-BR" b="1" i="1" dirty="0"/>
                  <a:t>Padronização</a:t>
                </a:r>
                <a:r>
                  <a:rPr lang="pt-BR" dirty="0"/>
                  <a:t> faz com que os atributos tenham média zero e desvio padrão unitário. </a:t>
                </a:r>
              </a:p>
              <a:p>
                <a:r>
                  <a:rPr lang="pt-BR" dirty="0"/>
                  <a:t>Observe que, neste caso, os valores não ficam restritos a um intervalo específico.</a:t>
                </a:r>
              </a:p>
              <a:p>
                <a:r>
                  <a:rPr lang="pt-BR" dirty="0"/>
                  <a:t>A equação usada para normalizar os atributos é apresentada abaixo.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den>
                      </m:f>
                      <m:r>
                        <a:rPr lang="pt-BR" sz="2600" b="0" i="1" smtClean="0">
                          <a:latin typeface="Cambria Math" panose="02040503050406030204" pitchFamily="18" charset="0"/>
                        </a:rPr>
                        <m:t>,</m:t>
                      </m:r>
                    </m:oMath>
                  </m:oMathPara>
                </a14:m>
                <a:endParaRPr lang="pt-BR" sz="2600" b="0" dirty="0"/>
              </a:p>
              <a:p>
                <a:pPr marL="0" indent="0">
                  <a:buNone/>
                </a:pPr>
                <a:r>
                  <a:rPr lang="pt-BR" dirty="0"/>
                  <a:t>onde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oMath>
                </a14:m>
                <a:r>
                  <a:rPr lang="pt-BR" dirty="0"/>
                  <a:t> representa o </a:t>
                </a:r>
                <a14:m>
                  <m:oMath xmlns:m="http://schemas.openxmlformats.org/officeDocument/2006/math">
                    <m:r>
                      <a:rPr lang="en-US" i="1">
                        <a:latin typeface="Cambria Math" panose="02040503050406030204" pitchFamily="18" charset="0"/>
                      </a:rPr>
                      <m:t>𝑘</m:t>
                    </m:r>
                  </m:oMath>
                </a14:m>
                <a:r>
                  <a:rPr lang="pt-BR" dirty="0"/>
                  <a:t>–ésimo atributo, </a:t>
                </a:r>
                <a14:m>
                  <m:oMath xmlns:m="http://schemas.openxmlformats.org/officeDocument/2006/math">
                    <m:r>
                      <a:rPr lang="pt-BR" i="1">
                        <a:latin typeface="Cambria Math" panose="02040503050406030204" pitchFamily="18" charset="0"/>
                      </a:rPr>
                      <m:t>𝑖</m:t>
                    </m:r>
                    <m:r>
                      <a:rPr lang="pt-BR" i="1">
                        <a:latin typeface="Cambria Math" panose="02040503050406030204" pitchFamily="18" charset="0"/>
                      </a:rPr>
                      <m:t> </m:t>
                    </m:r>
                  </m:oMath>
                </a14:m>
                <a:r>
                  <a:rPr lang="pt-BR" dirty="0"/>
                  <a:t>é o número da amostra,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sub>
                    </m:sSub>
                  </m:oMath>
                </a14:m>
                <a:r>
                  <a:rPr lang="pt-BR" dirty="0"/>
                  <a:t> 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sub>
                    </m:sSub>
                  </m:oMath>
                </a14:m>
                <a:r>
                  <a:rPr lang="pt-BR" dirty="0"/>
                  <a:t> são as estimativas da média e o do desvio padrão, respectivamente, calculados ao longo de todas as amostras do </a:t>
                </a:r>
                <a14:m>
                  <m:oMath xmlns:m="http://schemas.openxmlformats.org/officeDocument/2006/math">
                    <m:r>
                      <a:rPr lang="en-US" i="1">
                        <a:latin typeface="Cambria Math" panose="02040503050406030204" pitchFamily="18" charset="0"/>
                      </a:rPr>
                      <m:t>𝑘</m:t>
                    </m:r>
                  </m:oMath>
                </a14:m>
                <a:r>
                  <a:rPr lang="pt-BR" dirty="0"/>
                  <a:t>–ésimo atributo.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5032375"/>
              </a:xfrm>
              <a:blipFill>
                <a:blip r:embed="rId3"/>
                <a:stretch>
                  <a:fillRect l="-1159" t="-1937"/>
                </a:stretch>
              </a:blipFill>
            </p:spPr>
            <p:txBody>
              <a:bodyPr/>
              <a:lstStyle/>
              <a:p>
                <a:r>
                  <a:rPr lang="pt-BR">
                    <a:noFill/>
                  </a:rPr>
                  <a:t> </a:t>
                </a:r>
              </a:p>
            </p:txBody>
          </p:sp>
        </mc:Fallback>
      </mc:AlternateContent>
    </p:spTree>
    <p:extLst>
      <p:ext uri="{BB962C8B-B14F-4D97-AF65-F5344CB8AC3E}">
        <p14:creationId xmlns:p14="http://schemas.microsoft.com/office/powerpoint/2010/main" val="942508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17620</TotalTime>
  <Words>3394</Words>
  <Application>Microsoft Office PowerPoint</Application>
  <PresentationFormat>Widescreen</PresentationFormat>
  <Paragraphs>245</Paragraphs>
  <Slides>23</Slides>
  <Notes>15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23</vt:i4>
      </vt:variant>
    </vt:vector>
  </HeadingPairs>
  <TitlesOfParts>
    <vt:vector size="29"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Apresentação do PowerPoint</vt:lpstr>
      <vt:lpstr>Escalonamento de atributos</vt:lpstr>
      <vt:lpstr>Escalonamento de atributos</vt:lpstr>
      <vt:lpstr>Escalonamento de atributos</vt:lpstr>
      <vt:lpstr>Escalonamento de atributos</vt:lpstr>
      <vt:lpstr>Observações quanto ao escalonamento de atributos</vt:lpstr>
      <vt:lpstr>Exemplo de escalonamento de atributos</vt:lpstr>
      <vt:lpstr>Exemplo de escalonamento de atributos</vt:lpstr>
      <vt:lpstr>Exemplo de escalonamento de atributos</vt:lpstr>
      <vt:lpstr>Exemplo de escalonamento de atributos</vt:lpstr>
      <vt:lpstr>Exemplo de escalonamento de atributos</vt:lpstr>
      <vt:lpstr>Escalonamento de atributos com a biblioteca SciKit-Learn</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2193</cp:revision>
  <dcterms:created xsi:type="dcterms:W3CDTF">2020-02-17T11:18:32Z</dcterms:created>
  <dcterms:modified xsi:type="dcterms:W3CDTF">2023-10-22T18:57:13Z</dcterms:modified>
</cp:coreProperties>
</file>