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334" autoAdjust="0"/>
  </p:normalViewPr>
  <p:slideViewPr>
    <p:cSldViewPr snapToGrid="0">
      <p:cViewPr>
        <p:scale>
          <a:sx n="75" d="100"/>
          <a:sy n="75" d="100"/>
        </p:scale>
        <p:origin x="1896"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10/06/2022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a:t>
            </a:r>
            <a:r>
              <a:rPr lang="pt-BR" dirty="0" smtClean="0"/>
              <a:t>mybinder.org/v2/gh/zz4fap/t319_aprendizado_de_maquina/main?filepath=notebooks%2Fregression%2Fvalidacao_cruzada.ipynb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Exemplo: https://colab.research.google.com/github/zz4fap/t319_aprendizado_de_maquina/blob/main/notebooks/regression/validacao_cruzada.ipynb</a:t>
            </a:r>
            <a:endParaRPr lang="pt-BR" dirty="0" smtClean="0"/>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10/06/2022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10/06/2022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10/06/2022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10/06/2022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10/06/2022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10/06/2022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10/06/2022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10/06/2022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700 </a:t>
                </a:r>
                <a:r>
                  <a:rPr lang="pt-BR" dirty="0" smtClean="0"/>
                  <a:t>[s] </a:t>
                </a:r>
                <a:r>
                  <a:rPr lang="pt-BR" dirty="0" smtClean="0"/>
                  <a:t>(</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smtClean="0"/>
                  <a:t> 12 [m</a:t>
                </a:r>
                <a:r>
                  <a:rPr lang="pt-BR" dirty="0" smtClean="0"/>
                  <a:t>]).</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6" y="825935"/>
            <a:ext cx="3286230" cy="338554"/>
          </a:xfrm>
          <a:prstGeom prst="rect">
            <a:avLst/>
          </a:prstGeom>
          <a:noFill/>
        </p:spPr>
        <p:txBody>
          <a:bodyPr wrap="square" rtlCol="0">
            <a:spAutoFit/>
          </a:bodyPr>
          <a:lstStyle/>
          <a:p>
            <a:pPr algn="ctr"/>
            <a:r>
              <a:rPr lang="pt-BR" sz="1600" b="1" dirty="0" smtClean="0"/>
              <a:t>Ponto </a:t>
            </a:r>
            <a:r>
              <a:rPr lang="pt-BR" sz="1600" b="1" dirty="0" smtClean="0"/>
              <a:t>ótimo </a:t>
            </a:r>
            <a:r>
              <a:rPr lang="pt-BR" sz="1600" dirty="0" smtClean="0"/>
              <a:t>(mudança de tendência)</a:t>
            </a:r>
            <a:endParaRPr lang="pt-BR" sz="1600" dirty="0"/>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8" y="1825624"/>
            <a:ext cx="11177017"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número maior de pares </a:t>
            </a:r>
            <a:r>
              <a:rPr lang="pt-BR" dirty="0" smtClean="0"/>
              <a:t>treinamento/validação, </a:t>
            </a:r>
            <a:r>
              <a:rPr lang="pt-BR" dirty="0"/>
              <a:t>aumentando a confiabilidade </a:t>
            </a:r>
            <a:r>
              <a:rPr lang="pt-BR" dirty="0" smtClean="0"/>
              <a:t>dos valores da </a:t>
            </a:r>
            <a:r>
              <a:rPr lang="pt-BR" dirty="0" smtClean="0"/>
              <a:t>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11 minutos</a:t>
            </a:r>
            <a:r>
              <a:rPr lang="pt-BR" dirty="0" smtClean="0"/>
              <a:t>!</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 (maior probabilidade dos conjuntos serem representativos).</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690688"/>
            <a:ext cx="7205663" cy="5167312"/>
          </a:xfrm>
        </p:spPr>
        <p:txBody>
          <a:bodyPr>
            <a:normAutofit fontScale="92500" lnSpcReduction="10000"/>
          </a:bodyPr>
          <a:lstStyle/>
          <a:p>
            <a:r>
              <a:rPr lang="pt-BR" dirty="0" smtClean="0"/>
              <a:t>Qual ordem escolher</a:t>
            </a:r>
            <a:r>
              <a:rPr lang="pt-BR" dirty="0" smtClean="0"/>
              <a:t> </a:t>
            </a:r>
            <a:r>
              <a:rPr lang="pt-BR" dirty="0"/>
              <a:t>se os </a:t>
            </a:r>
            <a:r>
              <a:rPr lang="pt-BR" dirty="0" smtClean="0"/>
              <a:t>erros de treinamento e validação </a:t>
            </a:r>
            <a:r>
              <a:rPr lang="pt-BR" dirty="0"/>
              <a:t>são </a:t>
            </a:r>
            <a:r>
              <a:rPr lang="pt-BR" dirty="0" smtClean="0"/>
              <a:t>pequenos, similares 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daquelas</a:t>
            </a:r>
            <a:r>
              <a:rPr lang="pt-BR" dirty="0" smtClean="0"/>
              <a:t>.</a:t>
            </a:r>
          </a:p>
          <a:p>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a:t>
            </a:r>
            <a:r>
              <a:rPr lang="pt-BR" dirty="0" smtClean="0"/>
              <a:t>usando </a:t>
            </a:r>
            <a:r>
              <a:rPr lang="pt-BR" dirty="0"/>
              <a:t>a</a:t>
            </a:r>
            <a:r>
              <a:rPr lang="pt-BR" dirty="0" smtClean="0"/>
              <a:t> </a:t>
            </a:r>
            <a:r>
              <a:rPr lang="pt-BR" b="1" i="1" dirty="0"/>
              <a:t>navalha de </a:t>
            </a:r>
            <a:r>
              <a:rPr lang="pt-BR" b="1" i="1" dirty="0" err="1" smtClean="0"/>
              <a:t>Occam</a:t>
            </a:r>
            <a:r>
              <a:rPr lang="pt-BR" i="1" dirty="0"/>
              <a:t> </a:t>
            </a:r>
            <a:r>
              <a:rPr lang="pt-BR" dirty="0" smtClean="0"/>
              <a:t>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cxnSp>
        <p:nvCxnSpPr>
          <p:cNvPr id="7" name="Straight Arrow Connector 6"/>
          <p:cNvCxnSpPr/>
          <p:nvPr/>
        </p:nvCxnSpPr>
        <p:spPr>
          <a:xfrm>
            <a:off x="7810500" y="2413000"/>
            <a:ext cx="428444" cy="129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1212629" cy="5032376"/>
          </a:xfrm>
        </p:spPr>
        <p:txBody>
          <a:bodyPr>
            <a:normAutofit/>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buFont typeface="Wingdings" panose="05000000000000000000" pitchFamily="2" charset="2"/>
              <a:buChar char="§"/>
            </a:pPr>
            <a:r>
              <a:rPr lang="pt-BR" dirty="0"/>
              <a:t>Pode ser baixado do MS Teams ou do GitHub.</a:t>
            </a:r>
          </a:p>
          <a:p>
            <a:pPr lvl="1">
              <a:buFont typeface="Wingdings" panose="05000000000000000000" pitchFamily="2" charset="2"/>
              <a:buChar char="§"/>
            </a:pPr>
            <a:r>
              <a:rPr lang="pt-BR" dirty="0"/>
              <a:t>Pode ser respondido através do link acima (na nuvem) ou localmente.</a:t>
            </a:r>
          </a:p>
          <a:p>
            <a:pPr lvl="1">
              <a:buFont typeface="Wingdings" panose="05000000000000000000" pitchFamily="2" charset="2"/>
              <a:buChar char="§"/>
            </a:pPr>
            <a:r>
              <a:rPr lang="pt-BR" dirty="0">
                <a:hlinkClick r:id="rId4"/>
              </a:rPr>
              <a:t>Instruções para resolução e entrega dos laboratórios</a:t>
            </a:r>
            <a:r>
              <a:rPr lang="pt-BR" dirty="0" smtClean="0"/>
              <a:t>.</a:t>
            </a:r>
          </a:p>
          <a:p>
            <a:pPr lvl="1">
              <a:buFont typeface="Wingdings" panose="05000000000000000000" pitchFamily="2" charset="2"/>
              <a:buChar char="§"/>
            </a:pPr>
            <a:r>
              <a:rPr lang="pt-BR" b="1" dirty="0">
                <a:solidFill>
                  <a:srgbClr val="FF0000"/>
                </a:solidFill>
              </a:rPr>
              <a:t>Laboratórios podem ser feitos em grupo, mas as entregas devem ser individuais</a:t>
            </a:r>
            <a:r>
              <a:rPr lang="pt-BR" b="1" dirty="0" smtClean="0">
                <a:solidFill>
                  <a:srgbClr val="FF0000"/>
                </a:solidFill>
              </a:rPr>
              <a:t>.</a:t>
            </a:r>
          </a:p>
          <a:p>
            <a:r>
              <a:rPr lang="pt-BR" b="1" dirty="0" smtClean="0"/>
              <a:t>Projeto Final</a:t>
            </a:r>
          </a:p>
          <a:p>
            <a:pPr lvl="1"/>
            <a:r>
              <a:rPr lang="pt-BR" dirty="0" smtClean="0"/>
              <a:t>Projeto </a:t>
            </a:r>
            <a:r>
              <a:rPr lang="pt-BR" dirty="0"/>
              <a:t>pode ser feito em grupo de no máximo 3 alunos</a:t>
            </a:r>
            <a:r>
              <a:rPr lang="pt-BR" dirty="0" smtClean="0"/>
              <a:t>.</a:t>
            </a:r>
          </a:p>
          <a:p>
            <a:pPr lvl="1"/>
            <a:r>
              <a:rPr lang="pt-BR" dirty="0" smtClean="0"/>
              <a:t>Entrega: </a:t>
            </a:r>
            <a:r>
              <a:rPr lang="pt-BR" dirty="0" smtClean="0"/>
              <a:t>26</a:t>
            </a:r>
            <a:r>
              <a:rPr lang="pt-BR" dirty="0" smtClean="0"/>
              <a:t>/06/2022.</a:t>
            </a:r>
            <a:endParaRPr lang="pt-BR" dirty="0" smtClean="0"/>
          </a:p>
          <a:p>
            <a:pPr lvl="1"/>
            <a:r>
              <a:rPr lang="pt-BR" dirty="0" smtClean="0"/>
              <a:t>Leiam </a:t>
            </a:r>
            <a:r>
              <a:rPr lang="pt-BR" dirty="0"/>
              <a:t>os enunciados atentamente</a:t>
            </a:r>
            <a:r>
              <a:rPr lang="pt-BR" dirty="0" smtClean="0"/>
              <a:t>.</a:t>
            </a:r>
          </a:p>
          <a:p>
            <a:pPr lvl="1"/>
            <a:r>
              <a:rPr lang="pt-BR" dirty="0" smtClean="0"/>
              <a:t>Vídeo sobre </a:t>
            </a:r>
            <a:r>
              <a:rPr lang="pt-BR" dirty="0"/>
              <a:t>regularização </a:t>
            </a:r>
            <a:r>
              <a:rPr lang="pt-BR" dirty="0" smtClean="0"/>
              <a:t>já está disponível</a:t>
            </a:r>
            <a:r>
              <a:rPr lang="pt-BR" dirty="0"/>
              <a:t>: </a:t>
            </a:r>
            <a:r>
              <a:rPr lang="pt-BR" dirty="0" smtClean="0"/>
              <a:t>“T319 </a:t>
            </a:r>
            <a:r>
              <a:rPr lang="pt-BR" dirty="0"/>
              <a:t>- Aula #10 - Regressão Linear (Parte VI) - Regularização (2S2021</a:t>
            </a:r>
            <a:r>
              <a:rPr lang="pt-BR" dirty="0" smtClean="0"/>
              <a:t>)”</a:t>
            </a:r>
            <a:endParaRPr lang="pt-BR" dirty="0" smtClean="0"/>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a:t>
            </a:r>
            <a:r>
              <a:rPr lang="pt-BR" b="1" i="1" dirty="0" smtClean="0"/>
              <a:t>precisamos encontrar a ordem ideal para o polinômio aproximador</a:t>
            </a:r>
            <a:r>
              <a:rPr lang="pt-BR" dirty="0" smtClean="0"/>
              <a:t>.</a:t>
            </a:r>
          </a:p>
          <a:p>
            <a:pPr lvl="1">
              <a:buFont typeface="Wingdings" panose="05000000000000000000" pitchFamily="2" charset="2"/>
              <a:buChar char="§"/>
            </a:pPr>
            <a:r>
              <a:rPr lang="pt-BR" dirty="0" smtClean="0"/>
              <a:t>Polinômios de ordem baixa podem não </a:t>
            </a:r>
            <a:r>
              <a:rPr lang="pt-BR" dirty="0" smtClean="0"/>
              <a:t>ter flexibilidade </a:t>
            </a:r>
            <a:r>
              <a:rPr lang="pt-BR" dirty="0" smtClean="0"/>
              <a:t>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a:t>
            </a:r>
            <a:r>
              <a:rPr lang="pt-BR" b="1" i="1" dirty="0" smtClean="0"/>
              <a:t>ordem</a:t>
            </a:r>
            <a:r>
              <a:rPr lang="pt-BR" dirty="0" smtClean="0"/>
              <a:t>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177017" cy="5358984"/>
          </a:xfrm>
        </p:spPr>
        <p:txBody>
          <a:bodyPr>
            <a:normAutofit fontScale="92500" lnSpcReduction="20000"/>
          </a:bodyPr>
          <a:lstStyle/>
          <a:p>
            <a:r>
              <a:rPr lang="pt-BR" b="1" i="1" dirty="0"/>
              <a:t>Validação cruzada</a:t>
            </a:r>
            <a:r>
              <a:rPr lang="pt-BR" dirty="0"/>
              <a:t> é uma das formas de se avaliar </a:t>
            </a:r>
            <a:r>
              <a:rPr lang="pt-BR" b="1" i="1" dirty="0"/>
              <a:t>quantitativamente</a:t>
            </a:r>
            <a:r>
              <a:rPr lang="pt-BR" dirty="0"/>
              <a:t> o sobreajuste ou subajuste de um </a:t>
            </a:r>
            <a:r>
              <a:rPr lang="pt-BR" dirty="0" smtClean="0"/>
              <a:t>modelo e, com isso, </a:t>
            </a:r>
            <a:r>
              <a:rPr lang="pt-BR" b="1" i="1" dirty="0" smtClean="0"/>
              <a:t>encontrar sua ordem ótima</a:t>
            </a:r>
            <a:r>
              <a:rPr lang="pt-BR" dirty="0" smtClean="0"/>
              <a:t>.</a:t>
            </a:r>
          </a:p>
          <a:p>
            <a:pPr lvl="1">
              <a:buFont typeface="Wingdings" panose="05000000000000000000" pitchFamily="2" charset="2"/>
              <a:buChar char="§"/>
            </a:pPr>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a:t>
            </a:r>
            <a:r>
              <a:rPr lang="pt-BR" dirty="0" smtClean="0"/>
              <a:t>da </a:t>
            </a:r>
            <a:r>
              <a:rPr lang="pt-BR" b="1" i="1" dirty="0" smtClean="0"/>
              <a:t>validação cruzada </a:t>
            </a:r>
            <a:r>
              <a:rPr lang="pt-BR" dirty="0" smtClean="0"/>
              <a:t>é encontrar um ponto de equilíbrio entre a </a:t>
            </a:r>
            <a:r>
              <a:rPr lang="pt-BR" b="1" i="1" dirty="0" smtClean="0"/>
              <a:t>flexibilidade</a:t>
            </a:r>
            <a:r>
              <a:rPr lang="pt-BR" dirty="0" smtClean="0"/>
              <a:t> e o </a:t>
            </a:r>
            <a:r>
              <a:rPr lang="pt-BR" b="1" i="1" dirty="0" smtClean="0"/>
              <a:t>grau de generalização</a:t>
            </a:r>
            <a:r>
              <a:rPr lang="pt-BR" dirty="0" smtClean="0"/>
              <a:t> da </a:t>
            </a:r>
            <a:r>
              <a:rPr lang="pt-BR" b="1" i="1" dirty="0"/>
              <a:t>função hipótese polinomial</a:t>
            </a:r>
            <a:r>
              <a:rPr lang="pt-BR" dirty="0" smtClean="0"/>
              <a:t>.</a:t>
            </a:r>
          </a:p>
          <a:p>
            <a:pPr lvl="1">
              <a:buFont typeface="Wingdings" panose="05000000000000000000" pitchFamily="2" charset="2"/>
              <a:buChar char="§"/>
            </a:pPr>
            <a:r>
              <a:rPr lang="pt-BR" dirty="0" smtClean="0"/>
              <a:t>Flexibilidade o suficiente para se ajustar à função verdadeira (medida através do erro de treinamento).</a:t>
            </a:r>
          </a:p>
          <a:p>
            <a:pPr lvl="1">
              <a:buFont typeface="Wingdings" panose="05000000000000000000" pitchFamily="2" charset="2"/>
              <a:buChar char="§"/>
            </a:pPr>
            <a:r>
              <a:rPr lang="pt-BR" dirty="0" smtClean="0"/>
              <a:t>Grau de generalização: capacidade de gerar saídas próximas às verdadeiras para exemplos não </a:t>
            </a:r>
            <a:r>
              <a:rPr lang="pt-BR" dirty="0" smtClean="0"/>
              <a:t>usados </a:t>
            </a:r>
            <a:r>
              <a:rPr lang="pt-BR" dirty="0" smtClean="0"/>
              <a:t>durante </a:t>
            </a:r>
            <a:r>
              <a:rPr lang="pt-BR" dirty="0" smtClean="0"/>
              <a:t>o treinamento (medido através do erro de validação).</a:t>
            </a:r>
          </a:p>
          <a:p>
            <a:r>
              <a:rPr lang="pt-BR" dirty="0" smtClean="0"/>
              <a:t>As </a:t>
            </a:r>
            <a:r>
              <a:rPr lang="pt-BR" dirty="0"/>
              <a:t>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2294632"/>
            <a:ext cx="11131296" cy="4563367"/>
          </a:xfrm>
        </p:spPr>
        <p:txBody>
          <a:bodyPr>
            <a:normAutofit fontScale="85000" lnSpcReduction="20000"/>
          </a:bodyPr>
          <a:lstStyle/>
          <a:p>
            <a:r>
              <a:rPr lang="pt-BR" dirty="0"/>
              <a:t>Divide-se </a:t>
            </a:r>
            <a:r>
              <a:rPr lang="pt-BR" b="1" i="1" dirty="0"/>
              <a:t>aleatoriamente</a:t>
            </a:r>
            <a:r>
              <a:rPr lang="pt-BR" dirty="0"/>
              <a:t> o conjunto total de dados em p % para treinamento e (100 - p) % para validação.</a:t>
            </a:r>
          </a:p>
          <a:p>
            <a:pPr lvl="1">
              <a:buFont typeface="Wingdings" panose="05000000000000000000" pitchFamily="2" charset="2"/>
              <a:buChar char="§"/>
            </a:pPr>
            <a:r>
              <a:rPr lang="pt-BR" dirty="0" smtClean="0"/>
              <a:t>Normalmente, </a:t>
            </a:r>
            <a:r>
              <a:rPr lang="pt-BR" dirty="0"/>
              <a:t>divide-se o conjunto total de dados em 70/80% para treinamento e 30/20% para validação</a:t>
            </a:r>
            <a:r>
              <a:rPr lang="pt-BR" dirty="0" smtClean="0"/>
              <a:t>.</a:t>
            </a:r>
          </a:p>
          <a:p>
            <a:r>
              <a:rPr lang="pt-BR" dirty="0" smtClean="0"/>
              <a:t>É </a:t>
            </a:r>
            <a:r>
              <a:rPr lang="pt-BR" dirty="0"/>
              <a:t>a estratégia mais simples das </a:t>
            </a:r>
            <a:r>
              <a:rPr lang="pt-BR" dirty="0" smtClean="0"/>
              <a:t>três </a:t>
            </a:r>
            <a:r>
              <a:rPr lang="pt-BR" dirty="0"/>
              <a:t>e não acarreta em aumento da complexidade computacional, pois tem-se apenas um único par de conjuntos de treinamento e validação</a:t>
            </a:r>
            <a:r>
              <a:rPr lang="pt-BR" dirty="0" smtClean="0"/>
              <a:t>.</a:t>
            </a:r>
          </a:p>
          <a:p>
            <a:r>
              <a:rPr lang="pt-BR" dirty="0" smtClean="0"/>
              <a:t>Entretanto, 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a:t>
            </a:r>
            <a:r>
              <a:rPr lang="pt-BR" dirty="0" smtClean="0"/>
              <a:t>qualidade do modelo pode </a:t>
            </a:r>
            <a:r>
              <a:rPr lang="pt-BR" dirty="0"/>
              <a:t>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r>
              <a:rPr lang="pt-BR" dirty="0" smtClean="0"/>
              <a:t>) e com menor complexidade.</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smtClean="0"/>
              <a:t>Ponto </a:t>
            </a:r>
            <a:r>
              <a:rPr lang="pt-BR" sz="1600" b="1" dirty="0" smtClean="0"/>
              <a:t>ótimo </a:t>
            </a:r>
            <a:r>
              <a:rPr lang="pt-BR" sz="1600" dirty="0"/>
              <a:t>(mudança de tendência</a:t>
            </a:r>
            <a:r>
              <a:rPr lang="pt-BR" sz="1600" dirty="0" smtClean="0"/>
              <a:t>)</a:t>
            </a:r>
            <a:endParaRPr lang="pt-BR" sz="1600"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a:t>
            </a:r>
            <a:r>
              <a:rPr lang="pt-BR" sz="2400" dirty="0" smtClean="0"/>
              <a:t>subconjuntos</a:t>
            </a:r>
            <a:r>
              <a:rPr lang="pt-BR" sz="2400" dirty="0"/>
              <a:t> </a:t>
            </a:r>
            <a:r>
              <a:rPr lang="pt-BR" sz="2400" dirty="0" smtClean="0"/>
              <a:t>(os </a:t>
            </a:r>
            <a:r>
              <a:rPr lang="pt-BR" sz="2400" i="1" dirty="0" smtClean="0"/>
              <a:t>folds </a:t>
            </a:r>
            <a:r>
              <a:rPr lang="pt-BR" sz="2400" dirty="0" smtClean="0"/>
              <a:t>do nome da estratégia)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a:t>
            </a:r>
            <a:r>
              <a:rPr lang="pt-BR" sz="2400" i="1" dirty="0"/>
              <a:t>folds</a:t>
            </a:r>
            <a:r>
              <a:rPr lang="pt-BR" sz="2400" dirty="0"/>
              <a:t> para treinamento e </a:t>
            </a:r>
            <a:r>
              <a:rPr lang="pt-BR" sz="2400" b="1" dirty="0"/>
              <a:t>1</a:t>
            </a:r>
            <a:r>
              <a:rPr lang="pt-BR" sz="2400" dirty="0"/>
              <a:t> </a:t>
            </a:r>
            <a:r>
              <a:rPr lang="pt-BR" sz="2400" i="1" dirty="0"/>
              <a:t>fold</a:t>
            </a:r>
            <a:r>
              <a:rPr lang="pt-BR" sz="2400" dirty="0"/>
              <a:t>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47650"/>
            <a:ext cx="7493498" cy="2581230"/>
          </a:xfrm>
          <a:prstGeom prst="rect">
            <a:avLst/>
          </a:prstGeom>
        </p:spPr>
      </p:pic>
      <p:sp>
        <p:nvSpPr>
          <p:cNvPr id="5" name="CaixaDeTexto 4"/>
          <p:cNvSpPr txBox="1"/>
          <p:nvPr/>
        </p:nvSpPr>
        <p:spPr>
          <a:xfrm>
            <a:off x="1254984" y="3821128"/>
            <a:ext cx="1360967" cy="584775"/>
          </a:xfrm>
          <a:prstGeom prst="rect">
            <a:avLst/>
          </a:prstGeom>
          <a:noFill/>
        </p:spPr>
        <p:txBody>
          <a:bodyPr wrap="square" rtlCol="0">
            <a:spAutoFit/>
          </a:bodyPr>
          <a:lstStyle/>
          <a:p>
            <a:pPr algn="ctr"/>
            <a:r>
              <a:rPr lang="pt-BR" sz="3200" b="1" dirty="0"/>
              <a:t>k</a:t>
            </a:r>
            <a:r>
              <a:rPr lang="pt-BR" sz="3200" b="1" dirty="0" smtClean="0"/>
              <a:t> = 5</a:t>
            </a:r>
            <a:endParaRPr lang="en-US" sz="3200" b="1" dirty="0"/>
          </a:p>
        </p:txBody>
      </p:sp>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1113009" cy="5032376"/>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smtClean="0"/>
              <a:t>holdout</a:t>
            </a:r>
            <a:r>
              <a:rPr lang="pt-BR" sz="2400" dirty="0" smtClean="0"/>
              <a:t>:</a:t>
            </a:r>
          </a:p>
          <a:p>
            <a:pPr lvl="1">
              <a:buFont typeface="Wingdings" panose="05000000000000000000" pitchFamily="2" charset="2"/>
              <a:buChar char="§"/>
            </a:pPr>
            <a:r>
              <a:rPr lang="pt-BR" dirty="0" smtClean="0"/>
              <a:t>Todos </a:t>
            </a:r>
            <a:r>
              <a:rPr lang="pt-BR" dirty="0"/>
              <a:t>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a:t>
            </a:r>
            <a:r>
              <a:rPr lang="pt-BR" sz="2400" dirty="0" smtClean="0"/>
              <a:t>pequenos.</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a:t>
            </a:r>
            <a:r>
              <a:rPr lang="pt-BR" dirty="0" smtClean="0"/>
              <a:t>leva-se aproximadamente </a:t>
            </a:r>
            <a:r>
              <a:rPr lang="pt-BR" b="1" dirty="0"/>
              <a:t>k</a:t>
            </a:r>
            <a:r>
              <a:rPr lang="pt-BR" dirty="0"/>
              <a:t> vezes mais </a:t>
            </a:r>
            <a:r>
              <a:rPr lang="pt-BR" dirty="0" smtClean="0"/>
              <a:t>tempo que o </a:t>
            </a:r>
            <a:r>
              <a:rPr lang="pt-BR" b="1" i="1" dirty="0" smtClean="0"/>
              <a:t>holdout</a:t>
            </a:r>
            <a:r>
              <a:rPr lang="pt-BR" dirty="0" smtClean="0"/>
              <a:t> </a:t>
            </a:r>
            <a:r>
              <a:rPr lang="pt-BR" dirty="0"/>
              <a:t>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a:t>
            </a:r>
            <a:r>
              <a:rPr lang="pt-BR" dirty="0" smtClean="0"/>
              <a:t>1.5 </a:t>
            </a:r>
            <a:r>
              <a:rPr lang="pt-BR" dirty="0"/>
              <a:t>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039433" y="1106444"/>
            <a:ext cx="3139439" cy="3108543"/>
          </a:xfrm>
          <a:prstGeom prst="rect">
            <a:avLst/>
          </a:prstGeom>
          <a:noFill/>
        </p:spPr>
        <p:txBody>
          <a:bodyPr wrap="square" rtlCol="0">
            <a:spAutoFit/>
          </a:bodyPr>
          <a:lstStyle/>
          <a:p>
            <a:pPr algn="ctr"/>
            <a:r>
              <a:rPr lang="pt-BR" sz="1400" dirty="0" smtClean="0"/>
              <a:t>Conforme o modelo se </a:t>
            </a:r>
            <a:r>
              <a:rPr lang="pt-BR" sz="1400" b="1" i="1" dirty="0" smtClean="0"/>
              <a:t>sobreajusta </a:t>
            </a:r>
            <a:r>
              <a:rPr lang="pt-BR" sz="1400" dirty="0"/>
              <a:t>a</a:t>
            </a:r>
            <a:r>
              <a:rPr lang="pt-BR" sz="1400" dirty="0" smtClean="0"/>
              <a:t>os dados de treinamento, a variância do erro de validação aumenta, devido a redução de seu grau de generalização.</a:t>
            </a:r>
          </a:p>
          <a:p>
            <a:pPr algn="ctr"/>
            <a:endParaRPr lang="pt-BR" sz="1400" dirty="0"/>
          </a:p>
          <a:p>
            <a:pPr algn="ctr"/>
            <a:r>
              <a:rPr lang="pt-BR" sz="1400" dirty="0" smtClean="0"/>
              <a:t>Em teoria, a variância do erro de treinamento deve ser muito baixa e a variância do erro de validação muito alta para modelos com alto grau de </a:t>
            </a:r>
            <a:r>
              <a:rPr lang="pt-BR" sz="1400" dirty="0" smtClean="0"/>
              <a:t>flexibilidade (</a:t>
            </a:r>
            <a:r>
              <a:rPr lang="pt-BR" sz="1400" b="1" i="1" dirty="0" err="1" smtClean="0"/>
              <a:t>sobreajuste</a:t>
            </a:r>
            <a:r>
              <a:rPr lang="pt-BR" sz="1400" dirty="0" smtClean="0"/>
              <a:t>).</a:t>
            </a:r>
            <a:endParaRPr lang="pt-BR" sz="1400" dirty="0" smtClean="0"/>
          </a:p>
          <a:p>
            <a:pPr algn="ctr"/>
            <a:endParaRPr lang="pt-BR" sz="1400" dirty="0"/>
          </a:p>
          <a:p>
            <a:pPr algn="ctr"/>
            <a:r>
              <a:rPr lang="pt-BR" sz="1400" dirty="0" smtClean="0"/>
              <a:t>No caso de baixo grau de flexibilidade, ambas as variâncias são </a:t>
            </a:r>
            <a:r>
              <a:rPr lang="pt-BR" sz="1400" dirty="0" smtClean="0"/>
              <a:t>altas (</a:t>
            </a:r>
            <a:r>
              <a:rPr lang="pt-BR" sz="1400" b="1" dirty="0" err="1" smtClean="0"/>
              <a:t>subajuste</a:t>
            </a:r>
            <a:r>
              <a:rPr lang="pt-BR" sz="1400" dirty="0" smtClean="0"/>
              <a:t>).</a:t>
            </a:r>
            <a:endParaRPr lang="pt-BR" sz="14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3279414" cy="338554"/>
          </a:xfrm>
          <a:prstGeom prst="rect">
            <a:avLst/>
          </a:prstGeom>
          <a:noFill/>
        </p:spPr>
        <p:txBody>
          <a:bodyPr wrap="square" rtlCol="0">
            <a:spAutoFit/>
          </a:bodyPr>
          <a:lstStyle/>
          <a:p>
            <a:pPr algn="ctr"/>
            <a:r>
              <a:rPr lang="pt-BR" sz="1600" b="1" dirty="0" smtClean="0"/>
              <a:t>Ponto </a:t>
            </a:r>
            <a:r>
              <a:rPr lang="pt-BR" sz="1600" b="1" dirty="0" smtClean="0"/>
              <a:t>ótimo </a:t>
            </a:r>
            <a:r>
              <a:rPr lang="pt-BR" sz="1600" dirty="0"/>
              <a:t>(mudança de tendência</a:t>
            </a:r>
            <a:r>
              <a:rPr lang="pt-BR" sz="1600" dirty="0" smtClean="0"/>
              <a:t>)</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8" y="1306654"/>
                <a:ext cx="11240387" cy="5551346"/>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a:t>
                </a:r>
                <a:r>
                  <a:rPr lang="pt-BR" dirty="0" smtClean="0"/>
                  <a:t>treinamento/validação, </a:t>
                </a:r>
                <a:r>
                  <a:rPr lang="pt-BR" dirty="0" smtClean="0"/>
                  <a:t>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a:t>
                </a:r>
                <a:r>
                  <a:rPr lang="pt-BR" sz="2500" dirty="0" smtClean="0"/>
                  <a:t>combinações, ou sej</a:t>
                </a:r>
                <a:r>
                  <a:rPr lang="pt-BR" sz="2500" dirty="0" smtClean="0"/>
                  <a:t>a, 100 treinamentos e validações</a:t>
                </a:r>
                <a:r>
                  <a:rPr lang="pt-BR" sz="2500" dirty="0" smtClean="0"/>
                  <a:t>.</a:t>
                </a:r>
                <a:endParaRPr lang="pt-BR" sz="2500" dirty="0"/>
              </a:p>
              <a:p>
                <a:pPr lvl="1"/>
                <a:r>
                  <a:rPr lang="pt-BR" sz="2500" dirty="0"/>
                  <a:t>p = </a:t>
                </a:r>
                <a:r>
                  <a:rPr lang="pt-BR" sz="2500" dirty="0" smtClean="0"/>
                  <a:t>2 -&gt; 4.950 </a:t>
                </a:r>
                <a:r>
                  <a:rPr lang="pt-BR" sz="2500" dirty="0"/>
                  <a:t>combinações , ou seja, </a:t>
                </a:r>
                <a:r>
                  <a:rPr lang="pt-BR" sz="2500" dirty="0" smtClean="0"/>
                  <a:t>4.950 treinamentos </a:t>
                </a:r>
                <a:r>
                  <a:rPr lang="pt-BR" sz="2500" dirty="0"/>
                  <a:t>e </a:t>
                </a:r>
                <a:r>
                  <a:rPr lang="pt-BR" sz="2500" dirty="0" smtClean="0"/>
                  <a:t>validações.</a:t>
                </a:r>
                <a:endParaRPr lang="pt-BR" sz="2500" dirty="0"/>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 , ou seja, </a:t>
                </a:r>
                <a:r>
                  <a:rPr lang="pt-BR" altLang="pt-BR" sz="2500" dirty="0"/>
                  <a:t>75.287.520 </a:t>
                </a:r>
                <a:r>
                  <a:rPr lang="pt-BR" sz="2500" dirty="0" smtClean="0"/>
                  <a:t>treinamentos </a:t>
                </a:r>
                <a:r>
                  <a:rPr lang="pt-BR" sz="2500" dirty="0"/>
                  <a:t>e </a:t>
                </a:r>
                <a:r>
                  <a:rPr lang="pt-BR" sz="2500" dirty="0" smtClean="0"/>
                  <a:t>validações.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a:t>
                </a:r>
                <a:r>
                  <a:rPr lang="pt-BR" i="1" dirty="0"/>
                  <a:t>folds</a:t>
                </a:r>
                <a:r>
                  <a:rPr lang="pt-BR" dirty="0"/>
                  <a:t> </a:t>
                </a:r>
                <a:r>
                  <a:rPr lang="pt-BR" dirty="0" smtClean="0"/>
                  <a:t>igual </a:t>
                </a:r>
                <a:r>
                  <a:rPr lang="pt-BR" dirty="0"/>
                  <a:t>ao número total de </a:t>
                </a:r>
                <a:r>
                  <a:rPr lang="pt-BR" dirty="0" smtClean="0"/>
                  <a:t>exemplos), então o k-Fold é equivalente à estratégia do </a:t>
                </a:r>
                <a:r>
                  <a:rPr lang="pt-BR" i="1" dirty="0" smtClean="0"/>
                  <a:t>leave-one-out</a:t>
                </a:r>
                <a:r>
                  <a:rPr lang="pt-BR" dirty="0" smtClean="0"/>
                  <a:t>, ou seja, </a:t>
                </a:r>
                <a:r>
                  <a:rPr lang="pt-BR" b="1" i="1" dirty="0" smtClean="0"/>
                  <a:t>p</a:t>
                </a:r>
                <a:r>
                  <a:rPr lang="pt-BR" dirty="0" smtClean="0"/>
                  <a:t> = 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8" y="1306654"/>
                <a:ext cx="11240387" cy="5551346"/>
              </a:xfrm>
              <a:blipFill rotWithShape="0">
                <a:blip r:embed="rId3"/>
                <a:stretch>
                  <a:fillRect l="-813" t="-2525" b="-878"/>
                </a:stretch>
              </a:blipFill>
            </p:spPr>
            <p:txBody>
              <a:bodyPr/>
              <a:lstStyle/>
              <a:p>
                <a:r>
                  <a:rPr lang="en-US">
                    <a:noFill/>
                  </a:rPr>
                  <a:t> </a:t>
                </a:r>
              </a:p>
            </p:txBody>
          </p:sp>
        </mc:Fallback>
      </mc:AlternateContent>
      <p:sp>
        <p:nvSpPr>
          <p:cNvPr id="4" name="TextBox 3"/>
          <p:cNvSpPr txBox="1"/>
          <p:nvPr/>
        </p:nvSpPr>
        <p:spPr>
          <a:xfrm>
            <a:off x="1805540"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criar a partir de N exemplos?</a:t>
            </a:r>
            <a:endParaRPr lang="pt-BR" sz="1400" dirty="0">
              <a:solidFill>
                <a:srgbClr val="0070C0"/>
              </a:solidFill>
            </a:endParaRP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13707</TotalTime>
  <Words>3009</Words>
  <Application>Microsoft Office PowerPoint</Application>
  <PresentationFormat>Widescreen</PresentationFormat>
  <Paragraphs>248</Paragraphs>
  <Slides>18</Slides>
  <Notes>13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1936</cp:revision>
  <dcterms:created xsi:type="dcterms:W3CDTF">2020-02-17T11:18:32Z</dcterms:created>
  <dcterms:modified xsi:type="dcterms:W3CDTF">2022-06-10T19:01:16Z</dcterms:modified>
</cp:coreProperties>
</file>