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9" r:id="rId2"/>
    <p:sldId id="418" r:id="rId3"/>
    <p:sldId id="435" r:id="rId4"/>
    <p:sldId id="437" r:id="rId5"/>
    <p:sldId id="436" r:id="rId6"/>
    <p:sldId id="439" r:id="rId7"/>
    <p:sldId id="440" r:id="rId8"/>
    <p:sldId id="443" r:id="rId9"/>
    <p:sldId id="444" r:id="rId10"/>
    <p:sldId id="450" r:id="rId11"/>
    <p:sldId id="441" r:id="rId12"/>
    <p:sldId id="442" r:id="rId13"/>
    <p:sldId id="446" r:id="rId14"/>
    <p:sldId id="453" r:id="rId15"/>
    <p:sldId id="451" r:id="rId16"/>
    <p:sldId id="447" r:id="rId17"/>
    <p:sldId id="417" r:id="rId18"/>
    <p:sldId id="317" r:id="rId19"/>
    <p:sldId id="332" r:id="rId20"/>
    <p:sldId id="299" r:id="rId21"/>
    <p:sldId id="410" r:id="rId22"/>
    <p:sldId id="449" r:id="rId23"/>
    <p:sldId id="454" r:id="rId24"/>
    <p:sldId id="419" r:id="rId25"/>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9709" autoAdjust="0"/>
  </p:normalViewPr>
  <p:slideViewPr>
    <p:cSldViewPr snapToGrid="0">
      <p:cViewPr varScale="1">
        <p:scale>
          <a:sx n="99" d="100"/>
          <a:sy n="99" d="100"/>
        </p:scale>
        <p:origin x="25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24/11/2023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0F0F0F"/>
                </a:solidFill>
                <a:effectLst/>
                <a:latin typeface="Söhne"/>
              </a:rPr>
              <a:t>A validação cruzada k-</a:t>
            </a:r>
            <a:r>
              <a:rPr lang="pt-BR" b="0" i="0" dirty="0" err="1">
                <a:solidFill>
                  <a:srgbClr val="0F0F0F"/>
                </a:solidFill>
                <a:effectLst/>
                <a:latin typeface="Söhne"/>
              </a:rPr>
              <a:t>fold</a:t>
            </a:r>
            <a:r>
              <a:rPr lang="pt-BR" b="0" i="0" dirty="0">
                <a:solidFill>
                  <a:srgbClr val="0F0F0F"/>
                </a:solidFill>
                <a:effectLst/>
                <a:latin typeface="Söhne"/>
              </a:rPr>
              <a:t> aborda o problema do viés de seleção ao realizar k iterações de treinamento e teste, cada vez usando uma divisão diferente dos dados. Isso ajuda a mitigar o impacto de uma única divisão de dados na avaliação final do modelo, tornando a avaliação mais robusta e menos sensível à escolha específica dos conjuntos de treinamento e teste.</a:t>
            </a:r>
          </a:p>
          <a:p>
            <a:endParaRPr lang="pt-BR" b="0" i="0" dirty="0">
              <a:solidFill>
                <a:srgbClr val="0F0F0F"/>
              </a:solidFill>
              <a:effectLst/>
              <a:latin typeface="Söhne"/>
            </a:endParaRPr>
          </a:p>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a:t>
            </a:r>
            <a:r>
              <a:rPr lang="pt-BR" dirty="0" err="1"/>
              <a:t>folds</a:t>
            </a:r>
            <a:r>
              <a:rPr lang="pt-BR" dirty="0"/>
              <a:t>. A estimativa de erro é calculada sobre todos os k </a:t>
            </a:r>
            <a:r>
              <a:rPr lang="pt-BR" dirty="0" err="1"/>
              <a:t>folds</a:t>
            </a:r>
            <a:r>
              <a:rPr lang="pt-BR" dirty="0"/>
              <a:t>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6948392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1926337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https://colab.research.google.com/github/zz4fap/t319_aprendizado_de_maquina/blob/main/notebooks/regression/validacao_cruzada.ipynb</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2218108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figura mostra um modelo com número de amostras de treinamento muito maior do que sua complexidade.</a:t>
            </a:r>
          </a:p>
          <a:p>
            <a:endParaRPr lang="pt-BR" dirty="0"/>
          </a:p>
          <a:p>
            <a:r>
              <a:rPr lang="pt-BR" b="0" i="0" dirty="0">
                <a:solidFill>
                  <a:srgbClr val="374151"/>
                </a:solidFill>
                <a:effectLst/>
                <a:latin typeface="Söhne"/>
              </a:rPr>
              <a:t>No entanto, é importante ressaltar que o princípio da navalha de </a:t>
            </a:r>
            <a:r>
              <a:rPr lang="pt-BR" b="0" i="0" dirty="0" err="1">
                <a:solidFill>
                  <a:srgbClr val="374151"/>
                </a:solidFill>
                <a:effectLst/>
                <a:latin typeface="Söhne"/>
              </a:rPr>
              <a:t>Occam</a:t>
            </a:r>
            <a:r>
              <a:rPr lang="pt-BR" b="0" i="0" dirty="0">
                <a:solidFill>
                  <a:srgbClr val="374151"/>
                </a:solidFill>
                <a:effectLst/>
                <a:latin typeface="Söhne"/>
              </a:rPr>
              <a:t> não é uma regra absoluta, mas sim uma orientação heurística. Em certos casos, explicações mais complexas podem ser necessárias para capturar toda a complexidade do fenômeno estudado. Portanto, a aplicação do princípio requer um equilíbrio cuidadoso entre simplicidade e adequação à realidade observada.</a:t>
            </a:r>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32963533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COLAB: https://colab.research.google.com/github/zz4fap/t319_aprendizado_de_maquina/blob/main/labs/Laboratorio6.ipynb</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17</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22</a:t>
            </a:fld>
            <a:endParaRPr lang="nl-BE"/>
          </a:p>
        </p:txBody>
      </p:sp>
    </p:spTree>
    <p:extLst>
      <p:ext uri="{BB962C8B-B14F-4D97-AF65-F5344CB8AC3E}">
        <p14:creationId xmlns:p14="http://schemas.microsoft.com/office/powerpoint/2010/main" val="41128952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23</a:t>
            </a:fld>
            <a:endParaRPr lang="nl-BE"/>
          </a:p>
        </p:txBody>
      </p:sp>
    </p:spTree>
    <p:extLst>
      <p:ext uri="{BB962C8B-B14F-4D97-AF65-F5344CB8AC3E}">
        <p14:creationId xmlns:p14="http://schemas.microsoft.com/office/powerpoint/2010/main" val="281444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a:p>
          <a:p>
            <a:r>
              <a:rPr lang="pt-BR" b="1" dirty="0"/>
              <a:t>Leitura importante</a:t>
            </a:r>
            <a:r>
              <a:rPr lang="pt-BR" dirty="0"/>
              <a:t>:</a:t>
            </a:r>
            <a:r>
              <a:rPr lang="pt-BR" baseline="0" dirty="0"/>
              <a:t> Seção 18.4 – Evaluating and Choosing the Best Hypothesis do livro do Russel e Norvig</a:t>
            </a:r>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634955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3853473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294755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4031821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solidFill>
                  <a:srgbClr val="0F0F0F"/>
                </a:solidFill>
                <a:effectLst/>
                <a:latin typeface="Söhne"/>
              </a:rPr>
              <a:t>O viés de seleção ocorre quando a escolha de determinados conjuntos de treinamento e teste afeta significativamente a avaliação do modelo.</a:t>
            </a:r>
            <a:endParaRPr lang="pt-BR" dirty="0"/>
          </a:p>
          <a:p>
            <a:endParaRPr lang="pt-BR" dirty="0"/>
          </a:p>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a:t>
            </a:r>
            <a:r>
              <a:rPr lang="pt-BR" dirty="0" err="1"/>
              <a:t>muio</a:t>
            </a:r>
            <a:r>
              <a:rPr lang="pt-BR" dirty="0"/>
              <a:t>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31953972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pPr algn="l"/>
            <a:r>
              <a:rPr lang="en-US" b="0" i="0" dirty="0">
                <a:effectLst/>
                <a:latin typeface="Söhne"/>
              </a:rPr>
              <a:t>What does k-fold error variance say about overfitting?</a:t>
            </a:r>
          </a:p>
          <a:p>
            <a:endParaRPr lang="pt-BR" dirty="0"/>
          </a:p>
          <a:p>
            <a:pPr algn="l"/>
            <a:r>
              <a:rPr lang="en-US" b="0" i="0" dirty="0">
                <a:solidFill>
                  <a:srgbClr val="374151"/>
                </a:solidFill>
                <a:effectLst/>
                <a:latin typeface="Söhne"/>
              </a:rPr>
              <a:t>K-fold error variance can provide insights into the presence of overfitting in a machine learning model. Overfitting occurs when a model learns the training data too well and performs poorly on unseen data.</a:t>
            </a:r>
          </a:p>
          <a:p>
            <a:pPr algn="l"/>
            <a:r>
              <a:rPr lang="en-US" b="0" i="0" dirty="0">
                <a:solidFill>
                  <a:srgbClr val="374151"/>
                </a:solidFill>
                <a:effectLst/>
                <a:latin typeface="Söhne"/>
              </a:rPr>
              <a:t>In k-fold cross-validation, the dataset is divided into k subsets or folds. The model is trained on k-1 folds and evaluated on the remaining fold. This process is repeated k times, with each fold serving as the evaluation set once. The k-fold error variance refers to the variability in performance (e.g., accuracy, error rate) across the k iterations of the cross-validation process.</a:t>
            </a:r>
          </a:p>
          <a:p>
            <a:pPr algn="l"/>
            <a:r>
              <a:rPr lang="en-US" b="0" i="0" dirty="0">
                <a:solidFill>
                  <a:srgbClr val="374151"/>
                </a:solidFill>
                <a:effectLst/>
                <a:latin typeface="Söhne"/>
              </a:rPr>
              <a:t>When the k-fold error variance is low, it suggests that the model's performance is consistent across different subsets of the data. This indicates that the model generalizes well and is less likely to be overfitting. On the other hand, a high k-fold error variance implies that the model's performance varies significantly depending on the subset of the data used for evaluation. This could be a sign of overfitting because the model might be capturing noise or idiosyncrasies in the training data that do not generalize well to unseen data.</a:t>
            </a:r>
          </a:p>
          <a:p>
            <a:pPr algn="l"/>
            <a:r>
              <a:rPr lang="en-US" b="0" i="0" dirty="0">
                <a:solidFill>
                  <a:srgbClr val="374151"/>
                </a:solidFill>
                <a:effectLst/>
                <a:latin typeface="Söhne"/>
              </a:rPr>
              <a:t>In summary, a low k-fold error variance suggests a model with good generalization, while a high k-fold error variance may indicate overfitting and a potential lack of generalization. However, it is important to consider other factors such as the overall performance metrics and the complexity of the model to make a conclusive assessment of overfitting.</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5719695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 ideia principal por trás da</a:t>
            </a:r>
            <a:r>
              <a:rPr lang="pt-BR" baseline="0" dirty="0"/>
              <a:t> estratégia do k-</a:t>
            </a:r>
            <a:r>
              <a:rPr lang="pt-BR" baseline="0" dirty="0" err="1"/>
              <a:t>Fold</a:t>
            </a:r>
            <a:r>
              <a:rPr lang="pt-BR" baseline="0" dirty="0"/>
              <a:t>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a:t>
            </a:r>
            <a:r>
              <a:rPr lang="pt-BR" dirty="0" err="1"/>
              <a:t>Fold</a:t>
            </a:r>
            <a:r>
              <a:rPr lang="pt-BR" dirty="0"/>
              <a:t>,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a:t>
            </a:r>
            <a:r>
              <a:rPr lang="pt-BR" baseline="0" dirty="0" err="1"/>
              <a:t>Fold</a:t>
            </a:r>
            <a:r>
              <a:rPr lang="pt-BR" baseline="0" dirty="0"/>
              <a:t>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a:t>
            </a:r>
            <a:r>
              <a:rPr lang="pt-BR" baseline="0" dirty="0" err="1"/>
              <a:t>computational</a:t>
            </a:r>
            <a:r>
              <a:rPr lang="pt-BR" baseline="0" dirty="0"/>
              <a:t> pois treina-se e valida-se o modelo k vezes, ou seja, o algoritmo de treinamento deve ser executado novamente do zero k vezes, o que significa que leva k vezes mais tempo para fazer uma avaliação (</a:t>
            </a:r>
            <a:r>
              <a:rPr lang="pt-BR" baseline="0" dirty="0" err="1"/>
              <a:t>treinamento+validação</a:t>
            </a:r>
            <a:r>
              <a:rPr lang="pt-BR" baseline="0" dirty="0"/>
              <a:t>).</a:t>
            </a:r>
            <a:endParaRPr lang="pt-BR" dirty="0"/>
          </a:p>
          <a:p>
            <a:endParaRPr lang="pt-BR" dirty="0"/>
          </a:p>
          <a:p>
            <a:endParaRPr lang="pt-BR" dirty="0"/>
          </a:p>
          <a:p>
            <a:pPr algn="l"/>
            <a:r>
              <a:rPr lang="en-US" b="0" i="0" dirty="0">
                <a:effectLst/>
                <a:latin typeface="Söhne"/>
              </a:rPr>
              <a:t>What does k-fold error variance say about overfitting?</a:t>
            </a:r>
          </a:p>
          <a:p>
            <a:endParaRPr lang="pt-BR" dirty="0"/>
          </a:p>
          <a:p>
            <a:pPr algn="l"/>
            <a:r>
              <a:rPr lang="en-US" b="0" i="0" dirty="0">
                <a:solidFill>
                  <a:srgbClr val="374151"/>
                </a:solidFill>
                <a:effectLst/>
                <a:latin typeface="Söhne"/>
              </a:rPr>
              <a:t>K-fold error variance can provide insights into the presence of overfitting in a machine learning model. Overfitting occurs when a model learns the training data too well and performs poorly on unseen data.</a:t>
            </a:r>
          </a:p>
          <a:p>
            <a:pPr algn="l"/>
            <a:r>
              <a:rPr lang="en-US" b="0" i="0" dirty="0">
                <a:solidFill>
                  <a:srgbClr val="374151"/>
                </a:solidFill>
                <a:effectLst/>
                <a:latin typeface="Söhne"/>
              </a:rPr>
              <a:t>In k-fold cross-validation, the dataset is divided into k subsets or folds. The model is trained on k-1 folds and evaluated on the remaining fold. This process is repeated k times, with each fold serving as the evaluation set once. The k-fold error variance refers to the variability in performance (e.g., accuracy, error rate) across the k iterations of the cross-validation process.</a:t>
            </a:r>
          </a:p>
          <a:p>
            <a:pPr algn="l"/>
            <a:r>
              <a:rPr lang="en-US" b="0" i="0" dirty="0">
                <a:solidFill>
                  <a:srgbClr val="374151"/>
                </a:solidFill>
                <a:effectLst/>
                <a:latin typeface="Söhne"/>
              </a:rPr>
              <a:t>When the k-fold error variance is low, it suggests that the model's performance is consistent across different subsets of the data. This indicates that the model generalizes well and is less likely to be overfitting. On the other hand, a high k-fold error variance implies that the model's performance varies significantly depending on the subset of the data used for evaluation. This could be a sign of overfitting because the model might be capturing noise or idiosyncrasies in the training data that do not generalize well to unseen data.</a:t>
            </a:r>
          </a:p>
          <a:p>
            <a:pPr algn="l"/>
            <a:r>
              <a:rPr lang="en-US" b="0" i="0" dirty="0">
                <a:solidFill>
                  <a:srgbClr val="374151"/>
                </a:solidFill>
                <a:effectLst/>
                <a:latin typeface="Söhne"/>
              </a:rPr>
              <a:t>In summary, a low k-fold error variance suggests a model with good generalization, while a high k-fold error variance may indicate overfitting and a potential lack of generalization. However, it is important to consider other factors such as the overall performance metrics and the complexity of the model to make a conclusive assessment of overfitting.</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30922339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24/11/2023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24/11/2023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24/11/2023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24/11/2023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24/11/2023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24/11/2023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24/11/2023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24/11/2023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24/11/2023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24/11/2023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24/11/2023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24/11/2023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regression/validacao_cruzada.ipynb" TargetMode="Externa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jpeg"/><Relationship Id="rId7" Type="http://schemas.openxmlformats.org/officeDocument/2006/relationships/image" Target="../media/image21.jpe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jpeg"/><Relationship Id="rId5" Type="http://schemas.openxmlformats.org/officeDocument/2006/relationships/image" Target="../media/image19.jpe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579120"/>
            <a:ext cx="9144000" cy="2817309"/>
          </a:xfrm>
        </p:spPr>
        <p:txBody>
          <a:bodyPr>
            <a:normAutofit/>
          </a:bodyPr>
          <a:lstStyle/>
          <a:p>
            <a:r>
              <a:rPr lang="pt-BR" sz="5400" dirty="0"/>
              <a:t>T319 - Introdução ao Aprendizado de Máquina:</a:t>
            </a:r>
            <a:br>
              <a:rPr lang="pt-BR" dirty="0"/>
            </a:br>
            <a:r>
              <a:rPr lang="pt-BR" b="1" i="1" dirty="0"/>
              <a:t>Regressão Linear (Parte 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39771852-6C63-AF70-4850-767FD5F1D2F6}"/>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39771852-6C63-AF70-4850-767FD5F1D2F6}"/>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6A88D6D-1190-332D-27ED-32512817224F}"/>
                  </a:ext>
                </a:extLst>
              </p:cNvPr>
              <p:cNvSpPr>
                <a:spLocks noGrp="1"/>
              </p:cNvSpPr>
              <p:nvPr>
                <p:ph idx="1"/>
              </p:nvPr>
            </p:nvSpPr>
            <p:spPr>
              <a:xfrm>
                <a:off x="838200" y="1825624"/>
                <a:ext cx="11099800" cy="5032375"/>
              </a:xfrm>
            </p:spPr>
            <p:txBody>
              <a:bodyPr>
                <a:normAutofit/>
              </a:bodyPr>
              <a:lstStyle/>
              <a:p>
                <a:r>
                  <a:rPr lang="pt-BR" sz="2800" dirty="0"/>
                  <a:t>O </a:t>
                </a:r>
                <a14:m>
                  <m:oMath xmlns:m="http://schemas.openxmlformats.org/officeDocument/2006/math">
                    <m:r>
                      <a:rPr lang="pt-BR" sz="2800" b="0" i="1" smtClean="0">
                        <a:solidFill>
                          <a:srgbClr val="0F0F0F"/>
                        </a:solidFill>
                        <a:effectLst/>
                        <a:latin typeface="Cambria Math" panose="02040503050406030204" pitchFamily="18" charset="0"/>
                      </a:rPr>
                      <m:t>𝑘</m:t>
                    </m:r>
                  </m:oMath>
                </a14:m>
                <a:r>
                  <a:rPr lang="pt-BR" sz="2800" dirty="0"/>
                  <a:t>-</a:t>
                </a:r>
                <a:r>
                  <a:rPr lang="pt-BR" sz="2800" i="1" dirty="0" err="1"/>
                  <a:t>fold</a:t>
                </a:r>
                <a:r>
                  <a:rPr lang="pt-BR" sz="2800" dirty="0"/>
                  <a:t> é a estratégia de validação cruzada mais usada por</a:t>
                </a:r>
              </a:p>
              <a:p>
                <a:pPr lvl="1">
                  <a:buFont typeface="Wingdings" panose="05000000000000000000" pitchFamily="2" charset="2"/>
                  <a:buChar char="§"/>
                </a:pPr>
                <a:r>
                  <a:rPr lang="pt-BR" dirty="0"/>
                  <a:t>fornecer </a:t>
                </a:r>
                <a:r>
                  <a:rPr lang="pt-BR" b="1" i="1" dirty="0">
                    <a:solidFill>
                      <a:srgbClr val="00B050"/>
                    </a:solidFill>
                  </a:rPr>
                  <a:t>indicações mais claras</a:t>
                </a:r>
                <a:r>
                  <a:rPr lang="pt-BR" dirty="0"/>
                  <a:t> sobre desempenho do modelo, devido a média tomada.</a:t>
                </a:r>
              </a:p>
              <a:p>
                <a:pPr lvl="1">
                  <a:buFont typeface="Wingdings" panose="05000000000000000000" pitchFamily="2" charset="2"/>
                  <a:buChar char="§"/>
                </a:pPr>
                <a:r>
                  <a:rPr lang="pt-BR" b="1" i="1" dirty="0">
                    <a:solidFill>
                      <a:srgbClr val="00B050"/>
                    </a:solidFill>
                  </a:rPr>
                  <a:t>minimizar os possíveis efeitos provocados pelo </a:t>
                </a:r>
                <a:r>
                  <a:rPr lang="pt-BR" b="1" i="1" dirty="0">
                    <a:solidFill>
                      <a:srgbClr val="7030A0"/>
                    </a:solidFill>
                  </a:rPr>
                  <a:t>viés de seleção</a:t>
                </a:r>
                <a:r>
                  <a:rPr lang="pt-BR" dirty="0"/>
                  <a:t>, pois o modelo é treinado e validado </a:t>
                </a:r>
                <a:r>
                  <a:rPr lang="pt-BR" dirty="0">
                    <a:solidFill>
                      <a:srgbClr val="0F0F0F"/>
                    </a:solidFill>
                    <a:latin typeface="Söhne"/>
                  </a:rPr>
                  <a:t>𝒌 vezes, </a:t>
                </a:r>
                <a:r>
                  <a:rPr lang="pt-BR" dirty="0"/>
                  <a:t>cada vez com uma divisão diferente dos dados.</a:t>
                </a:r>
              </a:p>
              <a:p>
                <a:pPr lvl="2">
                  <a:buFont typeface="Courier New" panose="02070309020205020404" pitchFamily="49" charset="0"/>
                  <a:buChar char="o"/>
                </a:pPr>
                <a:r>
                  <a:rPr lang="pt-BR" dirty="0"/>
                  <a:t>Isso faz com que a avaliação do modelo se torne menos sensível à divisão dos dados.</a:t>
                </a:r>
              </a:p>
              <a:p>
                <a:r>
                  <a:rPr lang="pt-BR" dirty="0"/>
                  <a:t>Entretanto, em relação ao </a:t>
                </a:r>
                <a:r>
                  <a:rPr lang="pt-BR" i="1" dirty="0"/>
                  <a:t>holdout</a:t>
                </a:r>
                <a:r>
                  <a:rPr lang="pt-BR" dirty="0"/>
                  <a:t>, 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i="1" dirty="0" err="1"/>
                  <a:t>fold</a:t>
                </a:r>
                <a:r>
                  <a:rPr lang="pt-BR" dirty="0"/>
                  <a:t> tem um tempo de validação maior (cerca de </a:t>
                </a:r>
                <a:r>
                  <a:rPr lang="pt-BR" dirty="0">
                    <a:solidFill>
                      <a:srgbClr val="0F0F0F"/>
                    </a:solidFill>
                    <a:latin typeface="Söhne"/>
                  </a:rPr>
                  <a:t>𝒌 vezes)</a:t>
                </a:r>
                <a:r>
                  <a:rPr lang="pt-BR" dirty="0"/>
                  <a:t>, pois deve-se realizar </a:t>
                </a:r>
                <a:r>
                  <a:rPr lang="pt-BR" dirty="0">
                    <a:solidFill>
                      <a:srgbClr val="0F0F0F"/>
                    </a:solidFill>
                    <a:latin typeface="Söhne"/>
                  </a:rPr>
                  <a:t>𝒌</a:t>
                </a:r>
                <a:r>
                  <a:rPr lang="pt-BR" dirty="0"/>
                  <a:t> treinamentos e validações, enquanto que com o </a:t>
                </a:r>
                <a:r>
                  <a:rPr lang="pt-BR" i="1" dirty="0"/>
                  <a:t>holdout</a:t>
                </a:r>
                <a:r>
                  <a:rPr lang="pt-BR" dirty="0"/>
                  <a:t>, realiza-se apenas um treinamento e validação.</a:t>
                </a:r>
              </a:p>
            </p:txBody>
          </p:sp>
        </mc:Choice>
        <mc:Fallback xmlns="">
          <p:sp>
            <p:nvSpPr>
              <p:cNvPr id="3" name="Espaço Reservado para Conteúdo 2">
                <a:extLst>
                  <a:ext uri="{FF2B5EF4-FFF2-40B4-BE49-F238E27FC236}">
                    <a16:creationId xmlns:a16="http://schemas.microsoft.com/office/drawing/2014/main" id="{86A88D6D-1190-332D-27ED-32512817224F}"/>
                  </a:ext>
                </a:extLst>
              </p:cNvPr>
              <p:cNvSpPr>
                <a:spLocks noGrp="1" noRot="1" noChangeAspect="1" noMove="1" noResize="1" noEditPoints="1" noAdjustHandles="1" noChangeArrowheads="1" noChangeShapeType="1" noTextEdit="1"/>
              </p:cNvSpPr>
              <p:nvPr>
                <p:ph idx="1"/>
              </p:nvPr>
            </p:nvSpPr>
            <p:spPr>
              <a:xfrm>
                <a:off x="838200" y="1825624"/>
                <a:ext cx="11099800" cy="5032375"/>
              </a:xfrm>
              <a:blipFill>
                <a:blip r:embed="rId4"/>
                <a:stretch>
                  <a:fillRect l="-989" t="-1937"/>
                </a:stretch>
              </a:blipFill>
            </p:spPr>
            <p:txBody>
              <a:bodyPr/>
              <a:lstStyle/>
              <a:p>
                <a:r>
                  <a:rPr lang="pt-BR">
                    <a:noFill/>
                  </a:rPr>
                  <a:t> </a:t>
                </a:r>
              </a:p>
            </p:txBody>
          </p:sp>
        </mc:Fallback>
      </mc:AlternateContent>
    </p:spTree>
    <p:extLst>
      <p:ext uri="{BB962C8B-B14F-4D97-AF65-F5344CB8AC3E}">
        <p14:creationId xmlns:p14="http://schemas.microsoft.com/office/powerpoint/2010/main" val="3645800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76A212-EF96-EA5E-7FBB-0769B8C1F996}"/>
              </a:ext>
            </a:extLst>
          </p:cNvPr>
          <p:cNvSpPr>
            <a:spLocks noGrp="1"/>
          </p:cNvSpPr>
          <p:nvPr>
            <p:ph type="title"/>
          </p:nvPr>
        </p:nvSpPr>
        <p:spPr/>
        <p:txBody>
          <a:bodyPr/>
          <a:lstStyle/>
          <a:p>
            <a:r>
              <a:rPr lang="pt-BR" dirty="0"/>
              <a:t>Validação cruzada para encontrar o grau do polinômio aproximador</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82C0558-FE85-A571-6C51-C40B36B884B3}"/>
                  </a:ext>
                </a:extLst>
              </p:cNvPr>
              <p:cNvSpPr>
                <a:spLocks noGrp="1"/>
              </p:cNvSpPr>
              <p:nvPr>
                <p:ph idx="1"/>
              </p:nvPr>
            </p:nvSpPr>
            <p:spPr>
              <a:xfrm>
                <a:off x="4716380" y="1825624"/>
                <a:ext cx="7344076" cy="5032375"/>
              </a:xfrm>
            </p:spPr>
            <p:txBody>
              <a:bodyPr>
                <a:normAutofit/>
              </a:bodyPr>
              <a:lstStyle/>
              <a:p>
                <a:r>
                  <a:rPr lang="pt-BR" dirty="0"/>
                  <a:t>Para exemplificar o uso das estratégias de validação cruzada para encontrar o grau ideal do polinômio aproximador, vamos usar a seguinte função observável</a:t>
                </a:r>
                <a:endParaRPr lang="pt-BR" sz="2800" dirty="0"/>
              </a:p>
              <a:p>
                <a:pPr marL="0" indent="0">
                  <a:buNone/>
                </a:pPr>
                <a14:m>
                  <m:oMathPara xmlns:m="http://schemas.openxmlformats.org/officeDocument/2006/math">
                    <m:oMathParaPr>
                      <m:jc m:val="centerGroup"/>
                    </m:oMathParaPr>
                    <m:oMath xmlns:m="http://schemas.openxmlformats.org/officeDocument/2006/math">
                      <m:sSub>
                        <m:sSubPr>
                          <m:ctrlPr>
                            <a:rPr lang="pt-BR" sz="2800" i="1">
                              <a:latin typeface="Cambria Math" panose="02040503050406030204" pitchFamily="18" charset="0"/>
                            </a:rPr>
                          </m:ctrlPr>
                        </m:sSubPr>
                        <m:e>
                          <m:r>
                            <a:rPr lang="pt-BR" sz="2800" i="1">
                              <a:latin typeface="Cambria Math" panose="02040503050406030204" pitchFamily="18" charset="0"/>
                            </a:rPr>
                            <m:t>𝑦</m:t>
                          </m:r>
                        </m:e>
                        <m:sub>
                          <m:r>
                            <a:rPr lang="pt-BR" sz="2800" i="1">
                              <a:latin typeface="Cambria Math" panose="02040503050406030204" pitchFamily="18" charset="0"/>
                            </a:rPr>
                            <m:t>𝑛𝑜𝑖𝑠𝑦</m:t>
                          </m:r>
                        </m:sub>
                      </m:sSub>
                      <m:r>
                        <a:rPr lang="pt-BR" sz="2800">
                          <a:latin typeface="Cambria Math" panose="02040503050406030204" pitchFamily="18" charset="0"/>
                        </a:rPr>
                        <m:t>=</m:t>
                      </m:r>
                      <m:r>
                        <a:rPr lang="pt-BR" sz="2800" b="0" i="1" smtClean="0">
                          <a:latin typeface="Cambria Math" panose="02040503050406030204" pitchFamily="18" charset="0"/>
                        </a:rPr>
                        <m:t>𝑦</m:t>
                      </m:r>
                      <m:r>
                        <a:rPr lang="pt-BR" sz="2800">
                          <a:latin typeface="Cambria Math" panose="02040503050406030204" pitchFamily="18" charset="0"/>
                        </a:rPr>
                        <m:t>+</m:t>
                      </m:r>
                      <m:r>
                        <a:rPr lang="pt-BR" sz="2800" i="1">
                          <a:latin typeface="Cambria Math" panose="02040503050406030204" pitchFamily="18" charset="0"/>
                        </a:rPr>
                        <m:t>𝑤</m:t>
                      </m:r>
                      <m:r>
                        <a:rPr lang="pt-BR" sz="2800"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 </m:t>
                    </m:r>
                  </m:oMath>
                </a14:m>
                <a:r>
                  <a:rPr lang="pt-BR" dirty="0"/>
                  <a:t>é a função objetivo e </a:t>
                </a:r>
                <a14:m>
                  <m:oMath xmlns:m="http://schemas.openxmlformats.org/officeDocument/2006/math">
                    <m:r>
                      <a:rPr lang="pt-BR" sz="2800" i="1" smtClean="0">
                        <a:latin typeface="Cambria Math" panose="02040503050406030204" pitchFamily="18" charset="0"/>
                      </a:rPr>
                      <m:t>𝑤</m:t>
                    </m:r>
                  </m:oMath>
                </a14:m>
                <a:r>
                  <a:rPr lang="pt-BR" dirty="0"/>
                  <a:t> é o ruído, o qual tem amostras retiradas de uma distribuição Gaussiana com média zero e variância unitária.</a:t>
                </a:r>
              </a:p>
              <a:p>
                <a:r>
                  <a:rPr lang="pt-BR" dirty="0"/>
                  <a:t>A função objetivo é um polinômio de segundo grau definido como</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𝑦</m:t>
                      </m:r>
                      <m:r>
                        <a:rPr lang="pt-BR" b="0" i="0" smtClean="0">
                          <a:latin typeface="Cambria Math" panose="02040503050406030204" pitchFamily="18" charset="0"/>
                        </a:rPr>
                        <m:t>=</m:t>
                      </m:r>
                      <m:r>
                        <a:rPr lang="pt-BR" sz="2800" smtClean="0">
                          <a:latin typeface="Cambria Math" panose="02040503050406030204" pitchFamily="18" charset="0"/>
                        </a:rPr>
                        <m:t>2+</m:t>
                      </m:r>
                      <m:r>
                        <a:rPr lang="pt-BR" sz="2800" i="1">
                          <a:latin typeface="Cambria Math" panose="02040503050406030204" pitchFamily="18" charset="0"/>
                        </a:rPr>
                        <m:t>𝑥</m:t>
                      </m:r>
                      <m:r>
                        <a:rPr lang="pt-BR" sz="2800" i="1">
                          <a:latin typeface="Cambria Math" panose="02040503050406030204" pitchFamily="18" charset="0"/>
                        </a:rPr>
                        <m:t>+0.5</m:t>
                      </m:r>
                      <m:sSup>
                        <m:sSupPr>
                          <m:ctrlPr>
                            <a:rPr lang="pt-BR" sz="2800" i="1">
                              <a:latin typeface="Cambria Math" panose="02040503050406030204" pitchFamily="18" charset="0"/>
                            </a:rPr>
                          </m:ctrlPr>
                        </m:sSupPr>
                        <m:e>
                          <m:r>
                            <a:rPr lang="pt-BR" sz="2800" i="1">
                              <a:latin typeface="Cambria Math" panose="02040503050406030204" pitchFamily="18" charset="0"/>
                            </a:rPr>
                            <m:t>𝑥</m:t>
                          </m:r>
                        </m:e>
                        <m:sup>
                          <m:r>
                            <a:rPr lang="pt-BR" sz="2800" i="1">
                              <a:latin typeface="Cambria Math" panose="02040503050406030204" pitchFamily="18" charset="0"/>
                            </a:rPr>
                            <m:t>2</m:t>
                          </m:r>
                        </m:sup>
                      </m:sSup>
                      <m:r>
                        <a:rPr lang="pt-BR" sz="2800" b="0" i="1" smtClean="0">
                          <a:latin typeface="Cambria Math" panose="02040503050406030204" pitchFamily="18" charset="0"/>
                        </a:rPr>
                        <m:t>.</m:t>
                      </m:r>
                    </m:oMath>
                  </m:oMathPara>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782C0558-FE85-A571-6C51-C40B36B884B3}"/>
                  </a:ext>
                </a:extLst>
              </p:cNvPr>
              <p:cNvSpPr>
                <a:spLocks noGrp="1" noRot="1" noChangeAspect="1" noMove="1" noResize="1" noEditPoints="1" noAdjustHandles="1" noChangeArrowheads="1" noChangeShapeType="1" noTextEdit="1"/>
              </p:cNvSpPr>
              <p:nvPr>
                <p:ph idx="1"/>
              </p:nvPr>
            </p:nvSpPr>
            <p:spPr>
              <a:xfrm>
                <a:off x="4716380" y="1825624"/>
                <a:ext cx="7344076" cy="5032375"/>
              </a:xfrm>
              <a:blipFill>
                <a:blip r:embed="rId3"/>
                <a:stretch>
                  <a:fillRect l="-1744" t="-1937"/>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F008AD83-55D8-BB3D-574B-2DDF5BA103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544" y="2235466"/>
            <a:ext cx="4385290" cy="339531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DEB643DB-8C0B-EF1B-48F4-62B1397ABCBD}"/>
              </a:ext>
            </a:extLst>
          </p:cNvPr>
          <p:cNvSpPr/>
          <p:nvPr/>
        </p:nvSpPr>
        <p:spPr>
          <a:xfrm>
            <a:off x="0" y="6576822"/>
            <a:ext cx="2326599" cy="276999"/>
          </a:xfrm>
          <a:prstGeom prst="rect">
            <a:avLst/>
          </a:prstGeom>
        </p:spPr>
        <p:txBody>
          <a:bodyPr wrap="none">
            <a:spAutoFit/>
          </a:bodyPr>
          <a:lstStyle/>
          <a:p>
            <a:r>
              <a:rPr lang="pt-BR" sz="1200" dirty="0">
                <a:solidFill>
                  <a:schemeClr val="accent5"/>
                </a:solidFill>
                <a:hlinkClick r:id="rId5"/>
              </a:rPr>
              <a:t>Exemplo: validacao_cruzada.ipynb</a:t>
            </a:r>
            <a:endParaRPr lang="pt-BR" sz="1200" dirty="0">
              <a:solidFill>
                <a:schemeClr val="accent5"/>
              </a:solidFill>
            </a:endParaRPr>
          </a:p>
        </p:txBody>
      </p:sp>
    </p:spTree>
    <p:extLst>
      <p:ext uri="{BB962C8B-B14F-4D97-AF65-F5344CB8AC3E}">
        <p14:creationId xmlns:p14="http://schemas.microsoft.com/office/powerpoint/2010/main" val="9535703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holdout para encontrar o grau do polinômio aproximador</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5842535" y="1825624"/>
                <a:ext cx="6208295" cy="5032375"/>
              </a:xfrm>
            </p:spPr>
            <p:txBody>
              <a:bodyPr>
                <a:normAutofit fontScale="92500" lnSpcReduction="10000"/>
              </a:bodyPr>
              <a:lstStyle/>
              <a:p>
                <a:r>
                  <a:rPr lang="pt-BR" dirty="0"/>
                  <a:t>Divisão: 70% para o conjunto de treinamento e 30% para o conjunto de validação.</a:t>
                </a:r>
              </a:p>
              <a:p>
                <a:r>
                  <a:rPr lang="pt-BR" dirty="0"/>
                  <a:t>Tempo médio para execução com N = 100 é de </a:t>
                </a:r>
                <a14:m>
                  <m:oMath xmlns:m="http://schemas.openxmlformats.org/officeDocument/2006/math">
                    <m:r>
                      <a:rPr lang="pt-BR" i="1" smtClean="0">
                        <a:latin typeface="Cambria Math" panose="02040503050406030204" pitchFamily="18" charset="0"/>
                        <a:ea typeface="Cambria Math" panose="02040503050406030204" pitchFamily="18" charset="0"/>
                      </a:rPr>
                      <m:t>≈</m:t>
                    </m:r>
                  </m:oMath>
                </a14:m>
                <a:r>
                  <a:rPr lang="pt-BR" dirty="0"/>
                  <a:t> 160 ms.</a:t>
                </a:r>
              </a:p>
              <a:p>
                <a:r>
                  <a:rPr lang="pt-BR" dirty="0"/>
                  <a:t>Erro de treinamento </a:t>
                </a:r>
                <a:r>
                  <a:rPr lang="pt-BR" b="1" i="1" dirty="0"/>
                  <a:t>diminui</a:t>
                </a:r>
                <a:r>
                  <a:rPr lang="pt-BR" dirty="0"/>
                  <a:t> conforme o grau do polinômio aumenta. </a:t>
                </a:r>
              </a:p>
              <a:p>
                <a:r>
                  <a:rPr lang="pt-BR" dirty="0"/>
                  <a:t>Erro de validação </a:t>
                </a:r>
                <a:r>
                  <a:rPr lang="pt-BR" b="1" i="1" dirty="0"/>
                  <a:t>aumenta</a:t>
                </a:r>
                <a:r>
                  <a:rPr lang="pt-BR" dirty="0"/>
                  <a:t> conforme o grau do polinômio aumenta.</a:t>
                </a:r>
              </a:p>
              <a:p>
                <a:r>
                  <a:rPr lang="pt-BR" dirty="0"/>
                  <a:t>Qual grau escolher? </a:t>
                </a:r>
              </a:p>
              <a:p>
                <a:pPr lvl="1">
                  <a:buFont typeface="Wingdings" panose="05000000000000000000" pitchFamily="2" charset="2"/>
                  <a:buChar char="§"/>
                </a:pPr>
                <a:r>
                  <a:rPr lang="pt-BR" dirty="0"/>
                  <a:t>Valor para o qual </a:t>
                </a:r>
                <a:r>
                  <a:rPr lang="pt-BR" b="1" i="1" dirty="0">
                    <a:solidFill>
                      <a:srgbClr val="0070C0"/>
                    </a:solidFill>
                  </a:rPr>
                  <a:t>ambos os erros sejam mínimos</a:t>
                </a:r>
                <a:r>
                  <a:rPr lang="pt-BR" dirty="0"/>
                  <a:t> (balanço entre flexibilidade e capacidade de generalização) e que tenha </a:t>
                </a:r>
                <a:r>
                  <a:rPr lang="pt-BR" b="1" i="1" dirty="0">
                    <a:solidFill>
                      <a:srgbClr val="0070C0"/>
                    </a:solidFill>
                  </a:rPr>
                  <a:t>menor complexidade computacional</a:t>
                </a:r>
                <a:r>
                  <a:rPr lang="pt-BR" dirty="0"/>
                  <a:t>.</a:t>
                </a:r>
              </a:p>
            </p:txBody>
          </p:sp>
        </mc:Choice>
        <mc:Fallback xmlns="">
          <p:sp>
            <p:nvSpPr>
              <p:cNvPr id="3" name="Espaço Reservado para Conteúdo 2">
                <a:extLst>
                  <a:ext uri="{FF2B5EF4-FFF2-40B4-BE49-F238E27FC236}">
                    <a16:creationId xmlns:a16="http://schemas.microsoft.com/office/drawing/2014/main" id="{669B1AC1-E860-DDCC-28D4-468A7D4571A1}"/>
                  </a:ext>
                </a:extLst>
              </p:cNvPr>
              <p:cNvSpPr>
                <a:spLocks noGrp="1" noRot="1" noChangeAspect="1" noMove="1" noResize="1" noEditPoints="1" noAdjustHandles="1" noChangeArrowheads="1" noChangeShapeType="1" noTextEdit="1"/>
              </p:cNvSpPr>
              <p:nvPr>
                <p:ph idx="1"/>
              </p:nvPr>
            </p:nvSpPr>
            <p:spPr>
              <a:xfrm>
                <a:off x="5842535" y="1825624"/>
                <a:ext cx="6208295" cy="5032375"/>
              </a:xfrm>
              <a:blipFill>
                <a:blip r:embed="rId3"/>
                <a:stretch>
                  <a:fillRect l="-1472" t="-2421" b="-121"/>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4F75ACCB-B9A7-06FB-FE2D-CBB76CA16E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213" y="2476778"/>
            <a:ext cx="4468810" cy="35215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10">
            <a:extLst>
              <a:ext uri="{FF2B5EF4-FFF2-40B4-BE49-F238E27FC236}">
                <a16:creationId xmlns:a16="http://schemas.microsoft.com/office/drawing/2014/main" id="{F6ED7AC7-492A-4B4C-ACE9-E25912422FBD}"/>
              </a:ext>
            </a:extLst>
          </p:cNvPr>
          <p:cNvSpPr txBox="1"/>
          <p:nvPr/>
        </p:nvSpPr>
        <p:spPr>
          <a:xfrm>
            <a:off x="321035" y="5705965"/>
            <a:ext cx="1228870" cy="584775"/>
          </a:xfrm>
          <a:prstGeom prst="rect">
            <a:avLst/>
          </a:prstGeom>
          <a:noFill/>
        </p:spPr>
        <p:txBody>
          <a:bodyPr wrap="square" rtlCol="0">
            <a:spAutoFit/>
          </a:bodyPr>
          <a:lstStyle/>
          <a:p>
            <a:pPr algn="ctr"/>
            <a:r>
              <a:rPr lang="pt-BR" sz="1600" b="1" dirty="0"/>
              <a:t>região de subajuste</a:t>
            </a:r>
          </a:p>
        </p:txBody>
      </p:sp>
      <p:cxnSp>
        <p:nvCxnSpPr>
          <p:cNvPr id="5" name="Straight Arrow Connector 12">
            <a:extLst>
              <a:ext uri="{FF2B5EF4-FFF2-40B4-BE49-F238E27FC236}">
                <a16:creationId xmlns:a16="http://schemas.microsoft.com/office/drawing/2014/main" id="{9D06FFF8-E11B-764F-BA62-7395A1C463C7}"/>
              </a:ext>
            </a:extLst>
          </p:cNvPr>
          <p:cNvCxnSpPr>
            <a:cxnSpLocks/>
            <a:stCxn id="6" idx="2"/>
          </p:cNvCxnSpPr>
          <p:nvPr/>
        </p:nvCxnSpPr>
        <p:spPr>
          <a:xfrm flipH="1">
            <a:off x="3849327" y="2538099"/>
            <a:ext cx="249362" cy="1210864"/>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14">
            <a:extLst>
              <a:ext uri="{FF2B5EF4-FFF2-40B4-BE49-F238E27FC236}">
                <a16:creationId xmlns:a16="http://schemas.microsoft.com/office/drawing/2014/main" id="{DFC05649-0887-99DD-9BAB-C5E24BB47EAE}"/>
              </a:ext>
            </a:extLst>
          </p:cNvPr>
          <p:cNvSpPr txBox="1"/>
          <p:nvPr/>
        </p:nvSpPr>
        <p:spPr>
          <a:xfrm>
            <a:off x="3484254" y="1953324"/>
            <a:ext cx="1228870" cy="584775"/>
          </a:xfrm>
          <a:prstGeom prst="rect">
            <a:avLst/>
          </a:prstGeom>
          <a:noFill/>
        </p:spPr>
        <p:txBody>
          <a:bodyPr wrap="square" rtlCol="0">
            <a:spAutoFit/>
          </a:bodyPr>
          <a:lstStyle/>
          <a:p>
            <a:pPr algn="ctr"/>
            <a:r>
              <a:rPr lang="pt-BR" sz="1600" b="1" dirty="0"/>
              <a:t>região de sobreajuste</a:t>
            </a:r>
          </a:p>
        </p:txBody>
      </p:sp>
      <p:cxnSp>
        <p:nvCxnSpPr>
          <p:cNvPr id="9" name="Straight Arrow Connector 20">
            <a:extLst>
              <a:ext uri="{FF2B5EF4-FFF2-40B4-BE49-F238E27FC236}">
                <a16:creationId xmlns:a16="http://schemas.microsoft.com/office/drawing/2014/main" id="{85DE8C23-0176-65EA-13BF-724F7A54BEAE}"/>
              </a:ext>
            </a:extLst>
          </p:cNvPr>
          <p:cNvCxnSpPr>
            <a:cxnSpLocks/>
            <a:stCxn id="10" idx="2"/>
            <a:endCxn id="38" idx="0"/>
          </p:cNvCxnSpPr>
          <p:nvPr/>
        </p:nvCxnSpPr>
        <p:spPr>
          <a:xfrm>
            <a:off x="1771653" y="2578479"/>
            <a:ext cx="241198" cy="1272185"/>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22">
            <a:extLst>
              <a:ext uri="{FF2B5EF4-FFF2-40B4-BE49-F238E27FC236}">
                <a16:creationId xmlns:a16="http://schemas.microsoft.com/office/drawing/2014/main" id="{21C7FE49-670C-A877-60B0-26555B2E8752}"/>
              </a:ext>
            </a:extLst>
          </p:cNvPr>
          <p:cNvSpPr txBox="1"/>
          <p:nvPr/>
        </p:nvSpPr>
        <p:spPr>
          <a:xfrm>
            <a:off x="589410" y="1993704"/>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11" name="Straight Arrow Connector 23">
            <a:extLst>
              <a:ext uri="{FF2B5EF4-FFF2-40B4-BE49-F238E27FC236}">
                <a16:creationId xmlns:a16="http://schemas.microsoft.com/office/drawing/2014/main" id="{E8E08E76-555D-EE74-8100-102DA56B409C}"/>
              </a:ext>
            </a:extLst>
          </p:cNvPr>
          <p:cNvCxnSpPr>
            <a:cxnSpLocks/>
            <a:stCxn id="4" idx="0"/>
          </p:cNvCxnSpPr>
          <p:nvPr/>
        </p:nvCxnSpPr>
        <p:spPr>
          <a:xfrm flipV="1">
            <a:off x="935470" y="5297865"/>
            <a:ext cx="451206" cy="4081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Forma Livre: Forma 14">
            <a:extLst>
              <a:ext uri="{FF2B5EF4-FFF2-40B4-BE49-F238E27FC236}">
                <a16:creationId xmlns:a16="http://schemas.microsoft.com/office/drawing/2014/main" id="{9E53E231-5C1C-3A00-F067-646931B4BE3A}"/>
              </a:ext>
            </a:extLst>
          </p:cNvPr>
          <p:cNvSpPr/>
          <p:nvPr/>
        </p:nvSpPr>
        <p:spPr>
          <a:xfrm>
            <a:off x="2389237" y="2782529"/>
            <a:ext cx="2920180" cy="2699646"/>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22" name="Retângulo 21">
            <a:extLst>
              <a:ext uri="{FF2B5EF4-FFF2-40B4-BE49-F238E27FC236}">
                <a16:creationId xmlns:a16="http://schemas.microsoft.com/office/drawing/2014/main" id="{53B1DBD9-4EB3-219D-8E97-C76C0029AE7D}"/>
              </a:ext>
            </a:extLst>
          </p:cNvPr>
          <p:cNvSpPr/>
          <p:nvPr/>
        </p:nvSpPr>
        <p:spPr>
          <a:xfrm>
            <a:off x="1409186" y="4627802"/>
            <a:ext cx="115325" cy="67006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a:extLst>
              <a:ext uri="{FF2B5EF4-FFF2-40B4-BE49-F238E27FC236}">
                <a16:creationId xmlns:a16="http://schemas.microsoft.com/office/drawing/2014/main" id="{BA83E3AA-7D83-81CA-AE38-903200A06C12}"/>
              </a:ext>
            </a:extLst>
          </p:cNvPr>
          <p:cNvSpPr/>
          <p:nvPr/>
        </p:nvSpPr>
        <p:spPr>
          <a:xfrm>
            <a:off x="1553371" y="4780202"/>
            <a:ext cx="786604" cy="670063"/>
          </a:xfrm>
          <a:prstGeom prst="rect">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TextBox 22">
            <a:extLst>
              <a:ext uri="{FF2B5EF4-FFF2-40B4-BE49-F238E27FC236}">
                <a16:creationId xmlns:a16="http://schemas.microsoft.com/office/drawing/2014/main" id="{9330585D-14BF-7E13-B2EB-4C15A4BE05AE}"/>
              </a:ext>
            </a:extLst>
          </p:cNvPr>
          <p:cNvSpPr txBox="1"/>
          <p:nvPr/>
        </p:nvSpPr>
        <p:spPr>
          <a:xfrm>
            <a:off x="1725026" y="6122425"/>
            <a:ext cx="1228870" cy="584775"/>
          </a:xfrm>
          <a:prstGeom prst="rect">
            <a:avLst/>
          </a:prstGeom>
          <a:noFill/>
        </p:spPr>
        <p:txBody>
          <a:bodyPr wrap="square" rtlCol="0">
            <a:spAutoFit/>
          </a:bodyPr>
          <a:lstStyle/>
          <a:p>
            <a:pPr algn="ctr"/>
            <a:r>
              <a:rPr lang="pt-BR" sz="1600" b="1" dirty="0"/>
              <a:t>Região de equilíbrio</a:t>
            </a:r>
          </a:p>
        </p:txBody>
      </p:sp>
      <p:cxnSp>
        <p:nvCxnSpPr>
          <p:cNvPr id="27" name="Straight Arrow Connector 20">
            <a:extLst>
              <a:ext uri="{FF2B5EF4-FFF2-40B4-BE49-F238E27FC236}">
                <a16:creationId xmlns:a16="http://schemas.microsoft.com/office/drawing/2014/main" id="{3870277B-00D6-2B3C-EDD2-1EF26434A34C}"/>
              </a:ext>
            </a:extLst>
          </p:cNvPr>
          <p:cNvCxnSpPr>
            <a:cxnSpLocks/>
            <a:stCxn id="23" idx="2"/>
          </p:cNvCxnSpPr>
          <p:nvPr/>
        </p:nvCxnSpPr>
        <p:spPr>
          <a:xfrm>
            <a:off x="1946673" y="5450265"/>
            <a:ext cx="356181" cy="699148"/>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Elipse 37">
            <a:extLst>
              <a:ext uri="{FF2B5EF4-FFF2-40B4-BE49-F238E27FC236}">
                <a16:creationId xmlns:a16="http://schemas.microsoft.com/office/drawing/2014/main" id="{32FAEE76-DC75-7820-EEFD-1A83FA6A51B6}"/>
              </a:ext>
            </a:extLst>
          </p:cNvPr>
          <p:cNvSpPr>
            <a:spLocks noChangeAspect="1"/>
          </p:cNvSpPr>
          <p:nvPr/>
        </p:nvSpPr>
        <p:spPr>
          <a:xfrm>
            <a:off x="1904851" y="3850664"/>
            <a:ext cx="216000" cy="216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43" name="Straight Arrow Connector 20">
            <a:extLst>
              <a:ext uri="{FF2B5EF4-FFF2-40B4-BE49-F238E27FC236}">
                <a16:creationId xmlns:a16="http://schemas.microsoft.com/office/drawing/2014/main" id="{1B1A462D-D45C-D498-E3C0-3187715590DD}"/>
              </a:ext>
            </a:extLst>
          </p:cNvPr>
          <p:cNvCxnSpPr>
            <a:cxnSpLocks/>
            <a:stCxn id="38" idx="4"/>
          </p:cNvCxnSpPr>
          <p:nvPr/>
        </p:nvCxnSpPr>
        <p:spPr>
          <a:xfrm flipH="1">
            <a:off x="1610894" y="4066664"/>
            <a:ext cx="401957" cy="109121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4447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r>
                  <a:rPr lang="pt-BR" dirty="0"/>
                  <a:t> para encontrar o grau do polinômio aproximador</a:t>
                </a:r>
              </a:p>
            </p:txBody>
          </p:sp>
        </mc:Choice>
        <mc:Fallback xmlns="">
          <p:sp>
            <p:nvSpPr>
              <p:cNvPr id="2" name="Título 1">
                <a:extLst>
                  <a:ext uri="{FF2B5EF4-FFF2-40B4-BE49-F238E27FC236}">
                    <a16:creationId xmlns:a16="http://schemas.microsoft.com/office/drawing/2014/main" id="{03A90728-D6F2-D90A-977C-52C5377EB8D9}"/>
                  </a:ext>
                </a:extLst>
              </p:cNvPr>
              <p:cNvSpPr>
                <a:spLocks noGrp="1" noRot="1" noChangeAspect="1" noMove="1" noResize="1" noEditPoints="1" noAdjustHandles="1" noChangeArrowheads="1" noChangeShapeType="1" noTextEdit="1"/>
              </p:cNvSpPr>
              <p:nvPr>
                <p:ph type="title"/>
              </p:nvPr>
            </p:nvSpPr>
            <p:spPr>
              <a:blipFill>
                <a:blip r:embed="rId2"/>
                <a:stretch>
                  <a:fillRect l="-2377" t="-13364" b="-2119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6501952" y="1797050"/>
                <a:ext cx="5613848" cy="5060950"/>
              </a:xfrm>
            </p:spPr>
            <p:txBody>
              <a:bodyPr>
                <a:normAutofit fontScale="92500" lnSpcReduction="20000"/>
              </a:bodyPr>
              <a:lstStyle/>
              <a:p>
                <a:r>
                  <a:rPr lang="pt-BR" b="0" i="0" dirty="0">
                    <a:solidFill>
                      <a:srgbClr val="0F0F0F"/>
                    </a:solidFill>
                    <a:effectLst/>
                    <a:latin typeface="Söhne"/>
                  </a:rPr>
                  <a:t>𝒌</a:t>
                </a:r>
                <a:r>
                  <a:rPr lang="pt-BR" dirty="0"/>
                  <a:t> = 10 </a:t>
                </a:r>
                <a:r>
                  <a:rPr lang="pt-BR" i="1" dirty="0" err="1"/>
                  <a:t>folds</a:t>
                </a:r>
                <a:r>
                  <a:rPr lang="pt-BR" dirty="0"/>
                  <a:t>: 10 treinamentos com 9 </a:t>
                </a:r>
                <a:r>
                  <a:rPr lang="pt-BR" i="1" dirty="0" err="1"/>
                  <a:t>folds</a:t>
                </a:r>
                <a:r>
                  <a:rPr lang="pt-BR" dirty="0"/>
                  <a:t> como conjunto de treinamento e 1 como conjunto de validação.</a:t>
                </a:r>
              </a:p>
              <a:p>
                <a:r>
                  <a:rPr lang="pt-BR" dirty="0"/>
                  <a:t>Tempo médio para execução com N = 100 exemplos é de </a:t>
                </a:r>
                <a14:m>
                  <m:oMath xmlns:m="http://schemas.openxmlformats.org/officeDocument/2006/math">
                    <m:r>
                      <a:rPr lang="pt-BR" i="1" smtClean="0">
                        <a:latin typeface="Cambria Math" panose="02040503050406030204" pitchFamily="18" charset="0"/>
                        <a:ea typeface="Cambria Math" panose="02040503050406030204" pitchFamily="18" charset="0"/>
                      </a:rPr>
                      <m:t>≈</m:t>
                    </m:r>
                  </m:oMath>
                </a14:m>
                <a:r>
                  <a:rPr lang="pt-BR" dirty="0"/>
                  <a:t> 1.5 s.</a:t>
                </a:r>
              </a:p>
              <a:p>
                <a:r>
                  <a:rPr lang="pt-BR" dirty="0"/>
                  <a:t>Os gráficos mostram a média e o desvio padrão do EQM de validação para as 10 etapas de treinamento.</a:t>
                </a:r>
              </a:p>
              <a:p>
                <a:r>
                  <a:rPr lang="pt-BR" dirty="0"/>
                  <a:t>Média e desvio padrão do EQM aumentam com </a:t>
                </a:r>
                <a:r>
                  <a:rPr lang="pt-BR"/>
                  <a:t>o grau do </a:t>
                </a:r>
                <a:r>
                  <a:rPr lang="pt-BR" dirty="0"/>
                  <a:t>polinômio.</a:t>
                </a:r>
              </a:p>
              <a:p>
                <a:r>
                  <a:rPr lang="pt-BR" dirty="0"/>
                  <a:t>Qual grau escolher?</a:t>
                </a:r>
              </a:p>
              <a:p>
                <a:pPr lvl="1">
                  <a:buFont typeface="Wingdings" panose="05000000000000000000" pitchFamily="2" charset="2"/>
                  <a:buChar char="§"/>
                </a:pPr>
                <a:r>
                  <a:rPr lang="pt-BR" dirty="0"/>
                  <a:t>Valor onde </a:t>
                </a:r>
                <a:r>
                  <a:rPr lang="pt-BR" b="1" i="1" dirty="0">
                    <a:solidFill>
                      <a:srgbClr val="0070C0"/>
                    </a:solidFill>
                  </a:rPr>
                  <a:t>ambos, </a:t>
                </a:r>
                <a:r>
                  <a:rPr lang="pt-BR" b="1" i="1" dirty="0">
                    <a:solidFill>
                      <a:srgbClr val="00B050"/>
                    </a:solidFill>
                  </a:rPr>
                  <a:t>média e desvio padrão do EQM</a:t>
                </a:r>
                <a:r>
                  <a:rPr lang="pt-BR" b="1" i="1" dirty="0">
                    <a:solidFill>
                      <a:srgbClr val="0070C0"/>
                    </a:solidFill>
                  </a:rPr>
                  <a:t>, sejam mínimos</a:t>
                </a:r>
                <a:r>
                  <a:rPr lang="pt-BR" dirty="0"/>
                  <a:t> e que tenha </a:t>
                </a:r>
                <a:r>
                  <a:rPr lang="pt-BR" b="1" i="1" dirty="0">
                    <a:solidFill>
                      <a:srgbClr val="0070C0"/>
                    </a:solidFill>
                  </a:rPr>
                  <a:t>menor complexidade computacional</a:t>
                </a:r>
                <a:r>
                  <a:rPr lang="pt-BR" dirty="0"/>
                  <a:t>.</a:t>
                </a:r>
              </a:p>
            </p:txBody>
          </p:sp>
        </mc:Choice>
        <mc:Fallback xmlns="">
          <p:sp>
            <p:nvSpPr>
              <p:cNvPr id="3" name="Espaço Reservado para Conteúdo 2">
                <a:extLst>
                  <a:ext uri="{FF2B5EF4-FFF2-40B4-BE49-F238E27FC236}">
                    <a16:creationId xmlns:a16="http://schemas.microsoft.com/office/drawing/2014/main" id="{669B1AC1-E860-DDCC-28D4-468A7D4571A1}"/>
                  </a:ext>
                </a:extLst>
              </p:cNvPr>
              <p:cNvSpPr>
                <a:spLocks noGrp="1" noRot="1" noChangeAspect="1" noMove="1" noResize="1" noEditPoints="1" noAdjustHandles="1" noChangeArrowheads="1" noChangeShapeType="1" noTextEdit="1"/>
              </p:cNvSpPr>
              <p:nvPr>
                <p:ph idx="1"/>
              </p:nvPr>
            </p:nvSpPr>
            <p:spPr>
              <a:xfrm>
                <a:off x="6501952" y="1797050"/>
                <a:ext cx="5613848" cy="5060950"/>
              </a:xfrm>
              <a:blipFill>
                <a:blip r:embed="rId3"/>
                <a:stretch>
                  <a:fillRect l="-1737" t="-3373" r="-1954"/>
                </a:stretch>
              </a:blipFill>
            </p:spPr>
            <p:txBody>
              <a:bodyPr/>
              <a:lstStyle/>
              <a:p>
                <a:r>
                  <a:rPr lang="pt-BR">
                    <a:noFill/>
                  </a:rPr>
                  <a:t> </a:t>
                </a:r>
              </a:p>
            </p:txBody>
          </p:sp>
        </mc:Fallback>
      </mc:AlternateContent>
      <p:pic>
        <p:nvPicPr>
          <p:cNvPr id="5" name="Picture 2">
            <a:extLst>
              <a:ext uri="{FF2B5EF4-FFF2-40B4-BE49-F238E27FC236}">
                <a16:creationId xmlns:a16="http://schemas.microsoft.com/office/drawing/2014/main" id="{2BD4A147-EF73-8CFE-520C-857F9BFD51F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49" r="349" b="1650"/>
          <a:stretch/>
        </p:blipFill>
        <p:spPr bwMode="auto">
          <a:xfrm>
            <a:off x="85725" y="2810073"/>
            <a:ext cx="6315075" cy="237981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12">
            <a:extLst>
              <a:ext uri="{FF2B5EF4-FFF2-40B4-BE49-F238E27FC236}">
                <a16:creationId xmlns:a16="http://schemas.microsoft.com/office/drawing/2014/main" id="{D0F3B5DC-31A3-8D2C-8C7C-2DC61D16638A}"/>
              </a:ext>
            </a:extLst>
          </p:cNvPr>
          <p:cNvCxnSpPr>
            <a:cxnSpLocks/>
            <a:stCxn id="7" idx="2"/>
          </p:cNvCxnSpPr>
          <p:nvPr/>
        </p:nvCxnSpPr>
        <p:spPr>
          <a:xfrm>
            <a:off x="3410137" y="2579920"/>
            <a:ext cx="2371538" cy="7062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02D5EF9F-87A8-C253-A91A-C91117FF2EBA}"/>
              </a:ext>
            </a:extLst>
          </p:cNvPr>
          <p:cNvSpPr txBox="1"/>
          <p:nvPr/>
        </p:nvSpPr>
        <p:spPr>
          <a:xfrm>
            <a:off x="2795702" y="1995145"/>
            <a:ext cx="1228870" cy="584775"/>
          </a:xfrm>
          <a:prstGeom prst="rect">
            <a:avLst/>
          </a:prstGeom>
          <a:noFill/>
        </p:spPr>
        <p:txBody>
          <a:bodyPr wrap="square" rtlCol="0">
            <a:spAutoFit/>
          </a:bodyPr>
          <a:lstStyle/>
          <a:p>
            <a:pPr algn="ctr"/>
            <a:r>
              <a:rPr lang="pt-BR" sz="1600" b="1" dirty="0"/>
              <a:t>região de sobreajuste</a:t>
            </a:r>
          </a:p>
        </p:txBody>
      </p:sp>
      <p:sp>
        <p:nvSpPr>
          <p:cNvPr id="8" name="Forma Livre: Forma 7">
            <a:extLst>
              <a:ext uri="{FF2B5EF4-FFF2-40B4-BE49-F238E27FC236}">
                <a16:creationId xmlns:a16="http://schemas.microsoft.com/office/drawing/2014/main" id="{FCAE0EED-8EC9-F8AA-9B0D-AF324E1A737C}"/>
              </a:ext>
            </a:extLst>
          </p:cNvPr>
          <p:cNvSpPr/>
          <p:nvPr/>
        </p:nvSpPr>
        <p:spPr>
          <a:xfrm>
            <a:off x="576263" y="2987040"/>
            <a:ext cx="2601277"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Forma Livre: Forma 8">
            <a:extLst>
              <a:ext uri="{FF2B5EF4-FFF2-40B4-BE49-F238E27FC236}">
                <a16:creationId xmlns:a16="http://schemas.microsoft.com/office/drawing/2014/main" id="{E48383E7-8BAE-25AF-5DDF-4092A4398697}"/>
              </a:ext>
            </a:extLst>
          </p:cNvPr>
          <p:cNvSpPr/>
          <p:nvPr/>
        </p:nvSpPr>
        <p:spPr>
          <a:xfrm>
            <a:off x="3799525" y="2979420"/>
            <a:ext cx="2601276"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2" name="Straight Arrow Connector 12">
            <a:extLst>
              <a:ext uri="{FF2B5EF4-FFF2-40B4-BE49-F238E27FC236}">
                <a16:creationId xmlns:a16="http://schemas.microsoft.com/office/drawing/2014/main" id="{4C7F3FA9-99F7-BEC5-727B-A718AEF9B4CB}"/>
              </a:ext>
            </a:extLst>
          </p:cNvPr>
          <p:cNvCxnSpPr>
            <a:cxnSpLocks/>
            <a:stCxn id="7" idx="2"/>
          </p:cNvCxnSpPr>
          <p:nvPr/>
        </p:nvCxnSpPr>
        <p:spPr>
          <a:xfrm flipH="1">
            <a:off x="3132260" y="2579920"/>
            <a:ext cx="277877" cy="39950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0">
            <a:extLst>
              <a:ext uri="{FF2B5EF4-FFF2-40B4-BE49-F238E27FC236}">
                <a16:creationId xmlns:a16="http://schemas.microsoft.com/office/drawing/2014/main" id="{0CDD3602-CF5A-23FD-62BC-7FB0BEE313C7}"/>
              </a:ext>
            </a:extLst>
          </p:cNvPr>
          <p:cNvSpPr txBox="1"/>
          <p:nvPr/>
        </p:nvSpPr>
        <p:spPr>
          <a:xfrm>
            <a:off x="517988" y="5420045"/>
            <a:ext cx="998986" cy="584775"/>
          </a:xfrm>
          <a:prstGeom prst="rect">
            <a:avLst/>
          </a:prstGeom>
          <a:noFill/>
        </p:spPr>
        <p:txBody>
          <a:bodyPr wrap="square" rtlCol="0">
            <a:spAutoFit/>
          </a:bodyPr>
          <a:lstStyle/>
          <a:p>
            <a:pPr algn="ctr"/>
            <a:r>
              <a:rPr lang="pt-BR" sz="1600" b="1" dirty="0"/>
              <a:t>região de subajuste</a:t>
            </a:r>
          </a:p>
        </p:txBody>
      </p:sp>
      <p:cxnSp>
        <p:nvCxnSpPr>
          <p:cNvPr id="18" name="Straight Arrow Connector 23">
            <a:extLst>
              <a:ext uri="{FF2B5EF4-FFF2-40B4-BE49-F238E27FC236}">
                <a16:creationId xmlns:a16="http://schemas.microsoft.com/office/drawing/2014/main" id="{DE17E922-2892-96C7-7B60-5E236B0D2F8D}"/>
              </a:ext>
            </a:extLst>
          </p:cNvPr>
          <p:cNvCxnSpPr>
            <a:cxnSpLocks/>
            <a:stCxn id="17" idx="0"/>
            <a:endCxn id="19" idx="2"/>
          </p:cNvCxnSpPr>
          <p:nvPr/>
        </p:nvCxnSpPr>
        <p:spPr>
          <a:xfrm flipH="1" flipV="1">
            <a:off x="429643" y="4866722"/>
            <a:ext cx="587838" cy="5533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a:extLst>
              <a:ext uri="{FF2B5EF4-FFF2-40B4-BE49-F238E27FC236}">
                <a16:creationId xmlns:a16="http://schemas.microsoft.com/office/drawing/2014/main" id="{49131EDC-5909-D462-D5A1-129C0FF2524D}"/>
              </a:ext>
            </a:extLst>
          </p:cNvPr>
          <p:cNvSpPr/>
          <p:nvPr/>
        </p:nvSpPr>
        <p:spPr>
          <a:xfrm>
            <a:off x="384175" y="4356099"/>
            <a:ext cx="90936" cy="51062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TextBox 22">
            <a:extLst>
              <a:ext uri="{FF2B5EF4-FFF2-40B4-BE49-F238E27FC236}">
                <a16:creationId xmlns:a16="http://schemas.microsoft.com/office/drawing/2014/main" id="{B96D6B38-6850-F44F-0025-0EDEF23300F9}"/>
              </a:ext>
            </a:extLst>
          </p:cNvPr>
          <p:cNvSpPr txBox="1"/>
          <p:nvPr/>
        </p:nvSpPr>
        <p:spPr>
          <a:xfrm>
            <a:off x="334731" y="2022122"/>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25" name="Straight Arrow Connector 20">
            <a:extLst>
              <a:ext uri="{FF2B5EF4-FFF2-40B4-BE49-F238E27FC236}">
                <a16:creationId xmlns:a16="http://schemas.microsoft.com/office/drawing/2014/main" id="{879EDE20-5CAF-8100-D5BF-51521099D6CD}"/>
              </a:ext>
            </a:extLst>
          </p:cNvPr>
          <p:cNvCxnSpPr>
            <a:cxnSpLocks/>
            <a:stCxn id="24" idx="2"/>
            <a:endCxn id="26" idx="7"/>
          </p:cNvCxnSpPr>
          <p:nvPr/>
        </p:nvCxnSpPr>
        <p:spPr>
          <a:xfrm flipH="1">
            <a:off x="808165" y="2606897"/>
            <a:ext cx="708809" cy="11185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6D56B0E5-A8FF-7E40-8460-2B13D63D3BA3}"/>
              </a:ext>
            </a:extLst>
          </p:cNvPr>
          <p:cNvSpPr>
            <a:spLocks noChangeAspect="1"/>
          </p:cNvSpPr>
          <p:nvPr/>
        </p:nvSpPr>
        <p:spPr>
          <a:xfrm>
            <a:off x="685253" y="3704359"/>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7" name="Straight Arrow Connector 20">
            <a:extLst>
              <a:ext uri="{FF2B5EF4-FFF2-40B4-BE49-F238E27FC236}">
                <a16:creationId xmlns:a16="http://schemas.microsoft.com/office/drawing/2014/main" id="{1E7A1D7F-3503-5761-5F27-025E7FD0E449}"/>
              </a:ext>
            </a:extLst>
          </p:cNvPr>
          <p:cNvCxnSpPr>
            <a:cxnSpLocks/>
            <a:stCxn id="26" idx="4"/>
          </p:cNvCxnSpPr>
          <p:nvPr/>
        </p:nvCxnSpPr>
        <p:spPr>
          <a:xfrm flipH="1">
            <a:off x="517988" y="3848359"/>
            <a:ext cx="239265" cy="97367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Elipse 33">
            <a:extLst>
              <a:ext uri="{FF2B5EF4-FFF2-40B4-BE49-F238E27FC236}">
                <a16:creationId xmlns:a16="http://schemas.microsoft.com/office/drawing/2014/main" id="{5AF258B0-FD3B-872E-D235-5BE67CEDAD9D}"/>
              </a:ext>
            </a:extLst>
          </p:cNvPr>
          <p:cNvSpPr>
            <a:spLocks noChangeAspect="1"/>
          </p:cNvSpPr>
          <p:nvPr/>
        </p:nvSpPr>
        <p:spPr>
          <a:xfrm>
            <a:off x="3952572" y="3727663"/>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5" name="Straight Arrow Connector 20">
            <a:extLst>
              <a:ext uri="{FF2B5EF4-FFF2-40B4-BE49-F238E27FC236}">
                <a16:creationId xmlns:a16="http://schemas.microsoft.com/office/drawing/2014/main" id="{BF43D4F4-26E6-4051-8E1C-6114F7E93C29}"/>
              </a:ext>
            </a:extLst>
          </p:cNvPr>
          <p:cNvCxnSpPr>
            <a:cxnSpLocks/>
            <a:stCxn id="24" idx="2"/>
            <a:endCxn id="34" idx="1"/>
          </p:cNvCxnSpPr>
          <p:nvPr/>
        </p:nvCxnSpPr>
        <p:spPr>
          <a:xfrm>
            <a:off x="1516974" y="2606897"/>
            <a:ext cx="2456686" cy="11418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20">
            <a:extLst>
              <a:ext uri="{FF2B5EF4-FFF2-40B4-BE49-F238E27FC236}">
                <a16:creationId xmlns:a16="http://schemas.microsoft.com/office/drawing/2014/main" id="{1F0EC925-A6E7-79E8-A06A-10AA6657ED1D}"/>
              </a:ext>
            </a:extLst>
          </p:cNvPr>
          <p:cNvCxnSpPr>
            <a:cxnSpLocks/>
          </p:cNvCxnSpPr>
          <p:nvPr/>
        </p:nvCxnSpPr>
        <p:spPr>
          <a:xfrm flipH="1">
            <a:off x="3752850" y="3880475"/>
            <a:ext cx="271722" cy="9408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440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03A90728-D6F2-D90A-977C-52C5377EB8D9}"/>
                  </a:ext>
                </a:extLst>
              </p:cNvPr>
              <p:cNvSpPr>
                <a:spLocks noGrp="1"/>
              </p:cNvSpPr>
              <p:nvPr>
                <p:ph type="title"/>
              </p:nvPr>
            </p:nvSpPr>
            <p:spPr/>
            <p:txBody>
              <a:bodyPr/>
              <a:lstStyle/>
              <a:p>
                <a:r>
                  <a:rPr lang="pt-BR" dirty="0"/>
                  <a:t>Usando </a:t>
                </a:r>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r>
                  <a:rPr lang="pt-BR" dirty="0"/>
                  <a:t> para encontrar o grau do polinômio aproximador</a:t>
                </a:r>
              </a:p>
            </p:txBody>
          </p:sp>
        </mc:Choice>
        <mc:Fallback xmlns="">
          <p:sp>
            <p:nvSpPr>
              <p:cNvPr id="2" name="Título 1">
                <a:extLst>
                  <a:ext uri="{FF2B5EF4-FFF2-40B4-BE49-F238E27FC236}">
                    <a16:creationId xmlns:a16="http://schemas.microsoft.com/office/drawing/2014/main" id="{03A90728-D6F2-D90A-977C-52C5377EB8D9}"/>
                  </a:ext>
                </a:extLst>
              </p:cNvPr>
              <p:cNvSpPr>
                <a:spLocks noGrp="1" noRot="1" noChangeAspect="1" noMove="1" noResize="1" noEditPoints="1" noAdjustHandles="1" noChangeArrowheads="1" noChangeShapeType="1" noTextEdit="1"/>
              </p:cNvSpPr>
              <p:nvPr>
                <p:ph type="title"/>
              </p:nvPr>
            </p:nvSpPr>
            <p:spPr>
              <a:blipFill>
                <a:blip r:embed="rId2"/>
                <a:stretch>
                  <a:fillRect l="-2377" t="-13364" b="-21198"/>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669B1AC1-E860-DDCC-28D4-468A7D4571A1}"/>
              </a:ext>
            </a:extLst>
          </p:cNvPr>
          <p:cNvSpPr>
            <a:spLocks noGrp="1"/>
          </p:cNvSpPr>
          <p:nvPr>
            <p:ph idx="1"/>
          </p:nvPr>
        </p:nvSpPr>
        <p:spPr>
          <a:xfrm>
            <a:off x="6501952" y="1797050"/>
            <a:ext cx="5613848" cy="5060950"/>
          </a:xfrm>
        </p:spPr>
        <p:txBody>
          <a:bodyPr>
            <a:normAutofit fontScale="92500" lnSpcReduction="20000"/>
          </a:bodyPr>
          <a:lstStyle/>
          <a:p>
            <a:r>
              <a:rPr lang="pt-BR" sz="2800" dirty="0"/>
              <a:t>Conforme o modelo se </a:t>
            </a:r>
            <a:r>
              <a:rPr lang="pt-BR" sz="2800" b="1" i="1" dirty="0"/>
              <a:t>sobreajusta </a:t>
            </a:r>
            <a:r>
              <a:rPr lang="pt-BR" sz="2800" dirty="0"/>
              <a:t>aos dados de treinamento, a </a:t>
            </a:r>
            <a:r>
              <a:rPr lang="pt-BR" sz="2800" b="1" i="1" dirty="0"/>
              <a:t>variância do erro de validação aumenta</a:t>
            </a:r>
            <a:r>
              <a:rPr lang="pt-BR" sz="2800" dirty="0"/>
              <a:t> </a:t>
            </a:r>
            <a:r>
              <a:rPr lang="pt-BR" sz="2800" b="1" i="1" dirty="0"/>
              <a:t>devido à redução de sua capacidade de generalização.</a:t>
            </a:r>
            <a:endParaRPr lang="pt-BR" b="1" i="1" dirty="0"/>
          </a:p>
          <a:p>
            <a:pPr lvl="1">
              <a:buFont typeface="Wingdings" panose="05000000000000000000" pitchFamily="2" charset="2"/>
              <a:buChar char="§"/>
            </a:pPr>
            <a:r>
              <a:rPr lang="pt-BR" dirty="0"/>
              <a:t>Ou seja, o modelo aprendido se distancia muito do modelo gerador.</a:t>
            </a:r>
          </a:p>
          <a:p>
            <a:r>
              <a:rPr lang="pt-BR" sz="2800" dirty="0"/>
              <a:t>Modelos muito flexíveis (mais do que </a:t>
            </a:r>
            <a:r>
              <a:rPr lang="pt-BR" dirty="0"/>
              <a:t>o</a:t>
            </a:r>
            <a:r>
              <a:rPr lang="pt-BR" sz="2800" dirty="0"/>
              <a:t> necessário) apresentam variância do erro de treinamento muito baixa e variância do erro de validação muito alta, indicando </a:t>
            </a:r>
            <a:r>
              <a:rPr lang="pt-BR" sz="2800" b="1" i="1" dirty="0">
                <a:solidFill>
                  <a:srgbClr val="7030A0"/>
                </a:solidFill>
              </a:rPr>
              <a:t>sobreajuste</a:t>
            </a:r>
            <a:r>
              <a:rPr lang="pt-BR" sz="2800" dirty="0"/>
              <a:t>.</a:t>
            </a:r>
          </a:p>
          <a:p>
            <a:r>
              <a:rPr lang="pt-BR" sz="2800" dirty="0"/>
              <a:t>Modelos pouco flexíveis (menos do que o necessário) têm ambas as variâncias dos erros altas, indicando </a:t>
            </a:r>
            <a:r>
              <a:rPr lang="pt-BR" sz="2800" b="1" dirty="0">
                <a:solidFill>
                  <a:srgbClr val="7030A0"/>
                </a:solidFill>
              </a:rPr>
              <a:t>subajuste</a:t>
            </a:r>
            <a:r>
              <a:rPr lang="pt-BR" sz="2800" dirty="0"/>
              <a:t>.</a:t>
            </a:r>
          </a:p>
        </p:txBody>
      </p:sp>
      <p:pic>
        <p:nvPicPr>
          <p:cNvPr id="5" name="Picture 2">
            <a:extLst>
              <a:ext uri="{FF2B5EF4-FFF2-40B4-BE49-F238E27FC236}">
                <a16:creationId xmlns:a16="http://schemas.microsoft.com/office/drawing/2014/main" id="{2BD4A147-EF73-8CFE-520C-857F9BFD51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49" r="349" b="1650"/>
          <a:stretch/>
        </p:blipFill>
        <p:spPr bwMode="auto">
          <a:xfrm>
            <a:off x="85725" y="2810073"/>
            <a:ext cx="6315075" cy="2379819"/>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12">
            <a:extLst>
              <a:ext uri="{FF2B5EF4-FFF2-40B4-BE49-F238E27FC236}">
                <a16:creationId xmlns:a16="http://schemas.microsoft.com/office/drawing/2014/main" id="{D0F3B5DC-31A3-8D2C-8C7C-2DC61D16638A}"/>
              </a:ext>
            </a:extLst>
          </p:cNvPr>
          <p:cNvCxnSpPr>
            <a:cxnSpLocks/>
            <a:stCxn id="7" idx="2"/>
          </p:cNvCxnSpPr>
          <p:nvPr/>
        </p:nvCxnSpPr>
        <p:spPr>
          <a:xfrm>
            <a:off x="3410137" y="2579920"/>
            <a:ext cx="2371538" cy="70620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14">
            <a:extLst>
              <a:ext uri="{FF2B5EF4-FFF2-40B4-BE49-F238E27FC236}">
                <a16:creationId xmlns:a16="http://schemas.microsoft.com/office/drawing/2014/main" id="{02D5EF9F-87A8-C253-A91A-C91117FF2EBA}"/>
              </a:ext>
            </a:extLst>
          </p:cNvPr>
          <p:cNvSpPr txBox="1"/>
          <p:nvPr/>
        </p:nvSpPr>
        <p:spPr>
          <a:xfrm>
            <a:off x="2795702" y="1995145"/>
            <a:ext cx="1228870" cy="584775"/>
          </a:xfrm>
          <a:prstGeom prst="rect">
            <a:avLst/>
          </a:prstGeom>
          <a:noFill/>
        </p:spPr>
        <p:txBody>
          <a:bodyPr wrap="square" rtlCol="0">
            <a:spAutoFit/>
          </a:bodyPr>
          <a:lstStyle/>
          <a:p>
            <a:pPr algn="ctr"/>
            <a:r>
              <a:rPr lang="pt-BR" sz="1600" b="1" dirty="0"/>
              <a:t>região de sobreajuste</a:t>
            </a:r>
          </a:p>
        </p:txBody>
      </p:sp>
      <p:sp>
        <p:nvSpPr>
          <p:cNvPr id="8" name="Forma Livre: Forma 7">
            <a:extLst>
              <a:ext uri="{FF2B5EF4-FFF2-40B4-BE49-F238E27FC236}">
                <a16:creationId xmlns:a16="http://schemas.microsoft.com/office/drawing/2014/main" id="{FCAE0EED-8EC9-F8AA-9B0D-AF324E1A737C}"/>
              </a:ext>
            </a:extLst>
          </p:cNvPr>
          <p:cNvSpPr/>
          <p:nvPr/>
        </p:nvSpPr>
        <p:spPr>
          <a:xfrm>
            <a:off x="576263" y="2987040"/>
            <a:ext cx="2601277"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sp>
        <p:nvSpPr>
          <p:cNvPr id="9" name="Forma Livre: Forma 8">
            <a:extLst>
              <a:ext uri="{FF2B5EF4-FFF2-40B4-BE49-F238E27FC236}">
                <a16:creationId xmlns:a16="http://schemas.microsoft.com/office/drawing/2014/main" id="{E48383E7-8BAE-25AF-5DDF-4092A4398697}"/>
              </a:ext>
            </a:extLst>
          </p:cNvPr>
          <p:cNvSpPr/>
          <p:nvPr/>
        </p:nvSpPr>
        <p:spPr>
          <a:xfrm>
            <a:off x="3799525" y="2979420"/>
            <a:ext cx="2601276" cy="1879682"/>
          </a:xfrm>
          <a:custGeom>
            <a:avLst/>
            <a:gdLst>
              <a:gd name="connsiteX0" fmla="*/ 0 w 2871019"/>
              <a:gd name="connsiteY0" fmla="*/ 2005780 h 2782529"/>
              <a:gd name="connsiteX1" fmla="*/ 0 w 2871019"/>
              <a:gd name="connsiteY1" fmla="*/ 2782529 h 2782529"/>
              <a:gd name="connsiteX2" fmla="*/ 2851355 w 2871019"/>
              <a:gd name="connsiteY2" fmla="*/ 2762864 h 2782529"/>
              <a:gd name="connsiteX3" fmla="*/ 2871019 w 2871019"/>
              <a:gd name="connsiteY3" fmla="*/ 0 h 2782529"/>
              <a:gd name="connsiteX4" fmla="*/ 0 w 2871019"/>
              <a:gd name="connsiteY4" fmla="*/ 2005780 h 27825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71019" h="2782529">
                <a:moveTo>
                  <a:pt x="0" y="2005780"/>
                </a:moveTo>
                <a:lnTo>
                  <a:pt x="0" y="2782529"/>
                </a:lnTo>
                <a:lnTo>
                  <a:pt x="2851355" y="2762864"/>
                </a:lnTo>
                <a:lnTo>
                  <a:pt x="2871019" y="0"/>
                </a:lnTo>
                <a:lnTo>
                  <a:pt x="0" y="2005780"/>
                </a:lnTo>
                <a:close/>
              </a:path>
            </a:pathLst>
          </a:cu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12" name="Straight Arrow Connector 12">
            <a:extLst>
              <a:ext uri="{FF2B5EF4-FFF2-40B4-BE49-F238E27FC236}">
                <a16:creationId xmlns:a16="http://schemas.microsoft.com/office/drawing/2014/main" id="{4C7F3FA9-99F7-BEC5-727B-A718AEF9B4CB}"/>
              </a:ext>
            </a:extLst>
          </p:cNvPr>
          <p:cNvCxnSpPr>
            <a:cxnSpLocks/>
            <a:stCxn id="7" idx="2"/>
          </p:cNvCxnSpPr>
          <p:nvPr/>
        </p:nvCxnSpPr>
        <p:spPr>
          <a:xfrm flipH="1">
            <a:off x="3132260" y="2579920"/>
            <a:ext cx="277877" cy="399500"/>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0">
            <a:extLst>
              <a:ext uri="{FF2B5EF4-FFF2-40B4-BE49-F238E27FC236}">
                <a16:creationId xmlns:a16="http://schemas.microsoft.com/office/drawing/2014/main" id="{0CDD3602-CF5A-23FD-62BC-7FB0BEE313C7}"/>
              </a:ext>
            </a:extLst>
          </p:cNvPr>
          <p:cNvSpPr txBox="1"/>
          <p:nvPr/>
        </p:nvSpPr>
        <p:spPr>
          <a:xfrm>
            <a:off x="517988" y="5420045"/>
            <a:ext cx="998986" cy="584775"/>
          </a:xfrm>
          <a:prstGeom prst="rect">
            <a:avLst/>
          </a:prstGeom>
          <a:noFill/>
        </p:spPr>
        <p:txBody>
          <a:bodyPr wrap="square" rtlCol="0">
            <a:spAutoFit/>
          </a:bodyPr>
          <a:lstStyle/>
          <a:p>
            <a:pPr algn="ctr"/>
            <a:r>
              <a:rPr lang="pt-BR" sz="1600" b="1" dirty="0"/>
              <a:t>região de subajuste</a:t>
            </a:r>
          </a:p>
        </p:txBody>
      </p:sp>
      <p:cxnSp>
        <p:nvCxnSpPr>
          <p:cNvPr id="18" name="Straight Arrow Connector 23">
            <a:extLst>
              <a:ext uri="{FF2B5EF4-FFF2-40B4-BE49-F238E27FC236}">
                <a16:creationId xmlns:a16="http://schemas.microsoft.com/office/drawing/2014/main" id="{DE17E922-2892-96C7-7B60-5E236B0D2F8D}"/>
              </a:ext>
            </a:extLst>
          </p:cNvPr>
          <p:cNvCxnSpPr>
            <a:cxnSpLocks/>
            <a:stCxn id="17" idx="0"/>
            <a:endCxn id="19" idx="2"/>
          </p:cNvCxnSpPr>
          <p:nvPr/>
        </p:nvCxnSpPr>
        <p:spPr>
          <a:xfrm flipH="1" flipV="1">
            <a:off x="429643" y="4866722"/>
            <a:ext cx="587838" cy="5533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a:extLst>
              <a:ext uri="{FF2B5EF4-FFF2-40B4-BE49-F238E27FC236}">
                <a16:creationId xmlns:a16="http://schemas.microsoft.com/office/drawing/2014/main" id="{49131EDC-5909-D462-D5A1-129C0FF2524D}"/>
              </a:ext>
            </a:extLst>
          </p:cNvPr>
          <p:cNvSpPr/>
          <p:nvPr/>
        </p:nvSpPr>
        <p:spPr>
          <a:xfrm>
            <a:off x="384175" y="4356099"/>
            <a:ext cx="90936" cy="510623"/>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TextBox 22">
            <a:extLst>
              <a:ext uri="{FF2B5EF4-FFF2-40B4-BE49-F238E27FC236}">
                <a16:creationId xmlns:a16="http://schemas.microsoft.com/office/drawing/2014/main" id="{B96D6B38-6850-F44F-0025-0EDEF23300F9}"/>
              </a:ext>
            </a:extLst>
          </p:cNvPr>
          <p:cNvSpPr txBox="1"/>
          <p:nvPr/>
        </p:nvSpPr>
        <p:spPr>
          <a:xfrm>
            <a:off x="334731" y="2022122"/>
            <a:ext cx="2364486" cy="584775"/>
          </a:xfrm>
          <a:prstGeom prst="rect">
            <a:avLst/>
          </a:prstGeom>
          <a:noFill/>
        </p:spPr>
        <p:txBody>
          <a:bodyPr wrap="square" rtlCol="0">
            <a:spAutoFit/>
          </a:bodyPr>
          <a:lstStyle/>
          <a:p>
            <a:pPr algn="ctr"/>
            <a:r>
              <a:rPr lang="pt-BR" sz="1600" b="1" dirty="0"/>
              <a:t>Ponto de equilíbrio ótimo </a:t>
            </a:r>
          </a:p>
          <a:p>
            <a:pPr algn="ctr"/>
            <a:r>
              <a:rPr lang="pt-BR" sz="1600" dirty="0"/>
              <a:t>(mudança de tendência)</a:t>
            </a:r>
          </a:p>
        </p:txBody>
      </p:sp>
      <p:cxnSp>
        <p:nvCxnSpPr>
          <p:cNvPr id="25" name="Straight Arrow Connector 20">
            <a:extLst>
              <a:ext uri="{FF2B5EF4-FFF2-40B4-BE49-F238E27FC236}">
                <a16:creationId xmlns:a16="http://schemas.microsoft.com/office/drawing/2014/main" id="{879EDE20-5CAF-8100-D5BF-51521099D6CD}"/>
              </a:ext>
            </a:extLst>
          </p:cNvPr>
          <p:cNvCxnSpPr>
            <a:cxnSpLocks/>
            <a:stCxn id="24" idx="2"/>
            <a:endCxn id="26" idx="7"/>
          </p:cNvCxnSpPr>
          <p:nvPr/>
        </p:nvCxnSpPr>
        <p:spPr>
          <a:xfrm flipH="1">
            <a:off x="808165" y="2606897"/>
            <a:ext cx="708809" cy="111855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6" name="Elipse 25">
            <a:extLst>
              <a:ext uri="{FF2B5EF4-FFF2-40B4-BE49-F238E27FC236}">
                <a16:creationId xmlns:a16="http://schemas.microsoft.com/office/drawing/2014/main" id="{6D56B0E5-A8FF-7E40-8460-2B13D63D3BA3}"/>
              </a:ext>
            </a:extLst>
          </p:cNvPr>
          <p:cNvSpPr>
            <a:spLocks noChangeAspect="1"/>
          </p:cNvSpPr>
          <p:nvPr/>
        </p:nvSpPr>
        <p:spPr>
          <a:xfrm>
            <a:off x="685253" y="3704359"/>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27" name="Straight Arrow Connector 20">
            <a:extLst>
              <a:ext uri="{FF2B5EF4-FFF2-40B4-BE49-F238E27FC236}">
                <a16:creationId xmlns:a16="http://schemas.microsoft.com/office/drawing/2014/main" id="{1E7A1D7F-3503-5761-5F27-025E7FD0E449}"/>
              </a:ext>
            </a:extLst>
          </p:cNvPr>
          <p:cNvCxnSpPr>
            <a:cxnSpLocks/>
            <a:stCxn id="26" idx="4"/>
          </p:cNvCxnSpPr>
          <p:nvPr/>
        </p:nvCxnSpPr>
        <p:spPr>
          <a:xfrm flipH="1">
            <a:off x="517988" y="3848359"/>
            <a:ext cx="239265" cy="973672"/>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4" name="Elipse 33">
            <a:extLst>
              <a:ext uri="{FF2B5EF4-FFF2-40B4-BE49-F238E27FC236}">
                <a16:creationId xmlns:a16="http://schemas.microsoft.com/office/drawing/2014/main" id="{5AF258B0-FD3B-872E-D235-5BE67CEDAD9D}"/>
              </a:ext>
            </a:extLst>
          </p:cNvPr>
          <p:cNvSpPr>
            <a:spLocks noChangeAspect="1"/>
          </p:cNvSpPr>
          <p:nvPr/>
        </p:nvSpPr>
        <p:spPr>
          <a:xfrm>
            <a:off x="3952572" y="3727663"/>
            <a:ext cx="144000" cy="144000"/>
          </a:xfrm>
          <a:prstGeom prst="ellipse">
            <a:avLst/>
          </a:prstGeom>
          <a:noFill/>
          <a:ln w="1905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dirty="0"/>
          </a:p>
        </p:txBody>
      </p:sp>
      <p:cxnSp>
        <p:nvCxnSpPr>
          <p:cNvPr id="35" name="Straight Arrow Connector 20">
            <a:extLst>
              <a:ext uri="{FF2B5EF4-FFF2-40B4-BE49-F238E27FC236}">
                <a16:creationId xmlns:a16="http://schemas.microsoft.com/office/drawing/2014/main" id="{BF43D4F4-26E6-4051-8E1C-6114F7E93C29}"/>
              </a:ext>
            </a:extLst>
          </p:cNvPr>
          <p:cNvCxnSpPr>
            <a:cxnSpLocks/>
            <a:stCxn id="24" idx="2"/>
            <a:endCxn id="34" idx="1"/>
          </p:cNvCxnSpPr>
          <p:nvPr/>
        </p:nvCxnSpPr>
        <p:spPr>
          <a:xfrm>
            <a:off x="1516974" y="2606897"/>
            <a:ext cx="2456686" cy="1141854"/>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20">
            <a:extLst>
              <a:ext uri="{FF2B5EF4-FFF2-40B4-BE49-F238E27FC236}">
                <a16:creationId xmlns:a16="http://schemas.microsoft.com/office/drawing/2014/main" id="{1F0EC925-A6E7-79E8-A06A-10AA6657ED1D}"/>
              </a:ext>
            </a:extLst>
          </p:cNvPr>
          <p:cNvCxnSpPr>
            <a:cxnSpLocks/>
          </p:cNvCxnSpPr>
          <p:nvPr/>
        </p:nvCxnSpPr>
        <p:spPr>
          <a:xfrm flipH="1">
            <a:off x="3752850" y="3880475"/>
            <a:ext cx="271722" cy="940831"/>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1062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51A04E-87C2-A4B1-727E-ACB4C5801459}"/>
              </a:ext>
            </a:extLst>
          </p:cNvPr>
          <p:cNvSpPr>
            <a:spLocks noGrp="1"/>
          </p:cNvSpPr>
          <p:nvPr>
            <p:ph type="title"/>
          </p:nvPr>
        </p:nvSpPr>
        <p:spPr>
          <a:xfrm>
            <a:off x="838200" y="365125"/>
            <a:ext cx="10998200" cy="1325563"/>
          </a:xfrm>
        </p:spPr>
        <p:txBody>
          <a:bodyPr/>
          <a:lstStyle/>
          <a:p>
            <a:r>
              <a:rPr lang="pt-BR" dirty="0"/>
              <a:t>Qual grau escolher quando vários são possíveis?</a:t>
            </a:r>
          </a:p>
        </p:txBody>
      </p:sp>
      <p:sp>
        <p:nvSpPr>
          <p:cNvPr id="3" name="Espaço Reservado para Conteúdo 2">
            <a:extLst>
              <a:ext uri="{FF2B5EF4-FFF2-40B4-BE49-F238E27FC236}">
                <a16:creationId xmlns:a16="http://schemas.microsoft.com/office/drawing/2014/main" id="{139ADDD6-6BAF-0757-3736-516A20794509}"/>
              </a:ext>
            </a:extLst>
          </p:cNvPr>
          <p:cNvSpPr>
            <a:spLocks noGrp="1"/>
          </p:cNvSpPr>
          <p:nvPr>
            <p:ph idx="1"/>
          </p:nvPr>
        </p:nvSpPr>
        <p:spPr>
          <a:xfrm>
            <a:off x="838200" y="4409967"/>
            <a:ext cx="11214100" cy="2448035"/>
          </a:xfrm>
        </p:spPr>
        <p:txBody>
          <a:bodyPr>
            <a:normAutofit lnSpcReduction="10000"/>
          </a:bodyPr>
          <a:lstStyle/>
          <a:p>
            <a:r>
              <a:rPr lang="pt-BR" dirty="0"/>
              <a:t>Observem as figuras.</a:t>
            </a:r>
          </a:p>
          <a:p>
            <a:r>
              <a:rPr lang="pt-BR" b="1" i="1" dirty="0">
                <a:solidFill>
                  <a:srgbClr val="00B050"/>
                </a:solidFill>
              </a:rPr>
              <a:t>Qual grau devemos escolher quando os erros (</a:t>
            </a:r>
            <a:r>
              <a:rPr lang="pt-BR" b="1" i="1" dirty="0" err="1">
                <a:solidFill>
                  <a:srgbClr val="00B050"/>
                </a:solidFill>
              </a:rPr>
              <a:t>holdout</a:t>
            </a:r>
            <a:r>
              <a:rPr lang="pt-BR" b="1" i="1" dirty="0">
                <a:solidFill>
                  <a:srgbClr val="00B050"/>
                </a:solidFill>
              </a:rPr>
              <a:t>) ou média dos erros e desvio padrão (k-</a:t>
            </a:r>
            <a:r>
              <a:rPr lang="pt-BR" b="1" i="1" dirty="0" err="1">
                <a:solidFill>
                  <a:srgbClr val="00B050"/>
                </a:solidFill>
              </a:rPr>
              <a:t>fold</a:t>
            </a:r>
            <a:r>
              <a:rPr lang="pt-BR" b="1" i="1" dirty="0">
                <a:solidFill>
                  <a:srgbClr val="00B050"/>
                </a:solidFill>
              </a:rPr>
              <a:t>) são mínimos e praticamente constantes para vários graus de polinômio?</a:t>
            </a:r>
          </a:p>
          <a:p>
            <a:pPr lvl="1">
              <a:buFont typeface="Wingdings" panose="05000000000000000000" pitchFamily="2" charset="2"/>
              <a:buChar char="§"/>
            </a:pPr>
            <a:r>
              <a:rPr lang="pt-BR" dirty="0"/>
              <a:t>Isso ocorre quando o número de exemplos é muito maior do que a flexibilidade (i.e., grau) do modelo.</a:t>
            </a:r>
          </a:p>
        </p:txBody>
      </p:sp>
      <p:pic>
        <p:nvPicPr>
          <p:cNvPr id="4" name="Picture 2">
            <a:extLst>
              <a:ext uri="{FF2B5EF4-FFF2-40B4-BE49-F238E27FC236}">
                <a16:creationId xmlns:a16="http://schemas.microsoft.com/office/drawing/2014/main" id="{F1523848-867A-3698-482D-51E11972A82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59956" y="1533634"/>
            <a:ext cx="7692344" cy="282553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3006A038-21C6-0345-55DE-A2A30CC10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700" y="1533634"/>
            <a:ext cx="3861359" cy="2825534"/>
          </a:xfrm>
          <a:prstGeom prst="rect">
            <a:avLst/>
          </a:prstGeom>
          <a:noFill/>
          <a:extLst>
            <a:ext uri="{909E8E84-426E-40DD-AFC4-6F175D3DCCD1}">
              <a14:hiddenFill xmlns:a14="http://schemas.microsoft.com/office/drawing/2010/main">
                <a:solidFill>
                  <a:srgbClr val="FFFFFF"/>
                </a:solidFill>
              </a14:hiddenFill>
            </a:ext>
          </a:extLst>
        </p:spPr>
      </p:pic>
      <p:sp>
        <p:nvSpPr>
          <p:cNvPr id="6" name="CaixaDeTexto 5">
            <a:extLst>
              <a:ext uri="{FF2B5EF4-FFF2-40B4-BE49-F238E27FC236}">
                <a16:creationId xmlns:a16="http://schemas.microsoft.com/office/drawing/2014/main" id="{7CF069DD-EDFC-CC3F-DD56-59C668E7E782}"/>
              </a:ext>
            </a:extLst>
          </p:cNvPr>
          <p:cNvSpPr txBox="1"/>
          <p:nvPr/>
        </p:nvSpPr>
        <p:spPr>
          <a:xfrm>
            <a:off x="1685565" y="3059668"/>
            <a:ext cx="2083324" cy="738664"/>
          </a:xfrm>
          <a:prstGeom prst="rect">
            <a:avLst/>
          </a:prstGeom>
          <a:noFill/>
        </p:spPr>
        <p:txBody>
          <a:bodyPr wrap="square">
            <a:spAutoFit/>
          </a:bodyPr>
          <a:lstStyle/>
          <a:p>
            <a:pPr algn="ctr"/>
            <a:r>
              <a:rPr lang="pt-BR" sz="1400" b="1" dirty="0">
                <a:solidFill>
                  <a:srgbClr val="7030A0"/>
                </a:solidFill>
              </a:rPr>
              <a:t>Teoricamente, qualquer grau maior ou igual a 2 já seria uma boa escolha.</a:t>
            </a:r>
          </a:p>
        </p:txBody>
      </p:sp>
      <p:sp>
        <p:nvSpPr>
          <p:cNvPr id="7" name="CaixaDeTexto 6">
            <a:extLst>
              <a:ext uri="{FF2B5EF4-FFF2-40B4-BE49-F238E27FC236}">
                <a16:creationId xmlns:a16="http://schemas.microsoft.com/office/drawing/2014/main" id="{3160817B-5023-F2AE-B878-2F4AD2764249}"/>
              </a:ext>
            </a:extLst>
          </p:cNvPr>
          <p:cNvSpPr txBox="1"/>
          <p:nvPr/>
        </p:nvSpPr>
        <p:spPr>
          <a:xfrm>
            <a:off x="5970404" y="3071336"/>
            <a:ext cx="2083324" cy="738664"/>
          </a:xfrm>
          <a:prstGeom prst="rect">
            <a:avLst/>
          </a:prstGeom>
          <a:noFill/>
        </p:spPr>
        <p:txBody>
          <a:bodyPr wrap="square">
            <a:spAutoFit/>
          </a:bodyPr>
          <a:lstStyle/>
          <a:p>
            <a:pPr algn="ctr"/>
            <a:r>
              <a:rPr lang="pt-BR" sz="1400" b="1" dirty="0">
                <a:solidFill>
                  <a:srgbClr val="7030A0"/>
                </a:solidFill>
              </a:rPr>
              <a:t>Teoricamente, qualquer grau maior ou igual a 2 já seria uma boa escolha.</a:t>
            </a:r>
          </a:p>
        </p:txBody>
      </p:sp>
      <p:cxnSp>
        <p:nvCxnSpPr>
          <p:cNvPr id="9" name="Conector de Seta Reta 8">
            <a:extLst>
              <a:ext uri="{FF2B5EF4-FFF2-40B4-BE49-F238E27FC236}">
                <a16:creationId xmlns:a16="http://schemas.microsoft.com/office/drawing/2014/main" id="{433D01AC-78E3-F26E-A91D-5BDB058412D4}"/>
              </a:ext>
            </a:extLst>
          </p:cNvPr>
          <p:cNvCxnSpPr>
            <a:stCxn id="7" idx="3"/>
          </p:cNvCxnSpPr>
          <p:nvPr/>
        </p:nvCxnSpPr>
        <p:spPr>
          <a:xfrm>
            <a:off x="8053728" y="3440668"/>
            <a:ext cx="925172" cy="357664"/>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98680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81B1586-529A-A679-60A3-A0D83AC9CEB5}"/>
              </a:ext>
            </a:extLst>
          </p:cNvPr>
          <p:cNvSpPr>
            <a:spLocks noGrp="1"/>
          </p:cNvSpPr>
          <p:nvPr>
            <p:ph type="title"/>
          </p:nvPr>
        </p:nvSpPr>
        <p:spPr>
          <a:xfrm>
            <a:off x="838200" y="365125"/>
            <a:ext cx="10985500" cy="1325563"/>
          </a:xfrm>
        </p:spPr>
        <p:txBody>
          <a:bodyPr/>
          <a:lstStyle/>
          <a:p>
            <a:r>
              <a:rPr lang="pt-BR" dirty="0"/>
              <a:t>Qual grau escolher quando vários são possíveis?</a:t>
            </a:r>
          </a:p>
        </p:txBody>
      </p:sp>
      <p:sp>
        <p:nvSpPr>
          <p:cNvPr id="3" name="Espaço Reservado para Conteúdo 2">
            <a:extLst>
              <a:ext uri="{FF2B5EF4-FFF2-40B4-BE49-F238E27FC236}">
                <a16:creationId xmlns:a16="http://schemas.microsoft.com/office/drawing/2014/main" id="{39A11C6A-E0FA-69E8-0E7C-434857DB5D45}"/>
              </a:ext>
            </a:extLst>
          </p:cNvPr>
          <p:cNvSpPr>
            <a:spLocks noGrp="1"/>
          </p:cNvSpPr>
          <p:nvPr>
            <p:ph idx="1"/>
          </p:nvPr>
        </p:nvSpPr>
        <p:spPr>
          <a:xfrm>
            <a:off x="838200" y="1825624"/>
            <a:ext cx="11264900" cy="5032375"/>
          </a:xfrm>
        </p:spPr>
        <p:txBody>
          <a:bodyPr>
            <a:normAutofit/>
          </a:bodyPr>
          <a:lstStyle/>
          <a:p>
            <a:r>
              <a:rPr lang="pt-BR" dirty="0"/>
              <a:t>A resposta é aplicar a </a:t>
            </a:r>
            <a:r>
              <a:rPr lang="pt-BR" b="1" i="1" dirty="0"/>
              <a:t>navalha de </a:t>
            </a:r>
            <a:r>
              <a:rPr lang="pt-BR" b="1" i="1" dirty="0" err="1"/>
              <a:t>Occam</a:t>
            </a:r>
            <a:r>
              <a:rPr lang="pt-BR" i="1" dirty="0"/>
              <a:t>.</a:t>
            </a:r>
            <a:endParaRPr lang="pt-BR" dirty="0"/>
          </a:p>
          <a:p>
            <a:r>
              <a:rPr lang="pt-BR" dirty="0"/>
              <a:t>A </a:t>
            </a:r>
            <a:r>
              <a:rPr lang="pt-BR" b="1" i="1" dirty="0"/>
              <a:t>navalha de </a:t>
            </a:r>
            <a:r>
              <a:rPr lang="pt-BR" b="1" i="1" dirty="0" err="1"/>
              <a:t>Occam</a:t>
            </a:r>
            <a:r>
              <a:rPr lang="pt-BR" b="1" i="1" dirty="0"/>
              <a:t> </a:t>
            </a:r>
            <a:r>
              <a:rPr lang="pt-BR" dirty="0"/>
              <a:t>é um princípio lógico que sugere que, </a:t>
            </a:r>
            <a:r>
              <a:rPr lang="pt-BR" b="1" i="1" dirty="0">
                <a:solidFill>
                  <a:srgbClr val="7030A0"/>
                </a:solidFill>
                <a:effectLst/>
                <a:latin typeface="Söhne"/>
              </a:rPr>
              <a:t>entre várias explicações igualmente plausíveis</a:t>
            </a:r>
            <a:r>
              <a:rPr lang="pt-BR" b="0" i="0" dirty="0">
                <a:solidFill>
                  <a:srgbClr val="0F0F0F"/>
                </a:solidFill>
                <a:effectLst/>
                <a:latin typeface="Söhne"/>
              </a:rPr>
              <a:t> para um conjunto de observações, a </a:t>
            </a:r>
            <a:r>
              <a:rPr lang="pt-BR" b="1" i="1" dirty="0">
                <a:solidFill>
                  <a:srgbClr val="7030A0"/>
                </a:solidFill>
                <a:effectLst/>
                <a:latin typeface="Söhne"/>
              </a:rPr>
              <a:t>mais simples deve ser preferida</a:t>
            </a:r>
            <a:r>
              <a:rPr lang="pt-BR" b="0" i="0" dirty="0">
                <a:solidFill>
                  <a:srgbClr val="0F0F0F"/>
                </a:solidFill>
                <a:effectLst/>
                <a:latin typeface="Söhne"/>
              </a:rPr>
              <a:t>.</a:t>
            </a:r>
            <a:endParaRPr lang="pt-BR" dirty="0"/>
          </a:p>
          <a:p>
            <a:pPr lvl="1">
              <a:buFont typeface="Wingdings" panose="05000000000000000000" pitchFamily="2" charset="2"/>
              <a:buChar char="§"/>
            </a:pPr>
            <a:r>
              <a:rPr lang="pt-BR" dirty="0"/>
              <a:t>Ou seja, deve-se </a:t>
            </a:r>
            <a:r>
              <a:rPr lang="pt-BR" b="1" i="1" dirty="0">
                <a:solidFill>
                  <a:srgbClr val="0070C0"/>
                </a:solidFill>
              </a:rPr>
              <a:t>preferir explicações mais simples às mais complexas</a:t>
            </a:r>
            <a:r>
              <a:rPr lang="pt-BR" dirty="0"/>
              <a:t>.</a:t>
            </a:r>
          </a:p>
          <a:p>
            <a:r>
              <a:rPr lang="pt-BR" dirty="0"/>
              <a:t>Portanto, usando a </a:t>
            </a:r>
            <a:r>
              <a:rPr lang="pt-BR" b="1" i="1" dirty="0"/>
              <a:t>navalha de </a:t>
            </a:r>
            <a:r>
              <a:rPr lang="pt-BR" b="1" i="1" dirty="0" err="1"/>
              <a:t>Occam</a:t>
            </a:r>
            <a:r>
              <a:rPr lang="pt-BR" i="1" dirty="0"/>
              <a:t> </a:t>
            </a:r>
            <a:r>
              <a:rPr lang="pt-BR" dirty="0"/>
              <a:t>escolhemos a </a:t>
            </a:r>
            <a:r>
              <a:rPr lang="pt-BR" b="1" i="1" dirty="0">
                <a:solidFill>
                  <a:srgbClr val="002060"/>
                </a:solidFill>
              </a:rPr>
              <a:t>função hipótese polinomial</a:t>
            </a:r>
            <a:r>
              <a:rPr lang="pt-BR" b="1" i="1" dirty="0">
                <a:solidFill>
                  <a:srgbClr val="00B050"/>
                </a:solidFill>
              </a:rPr>
              <a:t> com menor grau</a:t>
            </a:r>
            <a:r>
              <a:rPr lang="pt-BR" dirty="0"/>
              <a:t> (i.e., menos complexa), </a:t>
            </a:r>
            <a:r>
              <a:rPr lang="pt-BR" b="1" i="1" dirty="0">
                <a:solidFill>
                  <a:srgbClr val="00B050"/>
                </a:solidFill>
              </a:rPr>
              <a:t>mas que se ajusta bem ao comportamento geral dos dados</a:t>
            </a:r>
            <a:r>
              <a:rPr lang="pt-BR" dirty="0"/>
              <a:t>.</a:t>
            </a:r>
          </a:p>
        </p:txBody>
      </p:sp>
    </p:spTree>
    <p:extLst>
      <p:ext uri="{BB962C8B-B14F-4D97-AF65-F5344CB8AC3E}">
        <p14:creationId xmlns:p14="http://schemas.microsoft.com/office/powerpoint/2010/main" val="3786224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690688"/>
            <a:ext cx="11212629" cy="5167312"/>
          </a:xfrm>
        </p:spPr>
        <p:txBody>
          <a:bodyPr>
            <a:normAutofit/>
          </a:bodyPr>
          <a:lstStyle/>
          <a:p>
            <a:r>
              <a:rPr lang="pt-BR" b="1" dirty="0"/>
              <a:t>Quiz</a:t>
            </a:r>
            <a:r>
              <a:rPr lang="pt-BR" dirty="0"/>
              <a:t>: “</a:t>
            </a:r>
            <a:r>
              <a:rPr lang="pt-BR" i="1" dirty="0"/>
              <a:t>T319 - Quiz - Regressão: Parte V</a:t>
            </a:r>
            <a:r>
              <a:rPr lang="pt-BR" dirty="0"/>
              <a:t>” que se encontra no MS Teams.</a:t>
            </a:r>
          </a:p>
          <a:p>
            <a:r>
              <a:rPr lang="pt-BR" b="1" dirty="0"/>
              <a:t>Projeto Final</a:t>
            </a:r>
          </a:p>
          <a:p>
            <a:pPr lvl="1"/>
            <a:r>
              <a:rPr lang="pt-BR" dirty="0"/>
              <a:t>Projeto pode ser feito em grupos de no máximo 3 alunos.</a:t>
            </a:r>
          </a:p>
          <a:p>
            <a:pPr lvl="1"/>
            <a:r>
              <a:rPr lang="pt-BR" b="1" dirty="0">
                <a:solidFill>
                  <a:srgbClr val="00B050"/>
                </a:solidFill>
              </a:rPr>
              <a:t>Entrega: 12/12/2023 até às 23:59.</a:t>
            </a:r>
          </a:p>
          <a:p>
            <a:pPr lvl="1"/>
            <a:r>
              <a:rPr lang="pt-BR" dirty="0"/>
              <a:t>Leiam os enunciados do trabalho atentamente.</a:t>
            </a:r>
          </a:p>
        </p:txBody>
      </p:sp>
    </p:spTree>
    <p:extLst>
      <p:ext uri="{BB962C8B-B14F-4D97-AF65-F5344CB8AC3E}">
        <p14:creationId xmlns:p14="http://schemas.microsoft.com/office/powerpoint/2010/main" val="150186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162123" cy="5032376"/>
          </a:xfrm>
        </p:spPr>
        <p:txBody>
          <a:bodyPr>
            <a:normAutofit/>
          </a:bodyPr>
          <a:lstStyle/>
          <a:p>
            <a:r>
              <a:rPr lang="pt-BR" dirty="0"/>
              <a:t>Vimos que o </a:t>
            </a:r>
            <a:r>
              <a:rPr lang="pt-BR" b="1" i="1" dirty="0">
                <a:solidFill>
                  <a:srgbClr val="7030A0"/>
                </a:solidFill>
              </a:rPr>
              <a:t>escalonamento de atributos</a:t>
            </a:r>
            <a:r>
              <a:rPr lang="pt-BR" dirty="0"/>
              <a:t> </a:t>
            </a:r>
            <a:r>
              <a:rPr lang="pt-BR" b="1" i="1" dirty="0">
                <a:solidFill>
                  <a:srgbClr val="00B050"/>
                </a:solidFill>
              </a:rPr>
              <a:t>acelerara o aprendizado do GD </a:t>
            </a:r>
            <a:r>
              <a:rPr lang="pt-BR" dirty="0"/>
              <a:t>quando os atributos têm intervalos de variação muito diferentes.</a:t>
            </a:r>
          </a:p>
          <a:p>
            <a:r>
              <a:rPr lang="pt-BR" dirty="0"/>
              <a:t>Aprendemos que </a:t>
            </a:r>
            <a:r>
              <a:rPr lang="pt-BR" b="1" i="1" dirty="0">
                <a:solidFill>
                  <a:srgbClr val="7030A0"/>
                </a:solidFill>
              </a:rPr>
              <a:t>funções hipótese polinomiais</a:t>
            </a:r>
            <a:r>
              <a:rPr lang="pt-BR" b="1" i="1" dirty="0"/>
              <a:t> </a:t>
            </a:r>
            <a:r>
              <a:rPr lang="pt-BR" dirty="0"/>
              <a:t>podem ser utilizadas para </a:t>
            </a:r>
            <a:r>
              <a:rPr lang="pt-BR" b="1" i="1" dirty="0">
                <a:solidFill>
                  <a:srgbClr val="00B050"/>
                </a:solidFill>
              </a:rPr>
              <a:t>aproximar comportamentos não-lineares</a:t>
            </a:r>
            <a:r>
              <a:rPr lang="pt-BR" dirty="0"/>
              <a:t>.</a:t>
            </a:r>
          </a:p>
          <a:p>
            <a:r>
              <a:rPr lang="pt-BR" dirty="0"/>
              <a:t>Porém, precisamos </a:t>
            </a:r>
            <a:r>
              <a:rPr lang="pt-BR" b="1" i="1" dirty="0">
                <a:solidFill>
                  <a:srgbClr val="002060"/>
                </a:solidFill>
              </a:rPr>
              <a:t>encontrar o grau ideal do polinômio aproximador</a:t>
            </a:r>
            <a:r>
              <a:rPr lang="pt-BR" dirty="0"/>
              <a:t>.</a:t>
            </a:r>
          </a:p>
          <a:p>
            <a:pPr lvl="1">
              <a:buFont typeface="Wingdings" panose="05000000000000000000" pitchFamily="2" charset="2"/>
              <a:buChar char="§"/>
            </a:pPr>
            <a:r>
              <a:rPr lang="pt-BR" dirty="0"/>
              <a:t>Polinômios com </a:t>
            </a:r>
            <a:r>
              <a:rPr lang="pt-BR" b="1" i="1" dirty="0">
                <a:solidFill>
                  <a:srgbClr val="7030A0"/>
                </a:solidFill>
              </a:rPr>
              <a:t>grau muito baixo</a:t>
            </a:r>
            <a:r>
              <a:rPr lang="pt-BR" dirty="0"/>
              <a:t> podem não ter flexibilidade o suficiente para aproximar os dados, causando </a:t>
            </a:r>
            <a:r>
              <a:rPr lang="pt-BR" b="1" i="1" dirty="0"/>
              <a:t>subajuste</a:t>
            </a:r>
            <a:r>
              <a:rPr lang="pt-BR" dirty="0"/>
              <a:t>.</a:t>
            </a:r>
          </a:p>
          <a:p>
            <a:pPr lvl="1">
              <a:buFont typeface="Wingdings" panose="05000000000000000000" pitchFamily="2" charset="2"/>
              <a:buChar char="§"/>
            </a:pPr>
            <a:r>
              <a:rPr lang="pt-BR" dirty="0"/>
              <a:t>Polinômios com </a:t>
            </a:r>
            <a:r>
              <a:rPr lang="pt-BR" b="1" i="1" dirty="0">
                <a:solidFill>
                  <a:srgbClr val="7030A0"/>
                </a:solidFill>
              </a:rPr>
              <a:t>grau muito alto</a:t>
            </a:r>
            <a:r>
              <a:rPr lang="pt-BR" dirty="0"/>
              <a:t> podem ser tão flexíveis que acabam memorizando os dados de treinamento, causando </a:t>
            </a:r>
            <a:r>
              <a:rPr lang="pt-BR" b="1" i="1" dirty="0"/>
              <a:t>sobreajuste</a:t>
            </a:r>
            <a:r>
              <a:rPr lang="pt-BR" dirty="0"/>
              <a:t>.</a:t>
            </a:r>
          </a:p>
          <a:p>
            <a:r>
              <a:rPr lang="pt-BR" dirty="0"/>
              <a:t>Na sequência, veremos como </a:t>
            </a:r>
            <a:r>
              <a:rPr lang="pt-BR" b="1" i="1" dirty="0">
                <a:solidFill>
                  <a:srgbClr val="7030A0"/>
                </a:solidFill>
              </a:rPr>
              <a:t>escolher o grau ideal</a:t>
            </a:r>
            <a:r>
              <a:rPr lang="pt-BR" b="1" dirty="0">
                <a:solidFill>
                  <a:srgbClr val="7030A0"/>
                </a:solidFill>
              </a:rPr>
              <a:t> </a:t>
            </a:r>
            <a:r>
              <a:rPr lang="pt-BR" dirty="0"/>
              <a:t>da </a:t>
            </a:r>
            <a:r>
              <a:rPr lang="pt-BR" b="1" i="1" dirty="0">
                <a:solidFill>
                  <a:srgbClr val="00B050"/>
                </a:solidFill>
              </a:rPr>
              <a:t>função hipótese polinomial de forma quantitativa</a:t>
            </a:r>
            <a:r>
              <a:rPr lang="pt-BR" dirty="0"/>
              <a:t>, mesmo não conhecendo ou existindo uma função objetivo.</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Agrupar 54">
            <a:extLst>
              <a:ext uri="{FF2B5EF4-FFF2-40B4-BE49-F238E27FC236}">
                <a16:creationId xmlns:a16="http://schemas.microsoft.com/office/drawing/2014/main" id="{DA578016-49F4-7B5A-6434-137A7D90C33A}"/>
              </a:ext>
            </a:extLst>
          </p:cNvPr>
          <p:cNvGrpSpPr/>
          <p:nvPr/>
        </p:nvGrpSpPr>
        <p:grpSpPr>
          <a:xfrm>
            <a:off x="1112520" y="2108363"/>
            <a:ext cx="5928260" cy="3446833"/>
            <a:chOff x="1112520" y="2108363"/>
            <a:chExt cx="5928260" cy="3446833"/>
          </a:xfrm>
        </p:grpSpPr>
        <p:sp>
          <p:nvSpPr>
            <p:cNvPr id="5" name="Rectangle 4"/>
            <p:cNvSpPr/>
            <p:nvPr/>
          </p:nvSpPr>
          <p:spPr>
            <a:xfrm>
              <a:off x="2717839" y="2569816"/>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6" name="Rectangle 5"/>
            <p:cNvSpPr/>
            <p:nvPr/>
          </p:nvSpPr>
          <p:spPr>
            <a:xfrm>
              <a:off x="2354812" y="2569816"/>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7" name="TextBox 6"/>
            <p:cNvSpPr txBox="1"/>
            <p:nvPr/>
          </p:nvSpPr>
          <p:spPr>
            <a:xfrm>
              <a:off x="2681522" y="4875330"/>
              <a:ext cx="1800000" cy="307777"/>
            </a:xfrm>
            <a:prstGeom prst="rect">
              <a:avLst/>
            </a:prstGeom>
            <a:noFill/>
          </p:spPr>
          <p:txBody>
            <a:bodyPr wrap="square" rtlCol="0">
              <a:spAutoFit/>
            </a:bodyPr>
            <a:lstStyle/>
            <a:p>
              <a:r>
                <a:rPr lang="pt-BR" sz="1400" i="1" dirty="0" err="1"/>
                <a:t>Fold</a:t>
              </a:r>
              <a:r>
                <a:rPr lang="pt-BR" sz="1400" dirty="0"/>
                <a:t> de treinamento</a:t>
              </a:r>
            </a:p>
          </p:txBody>
        </p:sp>
        <p:sp>
          <p:nvSpPr>
            <p:cNvPr id="8" name="TextBox 7"/>
            <p:cNvSpPr txBox="1"/>
            <p:nvPr/>
          </p:nvSpPr>
          <p:spPr>
            <a:xfrm>
              <a:off x="2681522" y="5247419"/>
              <a:ext cx="1473290" cy="307777"/>
            </a:xfrm>
            <a:prstGeom prst="rect">
              <a:avLst/>
            </a:prstGeom>
            <a:noFill/>
          </p:spPr>
          <p:txBody>
            <a:bodyPr wrap="square" rtlCol="0">
              <a:spAutoFit/>
            </a:bodyPr>
            <a:lstStyle/>
            <a:p>
              <a:r>
                <a:rPr lang="pt-BR" sz="1400" i="1" dirty="0" err="1"/>
                <a:t>Fold</a:t>
              </a:r>
              <a:r>
                <a:rPr lang="pt-BR" sz="1400" dirty="0"/>
                <a:t> de validação</a:t>
              </a:r>
            </a:p>
          </p:txBody>
        </p:sp>
        <p:sp>
          <p:nvSpPr>
            <p:cNvPr id="9" name="Rectangle 8"/>
            <p:cNvSpPr/>
            <p:nvPr/>
          </p:nvSpPr>
          <p:spPr>
            <a:xfrm>
              <a:off x="3076111" y="257019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0" name="Rectangle 9"/>
            <p:cNvSpPr/>
            <p:nvPr/>
          </p:nvSpPr>
          <p:spPr>
            <a:xfrm>
              <a:off x="3434371" y="2570934"/>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1" name="Rectangle 10"/>
            <p:cNvSpPr/>
            <p:nvPr/>
          </p:nvSpPr>
          <p:spPr>
            <a:xfrm>
              <a:off x="3797394" y="2572447"/>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2" name="Rectangle 11"/>
            <p:cNvSpPr/>
            <p:nvPr/>
          </p:nvSpPr>
          <p:spPr>
            <a:xfrm>
              <a:off x="2354807" y="2963228"/>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3" name="Rectangle 12"/>
            <p:cNvSpPr/>
            <p:nvPr/>
          </p:nvSpPr>
          <p:spPr>
            <a:xfrm>
              <a:off x="2717723" y="2968040"/>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4" name="Rectangle 13"/>
            <p:cNvSpPr/>
            <p:nvPr/>
          </p:nvSpPr>
          <p:spPr>
            <a:xfrm>
              <a:off x="3797390"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5" name="Rectangle 14"/>
            <p:cNvSpPr/>
            <p:nvPr/>
          </p:nvSpPr>
          <p:spPr>
            <a:xfrm>
              <a:off x="3077583"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6" name="Rectangle 15"/>
            <p:cNvSpPr/>
            <p:nvPr/>
          </p:nvSpPr>
          <p:spPr>
            <a:xfrm>
              <a:off x="3434367" y="296248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7" name="Rectangle 16"/>
            <p:cNvSpPr/>
            <p:nvPr/>
          </p:nvSpPr>
          <p:spPr>
            <a:xfrm>
              <a:off x="2354701" y="335570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8" name="Rectangle 17"/>
            <p:cNvSpPr/>
            <p:nvPr/>
          </p:nvSpPr>
          <p:spPr>
            <a:xfrm>
              <a:off x="2717724" y="335570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9" name="Rectangle 18"/>
            <p:cNvSpPr/>
            <p:nvPr/>
          </p:nvSpPr>
          <p:spPr>
            <a:xfrm>
              <a:off x="3797390" y="335173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20" name="Rectangle 19"/>
            <p:cNvSpPr/>
            <p:nvPr/>
          </p:nvSpPr>
          <p:spPr>
            <a:xfrm>
              <a:off x="3077583" y="3351731"/>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21" name="Rectangle 20"/>
            <p:cNvSpPr/>
            <p:nvPr/>
          </p:nvSpPr>
          <p:spPr>
            <a:xfrm>
              <a:off x="3435843" y="335173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22" name="Rectangle 21"/>
            <p:cNvSpPr/>
            <p:nvPr/>
          </p:nvSpPr>
          <p:spPr>
            <a:xfrm>
              <a:off x="2354812" y="374494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23" name="Rectangle 22"/>
            <p:cNvSpPr/>
            <p:nvPr/>
          </p:nvSpPr>
          <p:spPr>
            <a:xfrm>
              <a:off x="2715454" y="374494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24" name="Rectangle 23"/>
            <p:cNvSpPr/>
            <p:nvPr/>
          </p:nvSpPr>
          <p:spPr>
            <a:xfrm>
              <a:off x="3797390" y="374732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25" name="Rectangle 24"/>
            <p:cNvSpPr/>
            <p:nvPr/>
          </p:nvSpPr>
          <p:spPr>
            <a:xfrm>
              <a:off x="3076107" y="374732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26" name="Rectangle 25"/>
            <p:cNvSpPr/>
            <p:nvPr/>
          </p:nvSpPr>
          <p:spPr>
            <a:xfrm>
              <a:off x="3434367" y="3747329"/>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27" name="Rectangle 26"/>
            <p:cNvSpPr/>
            <p:nvPr/>
          </p:nvSpPr>
          <p:spPr>
            <a:xfrm>
              <a:off x="2354812" y="4138959"/>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28" name="Rectangle 27"/>
            <p:cNvSpPr/>
            <p:nvPr/>
          </p:nvSpPr>
          <p:spPr>
            <a:xfrm>
              <a:off x="2715454" y="4139753"/>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29" name="Rectangle 28"/>
            <p:cNvSpPr/>
            <p:nvPr/>
          </p:nvSpPr>
          <p:spPr>
            <a:xfrm>
              <a:off x="3797390" y="4139751"/>
              <a:ext cx="360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30" name="Rectangle 29"/>
            <p:cNvSpPr/>
            <p:nvPr/>
          </p:nvSpPr>
          <p:spPr>
            <a:xfrm>
              <a:off x="3076107" y="413975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31" name="Rectangle 30"/>
            <p:cNvSpPr/>
            <p:nvPr/>
          </p:nvSpPr>
          <p:spPr>
            <a:xfrm>
              <a:off x="3434367" y="4139751"/>
              <a:ext cx="360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32" name="TextBox 31"/>
            <p:cNvSpPr txBox="1"/>
            <p:nvPr/>
          </p:nvSpPr>
          <p:spPr>
            <a:xfrm>
              <a:off x="2354812" y="2108363"/>
              <a:ext cx="1800000" cy="307777"/>
            </a:xfrm>
            <a:prstGeom prst="rect">
              <a:avLst/>
            </a:prstGeom>
            <a:noFill/>
          </p:spPr>
          <p:txBody>
            <a:bodyPr wrap="square" rtlCol="0">
              <a:spAutoFit/>
            </a:bodyPr>
            <a:lstStyle/>
            <a:p>
              <a:pPr algn="ctr"/>
              <a:r>
                <a:rPr lang="pt-BR" sz="1400" dirty="0"/>
                <a:t>Total de dados</a:t>
              </a:r>
            </a:p>
          </p:txBody>
        </p:sp>
        <p:cxnSp>
          <p:nvCxnSpPr>
            <p:cNvPr id="33" name="Straight Arrow Connector 32"/>
            <p:cNvCxnSpPr/>
            <p:nvPr/>
          </p:nvCxnSpPr>
          <p:spPr>
            <a:xfrm>
              <a:off x="2354812" y="2433423"/>
              <a:ext cx="1800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354807" y="5247419"/>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2354807" y="4877968"/>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1112520" y="2579400"/>
              <a:ext cx="1242287" cy="307777"/>
            </a:xfrm>
            <a:prstGeom prst="rect">
              <a:avLst/>
            </a:prstGeom>
          </p:spPr>
          <p:txBody>
            <a:bodyPr wrap="square">
              <a:spAutoFit/>
            </a:bodyPr>
            <a:lstStyle/>
            <a:p>
              <a:r>
                <a:rPr lang="pt-BR" sz="1400" dirty="0"/>
                <a:t>Treinamento 1</a:t>
              </a:r>
            </a:p>
          </p:txBody>
        </p:sp>
        <p:sp>
          <p:nvSpPr>
            <p:cNvPr id="37" name="Rectangle 36"/>
            <p:cNvSpPr/>
            <p:nvPr/>
          </p:nvSpPr>
          <p:spPr>
            <a:xfrm>
              <a:off x="1112520" y="4168935"/>
              <a:ext cx="1242291" cy="307777"/>
            </a:xfrm>
            <a:prstGeom prst="rect">
              <a:avLst/>
            </a:prstGeom>
          </p:spPr>
          <p:txBody>
            <a:bodyPr wrap="square">
              <a:spAutoFit/>
            </a:bodyPr>
            <a:lstStyle/>
            <a:p>
              <a:pPr algn="r"/>
              <a:r>
                <a:rPr lang="pt-BR" sz="1400" dirty="0"/>
                <a:t>Treinamento 5</a:t>
              </a:r>
            </a:p>
          </p:txBody>
        </p:sp>
        <p:sp>
          <p:nvSpPr>
            <p:cNvPr id="38" name="Rectangle 37"/>
            <p:cNvSpPr/>
            <p:nvPr/>
          </p:nvSpPr>
          <p:spPr>
            <a:xfrm>
              <a:off x="1112520" y="2978791"/>
              <a:ext cx="1242288" cy="307777"/>
            </a:xfrm>
            <a:prstGeom prst="rect">
              <a:avLst/>
            </a:prstGeom>
          </p:spPr>
          <p:txBody>
            <a:bodyPr wrap="square">
              <a:spAutoFit/>
            </a:bodyPr>
            <a:lstStyle/>
            <a:p>
              <a:pPr algn="r"/>
              <a:r>
                <a:rPr lang="pt-BR" sz="1400" dirty="0"/>
                <a:t>Treinamento 2</a:t>
              </a:r>
            </a:p>
          </p:txBody>
        </p:sp>
        <p:sp>
          <p:nvSpPr>
            <p:cNvPr id="39" name="Rectangle 38"/>
            <p:cNvSpPr/>
            <p:nvPr/>
          </p:nvSpPr>
          <p:spPr>
            <a:xfrm>
              <a:off x="1112520" y="3378130"/>
              <a:ext cx="1242290" cy="307777"/>
            </a:xfrm>
            <a:prstGeom prst="rect">
              <a:avLst/>
            </a:prstGeom>
          </p:spPr>
          <p:txBody>
            <a:bodyPr wrap="square">
              <a:spAutoFit/>
            </a:bodyPr>
            <a:lstStyle/>
            <a:p>
              <a:pPr algn="r"/>
              <a:r>
                <a:rPr lang="pt-BR" sz="1400" dirty="0"/>
                <a:t>Treinamento 3</a:t>
              </a:r>
            </a:p>
          </p:txBody>
        </p:sp>
        <p:sp>
          <p:nvSpPr>
            <p:cNvPr id="40" name="Rectangle 39"/>
            <p:cNvSpPr/>
            <p:nvPr/>
          </p:nvSpPr>
          <p:spPr>
            <a:xfrm>
              <a:off x="1112520" y="3776736"/>
              <a:ext cx="1242290" cy="307777"/>
            </a:xfrm>
            <a:prstGeom prst="rect">
              <a:avLst/>
            </a:prstGeom>
          </p:spPr>
          <p:txBody>
            <a:bodyPr wrap="square">
              <a:spAutoFit/>
            </a:bodyPr>
            <a:lstStyle/>
            <a:p>
              <a:pPr algn="r"/>
              <a:r>
                <a:rPr lang="pt-BR" sz="1400" dirty="0"/>
                <a:t>Treinamento 4</a:t>
              </a:r>
            </a:p>
          </p:txBody>
        </p:sp>
        <p:sp>
          <p:nvSpPr>
            <p:cNvPr id="3" name="TextBox 31">
              <a:extLst>
                <a:ext uri="{FF2B5EF4-FFF2-40B4-BE49-F238E27FC236}">
                  <a16:creationId xmlns:a16="http://schemas.microsoft.com/office/drawing/2014/main" id="{5B6C016C-C798-6D87-AC5D-9D3B3886D981}"/>
                </a:ext>
              </a:extLst>
            </p:cNvPr>
            <p:cNvSpPr txBox="1"/>
            <p:nvPr/>
          </p:nvSpPr>
          <p:spPr>
            <a:xfrm>
              <a:off x="4339958" y="2627947"/>
              <a:ext cx="1056907" cy="276999"/>
            </a:xfrm>
            <a:prstGeom prst="rect">
              <a:avLst/>
            </a:prstGeom>
            <a:noFill/>
          </p:spPr>
          <p:txBody>
            <a:bodyPr wrap="square" rtlCol="0">
              <a:spAutoFit/>
            </a:bodyPr>
            <a:lstStyle/>
            <a:p>
              <a:pPr algn="ctr"/>
              <a:r>
                <a:rPr lang="pt-BR" sz="1200" dirty="0"/>
                <a:t>EQM de val. 1</a:t>
              </a:r>
            </a:p>
          </p:txBody>
        </p:sp>
        <p:sp>
          <p:nvSpPr>
            <p:cNvPr id="41" name="TextBox 31">
              <a:extLst>
                <a:ext uri="{FF2B5EF4-FFF2-40B4-BE49-F238E27FC236}">
                  <a16:creationId xmlns:a16="http://schemas.microsoft.com/office/drawing/2014/main" id="{7D40CE25-BC43-5CA8-F6DE-581220ED26DE}"/>
                </a:ext>
              </a:extLst>
            </p:cNvPr>
            <p:cNvSpPr txBox="1"/>
            <p:nvPr/>
          </p:nvSpPr>
          <p:spPr>
            <a:xfrm>
              <a:off x="4339957" y="3033125"/>
              <a:ext cx="1056907" cy="276999"/>
            </a:xfrm>
            <a:prstGeom prst="rect">
              <a:avLst/>
            </a:prstGeom>
            <a:noFill/>
          </p:spPr>
          <p:txBody>
            <a:bodyPr wrap="square" rtlCol="0">
              <a:spAutoFit/>
            </a:bodyPr>
            <a:lstStyle/>
            <a:p>
              <a:pPr algn="ctr"/>
              <a:r>
                <a:rPr lang="pt-BR" sz="1200" dirty="0"/>
                <a:t>EQM de val. 2</a:t>
              </a:r>
            </a:p>
          </p:txBody>
        </p:sp>
        <p:sp>
          <p:nvSpPr>
            <p:cNvPr id="42" name="TextBox 31">
              <a:extLst>
                <a:ext uri="{FF2B5EF4-FFF2-40B4-BE49-F238E27FC236}">
                  <a16:creationId xmlns:a16="http://schemas.microsoft.com/office/drawing/2014/main" id="{E3171720-F162-1786-39B6-1FA6EB97B9AD}"/>
                </a:ext>
              </a:extLst>
            </p:cNvPr>
            <p:cNvSpPr txBox="1"/>
            <p:nvPr/>
          </p:nvSpPr>
          <p:spPr>
            <a:xfrm>
              <a:off x="4339961" y="3420384"/>
              <a:ext cx="1056904" cy="276999"/>
            </a:xfrm>
            <a:prstGeom prst="rect">
              <a:avLst/>
            </a:prstGeom>
            <a:noFill/>
          </p:spPr>
          <p:txBody>
            <a:bodyPr wrap="square" rtlCol="0">
              <a:spAutoFit/>
            </a:bodyPr>
            <a:lstStyle/>
            <a:p>
              <a:pPr algn="ctr"/>
              <a:r>
                <a:rPr lang="pt-BR" sz="1200" dirty="0"/>
                <a:t>EQM de val. 3</a:t>
              </a:r>
            </a:p>
          </p:txBody>
        </p:sp>
        <p:sp>
          <p:nvSpPr>
            <p:cNvPr id="43" name="TextBox 31">
              <a:extLst>
                <a:ext uri="{FF2B5EF4-FFF2-40B4-BE49-F238E27FC236}">
                  <a16:creationId xmlns:a16="http://schemas.microsoft.com/office/drawing/2014/main" id="{37B3F8CE-B6B5-EA4F-A7AB-6605DF581A28}"/>
                </a:ext>
              </a:extLst>
            </p:cNvPr>
            <p:cNvSpPr txBox="1"/>
            <p:nvPr/>
          </p:nvSpPr>
          <p:spPr>
            <a:xfrm>
              <a:off x="4339957" y="3824875"/>
              <a:ext cx="1056904" cy="276999"/>
            </a:xfrm>
            <a:prstGeom prst="rect">
              <a:avLst/>
            </a:prstGeom>
            <a:noFill/>
          </p:spPr>
          <p:txBody>
            <a:bodyPr wrap="square" rtlCol="0">
              <a:spAutoFit/>
            </a:bodyPr>
            <a:lstStyle/>
            <a:p>
              <a:pPr algn="ctr"/>
              <a:r>
                <a:rPr lang="pt-BR" sz="1200" dirty="0"/>
                <a:t>EQM de val. 4</a:t>
              </a:r>
            </a:p>
          </p:txBody>
        </p:sp>
        <p:sp>
          <p:nvSpPr>
            <p:cNvPr id="44" name="TextBox 31">
              <a:extLst>
                <a:ext uri="{FF2B5EF4-FFF2-40B4-BE49-F238E27FC236}">
                  <a16:creationId xmlns:a16="http://schemas.microsoft.com/office/drawing/2014/main" id="{C723F0F7-5049-3645-E693-B0AE7BE2A592}"/>
                </a:ext>
              </a:extLst>
            </p:cNvPr>
            <p:cNvSpPr txBox="1"/>
            <p:nvPr/>
          </p:nvSpPr>
          <p:spPr>
            <a:xfrm>
              <a:off x="4339958" y="4215101"/>
              <a:ext cx="1056904" cy="276999"/>
            </a:xfrm>
            <a:prstGeom prst="rect">
              <a:avLst/>
            </a:prstGeom>
            <a:noFill/>
          </p:spPr>
          <p:txBody>
            <a:bodyPr wrap="square" rtlCol="0">
              <a:spAutoFit/>
            </a:bodyPr>
            <a:lstStyle/>
            <a:p>
              <a:pPr algn="ctr"/>
              <a:r>
                <a:rPr lang="pt-BR" sz="1200" dirty="0"/>
                <a:t>EQM de val. 5</a:t>
              </a:r>
            </a:p>
          </p:txBody>
        </p:sp>
        <p:cxnSp>
          <p:nvCxnSpPr>
            <p:cNvPr id="46" name="Conector de Seta Reta 45">
              <a:extLst>
                <a:ext uri="{FF2B5EF4-FFF2-40B4-BE49-F238E27FC236}">
                  <a16:creationId xmlns:a16="http://schemas.microsoft.com/office/drawing/2014/main" id="{EA7EB0A1-839F-04EC-9BFD-B346635B7B47}"/>
                </a:ext>
              </a:extLst>
            </p:cNvPr>
            <p:cNvCxnSpPr>
              <a:cxnSpLocks/>
            </p:cNvCxnSpPr>
            <p:nvPr/>
          </p:nvCxnSpPr>
          <p:spPr>
            <a:xfrm>
              <a:off x="4170942" y="2773937"/>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ector de Seta Reta 47">
              <a:extLst>
                <a:ext uri="{FF2B5EF4-FFF2-40B4-BE49-F238E27FC236}">
                  <a16:creationId xmlns:a16="http://schemas.microsoft.com/office/drawing/2014/main" id="{6B741BC6-2721-A5FE-9482-6E8D1E5CEE59}"/>
                </a:ext>
              </a:extLst>
            </p:cNvPr>
            <p:cNvCxnSpPr>
              <a:cxnSpLocks/>
            </p:cNvCxnSpPr>
            <p:nvPr/>
          </p:nvCxnSpPr>
          <p:spPr>
            <a:xfrm>
              <a:off x="4170942" y="3168809"/>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de Seta Reta 48">
              <a:extLst>
                <a:ext uri="{FF2B5EF4-FFF2-40B4-BE49-F238E27FC236}">
                  <a16:creationId xmlns:a16="http://schemas.microsoft.com/office/drawing/2014/main" id="{D06DAFBD-5149-EBB5-EF50-D447B6907E67}"/>
                </a:ext>
              </a:extLst>
            </p:cNvPr>
            <p:cNvCxnSpPr>
              <a:cxnSpLocks/>
            </p:cNvCxnSpPr>
            <p:nvPr/>
          </p:nvCxnSpPr>
          <p:spPr>
            <a:xfrm>
              <a:off x="4170942" y="3565028"/>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Conector de Seta Reta 49">
              <a:extLst>
                <a:ext uri="{FF2B5EF4-FFF2-40B4-BE49-F238E27FC236}">
                  <a16:creationId xmlns:a16="http://schemas.microsoft.com/office/drawing/2014/main" id="{6A0920E9-176A-C6E9-AD59-ED153B3468A2}"/>
                </a:ext>
              </a:extLst>
            </p:cNvPr>
            <p:cNvCxnSpPr>
              <a:cxnSpLocks/>
            </p:cNvCxnSpPr>
            <p:nvPr/>
          </p:nvCxnSpPr>
          <p:spPr>
            <a:xfrm>
              <a:off x="4170942" y="3962047"/>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ector de Seta Reta 50">
              <a:extLst>
                <a:ext uri="{FF2B5EF4-FFF2-40B4-BE49-F238E27FC236}">
                  <a16:creationId xmlns:a16="http://schemas.microsoft.com/office/drawing/2014/main" id="{3CADDC92-40BF-7BD1-731D-177383B48F71}"/>
                </a:ext>
              </a:extLst>
            </p:cNvPr>
            <p:cNvCxnSpPr>
              <a:cxnSpLocks/>
            </p:cNvCxnSpPr>
            <p:nvPr/>
          </p:nvCxnSpPr>
          <p:spPr>
            <a:xfrm>
              <a:off x="4170942" y="4364908"/>
              <a:ext cx="252000" cy="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2" name="Chave Direita 51">
              <a:extLst>
                <a:ext uri="{FF2B5EF4-FFF2-40B4-BE49-F238E27FC236}">
                  <a16:creationId xmlns:a16="http://schemas.microsoft.com/office/drawing/2014/main" id="{C04B98C8-50FC-33B3-81AF-705DDBDD9C1A}"/>
                </a:ext>
              </a:extLst>
            </p:cNvPr>
            <p:cNvSpPr/>
            <p:nvPr/>
          </p:nvSpPr>
          <p:spPr>
            <a:xfrm>
              <a:off x="5342890" y="2633280"/>
              <a:ext cx="185944" cy="186415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3" name="CaixaDeTexto 52">
                  <a:extLst>
                    <a:ext uri="{FF2B5EF4-FFF2-40B4-BE49-F238E27FC236}">
                      <a16:creationId xmlns:a16="http://schemas.microsoft.com/office/drawing/2014/main" id="{BB930755-BFBC-9044-A7B4-99BDA581FF72}"/>
                    </a:ext>
                  </a:extLst>
                </p:cNvPr>
                <p:cNvSpPr txBox="1"/>
                <p:nvPr/>
              </p:nvSpPr>
              <p:spPr>
                <a:xfrm>
                  <a:off x="5565283" y="3258701"/>
                  <a:ext cx="1475497" cy="613309"/>
                </a:xfrm>
                <a:prstGeom prst="rect">
                  <a:avLst/>
                </a:prstGeom>
                <a:noFill/>
              </p:spPr>
              <p:txBody>
                <a:bodyPr wrap="square" rtlCol="0">
                  <a:spAutoFit/>
                </a:bodyPr>
                <a:lstStyle/>
                <a:p>
                  <a:pPr algn="ctr"/>
                  <a:r>
                    <a:rPr lang="pt-BR" sz="1400" dirty="0"/>
                    <a:t>Desempenho = </a:t>
                  </a:r>
                  <a14:m>
                    <m:oMath xmlns:m="http://schemas.openxmlformats.org/officeDocument/2006/math">
                      <m:f>
                        <m:fPr>
                          <m:ctrlPr>
                            <a:rPr lang="pt-BR" sz="1400" i="1" smtClean="0">
                              <a:latin typeface="Cambria Math" panose="02040503050406030204" pitchFamily="18" charset="0"/>
                            </a:rPr>
                          </m:ctrlPr>
                        </m:fPr>
                        <m:num>
                          <m:r>
                            <a:rPr lang="pt-BR" sz="1400" b="0" i="1" smtClean="0">
                              <a:latin typeface="Cambria Math" panose="02040503050406030204" pitchFamily="18" charset="0"/>
                            </a:rPr>
                            <m:t>1</m:t>
                          </m:r>
                        </m:num>
                        <m:den>
                          <m:r>
                            <a:rPr lang="pt-BR" sz="1400" b="0" i="1" smtClean="0">
                              <a:latin typeface="Cambria Math" panose="02040503050406030204" pitchFamily="18" charset="0"/>
                            </a:rPr>
                            <m:t>5</m:t>
                          </m:r>
                        </m:den>
                      </m:f>
                      <m:nary>
                        <m:naryPr>
                          <m:chr m:val="∑"/>
                          <m:ctrlPr>
                            <a:rPr lang="pt-BR" sz="1400" i="1" smtClean="0">
                              <a:latin typeface="Cambria Math" panose="02040503050406030204" pitchFamily="18" charset="0"/>
                            </a:rPr>
                          </m:ctrlPr>
                        </m:naryPr>
                        <m:sub>
                          <m:r>
                            <m:rPr>
                              <m:brk m:alnAt="23"/>
                            </m:rPr>
                            <a:rPr lang="pt-BR" sz="1400" b="0" i="1" smtClean="0">
                              <a:latin typeface="Cambria Math" panose="02040503050406030204" pitchFamily="18" charset="0"/>
                            </a:rPr>
                            <m:t>𝑖</m:t>
                          </m:r>
                          <m:r>
                            <a:rPr lang="pt-BR" sz="1400" b="0" i="1" smtClean="0">
                              <a:latin typeface="Cambria Math" panose="02040503050406030204" pitchFamily="18" charset="0"/>
                            </a:rPr>
                            <m:t>=1</m:t>
                          </m:r>
                        </m:sub>
                        <m:sup>
                          <m:r>
                            <a:rPr lang="pt-BR" sz="1400" b="0" i="1" smtClean="0">
                              <a:latin typeface="Cambria Math" panose="02040503050406030204" pitchFamily="18" charset="0"/>
                            </a:rPr>
                            <m:t>5</m:t>
                          </m:r>
                        </m:sup>
                        <m:e>
                          <m:r>
                            <m:rPr>
                              <m:sty m:val="p"/>
                            </m:rPr>
                            <a:rPr lang="pt-BR" sz="1400" b="0" i="0" smtClean="0">
                              <a:latin typeface="Cambria Math" panose="02040503050406030204" pitchFamily="18" charset="0"/>
                            </a:rPr>
                            <m:t>EQM</m:t>
                          </m:r>
                          <m:r>
                            <a:rPr lang="pt-BR" sz="1400" b="0" i="0" smtClean="0">
                              <a:latin typeface="Cambria Math" panose="02040503050406030204" pitchFamily="18" charset="0"/>
                            </a:rPr>
                            <m:t> </m:t>
                          </m:r>
                          <m:r>
                            <m:rPr>
                              <m:sty m:val="p"/>
                            </m:rPr>
                            <a:rPr lang="pt-BR" sz="1400" b="0" i="0" smtClean="0">
                              <a:latin typeface="Cambria Math" panose="02040503050406030204" pitchFamily="18" charset="0"/>
                            </a:rPr>
                            <m:t>de</m:t>
                          </m:r>
                          <m:r>
                            <a:rPr lang="pt-BR" sz="1400" b="0" i="0" smtClean="0">
                              <a:latin typeface="Cambria Math" panose="02040503050406030204" pitchFamily="18" charset="0"/>
                            </a:rPr>
                            <m:t> </m:t>
                          </m:r>
                          <m:r>
                            <m:rPr>
                              <m:sty m:val="p"/>
                            </m:rPr>
                            <a:rPr lang="pt-BR" sz="1400" b="0" i="0" smtClean="0">
                              <a:latin typeface="Cambria Math" panose="02040503050406030204" pitchFamily="18" charset="0"/>
                            </a:rPr>
                            <m:t>val</m:t>
                          </m:r>
                          <m:r>
                            <a:rPr lang="pt-BR" sz="1400" b="0" i="1" smtClean="0">
                              <a:latin typeface="Cambria Math" panose="02040503050406030204" pitchFamily="18" charset="0"/>
                            </a:rPr>
                            <m:t> </m:t>
                          </m:r>
                          <m:r>
                            <a:rPr lang="pt-BR" sz="1400" b="0" i="1" smtClean="0">
                              <a:latin typeface="Cambria Math" panose="02040503050406030204" pitchFamily="18" charset="0"/>
                            </a:rPr>
                            <m:t>𝑖</m:t>
                          </m:r>
                        </m:e>
                      </m:nary>
                    </m:oMath>
                  </a14:m>
                  <a:endParaRPr lang="pt-BR" sz="1400" dirty="0"/>
                </a:p>
              </p:txBody>
            </p:sp>
          </mc:Choice>
          <mc:Fallback xmlns="">
            <p:sp>
              <p:nvSpPr>
                <p:cNvPr id="53" name="CaixaDeTexto 52">
                  <a:extLst>
                    <a:ext uri="{FF2B5EF4-FFF2-40B4-BE49-F238E27FC236}">
                      <a16:creationId xmlns:a16="http://schemas.microsoft.com/office/drawing/2014/main" id="{BB930755-BFBC-9044-A7B4-99BDA581FF72}"/>
                    </a:ext>
                  </a:extLst>
                </p:cNvPr>
                <p:cNvSpPr txBox="1">
                  <a:spLocks noRot="1" noChangeAspect="1" noMove="1" noResize="1" noEditPoints="1" noAdjustHandles="1" noChangeArrowheads="1" noChangeShapeType="1" noTextEdit="1"/>
                </p:cNvSpPr>
                <p:nvPr/>
              </p:nvSpPr>
              <p:spPr>
                <a:xfrm>
                  <a:off x="5565283" y="3258701"/>
                  <a:ext cx="1475497" cy="613309"/>
                </a:xfrm>
                <a:prstGeom prst="rect">
                  <a:avLst/>
                </a:prstGeom>
                <a:blipFill>
                  <a:blip r:embed="rId3"/>
                  <a:stretch>
                    <a:fillRect l="-13223" t="-9000" r="-2479" b="-74000"/>
                  </a:stretch>
                </a:blipFill>
              </p:spPr>
              <p:txBody>
                <a:bodyPr/>
                <a:lstStyle/>
                <a:p>
                  <a:r>
                    <a:rPr lang="pt-BR">
                      <a:noFill/>
                    </a:rPr>
                    <a:t> </a:t>
                  </a:r>
                </a:p>
              </p:txBody>
            </p:sp>
          </mc:Fallback>
        </mc:AlternateContent>
      </p:grpSp>
    </p:spTree>
    <p:extLst>
      <p:ext uri="{BB962C8B-B14F-4D97-AF65-F5344CB8AC3E}">
        <p14:creationId xmlns:p14="http://schemas.microsoft.com/office/powerpoint/2010/main" val="2451695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1" name="Agrupar 170">
            <a:extLst>
              <a:ext uri="{FF2B5EF4-FFF2-40B4-BE49-F238E27FC236}">
                <a16:creationId xmlns:a16="http://schemas.microsoft.com/office/drawing/2014/main" id="{FB2690F4-D40A-BD60-BD86-E3AF65A6DE84}"/>
              </a:ext>
            </a:extLst>
          </p:cNvPr>
          <p:cNvGrpSpPr/>
          <p:nvPr/>
        </p:nvGrpSpPr>
        <p:grpSpPr>
          <a:xfrm>
            <a:off x="1011382" y="519993"/>
            <a:ext cx="5635910" cy="5449828"/>
            <a:chOff x="1011382" y="519993"/>
            <a:chExt cx="5635910" cy="5449828"/>
          </a:xfrm>
        </p:grpSpPr>
        <p:sp>
          <p:nvSpPr>
            <p:cNvPr id="5" name="Rectangle 4"/>
            <p:cNvSpPr/>
            <p:nvPr/>
          </p:nvSpPr>
          <p:spPr>
            <a:xfrm>
              <a:off x="2785106" y="96239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6" name="Rectangle 5"/>
            <p:cNvSpPr/>
            <p:nvPr/>
          </p:nvSpPr>
          <p:spPr>
            <a:xfrm>
              <a:off x="2354812" y="962396"/>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7" name="TextBox 6"/>
            <p:cNvSpPr txBox="1"/>
            <p:nvPr/>
          </p:nvSpPr>
          <p:spPr>
            <a:xfrm>
              <a:off x="2675350" y="5289955"/>
              <a:ext cx="1800000" cy="307777"/>
            </a:xfrm>
            <a:prstGeom prst="rect">
              <a:avLst/>
            </a:prstGeom>
            <a:noFill/>
          </p:spPr>
          <p:txBody>
            <a:bodyPr wrap="square" rtlCol="0">
              <a:spAutoFit/>
            </a:bodyPr>
            <a:lstStyle/>
            <a:p>
              <a:r>
                <a:rPr lang="pt-BR" sz="1400" i="1" dirty="0" err="1"/>
                <a:t>Fold</a:t>
              </a:r>
              <a:r>
                <a:rPr lang="pt-BR" sz="1400" dirty="0"/>
                <a:t> de treinamento</a:t>
              </a:r>
            </a:p>
          </p:txBody>
        </p:sp>
        <p:sp>
          <p:nvSpPr>
            <p:cNvPr id="8" name="TextBox 7"/>
            <p:cNvSpPr txBox="1"/>
            <p:nvPr/>
          </p:nvSpPr>
          <p:spPr>
            <a:xfrm>
              <a:off x="2675350" y="5662044"/>
              <a:ext cx="1473290" cy="307777"/>
            </a:xfrm>
            <a:prstGeom prst="rect">
              <a:avLst/>
            </a:prstGeom>
            <a:noFill/>
          </p:spPr>
          <p:txBody>
            <a:bodyPr wrap="square" rtlCol="0">
              <a:spAutoFit/>
            </a:bodyPr>
            <a:lstStyle/>
            <a:p>
              <a:r>
                <a:rPr lang="pt-BR" sz="1400" i="1" dirty="0" err="1"/>
                <a:t>Fold</a:t>
              </a:r>
              <a:r>
                <a:rPr lang="pt-BR" sz="1400" dirty="0"/>
                <a:t> de validação</a:t>
              </a:r>
            </a:p>
          </p:txBody>
        </p:sp>
        <p:sp>
          <p:nvSpPr>
            <p:cNvPr id="9" name="Rectangle 8"/>
            <p:cNvSpPr/>
            <p:nvPr/>
          </p:nvSpPr>
          <p:spPr>
            <a:xfrm>
              <a:off x="3213056" y="9620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0" name="Rectangle 9"/>
            <p:cNvSpPr/>
            <p:nvPr/>
          </p:nvSpPr>
          <p:spPr>
            <a:xfrm>
              <a:off x="3643350" y="9620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1" name="Rectangle 10"/>
            <p:cNvSpPr/>
            <p:nvPr/>
          </p:nvSpPr>
          <p:spPr>
            <a:xfrm>
              <a:off x="4071930" y="9620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32" name="TextBox 31"/>
            <p:cNvSpPr txBox="1"/>
            <p:nvPr/>
          </p:nvSpPr>
          <p:spPr>
            <a:xfrm>
              <a:off x="2354812" y="519993"/>
              <a:ext cx="4292480" cy="307777"/>
            </a:xfrm>
            <a:prstGeom prst="rect">
              <a:avLst/>
            </a:prstGeom>
            <a:noFill/>
          </p:spPr>
          <p:txBody>
            <a:bodyPr wrap="square" rtlCol="0">
              <a:spAutoFit/>
            </a:bodyPr>
            <a:lstStyle/>
            <a:p>
              <a:pPr algn="ctr"/>
              <a:r>
                <a:rPr lang="pt-BR" sz="1400" dirty="0"/>
                <a:t>Total de dados</a:t>
              </a:r>
            </a:p>
          </p:txBody>
        </p:sp>
        <p:cxnSp>
          <p:nvCxnSpPr>
            <p:cNvPr id="33" name="Straight Arrow Connector 32"/>
            <p:cNvCxnSpPr/>
            <p:nvPr/>
          </p:nvCxnSpPr>
          <p:spPr>
            <a:xfrm>
              <a:off x="2354812" y="826003"/>
              <a:ext cx="4284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2348635" y="5662044"/>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2348635" y="5292593"/>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1011382" y="994840"/>
              <a:ext cx="1343425" cy="307777"/>
            </a:xfrm>
            <a:prstGeom prst="rect">
              <a:avLst/>
            </a:prstGeom>
          </p:spPr>
          <p:txBody>
            <a:bodyPr wrap="square">
              <a:spAutoFit/>
            </a:bodyPr>
            <a:lstStyle/>
            <a:p>
              <a:r>
                <a:rPr lang="pt-BR" sz="1400" dirty="0"/>
                <a:t>Treinamento 1</a:t>
              </a:r>
            </a:p>
          </p:txBody>
        </p:sp>
        <p:sp>
          <p:nvSpPr>
            <p:cNvPr id="37" name="Rectangle 36"/>
            <p:cNvSpPr/>
            <p:nvPr/>
          </p:nvSpPr>
          <p:spPr>
            <a:xfrm>
              <a:off x="1011386" y="2569135"/>
              <a:ext cx="1343426" cy="307777"/>
            </a:xfrm>
            <a:prstGeom prst="rect">
              <a:avLst/>
            </a:prstGeom>
          </p:spPr>
          <p:txBody>
            <a:bodyPr wrap="square">
              <a:spAutoFit/>
            </a:bodyPr>
            <a:lstStyle/>
            <a:p>
              <a:r>
                <a:rPr lang="pt-BR" sz="1400" dirty="0"/>
                <a:t>Treinamento 5</a:t>
              </a:r>
            </a:p>
          </p:txBody>
        </p:sp>
        <p:sp>
          <p:nvSpPr>
            <p:cNvPr id="38" name="Rectangle 37"/>
            <p:cNvSpPr/>
            <p:nvPr/>
          </p:nvSpPr>
          <p:spPr>
            <a:xfrm>
              <a:off x="1011382" y="1386611"/>
              <a:ext cx="1343426" cy="307777"/>
            </a:xfrm>
            <a:prstGeom prst="rect">
              <a:avLst/>
            </a:prstGeom>
          </p:spPr>
          <p:txBody>
            <a:bodyPr wrap="square">
              <a:spAutoFit/>
            </a:bodyPr>
            <a:lstStyle/>
            <a:p>
              <a:r>
                <a:rPr lang="pt-BR" sz="1400" dirty="0"/>
                <a:t>Treinamento 2</a:t>
              </a:r>
            </a:p>
          </p:txBody>
        </p:sp>
        <p:sp>
          <p:nvSpPr>
            <p:cNvPr id="39" name="Rectangle 38"/>
            <p:cNvSpPr/>
            <p:nvPr/>
          </p:nvSpPr>
          <p:spPr>
            <a:xfrm>
              <a:off x="1011382" y="1778330"/>
              <a:ext cx="1343428" cy="307777"/>
            </a:xfrm>
            <a:prstGeom prst="rect">
              <a:avLst/>
            </a:prstGeom>
          </p:spPr>
          <p:txBody>
            <a:bodyPr wrap="square">
              <a:spAutoFit/>
            </a:bodyPr>
            <a:lstStyle/>
            <a:p>
              <a:r>
                <a:rPr lang="pt-BR" sz="1400" dirty="0"/>
                <a:t>Treinamento 3</a:t>
              </a:r>
            </a:p>
          </p:txBody>
        </p:sp>
        <p:sp>
          <p:nvSpPr>
            <p:cNvPr id="40" name="Rectangle 39"/>
            <p:cNvSpPr/>
            <p:nvPr/>
          </p:nvSpPr>
          <p:spPr>
            <a:xfrm>
              <a:off x="1011384" y="2176936"/>
              <a:ext cx="1343426" cy="307777"/>
            </a:xfrm>
            <a:prstGeom prst="rect">
              <a:avLst/>
            </a:prstGeom>
          </p:spPr>
          <p:txBody>
            <a:bodyPr wrap="square">
              <a:spAutoFit/>
            </a:bodyPr>
            <a:lstStyle/>
            <a:p>
              <a:r>
                <a:rPr lang="pt-BR" sz="1400" dirty="0"/>
                <a:t>Treinamento 4</a:t>
              </a:r>
            </a:p>
          </p:txBody>
        </p:sp>
        <p:sp>
          <p:nvSpPr>
            <p:cNvPr id="2" name="Rectangle 4">
              <a:extLst>
                <a:ext uri="{FF2B5EF4-FFF2-40B4-BE49-F238E27FC236}">
                  <a16:creationId xmlns:a16="http://schemas.microsoft.com/office/drawing/2014/main" id="{3E0C8815-87A1-97C0-4BD9-7808E5FC2E5E}"/>
                </a:ext>
              </a:extLst>
            </p:cNvPr>
            <p:cNvSpPr/>
            <p:nvPr/>
          </p:nvSpPr>
          <p:spPr>
            <a:xfrm>
              <a:off x="4926754" y="96199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4" name="Rectangle 5">
              <a:extLst>
                <a:ext uri="{FF2B5EF4-FFF2-40B4-BE49-F238E27FC236}">
                  <a16:creationId xmlns:a16="http://schemas.microsoft.com/office/drawing/2014/main" id="{07B7A964-8E17-B906-DE14-C8AD2035950B}"/>
                </a:ext>
              </a:extLst>
            </p:cNvPr>
            <p:cNvSpPr/>
            <p:nvPr/>
          </p:nvSpPr>
          <p:spPr>
            <a:xfrm>
              <a:off x="4498804" y="96200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45" name="Rectangle 8">
              <a:extLst>
                <a:ext uri="{FF2B5EF4-FFF2-40B4-BE49-F238E27FC236}">
                  <a16:creationId xmlns:a16="http://schemas.microsoft.com/office/drawing/2014/main" id="{70038EE2-687E-6AAD-D0A0-70D414463074}"/>
                </a:ext>
              </a:extLst>
            </p:cNvPr>
            <p:cNvSpPr/>
            <p:nvPr/>
          </p:nvSpPr>
          <p:spPr>
            <a:xfrm>
              <a:off x="5353628" y="96199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47" name="Rectangle 9">
              <a:extLst>
                <a:ext uri="{FF2B5EF4-FFF2-40B4-BE49-F238E27FC236}">
                  <a16:creationId xmlns:a16="http://schemas.microsoft.com/office/drawing/2014/main" id="{FCE54C16-1489-F0D8-5BA0-FC50E977B4DF}"/>
                </a:ext>
              </a:extLst>
            </p:cNvPr>
            <p:cNvSpPr/>
            <p:nvPr/>
          </p:nvSpPr>
          <p:spPr>
            <a:xfrm>
              <a:off x="5787342" y="96199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54" name="Rectangle 10">
              <a:extLst>
                <a:ext uri="{FF2B5EF4-FFF2-40B4-BE49-F238E27FC236}">
                  <a16:creationId xmlns:a16="http://schemas.microsoft.com/office/drawing/2014/main" id="{4F422D72-8F54-0137-1BE9-4091B85E94AD}"/>
                </a:ext>
              </a:extLst>
            </p:cNvPr>
            <p:cNvSpPr/>
            <p:nvPr/>
          </p:nvSpPr>
          <p:spPr>
            <a:xfrm>
              <a:off x="6215292" y="96199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76" name="Rectangle 4">
              <a:extLst>
                <a:ext uri="{FF2B5EF4-FFF2-40B4-BE49-F238E27FC236}">
                  <a16:creationId xmlns:a16="http://schemas.microsoft.com/office/drawing/2014/main" id="{2283FE89-7433-51C6-5735-084A0DF0D4DB}"/>
                </a:ext>
              </a:extLst>
            </p:cNvPr>
            <p:cNvSpPr/>
            <p:nvPr/>
          </p:nvSpPr>
          <p:spPr>
            <a:xfrm>
              <a:off x="2785101" y="1355427"/>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77" name="Rectangle 5">
              <a:extLst>
                <a:ext uri="{FF2B5EF4-FFF2-40B4-BE49-F238E27FC236}">
                  <a16:creationId xmlns:a16="http://schemas.microsoft.com/office/drawing/2014/main" id="{051DBCF5-B432-C13E-A11C-540FE1CE7858}"/>
                </a:ext>
              </a:extLst>
            </p:cNvPr>
            <p:cNvSpPr/>
            <p:nvPr/>
          </p:nvSpPr>
          <p:spPr>
            <a:xfrm>
              <a:off x="2354807" y="135542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78" name="Rectangle 8">
              <a:extLst>
                <a:ext uri="{FF2B5EF4-FFF2-40B4-BE49-F238E27FC236}">
                  <a16:creationId xmlns:a16="http://schemas.microsoft.com/office/drawing/2014/main" id="{761054CF-8645-8575-0494-73C7EB91FEFA}"/>
                </a:ext>
              </a:extLst>
            </p:cNvPr>
            <p:cNvSpPr/>
            <p:nvPr/>
          </p:nvSpPr>
          <p:spPr>
            <a:xfrm>
              <a:off x="3213051" y="135503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79" name="Rectangle 9">
              <a:extLst>
                <a:ext uri="{FF2B5EF4-FFF2-40B4-BE49-F238E27FC236}">
                  <a16:creationId xmlns:a16="http://schemas.microsoft.com/office/drawing/2014/main" id="{6039AFAE-6C30-8DBA-B654-E8199E13783F}"/>
                </a:ext>
              </a:extLst>
            </p:cNvPr>
            <p:cNvSpPr/>
            <p:nvPr/>
          </p:nvSpPr>
          <p:spPr>
            <a:xfrm>
              <a:off x="3643345" y="135503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80" name="Rectangle 10">
              <a:extLst>
                <a:ext uri="{FF2B5EF4-FFF2-40B4-BE49-F238E27FC236}">
                  <a16:creationId xmlns:a16="http://schemas.microsoft.com/office/drawing/2014/main" id="{788BCF8B-6879-C98E-522D-E046966AD0B9}"/>
                </a:ext>
              </a:extLst>
            </p:cNvPr>
            <p:cNvSpPr/>
            <p:nvPr/>
          </p:nvSpPr>
          <p:spPr>
            <a:xfrm>
              <a:off x="4071925" y="135503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81" name="Rectangle 4">
              <a:extLst>
                <a:ext uri="{FF2B5EF4-FFF2-40B4-BE49-F238E27FC236}">
                  <a16:creationId xmlns:a16="http://schemas.microsoft.com/office/drawing/2014/main" id="{C07613FC-1BCE-1C31-7521-C4AD16E89534}"/>
                </a:ext>
              </a:extLst>
            </p:cNvPr>
            <p:cNvSpPr/>
            <p:nvPr/>
          </p:nvSpPr>
          <p:spPr>
            <a:xfrm>
              <a:off x="4926749" y="135503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82" name="Rectangle 5">
              <a:extLst>
                <a:ext uri="{FF2B5EF4-FFF2-40B4-BE49-F238E27FC236}">
                  <a16:creationId xmlns:a16="http://schemas.microsoft.com/office/drawing/2014/main" id="{3FA9A90C-A974-75EC-C0FB-4582FD57F573}"/>
                </a:ext>
              </a:extLst>
            </p:cNvPr>
            <p:cNvSpPr/>
            <p:nvPr/>
          </p:nvSpPr>
          <p:spPr>
            <a:xfrm>
              <a:off x="4498799" y="135503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83" name="Rectangle 8">
              <a:extLst>
                <a:ext uri="{FF2B5EF4-FFF2-40B4-BE49-F238E27FC236}">
                  <a16:creationId xmlns:a16="http://schemas.microsoft.com/office/drawing/2014/main" id="{8B939714-6F90-C043-90A8-4114E676CE91}"/>
                </a:ext>
              </a:extLst>
            </p:cNvPr>
            <p:cNvSpPr/>
            <p:nvPr/>
          </p:nvSpPr>
          <p:spPr>
            <a:xfrm>
              <a:off x="5353623" y="135502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84" name="Rectangle 9">
              <a:extLst>
                <a:ext uri="{FF2B5EF4-FFF2-40B4-BE49-F238E27FC236}">
                  <a16:creationId xmlns:a16="http://schemas.microsoft.com/office/drawing/2014/main" id="{00C4E9F4-C083-FC2A-2572-06612126790E}"/>
                </a:ext>
              </a:extLst>
            </p:cNvPr>
            <p:cNvSpPr/>
            <p:nvPr/>
          </p:nvSpPr>
          <p:spPr>
            <a:xfrm>
              <a:off x="5787337" y="135502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85" name="Rectangle 10">
              <a:extLst>
                <a:ext uri="{FF2B5EF4-FFF2-40B4-BE49-F238E27FC236}">
                  <a16:creationId xmlns:a16="http://schemas.microsoft.com/office/drawing/2014/main" id="{2F5C2137-ACC7-E80B-27F3-22F179A293F1}"/>
                </a:ext>
              </a:extLst>
            </p:cNvPr>
            <p:cNvSpPr/>
            <p:nvPr/>
          </p:nvSpPr>
          <p:spPr>
            <a:xfrm>
              <a:off x="6215287" y="135502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86" name="Rectangle 4">
              <a:extLst>
                <a:ext uri="{FF2B5EF4-FFF2-40B4-BE49-F238E27FC236}">
                  <a16:creationId xmlns:a16="http://schemas.microsoft.com/office/drawing/2014/main" id="{B48457E1-AC7F-C61B-5AA6-8BF3B60689C9}"/>
                </a:ext>
              </a:extLst>
            </p:cNvPr>
            <p:cNvSpPr/>
            <p:nvPr/>
          </p:nvSpPr>
          <p:spPr>
            <a:xfrm>
              <a:off x="2785101" y="17472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87" name="Rectangle 5">
              <a:extLst>
                <a:ext uri="{FF2B5EF4-FFF2-40B4-BE49-F238E27FC236}">
                  <a16:creationId xmlns:a16="http://schemas.microsoft.com/office/drawing/2014/main" id="{5DDAA7AC-D2B5-1BE8-0A74-A50004F601A1}"/>
                </a:ext>
              </a:extLst>
            </p:cNvPr>
            <p:cNvSpPr/>
            <p:nvPr/>
          </p:nvSpPr>
          <p:spPr>
            <a:xfrm>
              <a:off x="2354807" y="17472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88" name="Rectangle 8">
              <a:extLst>
                <a:ext uri="{FF2B5EF4-FFF2-40B4-BE49-F238E27FC236}">
                  <a16:creationId xmlns:a16="http://schemas.microsoft.com/office/drawing/2014/main" id="{272CD568-3FFE-1F7A-7481-8A64DDD94835}"/>
                </a:ext>
              </a:extLst>
            </p:cNvPr>
            <p:cNvSpPr/>
            <p:nvPr/>
          </p:nvSpPr>
          <p:spPr>
            <a:xfrm>
              <a:off x="3213051" y="1746819"/>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89" name="Rectangle 9">
              <a:extLst>
                <a:ext uri="{FF2B5EF4-FFF2-40B4-BE49-F238E27FC236}">
                  <a16:creationId xmlns:a16="http://schemas.microsoft.com/office/drawing/2014/main" id="{3CA9A11F-DEA5-87B4-3B32-F0A2D358B916}"/>
                </a:ext>
              </a:extLst>
            </p:cNvPr>
            <p:cNvSpPr/>
            <p:nvPr/>
          </p:nvSpPr>
          <p:spPr>
            <a:xfrm>
              <a:off x="3643345" y="174681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90" name="Rectangle 10">
              <a:extLst>
                <a:ext uri="{FF2B5EF4-FFF2-40B4-BE49-F238E27FC236}">
                  <a16:creationId xmlns:a16="http://schemas.microsoft.com/office/drawing/2014/main" id="{D6DE5989-DA87-9CAE-6175-4E16FE0A7129}"/>
                </a:ext>
              </a:extLst>
            </p:cNvPr>
            <p:cNvSpPr/>
            <p:nvPr/>
          </p:nvSpPr>
          <p:spPr>
            <a:xfrm>
              <a:off x="4071925" y="174681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91" name="Rectangle 4">
              <a:extLst>
                <a:ext uri="{FF2B5EF4-FFF2-40B4-BE49-F238E27FC236}">
                  <a16:creationId xmlns:a16="http://schemas.microsoft.com/office/drawing/2014/main" id="{409D1E0D-2047-3C23-DFB8-69936F43195E}"/>
                </a:ext>
              </a:extLst>
            </p:cNvPr>
            <p:cNvSpPr/>
            <p:nvPr/>
          </p:nvSpPr>
          <p:spPr>
            <a:xfrm>
              <a:off x="4926749" y="17468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92" name="Rectangle 5">
              <a:extLst>
                <a:ext uri="{FF2B5EF4-FFF2-40B4-BE49-F238E27FC236}">
                  <a16:creationId xmlns:a16="http://schemas.microsoft.com/office/drawing/2014/main" id="{0B727EDB-49E8-FBE2-9107-8DA684CFFA0A}"/>
                </a:ext>
              </a:extLst>
            </p:cNvPr>
            <p:cNvSpPr/>
            <p:nvPr/>
          </p:nvSpPr>
          <p:spPr>
            <a:xfrm>
              <a:off x="4498799" y="174681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93" name="Rectangle 8">
              <a:extLst>
                <a:ext uri="{FF2B5EF4-FFF2-40B4-BE49-F238E27FC236}">
                  <a16:creationId xmlns:a16="http://schemas.microsoft.com/office/drawing/2014/main" id="{4203E2E6-38D9-A443-6D30-807E3ACB401F}"/>
                </a:ext>
              </a:extLst>
            </p:cNvPr>
            <p:cNvSpPr/>
            <p:nvPr/>
          </p:nvSpPr>
          <p:spPr>
            <a:xfrm>
              <a:off x="5353623" y="174681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94" name="Rectangle 9">
              <a:extLst>
                <a:ext uri="{FF2B5EF4-FFF2-40B4-BE49-F238E27FC236}">
                  <a16:creationId xmlns:a16="http://schemas.microsoft.com/office/drawing/2014/main" id="{863B09E3-9846-5790-F0D4-312F01A9EE1C}"/>
                </a:ext>
              </a:extLst>
            </p:cNvPr>
            <p:cNvSpPr/>
            <p:nvPr/>
          </p:nvSpPr>
          <p:spPr>
            <a:xfrm>
              <a:off x="5787337" y="174681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95" name="Rectangle 10">
              <a:extLst>
                <a:ext uri="{FF2B5EF4-FFF2-40B4-BE49-F238E27FC236}">
                  <a16:creationId xmlns:a16="http://schemas.microsoft.com/office/drawing/2014/main" id="{05B3F3F5-B285-ADD0-5CD4-BC3FE7AB2BCF}"/>
                </a:ext>
              </a:extLst>
            </p:cNvPr>
            <p:cNvSpPr/>
            <p:nvPr/>
          </p:nvSpPr>
          <p:spPr>
            <a:xfrm>
              <a:off x="6215287" y="174681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96" name="Rectangle 4">
              <a:extLst>
                <a:ext uri="{FF2B5EF4-FFF2-40B4-BE49-F238E27FC236}">
                  <a16:creationId xmlns:a16="http://schemas.microsoft.com/office/drawing/2014/main" id="{9849878E-0A96-AE96-89F7-E05D48549983}"/>
                </a:ext>
              </a:extLst>
            </p:cNvPr>
            <p:cNvSpPr/>
            <p:nvPr/>
          </p:nvSpPr>
          <p:spPr>
            <a:xfrm>
              <a:off x="2785101" y="214320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97" name="Rectangle 5">
              <a:extLst>
                <a:ext uri="{FF2B5EF4-FFF2-40B4-BE49-F238E27FC236}">
                  <a16:creationId xmlns:a16="http://schemas.microsoft.com/office/drawing/2014/main" id="{398E24AA-E1A6-E633-0E9F-C9E541DF5DF6}"/>
                </a:ext>
              </a:extLst>
            </p:cNvPr>
            <p:cNvSpPr/>
            <p:nvPr/>
          </p:nvSpPr>
          <p:spPr>
            <a:xfrm>
              <a:off x="2354807" y="214320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98" name="Rectangle 8">
              <a:extLst>
                <a:ext uri="{FF2B5EF4-FFF2-40B4-BE49-F238E27FC236}">
                  <a16:creationId xmlns:a16="http://schemas.microsoft.com/office/drawing/2014/main" id="{0232F202-6AA5-8E3E-7B05-4D8C7193B239}"/>
                </a:ext>
              </a:extLst>
            </p:cNvPr>
            <p:cNvSpPr/>
            <p:nvPr/>
          </p:nvSpPr>
          <p:spPr>
            <a:xfrm>
              <a:off x="3213051" y="2142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99" name="Rectangle 9">
              <a:extLst>
                <a:ext uri="{FF2B5EF4-FFF2-40B4-BE49-F238E27FC236}">
                  <a16:creationId xmlns:a16="http://schemas.microsoft.com/office/drawing/2014/main" id="{A8F3C8CB-EC4A-7B9B-2B89-54C3B5E11948}"/>
                </a:ext>
              </a:extLst>
            </p:cNvPr>
            <p:cNvSpPr/>
            <p:nvPr/>
          </p:nvSpPr>
          <p:spPr>
            <a:xfrm>
              <a:off x="3643345" y="2142810"/>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00" name="Rectangle 10">
              <a:extLst>
                <a:ext uri="{FF2B5EF4-FFF2-40B4-BE49-F238E27FC236}">
                  <a16:creationId xmlns:a16="http://schemas.microsoft.com/office/drawing/2014/main" id="{2696F711-8260-2112-90D0-26DD4112C8F9}"/>
                </a:ext>
              </a:extLst>
            </p:cNvPr>
            <p:cNvSpPr/>
            <p:nvPr/>
          </p:nvSpPr>
          <p:spPr>
            <a:xfrm>
              <a:off x="4071925" y="2142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01" name="Rectangle 4">
              <a:extLst>
                <a:ext uri="{FF2B5EF4-FFF2-40B4-BE49-F238E27FC236}">
                  <a16:creationId xmlns:a16="http://schemas.microsoft.com/office/drawing/2014/main" id="{F3838DC9-5128-18D0-5929-399D637340F9}"/>
                </a:ext>
              </a:extLst>
            </p:cNvPr>
            <p:cNvSpPr/>
            <p:nvPr/>
          </p:nvSpPr>
          <p:spPr>
            <a:xfrm>
              <a:off x="4926749" y="214280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02" name="Rectangle 5">
              <a:extLst>
                <a:ext uri="{FF2B5EF4-FFF2-40B4-BE49-F238E27FC236}">
                  <a16:creationId xmlns:a16="http://schemas.microsoft.com/office/drawing/2014/main" id="{5691A143-E500-6CD8-CD0A-C75B807D6155}"/>
                </a:ext>
              </a:extLst>
            </p:cNvPr>
            <p:cNvSpPr/>
            <p:nvPr/>
          </p:nvSpPr>
          <p:spPr>
            <a:xfrm>
              <a:off x="4498799" y="214280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03" name="Rectangle 8">
              <a:extLst>
                <a:ext uri="{FF2B5EF4-FFF2-40B4-BE49-F238E27FC236}">
                  <a16:creationId xmlns:a16="http://schemas.microsoft.com/office/drawing/2014/main" id="{0510AE94-694E-2D36-6F1C-C5FD66AA6DE5}"/>
                </a:ext>
              </a:extLst>
            </p:cNvPr>
            <p:cNvSpPr/>
            <p:nvPr/>
          </p:nvSpPr>
          <p:spPr>
            <a:xfrm>
              <a:off x="5353623" y="214280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04" name="Rectangle 9">
              <a:extLst>
                <a:ext uri="{FF2B5EF4-FFF2-40B4-BE49-F238E27FC236}">
                  <a16:creationId xmlns:a16="http://schemas.microsoft.com/office/drawing/2014/main" id="{08CF86E4-4BCC-852B-9D55-0A26F146D48C}"/>
                </a:ext>
              </a:extLst>
            </p:cNvPr>
            <p:cNvSpPr/>
            <p:nvPr/>
          </p:nvSpPr>
          <p:spPr>
            <a:xfrm>
              <a:off x="5787337" y="214280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05" name="Rectangle 10">
              <a:extLst>
                <a:ext uri="{FF2B5EF4-FFF2-40B4-BE49-F238E27FC236}">
                  <a16:creationId xmlns:a16="http://schemas.microsoft.com/office/drawing/2014/main" id="{A3304B0F-DEB9-C387-769D-6C1D21F54C57}"/>
                </a:ext>
              </a:extLst>
            </p:cNvPr>
            <p:cNvSpPr/>
            <p:nvPr/>
          </p:nvSpPr>
          <p:spPr>
            <a:xfrm>
              <a:off x="6215287" y="214280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06" name="Rectangle 4">
              <a:extLst>
                <a:ext uri="{FF2B5EF4-FFF2-40B4-BE49-F238E27FC236}">
                  <a16:creationId xmlns:a16="http://schemas.microsoft.com/office/drawing/2014/main" id="{F7F2BA7F-4B49-EF50-1DFF-102BBE388693}"/>
                </a:ext>
              </a:extLst>
            </p:cNvPr>
            <p:cNvSpPr/>
            <p:nvPr/>
          </p:nvSpPr>
          <p:spPr>
            <a:xfrm>
              <a:off x="2785101" y="253840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07" name="Rectangle 5">
              <a:extLst>
                <a:ext uri="{FF2B5EF4-FFF2-40B4-BE49-F238E27FC236}">
                  <a16:creationId xmlns:a16="http://schemas.microsoft.com/office/drawing/2014/main" id="{8590B6BB-EF8A-DA7F-2F0E-C0CFB6C81261}"/>
                </a:ext>
              </a:extLst>
            </p:cNvPr>
            <p:cNvSpPr/>
            <p:nvPr/>
          </p:nvSpPr>
          <p:spPr>
            <a:xfrm>
              <a:off x="2354807" y="253840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08" name="Rectangle 8">
              <a:extLst>
                <a:ext uri="{FF2B5EF4-FFF2-40B4-BE49-F238E27FC236}">
                  <a16:creationId xmlns:a16="http://schemas.microsoft.com/office/drawing/2014/main" id="{DCF659FD-5AB1-9ADF-EBDE-8CA98D3EF290}"/>
                </a:ext>
              </a:extLst>
            </p:cNvPr>
            <p:cNvSpPr/>
            <p:nvPr/>
          </p:nvSpPr>
          <p:spPr>
            <a:xfrm>
              <a:off x="3213051" y="253800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09" name="Rectangle 9">
              <a:extLst>
                <a:ext uri="{FF2B5EF4-FFF2-40B4-BE49-F238E27FC236}">
                  <a16:creationId xmlns:a16="http://schemas.microsoft.com/office/drawing/2014/main" id="{3CF016BC-FBFC-9F10-79C7-329D906A55D3}"/>
                </a:ext>
              </a:extLst>
            </p:cNvPr>
            <p:cNvSpPr/>
            <p:nvPr/>
          </p:nvSpPr>
          <p:spPr>
            <a:xfrm>
              <a:off x="3643345" y="253800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10" name="Rectangle 10">
              <a:extLst>
                <a:ext uri="{FF2B5EF4-FFF2-40B4-BE49-F238E27FC236}">
                  <a16:creationId xmlns:a16="http://schemas.microsoft.com/office/drawing/2014/main" id="{A31B46DD-8A6C-9A15-807B-82773BC08873}"/>
                </a:ext>
              </a:extLst>
            </p:cNvPr>
            <p:cNvSpPr/>
            <p:nvPr/>
          </p:nvSpPr>
          <p:spPr>
            <a:xfrm>
              <a:off x="4071925" y="2538007"/>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11" name="Rectangle 4">
              <a:extLst>
                <a:ext uri="{FF2B5EF4-FFF2-40B4-BE49-F238E27FC236}">
                  <a16:creationId xmlns:a16="http://schemas.microsoft.com/office/drawing/2014/main" id="{6CB8A52D-6368-ADA6-8753-B29B7D0771E8}"/>
                </a:ext>
              </a:extLst>
            </p:cNvPr>
            <p:cNvSpPr/>
            <p:nvPr/>
          </p:nvSpPr>
          <p:spPr>
            <a:xfrm>
              <a:off x="4926749" y="253800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12" name="Rectangle 5">
              <a:extLst>
                <a:ext uri="{FF2B5EF4-FFF2-40B4-BE49-F238E27FC236}">
                  <a16:creationId xmlns:a16="http://schemas.microsoft.com/office/drawing/2014/main" id="{CB8230C6-EA19-FE01-FD55-257850CF60AC}"/>
                </a:ext>
              </a:extLst>
            </p:cNvPr>
            <p:cNvSpPr/>
            <p:nvPr/>
          </p:nvSpPr>
          <p:spPr>
            <a:xfrm>
              <a:off x="4498799" y="253800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13" name="Rectangle 8">
              <a:extLst>
                <a:ext uri="{FF2B5EF4-FFF2-40B4-BE49-F238E27FC236}">
                  <a16:creationId xmlns:a16="http://schemas.microsoft.com/office/drawing/2014/main" id="{848AC2C9-074E-0153-F820-541D44FDAD67}"/>
                </a:ext>
              </a:extLst>
            </p:cNvPr>
            <p:cNvSpPr/>
            <p:nvPr/>
          </p:nvSpPr>
          <p:spPr>
            <a:xfrm>
              <a:off x="5353623" y="253800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14" name="Rectangle 9">
              <a:extLst>
                <a:ext uri="{FF2B5EF4-FFF2-40B4-BE49-F238E27FC236}">
                  <a16:creationId xmlns:a16="http://schemas.microsoft.com/office/drawing/2014/main" id="{09E406FC-BF6E-233D-D75A-2A75428EA9C5}"/>
                </a:ext>
              </a:extLst>
            </p:cNvPr>
            <p:cNvSpPr/>
            <p:nvPr/>
          </p:nvSpPr>
          <p:spPr>
            <a:xfrm>
              <a:off x="5787337" y="253800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15" name="Rectangle 10">
              <a:extLst>
                <a:ext uri="{FF2B5EF4-FFF2-40B4-BE49-F238E27FC236}">
                  <a16:creationId xmlns:a16="http://schemas.microsoft.com/office/drawing/2014/main" id="{C0382306-AFD8-C1AA-0B19-537FEBF9426C}"/>
                </a:ext>
              </a:extLst>
            </p:cNvPr>
            <p:cNvSpPr/>
            <p:nvPr/>
          </p:nvSpPr>
          <p:spPr>
            <a:xfrm>
              <a:off x="6215287" y="253800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16" name="Rectangle 4">
              <a:extLst>
                <a:ext uri="{FF2B5EF4-FFF2-40B4-BE49-F238E27FC236}">
                  <a16:creationId xmlns:a16="http://schemas.microsoft.com/office/drawing/2014/main" id="{E34657F4-B723-034D-7D13-769984F51112}"/>
                </a:ext>
              </a:extLst>
            </p:cNvPr>
            <p:cNvSpPr/>
            <p:nvPr/>
          </p:nvSpPr>
          <p:spPr>
            <a:xfrm>
              <a:off x="2785101" y="29215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17" name="Rectangle 5">
              <a:extLst>
                <a:ext uri="{FF2B5EF4-FFF2-40B4-BE49-F238E27FC236}">
                  <a16:creationId xmlns:a16="http://schemas.microsoft.com/office/drawing/2014/main" id="{A691B82E-3F82-01BC-5F9C-E1CB73EB6138}"/>
                </a:ext>
              </a:extLst>
            </p:cNvPr>
            <p:cNvSpPr/>
            <p:nvPr/>
          </p:nvSpPr>
          <p:spPr>
            <a:xfrm>
              <a:off x="2354807" y="29215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18" name="Rectangle 8">
              <a:extLst>
                <a:ext uri="{FF2B5EF4-FFF2-40B4-BE49-F238E27FC236}">
                  <a16:creationId xmlns:a16="http://schemas.microsoft.com/office/drawing/2014/main" id="{89458F61-2C10-C1F5-FD03-593C64A3592E}"/>
                </a:ext>
              </a:extLst>
            </p:cNvPr>
            <p:cNvSpPr/>
            <p:nvPr/>
          </p:nvSpPr>
          <p:spPr>
            <a:xfrm>
              <a:off x="3213051" y="292114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19" name="Rectangle 9">
              <a:extLst>
                <a:ext uri="{FF2B5EF4-FFF2-40B4-BE49-F238E27FC236}">
                  <a16:creationId xmlns:a16="http://schemas.microsoft.com/office/drawing/2014/main" id="{C0E3A58A-B8F4-7AB5-1AC8-1DE144FF8239}"/>
                </a:ext>
              </a:extLst>
            </p:cNvPr>
            <p:cNvSpPr/>
            <p:nvPr/>
          </p:nvSpPr>
          <p:spPr>
            <a:xfrm>
              <a:off x="3643345" y="292114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20" name="Rectangle 10">
              <a:extLst>
                <a:ext uri="{FF2B5EF4-FFF2-40B4-BE49-F238E27FC236}">
                  <a16:creationId xmlns:a16="http://schemas.microsoft.com/office/drawing/2014/main" id="{90EBC5F5-94D6-2923-BA57-6C40C112089F}"/>
                </a:ext>
              </a:extLst>
            </p:cNvPr>
            <p:cNvSpPr/>
            <p:nvPr/>
          </p:nvSpPr>
          <p:spPr>
            <a:xfrm>
              <a:off x="4071925" y="292114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21" name="Rectangle 4">
              <a:extLst>
                <a:ext uri="{FF2B5EF4-FFF2-40B4-BE49-F238E27FC236}">
                  <a16:creationId xmlns:a16="http://schemas.microsoft.com/office/drawing/2014/main" id="{D5FF1B52-A1F2-6E41-CE8C-230CB0458A73}"/>
                </a:ext>
              </a:extLst>
            </p:cNvPr>
            <p:cNvSpPr/>
            <p:nvPr/>
          </p:nvSpPr>
          <p:spPr>
            <a:xfrm>
              <a:off x="4926749" y="292114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22" name="Rectangle 5">
              <a:extLst>
                <a:ext uri="{FF2B5EF4-FFF2-40B4-BE49-F238E27FC236}">
                  <a16:creationId xmlns:a16="http://schemas.microsoft.com/office/drawing/2014/main" id="{7B596C9D-8FF0-2BAF-6C5E-BC4E4AA5BF32}"/>
                </a:ext>
              </a:extLst>
            </p:cNvPr>
            <p:cNvSpPr/>
            <p:nvPr/>
          </p:nvSpPr>
          <p:spPr>
            <a:xfrm>
              <a:off x="4498799" y="2921148"/>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23" name="Rectangle 8">
              <a:extLst>
                <a:ext uri="{FF2B5EF4-FFF2-40B4-BE49-F238E27FC236}">
                  <a16:creationId xmlns:a16="http://schemas.microsoft.com/office/drawing/2014/main" id="{6A67D423-1040-7920-8AA4-5C3704D73ECA}"/>
                </a:ext>
              </a:extLst>
            </p:cNvPr>
            <p:cNvSpPr/>
            <p:nvPr/>
          </p:nvSpPr>
          <p:spPr>
            <a:xfrm>
              <a:off x="5353623" y="292114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24" name="Rectangle 9">
              <a:extLst>
                <a:ext uri="{FF2B5EF4-FFF2-40B4-BE49-F238E27FC236}">
                  <a16:creationId xmlns:a16="http://schemas.microsoft.com/office/drawing/2014/main" id="{4FBF95DD-988A-B7C0-980F-7695A3B10707}"/>
                </a:ext>
              </a:extLst>
            </p:cNvPr>
            <p:cNvSpPr/>
            <p:nvPr/>
          </p:nvSpPr>
          <p:spPr>
            <a:xfrm>
              <a:off x="5787337" y="292114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25" name="Rectangle 10">
              <a:extLst>
                <a:ext uri="{FF2B5EF4-FFF2-40B4-BE49-F238E27FC236}">
                  <a16:creationId xmlns:a16="http://schemas.microsoft.com/office/drawing/2014/main" id="{D44CF25F-2CA8-E46D-71BB-11CA83AA26ED}"/>
                </a:ext>
              </a:extLst>
            </p:cNvPr>
            <p:cNvSpPr/>
            <p:nvPr/>
          </p:nvSpPr>
          <p:spPr>
            <a:xfrm>
              <a:off x="6215287" y="292114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26" name="Rectangle 4">
              <a:extLst>
                <a:ext uri="{FF2B5EF4-FFF2-40B4-BE49-F238E27FC236}">
                  <a16:creationId xmlns:a16="http://schemas.microsoft.com/office/drawing/2014/main" id="{F371D882-BAE5-5754-CF03-2EE77FAB6B36}"/>
                </a:ext>
              </a:extLst>
            </p:cNvPr>
            <p:cNvSpPr/>
            <p:nvPr/>
          </p:nvSpPr>
          <p:spPr>
            <a:xfrm>
              <a:off x="2785101" y="330920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27" name="Rectangle 5">
              <a:extLst>
                <a:ext uri="{FF2B5EF4-FFF2-40B4-BE49-F238E27FC236}">
                  <a16:creationId xmlns:a16="http://schemas.microsoft.com/office/drawing/2014/main" id="{21B3ED27-5C00-3039-8FBB-2378DF065F5D}"/>
                </a:ext>
              </a:extLst>
            </p:cNvPr>
            <p:cNvSpPr/>
            <p:nvPr/>
          </p:nvSpPr>
          <p:spPr>
            <a:xfrm>
              <a:off x="2354807" y="330920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28" name="Rectangle 8">
              <a:extLst>
                <a:ext uri="{FF2B5EF4-FFF2-40B4-BE49-F238E27FC236}">
                  <a16:creationId xmlns:a16="http://schemas.microsoft.com/office/drawing/2014/main" id="{FB627EC2-37F9-8E2D-84ED-827449B79EB0}"/>
                </a:ext>
              </a:extLst>
            </p:cNvPr>
            <p:cNvSpPr/>
            <p:nvPr/>
          </p:nvSpPr>
          <p:spPr>
            <a:xfrm>
              <a:off x="3213051" y="33088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29" name="Rectangle 9">
              <a:extLst>
                <a:ext uri="{FF2B5EF4-FFF2-40B4-BE49-F238E27FC236}">
                  <a16:creationId xmlns:a16="http://schemas.microsoft.com/office/drawing/2014/main" id="{66331C35-C7BA-9465-E834-E750025CCA6C}"/>
                </a:ext>
              </a:extLst>
            </p:cNvPr>
            <p:cNvSpPr/>
            <p:nvPr/>
          </p:nvSpPr>
          <p:spPr>
            <a:xfrm>
              <a:off x="3643345" y="33088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30" name="Rectangle 10">
              <a:extLst>
                <a:ext uri="{FF2B5EF4-FFF2-40B4-BE49-F238E27FC236}">
                  <a16:creationId xmlns:a16="http://schemas.microsoft.com/office/drawing/2014/main" id="{BDB07790-E921-42D6-6287-DD170A52FEA7}"/>
                </a:ext>
              </a:extLst>
            </p:cNvPr>
            <p:cNvSpPr/>
            <p:nvPr/>
          </p:nvSpPr>
          <p:spPr>
            <a:xfrm>
              <a:off x="4071925" y="330881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31" name="Rectangle 4">
              <a:extLst>
                <a:ext uri="{FF2B5EF4-FFF2-40B4-BE49-F238E27FC236}">
                  <a16:creationId xmlns:a16="http://schemas.microsoft.com/office/drawing/2014/main" id="{E4CE89B7-672C-10F1-9209-E2D8E36EA448}"/>
                </a:ext>
              </a:extLst>
            </p:cNvPr>
            <p:cNvSpPr/>
            <p:nvPr/>
          </p:nvSpPr>
          <p:spPr>
            <a:xfrm>
              <a:off x="4926749" y="3308812"/>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32" name="Rectangle 5">
              <a:extLst>
                <a:ext uri="{FF2B5EF4-FFF2-40B4-BE49-F238E27FC236}">
                  <a16:creationId xmlns:a16="http://schemas.microsoft.com/office/drawing/2014/main" id="{32EFEACD-1583-CAF2-69EE-23FDF28E5A41}"/>
                </a:ext>
              </a:extLst>
            </p:cNvPr>
            <p:cNvSpPr/>
            <p:nvPr/>
          </p:nvSpPr>
          <p:spPr>
            <a:xfrm>
              <a:off x="4498799" y="330881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33" name="Rectangle 8">
              <a:extLst>
                <a:ext uri="{FF2B5EF4-FFF2-40B4-BE49-F238E27FC236}">
                  <a16:creationId xmlns:a16="http://schemas.microsoft.com/office/drawing/2014/main" id="{9CFE3827-D689-F333-6BE6-DC1F3B258FA0}"/>
                </a:ext>
              </a:extLst>
            </p:cNvPr>
            <p:cNvSpPr/>
            <p:nvPr/>
          </p:nvSpPr>
          <p:spPr>
            <a:xfrm>
              <a:off x="5353623" y="330881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34" name="Rectangle 9">
              <a:extLst>
                <a:ext uri="{FF2B5EF4-FFF2-40B4-BE49-F238E27FC236}">
                  <a16:creationId xmlns:a16="http://schemas.microsoft.com/office/drawing/2014/main" id="{9BFFAB0F-615C-34B0-2470-742EB7CDE2DC}"/>
                </a:ext>
              </a:extLst>
            </p:cNvPr>
            <p:cNvSpPr/>
            <p:nvPr/>
          </p:nvSpPr>
          <p:spPr>
            <a:xfrm>
              <a:off x="5787337" y="3308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35" name="Rectangle 10">
              <a:extLst>
                <a:ext uri="{FF2B5EF4-FFF2-40B4-BE49-F238E27FC236}">
                  <a16:creationId xmlns:a16="http://schemas.microsoft.com/office/drawing/2014/main" id="{147EFC36-E54A-4111-5D94-058B6277810D}"/>
                </a:ext>
              </a:extLst>
            </p:cNvPr>
            <p:cNvSpPr/>
            <p:nvPr/>
          </p:nvSpPr>
          <p:spPr>
            <a:xfrm>
              <a:off x="6215287" y="330881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36" name="Rectangle 4">
              <a:extLst>
                <a:ext uri="{FF2B5EF4-FFF2-40B4-BE49-F238E27FC236}">
                  <a16:creationId xmlns:a16="http://schemas.microsoft.com/office/drawing/2014/main" id="{57980908-1B66-4125-4310-A35677123EF6}"/>
                </a:ext>
              </a:extLst>
            </p:cNvPr>
            <p:cNvSpPr/>
            <p:nvPr/>
          </p:nvSpPr>
          <p:spPr>
            <a:xfrm>
              <a:off x="2785101" y="370551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37" name="Rectangle 5">
              <a:extLst>
                <a:ext uri="{FF2B5EF4-FFF2-40B4-BE49-F238E27FC236}">
                  <a16:creationId xmlns:a16="http://schemas.microsoft.com/office/drawing/2014/main" id="{A4F7360C-BE80-68FC-CBCD-6C6EA3499568}"/>
                </a:ext>
              </a:extLst>
            </p:cNvPr>
            <p:cNvSpPr/>
            <p:nvPr/>
          </p:nvSpPr>
          <p:spPr>
            <a:xfrm>
              <a:off x="2354807" y="370551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38" name="Rectangle 8">
              <a:extLst>
                <a:ext uri="{FF2B5EF4-FFF2-40B4-BE49-F238E27FC236}">
                  <a16:creationId xmlns:a16="http://schemas.microsoft.com/office/drawing/2014/main" id="{3D7A565F-26D4-8F7A-DB39-DACCF7C301CB}"/>
                </a:ext>
              </a:extLst>
            </p:cNvPr>
            <p:cNvSpPr/>
            <p:nvPr/>
          </p:nvSpPr>
          <p:spPr>
            <a:xfrm>
              <a:off x="3213051" y="37051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39" name="Rectangle 9">
              <a:extLst>
                <a:ext uri="{FF2B5EF4-FFF2-40B4-BE49-F238E27FC236}">
                  <a16:creationId xmlns:a16="http://schemas.microsoft.com/office/drawing/2014/main" id="{FEF6B429-FA2B-4089-C432-A5D4EAA23A98}"/>
                </a:ext>
              </a:extLst>
            </p:cNvPr>
            <p:cNvSpPr/>
            <p:nvPr/>
          </p:nvSpPr>
          <p:spPr>
            <a:xfrm>
              <a:off x="3643345" y="37051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40" name="Rectangle 10">
              <a:extLst>
                <a:ext uri="{FF2B5EF4-FFF2-40B4-BE49-F238E27FC236}">
                  <a16:creationId xmlns:a16="http://schemas.microsoft.com/office/drawing/2014/main" id="{CB701250-BAFE-5260-A8DF-24B3BDCD9E5C}"/>
                </a:ext>
              </a:extLst>
            </p:cNvPr>
            <p:cNvSpPr/>
            <p:nvPr/>
          </p:nvSpPr>
          <p:spPr>
            <a:xfrm>
              <a:off x="4071925" y="370511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41" name="Rectangle 4">
              <a:extLst>
                <a:ext uri="{FF2B5EF4-FFF2-40B4-BE49-F238E27FC236}">
                  <a16:creationId xmlns:a16="http://schemas.microsoft.com/office/drawing/2014/main" id="{C010C686-F239-6F99-5B46-F499853F58CC}"/>
                </a:ext>
              </a:extLst>
            </p:cNvPr>
            <p:cNvSpPr/>
            <p:nvPr/>
          </p:nvSpPr>
          <p:spPr>
            <a:xfrm>
              <a:off x="4926749" y="3705115"/>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42" name="Rectangle 5">
              <a:extLst>
                <a:ext uri="{FF2B5EF4-FFF2-40B4-BE49-F238E27FC236}">
                  <a16:creationId xmlns:a16="http://schemas.microsoft.com/office/drawing/2014/main" id="{A6FE1FC9-B91C-C2CC-5B4E-06A4D657D0BC}"/>
                </a:ext>
              </a:extLst>
            </p:cNvPr>
            <p:cNvSpPr/>
            <p:nvPr/>
          </p:nvSpPr>
          <p:spPr>
            <a:xfrm>
              <a:off x="4498799" y="370511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43" name="Rectangle 8">
              <a:extLst>
                <a:ext uri="{FF2B5EF4-FFF2-40B4-BE49-F238E27FC236}">
                  <a16:creationId xmlns:a16="http://schemas.microsoft.com/office/drawing/2014/main" id="{58604601-12D5-F90E-32F7-F170315A17EA}"/>
                </a:ext>
              </a:extLst>
            </p:cNvPr>
            <p:cNvSpPr/>
            <p:nvPr/>
          </p:nvSpPr>
          <p:spPr>
            <a:xfrm>
              <a:off x="5353623" y="3705114"/>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44" name="Rectangle 9">
              <a:extLst>
                <a:ext uri="{FF2B5EF4-FFF2-40B4-BE49-F238E27FC236}">
                  <a16:creationId xmlns:a16="http://schemas.microsoft.com/office/drawing/2014/main" id="{1E4DB558-AF7E-B95E-D0AD-37B5BCCC323F}"/>
                </a:ext>
              </a:extLst>
            </p:cNvPr>
            <p:cNvSpPr/>
            <p:nvPr/>
          </p:nvSpPr>
          <p:spPr>
            <a:xfrm>
              <a:off x="5787337" y="370511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45" name="Rectangle 10">
              <a:extLst>
                <a:ext uri="{FF2B5EF4-FFF2-40B4-BE49-F238E27FC236}">
                  <a16:creationId xmlns:a16="http://schemas.microsoft.com/office/drawing/2014/main" id="{A0666BA4-14CA-6E6A-A52E-F1D8E49A35A2}"/>
                </a:ext>
              </a:extLst>
            </p:cNvPr>
            <p:cNvSpPr/>
            <p:nvPr/>
          </p:nvSpPr>
          <p:spPr>
            <a:xfrm>
              <a:off x="6215287" y="370511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46" name="Rectangle 4">
              <a:extLst>
                <a:ext uri="{FF2B5EF4-FFF2-40B4-BE49-F238E27FC236}">
                  <a16:creationId xmlns:a16="http://schemas.microsoft.com/office/drawing/2014/main" id="{09CC9A1C-0FF5-DA8D-9B81-D2E78337E476}"/>
                </a:ext>
              </a:extLst>
            </p:cNvPr>
            <p:cNvSpPr/>
            <p:nvPr/>
          </p:nvSpPr>
          <p:spPr>
            <a:xfrm>
              <a:off x="2785101" y="409399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47" name="Rectangle 5">
              <a:extLst>
                <a:ext uri="{FF2B5EF4-FFF2-40B4-BE49-F238E27FC236}">
                  <a16:creationId xmlns:a16="http://schemas.microsoft.com/office/drawing/2014/main" id="{3CF680CF-E2FC-EFFB-6AE7-F826C7856EB2}"/>
                </a:ext>
              </a:extLst>
            </p:cNvPr>
            <p:cNvSpPr/>
            <p:nvPr/>
          </p:nvSpPr>
          <p:spPr>
            <a:xfrm>
              <a:off x="2354807" y="4093996"/>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48" name="Rectangle 8">
              <a:extLst>
                <a:ext uri="{FF2B5EF4-FFF2-40B4-BE49-F238E27FC236}">
                  <a16:creationId xmlns:a16="http://schemas.microsoft.com/office/drawing/2014/main" id="{AD075D0B-8562-6A6D-01EC-69388594C105}"/>
                </a:ext>
              </a:extLst>
            </p:cNvPr>
            <p:cNvSpPr/>
            <p:nvPr/>
          </p:nvSpPr>
          <p:spPr>
            <a:xfrm>
              <a:off x="3213051" y="40936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49" name="Rectangle 9">
              <a:extLst>
                <a:ext uri="{FF2B5EF4-FFF2-40B4-BE49-F238E27FC236}">
                  <a16:creationId xmlns:a16="http://schemas.microsoft.com/office/drawing/2014/main" id="{CBC0E90D-5498-5DC2-A9E5-3206EE5E5824}"/>
                </a:ext>
              </a:extLst>
            </p:cNvPr>
            <p:cNvSpPr/>
            <p:nvPr/>
          </p:nvSpPr>
          <p:spPr>
            <a:xfrm>
              <a:off x="3643345" y="40936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50" name="Rectangle 10">
              <a:extLst>
                <a:ext uri="{FF2B5EF4-FFF2-40B4-BE49-F238E27FC236}">
                  <a16:creationId xmlns:a16="http://schemas.microsoft.com/office/drawing/2014/main" id="{43215DC0-4AF1-DBA1-C550-99928887A67E}"/>
                </a:ext>
              </a:extLst>
            </p:cNvPr>
            <p:cNvSpPr/>
            <p:nvPr/>
          </p:nvSpPr>
          <p:spPr>
            <a:xfrm>
              <a:off x="4071925" y="409360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51" name="Rectangle 4">
              <a:extLst>
                <a:ext uri="{FF2B5EF4-FFF2-40B4-BE49-F238E27FC236}">
                  <a16:creationId xmlns:a16="http://schemas.microsoft.com/office/drawing/2014/main" id="{93B8FC98-9E58-4015-63F9-1F72AEF57E26}"/>
                </a:ext>
              </a:extLst>
            </p:cNvPr>
            <p:cNvSpPr/>
            <p:nvPr/>
          </p:nvSpPr>
          <p:spPr>
            <a:xfrm>
              <a:off x="4926749" y="409359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52" name="Rectangle 5">
              <a:extLst>
                <a:ext uri="{FF2B5EF4-FFF2-40B4-BE49-F238E27FC236}">
                  <a16:creationId xmlns:a16="http://schemas.microsoft.com/office/drawing/2014/main" id="{FB2F67C9-DE08-FDBD-0D2B-CCD63210458A}"/>
                </a:ext>
              </a:extLst>
            </p:cNvPr>
            <p:cNvSpPr/>
            <p:nvPr/>
          </p:nvSpPr>
          <p:spPr>
            <a:xfrm>
              <a:off x="4498799" y="409360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53" name="Rectangle 8">
              <a:extLst>
                <a:ext uri="{FF2B5EF4-FFF2-40B4-BE49-F238E27FC236}">
                  <a16:creationId xmlns:a16="http://schemas.microsoft.com/office/drawing/2014/main" id="{74AAC2BF-15F1-691A-9D58-52609BA83861}"/>
                </a:ext>
              </a:extLst>
            </p:cNvPr>
            <p:cNvSpPr/>
            <p:nvPr/>
          </p:nvSpPr>
          <p:spPr>
            <a:xfrm>
              <a:off x="5353623" y="4093598"/>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54" name="Rectangle 9">
              <a:extLst>
                <a:ext uri="{FF2B5EF4-FFF2-40B4-BE49-F238E27FC236}">
                  <a16:creationId xmlns:a16="http://schemas.microsoft.com/office/drawing/2014/main" id="{8897FBCD-3F6C-43A1-4614-CDEE83265059}"/>
                </a:ext>
              </a:extLst>
            </p:cNvPr>
            <p:cNvSpPr/>
            <p:nvPr/>
          </p:nvSpPr>
          <p:spPr>
            <a:xfrm>
              <a:off x="5787337" y="4093597"/>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55" name="Rectangle 10">
              <a:extLst>
                <a:ext uri="{FF2B5EF4-FFF2-40B4-BE49-F238E27FC236}">
                  <a16:creationId xmlns:a16="http://schemas.microsoft.com/office/drawing/2014/main" id="{14D61FDA-20D5-0C1B-FE63-2A7C17AF4442}"/>
                </a:ext>
              </a:extLst>
            </p:cNvPr>
            <p:cNvSpPr/>
            <p:nvPr/>
          </p:nvSpPr>
          <p:spPr>
            <a:xfrm>
              <a:off x="6215287" y="4093597"/>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56" name="Rectangle 4">
              <a:extLst>
                <a:ext uri="{FF2B5EF4-FFF2-40B4-BE49-F238E27FC236}">
                  <a16:creationId xmlns:a16="http://schemas.microsoft.com/office/drawing/2014/main" id="{425ED12E-E242-9E42-D403-2F97F01FA793}"/>
                </a:ext>
              </a:extLst>
            </p:cNvPr>
            <p:cNvSpPr/>
            <p:nvPr/>
          </p:nvSpPr>
          <p:spPr>
            <a:xfrm>
              <a:off x="2785101" y="448723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2</a:t>
              </a:r>
            </a:p>
          </p:txBody>
        </p:sp>
        <p:sp>
          <p:nvSpPr>
            <p:cNvPr id="157" name="Rectangle 5">
              <a:extLst>
                <a:ext uri="{FF2B5EF4-FFF2-40B4-BE49-F238E27FC236}">
                  <a16:creationId xmlns:a16="http://schemas.microsoft.com/office/drawing/2014/main" id="{1147CE01-6118-6260-1635-E900E5BDD920}"/>
                </a:ext>
              </a:extLst>
            </p:cNvPr>
            <p:cNvSpPr/>
            <p:nvPr/>
          </p:nvSpPr>
          <p:spPr>
            <a:xfrm>
              <a:off x="2354807" y="4487239"/>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a:t>
              </a:r>
            </a:p>
          </p:txBody>
        </p:sp>
        <p:sp>
          <p:nvSpPr>
            <p:cNvPr id="158" name="Rectangle 8">
              <a:extLst>
                <a:ext uri="{FF2B5EF4-FFF2-40B4-BE49-F238E27FC236}">
                  <a16:creationId xmlns:a16="http://schemas.microsoft.com/office/drawing/2014/main" id="{2B8D66CE-FFB5-8460-A9AE-5AF2AC9B278C}"/>
                </a:ext>
              </a:extLst>
            </p:cNvPr>
            <p:cNvSpPr/>
            <p:nvPr/>
          </p:nvSpPr>
          <p:spPr>
            <a:xfrm>
              <a:off x="3213051" y="44868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3</a:t>
              </a:r>
            </a:p>
          </p:txBody>
        </p:sp>
        <p:sp>
          <p:nvSpPr>
            <p:cNvPr id="159" name="Rectangle 9">
              <a:extLst>
                <a:ext uri="{FF2B5EF4-FFF2-40B4-BE49-F238E27FC236}">
                  <a16:creationId xmlns:a16="http://schemas.microsoft.com/office/drawing/2014/main" id="{9FA177D9-5022-298C-0450-D4173F6E5568}"/>
                </a:ext>
              </a:extLst>
            </p:cNvPr>
            <p:cNvSpPr/>
            <p:nvPr/>
          </p:nvSpPr>
          <p:spPr>
            <a:xfrm>
              <a:off x="3643345" y="44868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4</a:t>
              </a:r>
            </a:p>
          </p:txBody>
        </p:sp>
        <p:sp>
          <p:nvSpPr>
            <p:cNvPr id="160" name="Rectangle 10">
              <a:extLst>
                <a:ext uri="{FF2B5EF4-FFF2-40B4-BE49-F238E27FC236}">
                  <a16:creationId xmlns:a16="http://schemas.microsoft.com/office/drawing/2014/main" id="{6C56D40A-F72F-9CBE-DEE3-03882D197490}"/>
                </a:ext>
              </a:extLst>
            </p:cNvPr>
            <p:cNvSpPr/>
            <p:nvPr/>
          </p:nvSpPr>
          <p:spPr>
            <a:xfrm>
              <a:off x="4071925" y="4486844"/>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5</a:t>
              </a:r>
            </a:p>
          </p:txBody>
        </p:sp>
        <p:sp>
          <p:nvSpPr>
            <p:cNvPr id="161" name="Rectangle 4">
              <a:extLst>
                <a:ext uri="{FF2B5EF4-FFF2-40B4-BE49-F238E27FC236}">
                  <a16:creationId xmlns:a16="http://schemas.microsoft.com/office/drawing/2014/main" id="{A76252EB-725A-AA26-F74C-5F42BD8F37FC}"/>
                </a:ext>
              </a:extLst>
            </p:cNvPr>
            <p:cNvSpPr/>
            <p:nvPr/>
          </p:nvSpPr>
          <p:spPr>
            <a:xfrm>
              <a:off x="4926749" y="4486842"/>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7</a:t>
              </a:r>
            </a:p>
          </p:txBody>
        </p:sp>
        <p:sp>
          <p:nvSpPr>
            <p:cNvPr id="162" name="Rectangle 5">
              <a:extLst>
                <a:ext uri="{FF2B5EF4-FFF2-40B4-BE49-F238E27FC236}">
                  <a16:creationId xmlns:a16="http://schemas.microsoft.com/office/drawing/2014/main" id="{4139510D-32DB-BF06-F4DD-7FD20676BBB8}"/>
                </a:ext>
              </a:extLst>
            </p:cNvPr>
            <p:cNvSpPr/>
            <p:nvPr/>
          </p:nvSpPr>
          <p:spPr>
            <a:xfrm>
              <a:off x="4498799" y="4486843"/>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6</a:t>
              </a:r>
            </a:p>
          </p:txBody>
        </p:sp>
        <p:sp>
          <p:nvSpPr>
            <p:cNvPr id="163" name="Rectangle 8">
              <a:extLst>
                <a:ext uri="{FF2B5EF4-FFF2-40B4-BE49-F238E27FC236}">
                  <a16:creationId xmlns:a16="http://schemas.microsoft.com/office/drawing/2014/main" id="{77991953-00B7-8432-FE0F-B63DB489F1CC}"/>
                </a:ext>
              </a:extLst>
            </p:cNvPr>
            <p:cNvSpPr/>
            <p:nvPr/>
          </p:nvSpPr>
          <p:spPr>
            <a:xfrm>
              <a:off x="5353623" y="4486841"/>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8</a:t>
              </a:r>
            </a:p>
          </p:txBody>
        </p:sp>
        <p:sp>
          <p:nvSpPr>
            <p:cNvPr id="164" name="Rectangle 9">
              <a:extLst>
                <a:ext uri="{FF2B5EF4-FFF2-40B4-BE49-F238E27FC236}">
                  <a16:creationId xmlns:a16="http://schemas.microsoft.com/office/drawing/2014/main" id="{D4747C93-8FF4-2165-319B-2C8A1D28319C}"/>
                </a:ext>
              </a:extLst>
            </p:cNvPr>
            <p:cNvSpPr/>
            <p:nvPr/>
          </p:nvSpPr>
          <p:spPr>
            <a:xfrm>
              <a:off x="5787337" y="4486840"/>
              <a:ext cx="432000"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9</a:t>
              </a:r>
            </a:p>
          </p:txBody>
        </p:sp>
        <p:sp>
          <p:nvSpPr>
            <p:cNvPr id="165" name="Rectangle 10">
              <a:extLst>
                <a:ext uri="{FF2B5EF4-FFF2-40B4-BE49-F238E27FC236}">
                  <a16:creationId xmlns:a16="http://schemas.microsoft.com/office/drawing/2014/main" id="{A9D6C350-586E-A8A8-8C3D-8E61F1F13782}"/>
                </a:ext>
              </a:extLst>
            </p:cNvPr>
            <p:cNvSpPr/>
            <p:nvPr/>
          </p:nvSpPr>
          <p:spPr>
            <a:xfrm>
              <a:off x="6215287" y="4486840"/>
              <a:ext cx="432000"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10</a:t>
              </a:r>
            </a:p>
          </p:txBody>
        </p:sp>
        <p:sp>
          <p:nvSpPr>
            <p:cNvPr id="166" name="Rectangle 36">
              <a:extLst>
                <a:ext uri="{FF2B5EF4-FFF2-40B4-BE49-F238E27FC236}">
                  <a16:creationId xmlns:a16="http://schemas.microsoft.com/office/drawing/2014/main" id="{DC72F554-684F-568F-381D-6136A58CC413}"/>
                </a:ext>
              </a:extLst>
            </p:cNvPr>
            <p:cNvSpPr/>
            <p:nvPr/>
          </p:nvSpPr>
          <p:spPr>
            <a:xfrm>
              <a:off x="1011386" y="2963027"/>
              <a:ext cx="1341708" cy="307777"/>
            </a:xfrm>
            <a:prstGeom prst="rect">
              <a:avLst/>
            </a:prstGeom>
          </p:spPr>
          <p:txBody>
            <a:bodyPr wrap="square">
              <a:spAutoFit/>
            </a:bodyPr>
            <a:lstStyle/>
            <a:p>
              <a:r>
                <a:rPr lang="pt-BR" sz="1400" dirty="0"/>
                <a:t>Treinamento 6</a:t>
              </a:r>
            </a:p>
          </p:txBody>
        </p:sp>
        <p:sp>
          <p:nvSpPr>
            <p:cNvPr id="167" name="Rectangle 36">
              <a:extLst>
                <a:ext uri="{FF2B5EF4-FFF2-40B4-BE49-F238E27FC236}">
                  <a16:creationId xmlns:a16="http://schemas.microsoft.com/office/drawing/2014/main" id="{9DD9DC18-3337-285E-E1E4-6D19CF59BD0A}"/>
                </a:ext>
              </a:extLst>
            </p:cNvPr>
            <p:cNvSpPr/>
            <p:nvPr/>
          </p:nvSpPr>
          <p:spPr>
            <a:xfrm>
              <a:off x="1011385" y="3351436"/>
              <a:ext cx="1341707" cy="307777"/>
            </a:xfrm>
            <a:prstGeom prst="rect">
              <a:avLst/>
            </a:prstGeom>
          </p:spPr>
          <p:txBody>
            <a:bodyPr wrap="square">
              <a:spAutoFit/>
            </a:bodyPr>
            <a:lstStyle/>
            <a:p>
              <a:r>
                <a:rPr lang="pt-BR" sz="1400" dirty="0"/>
                <a:t>Treinamento 7</a:t>
              </a:r>
            </a:p>
          </p:txBody>
        </p:sp>
        <p:sp>
          <p:nvSpPr>
            <p:cNvPr id="168" name="Rectangle 36">
              <a:extLst>
                <a:ext uri="{FF2B5EF4-FFF2-40B4-BE49-F238E27FC236}">
                  <a16:creationId xmlns:a16="http://schemas.microsoft.com/office/drawing/2014/main" id="{3DC36A96-8AF6-CFA0-CD37-9C2778EAD355}"/>
                </a:ext>
              </a:extLst>
            </p:cNvPr>
            <p:cNvSpPr/>
            <p:nvPr/>
          </p:nvSpPr>
          <p:spPr>
            <a:xfrm>
              <a:off x="1011385" y="3750042"/>
              <a:ext cx="1341707" cy="307777"/>
            </a:xfrm>
            <a:prstGeom prst="rect">
              <a:avLst/>
            </a:prstGeom>
          </p:spPr>
          <p:txBody>
            <a:bodyPr wrap="square">
              <a:spAutoFit/>
            </a:bodyPr>
            <a:lstStyle/>
            <a:p>
              <a:r>
                <a:rPr lang="pt-BR" sz="1400" dirty="0"/>
                <a:t>Treinamento 8</a:t>
              </a:r>
            </a:p>
          </p:txBody>
        </p:sp>
        <p:sp>
          <p:nvSpPr>
            <p:cNvPr id="169" name="Rectangle 36">
              <a:extLst>
                <a:ext uri="{FF2B5EF4-FFF2-40B4-BE49-F238E27FC236}">
                  <a16:creationId xmlns:a16="http://schemas.microsoft.com/office/drawing/2014/main" id="{02C99D41-A08C-CE6C-57A5-58FE911361CE}"/>
                </a:ext>
              </a:extLst>
            </p:cNvPr>
            <p:cNvSpPr/>
            <p:nvPr/>
          </p:nvSpPr>
          <p:spPr>
            <a:xfrm>
              <a:off x="1011385" y="4141357"/>
              <a:ext cx="1337250" cy="307777"/>
            </a:xfrm>
            <a:prstGeom prst="rect">
              <a:avLst/>
            </a:prstGeom>
          </p:spPr>
          <p:txBody>
            <a:bodyPr wrap="square">
              <a:spAutoFit/>
            </a:bodyPr>
            <a:lstStyle/>
            <a:p>
              <a:r>
                <a:rPr lang="pt-BR" sz="1400" dirty="0"/>
                <a:t>Treinamento 9</a:t>
              </a:r>
            </a:p>
          </p:txBody>
        </p:sp>
        <p:sp>
          <p:nvSpPr>
            <p:cNvPr id="170" name="Rectangle 36">
              <a:extLst>
                <a:ext uri="{FF2B5EF4-FFF2-40B4-BE49-F238E27FC236}">
                  <a16:creationId xmlns:a16="http://schemas.microsoft.com/office/drawing/2014/main" id="{8EF1154B-FF44-17A9-9E88-0B824CD664E7}"/>
                </a:ext>
              </a:extLst>
            </p:cNvPr>
            <p:cNvSpPr/>
            <p:nvPr/>
          </p:nvSpPr>
          <p:spPr>
            <a:xfrm>
              <a:off x="1013461" y="4514169"/>
              <a:ext cx="1337250" cy="307777"/>
            </a:xfrm>
            <a:prstGeom prst="rect">
              <a:avLst/>
            </a:prstGeom>
          </p:spPr>
          <p:txBody>
            <a:bodyPr wrap="square">
              <a:spAutoFit/>
            </a:bodyPr>
            <a:lstStyle/>
            <a:p>
              <a:r>
                <a:rPr lang="pt-BR" sz="1400" dirty="0"/>
                <a:t>Treinamento 10</a:t>
              </a:r>
            </a:p>
          </p:txBody>
        </p:sp>
      </p:grpSp>
    </p:spTree>
    <p:extLst>
      <p:ext uri="{BB962C8B-B14F-4D97-AF65-F5344CB8AC3E}">
        <p14:creationId xmlns:p14="http://schemas.microsoft.com/office/powerpoint/2010/main" val="412729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8B2949-AA2A-78BE-831B-67A7AE5AB555}"/>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945F73D8-097B-0F49-0490-91BBF0A6A45E}"/>
              </a:ext>
            </a:extLst>
          </p:cNvPr>
          <p:cNvSpPr>
            <a:spLocks noGrp="1"/>
          </p:cNvSpPr>
          <p:nvPr>
            <p:ph idx="1"/>
          </p:nvPr>
        </p:nvSpPr>
        <p:spPr>
          <a:xfrm>
            <a:off x="838200" y="1825624"/>
            <a:ext cx="11152695" cy="5032375"/>
          </a:xfrm>
        </p:spPr>
        <p:txBody>
          <a:bodyPr/>
          <a:lstStyle/>
          <a:p>
            <a:r>
              <a:rPr lang="pt-BR" b="0" i="0" dirty="0">
                <a:solidFill>
                  <a:srgbClr val="0F0F0F"/>
                </a:solidFill>
                <a:effectLst/>
                <a:latin typeface="Söhne"/>
              </a:rPr>
              <a:t>A validação cruzada é uma técnica utilizada para </a:t>
            </a:r>
            <a:r>
              <a:rPr lang="pt-BR" b="1" i="1" dirty="0">
                <a:solidFill>
                  <a:srgbClr val="00B050"/>
                </a:solidFill>
                <a:effectLst/>
                <a:latin typeface="Söhne"/>
              </a:rPr>
              <a:t>avaliar quantitativamente o desempenho</a:t>
            </a:r>
            <a:r>
              <a:rPr lang="pt-BR" b="0" i="0" dirty="0">
                <a:solidFill>
                  <a:srgbClr val="0F0F0F"/>
                </a:solidFill>
                <a:effectLst/>
                <a:latin typeface="Söhne"/>
              </a:rPr>
              <a:t> de um </a:t>
            </a:r>
            <a:r>
              <a:rPr lang="pt-BR" b="1" i="1" dirty="0">
                <a:solidFill>
                  <a:srgbClr val="7030A0"/>
                </a:solidFill>
                <a:effectLst/>
                <a:latin typeface="Söhne"/>
              </a:rPr>
              <a:t>modelo</a:t>
            </a:r>
            <a:r>
              <a:rPr lang="pt-BR" b="0" i="0" dirty="0">
                <a:solidFill>
                  <a:srgbClr val="0F0F0F"/>
                </a:solidFill>
                <a:effectLst/>
                <a:latin typeface="Söhne"/>
              </a:rPr>
              <a:t> e </a:t>
            </a:r>
            <a:r>
              <a:rPr lang="pt-BR" b="1" i="1" dirty="0">
                <a:solidFill>
                  <a:srgbClr val="00B050"/>
                </a:solidFill>
                <a:effectLst/>
                <a:latin typeface="Söhne"/>
              </a:rPr>
              <a:t>garantir que ele generalize bem para dados inéditos</a:t>
            </a:r>
            <a:r>
              <a:rPr lang="pt-BR" b="0" i="0" dirty="0">
                <a:solidFill>
                  <a:srgbClr val="0F0F0F"/>
                </a:solidFill>
                <a:effectLst/>
                <a:latin typeface="Söhne"/>
              </a:rPr>
              <a:t>, evitando assim problemas de subajuste ou sobreajuste.</a:t>
            </a:r>
          </a:p>
          <a:p>
            <a:r>
              <a:rPr lang="pt-BR" b="0" i="0" dirty="0">
                <a:solidFill>
                  <a:srgbClr val="0F0F0F"/>
                </a:solidFill>
                <a:effectLst/>
                <a:latin typeface="Söhne"/>
              </a:rPr>
              <a:t>O processo de validação cruzada envolve </a:t>
            </a:r>
            <a:r>
              <a:rPr lang="pt-BR" b="1" i="1" dirty="0">
                <a:solidFill>
                  <a:srgbClr val="7030A0"/>
                </a:solidFill>
                <a:effectLst/>
                <a:latin typeface="Söhne"/>
              </a:rPr>
              <a:t>dividir o conjunto total de dados em subconjuntos</a:t>
            </a:r>
            <a:r>
              <a:rPr lang="pt-BR" b="0" i="0" dirty="0">
                <a:solidFill>
                  <a:srgbClr val="0F0F0F"/>
                </a:solidFill>
                <a:effectLst/>
                <a:latin typeface="Söhne"/>
              </a:rPr>
              <a:t> e realizar </a:t>
            </a:r>
            <a:r>
              <a:rPr lang="pt-BR" b="1" i="1" dirty="0">
                <a:solidFill>
                  <a:srgbClr val="7030A0"/>
                </a:solidFill>
                <a:effectLst/>
                <a:latin typeface="Söhne"/>
              </a:rPr>
              <a:t>várias rodadas de treinamento e teste </a:t>
            </a:r>
            <a:r>
              <a:rPr lang="pt-BR" b="0" i="0" dirty="0">
                <a:solidFill>
                  <a:srgbClr val="0F0F0F"/>
                </a:solidFill>
                <a:effectLst/>
                <a:latin typeface="Söhne"/>
              </a:rPr>
              <a:t>do modelo em </a:t>
            </a:r>
            <a:r>
              <a:rPr lang="pt-BR" b="1" i="1" dirty="0">
                <a:solidFill>
                  <a:srgbClr val="7030A0"/>
                </a:solidFill>
                <a:effectLst/>
                <a:latin typeface="Söhne"/>
              </a:rPr>
              <a:t>diferentes combinações desses subconjuntos</a:t>
            </a:r>
            <a:r>
              <a:rPr lang="pt-BR" dirty="0">
                <a:solidFill>
                  <a:srgbClr val="0F0F0F"/>
                </a:solidFill>
                <a:latin typeface="Söhne"/>
              </a:rPr>
              <a:t>.</a:t>
            </a:r>
            <a:endParaRPr lang="pt-BR" b="0" i="0" dirty="0">
              <a:solidFill>
                <a:srgbClr val="0F0F0F"/>
              </a:solidFill>
              <a:effectLst/>
              <a:latin typeface="Söhne"/>
            </a:endParaRPr>
          </a:p>
          <a:p>
            <a:r>
              <a:rPr lang="pt-BR" b="0" i="0" dirty="0">
                <a:solidFill>
                  <a:srgbClr val="0F0F0F"/>
                </a:solidFill>
                <a:effectLst/>
                <a:latin typeface="Söhne"/>
              </a:rPr>
              <a:t>A validação cruzada é uma ferramenta importante para comparar e selecionar modelos e para </a:t>
            </a:r>
            <a:r>
              <a:rPr lang="pt-BR" b="1" i="1" dirty="0">
                <a:solidFill>
                  <a:srgbClr val="0070C0"/>
                </a:solidFill>
                <a:effectLst/>
                <a:latin typeface="Söhne"/>
              </a:rPr>
              <a:t>ajustar hiperparâmetros</a:t>
            </a:r>
            <a:r>
              <a:rPr lang="pt-BR" b="0" i="0" dirty="0">
                <a:solidFill>
                  <a:srgbClr val="0F0F0F"/>
                </a:solidFill>
                <a:effectLst/>
                <a:latin typeface="Söhne"/>
              </a:rPr>
              <a:t> como, por exemplo, o </a:t>
            </a:r>
            <a:r>
              <a:rPr lang="pt-BR" b="1" i="1" dirty="0">
                <a:solidFill>
                  <a:srgbClr val="0070C0"/>
                </a:solidFill>
                <a:effectLst/>
                <a:latin typeface="Söhne"/>
              </a:rPr>
              <a:t>passo de aprendizagem</a:t>
            </a:r>
            <a:r>
              <a:rPr lang="pt-BR" b="0" i="0" dirty="0">
                <a:solidFill>
                  <a:srgbClr val="0F0F0F"/>
                </a:solidFill>
                <a:effectLst/>
                <a:latin typeface="Söhne"/>
              </a:rPr>
              <a:t>, o </a:t>
            </a:r>
            <a:r>
              <a:rPr lang="pt-BR" b="1" i="1" dirty="0">
                <a:solidFill>
                  <a:srgbClr val="0070C0"/>
                </a:solidFill>
                <a:effectLst/>
                <a:latin typeface="Söhne"/>
              </a:rPr>
              <a:t>grau do polinômio</a:t>
            </a:r>
            <a:r>
              <a:rPr lang="pt-BR" b="0" i="0" dirty="0">
                <a:solidFill>
                  <a:srgbClr val="0F0F0F"/>
                </a:solidFill>
                <a:effectLst/>
                <a:latin typeface="Söhne"/>
              </a:rPr>
              <a:t> da função hipótese, etc.</a:t>
            </a:r>
          </a:p>
        </p:txBody>
      </p:sp>
    </p:spTree>
    <p:extLst>
      <p:ext uri="{BB962C8B-B14F-4D97-AF65-F5344CB8AC3E}">
        <p14:creationId xmlns:p14="http://schemas.microsoft.com/office/powerpoint/2010/main" val="1014614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053A0A-FF84-5176-6AB3-C461B7BCB8CA}"/>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A191BF4C-9AB1-8D9D-C795-058F9A528591}"/>
              </a:ext>
            </a:extLst>
          </p:cNvPr>
          <p:cNvSpPr>
            <a:spLocks noGrp="1"/>
          </p:cNvSpPr>
          <p:nvPr>
            <p:ph idx="1"/>
          </p:nvPr>
        </p:nvSpPr>
        <p:spPr>
          <a:xfrm>
            <a:off x="838199" y="1825624"/>
            <a:ext cx="11133841" cy="5032375"/>
          </a:xfrm>
        </p:spPr>
        <p:txBody>
          <a:bodyPr>
            <a:normAutofit lnSpcReduction="10000"/>
          </a:bodyPr>
          <a:lstStyle/>
          <a:p>
            <a:r>
              <a:rPr lang="pt-BR" dirty="0"/>
              <a:t>O </a:t>
            </a:r>
            <a:r>
              <a:rPr lang="pt-BR" b="1" i="1" dirty="0">
                <a:solidFill>
                  <a:srgbClr val="0070C0"/>
                </a:solidFill>
              </a:rPr>
              <a:t>objetivo</a:t>
            </a:r>
            <a:r>
              <a:rPr lang="pt-BR" dirty="0"/>
              <a:t> da </a:t>
            </a:r>
            <a:r>
              <a:rPr lang="pt-BR" b="1" i="1" dirty="0"/>
              <a:t>validação cruzada </a:t>
            </a:r>
            <a:r>
              <a:rPr lang="pt-BR" dirty="0"/>
              <a:t>é encontrar um </a:t>
            </a:r>
            <a:r>
              <a:rPr lang="pt-BR" b="1" i="1" dirty="0">
                <a:solidFill>
                  <a:srgbClr val="0070C0"/>
                </a:solidFill>
              </a:rPr>
              <a:t>ponto de equilíbrio</a:t>
            </a:r>
            <a:r>
              <a:rPr lang="pt-BR" dirty="0"/>
              <a:t> entre a </a:t>
            </a:r>
            <a:r>
              <a:rPr lang="pt-BR" b="1" i="1" dirty="0">
                <a:solidFill>
                  <a:srgbClr val="7030A0"/>
                </a:solidFill>
              </a:rPr>
              <a:t>flexibilidade</a:t>
            </a:r>
            <a:r>
              <a:rPr lang="pt-BR" dirty="0"/>
              <a:t> e a </a:t>
            </a:r>
            <a:r>
              <a:rPr lang="pt-BR" b="1" i="1" dirty="0">
                <a:solidFill>
                  <a:srgbClr val="7030A0"/>
                </a:solidFill>
              </a:rPr>
              <a:t>capacidade de generalização</a:t>
            </a:r>
            <a:r>
              <a:rPr lang="pt-BR" dirty="0"/>
              <a:t> do modelo (e.g., polinômio).</a:t>
            </a:r>
          </a:p>
          <a:p>
            <a:r>
              <a:rPr lang="pt-BR" dirty="0"/>
              <a:t>Um </a:t>
            </a:r>
            <a:r>
              <a:rPr lang="pt-BR" b="1" i="1" dirty="0">
                <a:solidFill>
                  <a:srgbClr val="0070C0"/>
                </a:solidFill>
              </a:rPr>
              <a:t>modelo equilibrado</a:t>
            </a:r>
            <a:r>
              <a:rPr lang="pt-BR" dirty="0"/>
              <a:t> é </a:t>
            </a:r>
          </a:p>
          <a:p>
            <a:pPr lvl="1">
              <a:buFont typeface="Wingdings" panose="05000000000000000000" pitchFamily="2" charset="2"/>
              <a:buChar char="§"/>
            </a:pPr>
            <a:r>
              <a:rPr lang="pt-BR" dirty="0"/>
              <a:t>Flexível o suficiente para se ajustar ao comportamento geral dos dados.</a:t>
            </a:r>
          </a:p>
          <a:p>
            <a:pPr lvl="1">
              <a:buFont typeface="Wingdings" panose="05000000000000000000" pitchFamily="2" charset="2"/>
              <a:buChar char="§"/>
            </a:pPr>
            <a:r>
              <a:rPr lang="pt-BR" dirty="0"/>
              <a:t>Capaz de predizer saídas próximas às esperadas para exemplos não usados durante seu treinamento.</a:t>
            </a:r>
          </a:p>
          <a:p>
            <a:r>
              <a:rPr lang="pt-BR" dirty="0"/>
              <a:t>A </a:t>
            </a:r>
            <a:r>
              <a:rPr lang="pt-BR" b="1" i="1" dirty="0">
                <a:solidFill>
                  <a:srgbClr val="7030A0"/>
                </a:solidFill>
              </a:rPr>
              <a:t>flexibilidade</a:t>
            </a:r>
            <a:r>
              <a:rPr lang="pt-BR" dirty="0"/>
              <a:t> de um modelo é </a:t>
            </a:r>
            <a:r>
              <a:rPr lang="pt-BR" b="1" i="1" dirty="0">
                <a:solidFill>
                  <a:srgbClr val="00B050"/>
                </a:solidFill>
              </a:rPr>
              <a:t>estimada</a:t>
            </a:r>
            <a:r>
              <a:rPr lang="pt-BR" dirty="0"/>
              <a:t> através do </a:t>
            </a:r>
            <a:r>
              <a:rPr lang="pt-BR" b="1" i="1" dirty="0">
                <a:solidFill>
                  <a:srgbClr val="00B050"/>
                </a:solidFill>
              </a:rPr>
              <a:t>erro de treinamento</a:t>
            </a:r>
            <a:r>
              <a:rPr lang="pt-BR" dirty="0"/>
              <a:t> e a </a:t>
            </a:r>
            <a:r>
              <a:rPr lang="pt-BR" b="1" i="1" dirty="0">
                <a:solidFill>
                  <a:srgbClr val="7030A0"/>
                </a:solidFill>
              </a:rPr>
              <a:t>capacidade de generalização</a:t>
            </a:r>
            <a:r>
              <a:rPr lang="pt-BR" dirty="0"/>
              <a:t> é </a:t>
            </a:r>
            <a:r>
              <a:rPr lang="pt-BR" b="1" i="1" dirty="0">
                <a:solidFill>
                  <a:srgbClr val="00B050"/>
                </a:solidFill>
              </a:rPr>
              <a:t>estimada</a:t>
            </a:r>
            <a:r>
              <a:rPr lang="pt-BR" dirty="0"/>
              <a:t> através do </a:t>
            </a:r>
            <a:r>
              <a:rPr lang="pt-BR" b="1" i="1" dirty="0">
                <a:solidFill>
                  <a:srgbClr val="00B050"/>
                </a:solidFill>
              </a:rPr>
              <a:t>erro de validação</a:t>
            </a:r>
            <a:r>
              <a:rPr lang="pt-BR" dirty="0"/>
              <a:t> ou </a:t>
            </a:r>
            <a:r>
              <a:rPr lang="pt-BR" b="1" i="1" dirty="0">
                <a:solidFill>
                  <a:srgbClr val="00B050"/>
                </a:solidFill>
              </a:rPr>
              <a:t>teste</a:t>
            </a:r>
            <a:r>
              <a:rPr lang="pt-BR" dirty="0"/>
              <a:t>.</a:t>
            </a:r>
          </a:p>
          <a:p>
            <a:pPr lvl="1">
              <a:buFont typeface="Wingdings" panose="05000000000000000000" pitchFamily="2" charset="2"/>
              <a:buChar char="§"/>
            </a:pPr>
            <a:r>
              <a:rPr lang="pt-BR" dirty="0"/>
              <a:t>Erro de treinamento é calculado com os dados usados para o treinamento do modelo.</a:t>
            </a:r>
          </a:p>
          <a:p>
            <a:pPr lvl="1">
              <a:buFont typeface="Wingdings" panose="05000000000000000000" pitchFamily="2" charset="2"/>
              <a:buChar char="§"/>
            </a:pPr>
            <a:r>
              <a:rPr lang="pt-BR" dirty="0"/>
              <a:t>Erro de validação ou teste é calculado com dados inéditos.</a:t>
            </a:r>
          </a:p>
        </p:txBody>
      </p:sp>
    </p:spTree>
    <p:extLst>
      <p:ext uri="{BB962C8B-B14F-4D97-AF65-F5344CB8AC3E}">
        <p14:creationId xmlns:p14="http://schemas.microsoft.com/office/powerpoint/2010/main" val="386480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595774-B841-7E8F-A35A-BAB395D69A08}"/>
              </a:ext>
            </a:extLst>
          </p:cNvPr>
          <p:cNvSpPr>
            <a:spLocks noGrp="1"/>
          </p:cNvSpPr>
          <p:nvPr>
            <p:ph type="title"/>
          </p:nvPr>
        </p:nvSpPr>
        <p:spPr/>
        <p:txBody>
          <a:bodyPr/>
          <a:lstStyle/>
          <a:p>
            <a:r>
              <a:rPr lang="pt-BR" dirty="0"/>
              <a:t>Validação cruzada</a:t>
            </a:r>
          </a:p>
        </p:txBody>
      </p:sp>
      <p:sp>
        <p:nvSpPr>
          <p:cNvPr id="3" name="Espaço Reservado para Conteúdo 2">
            <a:extLst>
              <a:ext uri="{FF2B5EF4-FFF2-40B4-BE49-F238E27FC236}">
                <a16:creationId xmlns:a16="http://schemas.microsoft.com/office/drawing/2014/main" id="{A9594690-2CA5-0A2D-98E4-C4ACDD16B0DC}"/>
              </a:ext>
            </a:extLst>
          </p:cNvPr>
          <p:cNvSpPr>
            <a:spLocks noGrp="1"/>
          </p:cNvSpPr>
          <p:nvPr>
            <p:ph idx="1"/>
          </p:nvPr>
        </p:nvSpPr>
        <p:spPr>
          <a:xfrm>
            <a:off x="838199" y="1825624"/>
            <a:ext cx="11218683" cy="5032375"/>
          </a:xfrm>
        </p:spPr>
        <p:txBody>
          <a:bodyPr/>
          <a:lstStyle/>
          <a:p>
            <a:r>
              <a:rPr lang="pt-BR" dirty="0"/>
              <a:t>No caso onde queremos usar a </a:t>
            </a:r>
            <a:r>
              <a:rPr lang="pt-BR" b="1" i="1" dirty="0">
                <a:solidFill>
                  <a:srgbClr val="00B050"/>
                </a:solidFill>
              </a:rPr>
              <a:t>validação cruzada</a:t>
            </a:r>
            <a:r>
              <a:rPr lang="pt-BR" dirty="0"/>
              <a:t> para </a:t>
            </a:r>
            <a:r>
              <a:rPr lang="pt-BR" b="1" i="1" dirty="0">
                <a:solidFill>
                  <a:srgbClr val="00B050"/>
                </a:solidFill>
              </a:rPr>
              <a:t>encontrar o grau ideal da função hipótese polinomial</a:t>
            </a:r>
            <a:r>
              <a:rPr lang="pt-BR" dirty="0"/>
              <a:t>, o </a:t>
            </a:r>
            <a:r>
              <a:rPr lang="pt-BR" b="1" i="1" dirty="0">
                <a:solidFill>
                  <a:srgbClr val="7030A0"/>
                </a:solidFill>
              </a:rPr>
              <a:t>comportamento destes dois erros</a:t>
            </a:r>
            <a:r>
              <a:rPr lang="pt-BR" dirty="0"/>
              <a:t> vai nos ajudar a verificar </a:t>
            </a:r>
            <a:r>
              <a:rPr lang="pt-BR" b="1" i="1" dirty="0">
                <a:solidFill>
                  <a:srgbClr val="0070C0"/>
                </a:solidFill>
              </a:rPr>
              <a:t>quais graus fazem o modelo se ajustar demais</a:t>
            </a:r>
            <a:r>
              <a:rPr lang="pt-BR" dirty="0"/>
              <a:t> </a:t>
            </a:r>
            <a:r>
              <a:rPr lang="pt-BR" b="1" i="1" dirty="0">
                <a:solidFill>
                  <a:srgbClr val="0070C0"/>
                </a:solidFill>
              </a:rPr>
              <a:t>ou insuficientemente </a:t>
            </a:r>
            <a:r>
              <a:rPr lang="pt-BR" dirty="0"/>
              <a:t>aos dados de treinamento.</a:t>
            </a:r>
          </a:p>
          <a:p>
            <a:r>
              <a:rPr lang="pt-BR" dirty="0"/>
              <a:t>As estratégias de validação cruzada mais utilizadas e que veremos a seguir são:</a:t>
            </a:r>
          </a:p>
          <a:p>
            <a:pPr lvl="1">
              <a:buFont typeface="Wingdings" panose="05000000000000000000" pitchFamily="2" charset="2"/>
              <a:buChar char="§"/>
            </a:pPr>
            <a:r>
              <a:rPr lang="pt-BR" sz="2800" i="1" dirty="0"/>
              <a:t>Holdout</a:t>
            </a:r>
          </a:p>
          <a:p>
            <a:pPr lvl="1">
              <a:buFont typeface="Wingdings" panose="05000000000000000000" pitchFamily="2" charset="2"/>
              <a:buChar char="§"/>
            </a:pPr>
            <a:r>
              <a:rPr lang="pt-BR" sz="2800" dirty="0"/>
              <a:t>K-</a:t>
            </a:r>
            <a:r>
              <a:rPr lang="pt-BR" sz="2800" i="1" dirty="0" err="1"/>
              <a:t>fold</a:t>
            </a:r>
            <a:endParaRPr lang="pt-BR" sz="2800" i="1" dirty="0"/>
          </a:p>
          <a:p>
            <a:endParaRPr lang="pt-BR" dirty="0"/>
          </a:p>
          <a:p>
            <a:endParaRPr lang="pt-BR" dirty="0"/>
          </a:p>
        </p:txBody>
      </p:sp>
    </p:spTree>
    <p:extLst>
      <p:ext uri="{BB962C8B-B14F-4D97-AF65-F5344CB8AC3E}">
        <p14:creationId xmlns:p14="http://schemas.microsoft.com/office/powerpoint/2010/main" val="1050992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5573027" y="1825624"/>
            <a:ext cx="6428473" cy="5032375"/>
          </a:xfrm>
        </p:spPr>
        <p:txBody>
          <a:bodyPr/>
          <a:lstStyle/>
          <a:p>
            <a:r>
              <a:rPr lang="pt-BR" dirty="0"/>
              <a:t>É a estratégia de validação cruzada </a:t>
            </a:r>
            <a:r>
              <a:rPr lang="pt-BR" b="1" i="1" dirty="0">
                <a:solidFill>
                  <a:srgbClr val="7030A0"/>
                </a:solidFill>
              </a:rPr>
              <a:t>mais simples e rápida</a:t>
            </a:r>
            <a:r>
              <a:rPr lang="pt-BR" dirty="0"/>
              <a:t>, pois realiza-se </a:t>
            </a:r>
            <a:r>
              <a:rPr lang="pt-BR" b="1" i="1" dirty="0">
                <a:solidFill>
                  <a:srgbClr val="00B050"/>
                </a:solidFill>
              </a:rPr>
              <a:t>apenas um treinamento e um teste (ou validação) do modelo</a:t>
            </a:r>
            <a:r>
              <a:rPr lang="pt-BR" dirty="0"/>
              <a:t>.</a:t>
            </a:r>
          </a:p>
          <a:p>
            <a:r>
              <a:rPr lang="pt-BR" dirty="0"/>
              <a:t>A estratégia funciona dividindo-se, em geral, de forma aleatória o conjunto total de dados em um conjunto de treinamento e outro de validação.</a:t>
            </a:r>
          </a:p>
          <a:p>
            <a:r>
              <a:rPr lang="pt-BR" dirty="0"/>
              <a:t>Normalmente, divide-se o conjunto total de dados em 70 a 80% para treinamento e 30 a 20% para validação.</a:t>
            </a:r>
          </a:p>
        </p:txBody>
      </p:sp>
      <p:pic>
        <p:nvPicPr>
          <p:cNvPr id="4" name="Picture 3">
            <a:extLst>
              <a:ext uri="{FF2B5EF4-FFF2-40B4-BE49-F238E27FC236}">
                <a16:creationId xmlns:a16="http://schemas.microsoft.com/office/drawing/2014/main" id="{5E9F635D-DF29-C667-710E-2D22038C6B43}"/>
              </a:ext>
            </a:extLst>
          </p:cNvPr>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190500" y="3009699"/>
            <a:ext cx="5256652" cy="1668179"/>
          </a:xfrm>
          <a:prstGeom prst="rect">
            <a:avLst/>
          </a:prstGeom>
        </p:spPr>
      </p:pic>
    </p:spTree>
    <p:extLst>
      <p:ext uri="{BB962C8B-B14F-4D97-AF65-F5344CB8AC3E}">
        <p14:creationId xmlns:p14="http://schemas.microsoft.com/office/powerpoint/2010/main" val="428504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D5143-C411-ADCB-BAB7-E5B85E844096}"/>
              </a:ext>
            </a:extLst>
          </p:cNvPr>
          <p:cNvSpPr>
            <a:spLocks noGrp="1"/>
          </p:cNvSpPr>
          <p:nvPr>
            <p:ph type="title"/>
          </p:nvPr>
        </p:nvSpPr>
        <p:spPr/>
        <p:txBody>
          <a:bodyPr/>
          <a:lstStyle/>
          <a:p>
            <a:r>
              <a:rPr lang="pt-BR" dirty="0"/>
              <a:t>Holdout</a:t>
            </a:r>
          </a:p>
        </p:txBody>
      </p:sp>
      <p:sp>
        <p:nvSpPr>
          <p:cNvPr id="3" name="Espaço Reservado para Conteúdo 2">
            <a:extLst>
              <a:ext uri="{FF2B5EF4-FFF2-40B4-BE49-F238E27FC236}">
                <a16:creationId xmlns:a16="http://schemas.microsoft.com/office/drawing/2014/main" id="{CB85C345-8ED8-0184-A482-752AE4C0A4C6}"/>
              </a:ext>
            </a:extLst>
          </p:cNvPr>
          <p:cNvSpPr>
            <a:spLocks noGrp="1"/>
          </p:cNvSpPr>
          <p:nvPr>
            <p:ph idx="1"/>
          </p:nvPr>
        </p:nvSpPr>
        <p:spPr>
          <a:xfrm>
            <a:off x="4856176" y="1825624"/>
            <a:ext cx="7220324" cy="5032375"/>
          </a:xfrm>
        </p:spPr>
        <p:txBody>
          <a:bodyPr>
            <a:normAutofit lnSpcReduction="10000"/>
          </a:bodyPr>
          <a:lstStyle/>
          <a:p>
            <a:r>
              <a:rPr lang="pt-BR" b="0" i="0" dirty="0">
                <a:solidFill>
                  <a:srgbClr val="0F0F0F"/>
                </a:solidFill>
                <a:effectLst/>
                <a:latin typeface="Söhne"/>
              </a:rPr>
              <a:t>Entretanto, o modelo treinado e validado com esta estratégia pode </a:t>
            </a:r>
            <a:r>
              <a:rPr lang="pt-BR" b="1" i="1" dirty="0">
                <a:solidFill>
                  <a:srgbClr val="7030A0"/>
                </a:solidFill>
                <a:effectLst/>
                <a:latin typeface="Söhne"/>
              </a:rPr>
              <a:t>apresentar desempenho ruim</a:t>
            </a:r>
            <a:r>
              <a:rPr lang="pt-BR" b="0" i="0" dirty="0">
                <a:solidFill>
                  <a:srgbClr val="0F0F0F"/>
                </a:solidFill>
                <a:effectLst/>
                <a:latin typeface="Söhne"/>
              </a:rPr>
              <a:t> </a:t>
            </a:r>
            <a:r>
              <a:rPr lang="pt-BR" b="1" i="1" dirty="0">
                <a:solidFill>
                  <a:srgbClr val="00B050"/>
                </a:solidFill>
                <a:effectLst/>
                <a:latin typeface="Söhne"/>
              </a:rPr>
              <a:t>se a divisão</a:t>
            </a:r>
            <a:r>
              <a:rPr lang="pt-BR" b="0" i="0" dirty="0">
                <a:solidFill>
                  <a:srgbClr val="0F0F0F"/>
                </a:solidFill>
                <a:effectLst/>
                <a:latin typeface="Söhne"/>
              </a:rPr>
              <a:t> dos dados </a:t>
            </a:r>
            <a:r>
              <a:rPr lang="pt-BR" b="1" i="1" dirty="0">
                <a:solidFill>
                  <a:srgbClr val="00B050"/>
                </a:solidFill>
                <a:effectLst/>
                <a:latin typeface="Söhne"/>
              </a:rPr>
              <a:t>não for representativa do padrão presente nos dados</a:t>
            </a:r>
            <a:r>
              <a:rPr lang="pt-BR" b="0" i="0" dirty="0">
                <a:solidFill>
                  <a:srgbClr val="0F0F0F"/>
                </a:solidFill>
                <a:effectLst/>
                <a:latin typeface="Söhne"/>
              </a:rPr>
              <a:t>.</a:t>
            </a:r>
          </a:p>
          <a:p>
            <a:pPr lvl="1">
              <a:buFont typeface="Wingdings" panose="05000000000000000000" pitchFamily="2" charset="2"/>
              <a:buChar char="§"/>
            </a:pPr>
            <a:r>
              <a:rPr lang="pt-BR" dirty="0">
                <a:solidFill>
                  <a:srgbClr val="0F0F0F"/>
                </a:solidFill>
                <a:latin typeface="Söhne"/>
              </a:rPr>
              <a:t>Problema conhecido como </a:t>
            </a:r>
            <a:r>
              <a:rPr lang="pt-BR" b="1" i="1" dirty="0">
                <a:solidFill>
                  <a:srgbClr val="7030A0"/>
                </a:solidFill>
                <a:latin typeface="Söhne"/>
              </a:rPr>
              <a:t>viés de seleção</a:t>
            </a:r>
            <a:r>
              <a:rPr lang="pt-BR" dirty="0">
                <a:solidFill>
                  <a:srgbClr val="0F0F0F"/>
                </a:solidFill>
                <a:latin typeface="Söhne"/>
              </a:rPr>
              <a:t>.</a:t>
            </a:r>
            <a:endParaRPr lang="pt-BR" b="0" i="0" dirty="0">
              <a:solidFill>
                <a:srgbClr val="0F0F0F"/>
              </a:solidFill>
              <a:effectLst/>
              <a:latin typeface="Söhne"/>
            </a:endParaRPr>
          </a:p>
          <a:p>
            <a:r>
              <a:rPr lang="pt-BR" dirty="0"/>
              <a:t>O desempenho do modelo pode ser muito diferente dependendo da divisão dos dados.</a:t>
            </a:r>
          </a:p>
          <a:p>
            <a:r>
              <a:rPr lang="pt-BR" b="0" i="0" dirty="0">
                <a:solidFill>
                  <a:srgbClr val="0F0F0F"/>
                </a:solidFill>
                <a:effectLst/>
                <a:latin typeface="Söhne"/>
              </a:rPr>
              <a:t>Além disso, a divisão única pode não fornecer uma estimativa robusta do desempenho do modelo.</a:t>
            </a:r>
          </a:p>
          <a:p>
            <a:r>
              <a:rPr lang="pt-BR" dirty="0">
                <a:solidFill>
                  <a:srgbClr val="0F0F0F"/>
                </a:solidFill>
                <a:latin typeface="Söhne"/>
              </a:rPr>
              <a:t>Em geral, usa-se o </a:t>
            </a:r>
            <a:r>
              <a:rPr lang="pt-BR" i="1" dirty="0">
                <a:solidFill>
                  <a:srgbClr val="0F0F0F"/>
                </a:solidFill>
                <a:latin typeface="Söhne"/>
              </a:rPr>
              <a:t>holdout</a:t>
            </a:r>
            <a:r>
              <a:rPr lang="pt-BR" dirty="0">
                <a:solidFill>
                  <a:srgbClr val="0F0F0F"/>
                </a:solidFill>
                <a:latin typeface="Söhne"/>
              </a:rPr>
              <a:t> quando o conjunto de dados é muito grande, o que minimiza estes problemas.</a:t>
            </a:r>
            <a:endParaRPr lang="pt-BR" b="0" i="0" dirty="0">
              <a:solidFill>
                <a:srgbClr val="0F0F0F"/>
              </a:solidFill>
              <a:effectLst/>
              <a:latin typeface="Söhne"/>
            </a:endParaRPr>
          </a:p>
        </p:txBody>
      </p:sp>
      <p:grpSp>
        <p:nvGrpSpPr>
          <p:cNvPr id="9" name="Agrupar 8">
            <a:extLst>
              <a:ext uri="{FF2B5EF4-FFF2-40B4-BE49-F238E27FC236}">
                <a16:creationId xmlns:a16="http://schemas.microsoft.com/office/drawing/2014/main" id="{8790114D-705D-A2FD-152D-BC7526271942}"/>
              </a:ext>
            </a:extLst>
          </p:cNvPr>
          <p:cNvGrpSpPr/>
          <p:nvPr/>
        </p:nvGrpSpPr>
        <p:grpSpPr>
          <a:xfrm>
            <a:off x="86630" y="2176298"/>
            <a:ext cx="4600876" cy="3598860"/>
            <a:chOff x="423511" y="2416929"/>
            <a:chExt cx="4381727" cy="3392554"/>
          </a:xfrm>
        </p:grpSpPr>
        <p:pic>
          <p:nvPicPr>
            <p:cNvPr id="1026" name="Picture 2">
              <a:extLst>
                <a:ext uri="{FF2B5EF4-FFF2-40B4-BE49-F238E27FC236}">
                  <a16:creationId xmlns:a16="http://schemas.microsoft.com/office/drawing/2014/main" id="{5236B481-9A31-4B6C-70DD-CFE793850D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511" y="2416929"/>
              <a:ext cx="4381727" cy="3392554"/>
            </a:xfrm>
            <a:prstGeom prst="rect">
              <a:avLst/>
            </a:prstGeom>
            <a:noFill/>
            <a:extLst>
              <a:ext uri="{909E8E84-426E-40DD-AFC4-6F175D3DCCD1}">
                <a14:hiddenFill xmlns:a14="http://schemas.microsoft.com/office/drawing/2010/main">
                  <a:solidFill>
                    <a:srgbClr val="FFFFFF"/>
                  </a:solidFill>
                </a14:hiddenFill>
              </a:ext>
            </a:extLst>
          </p:spPr>
        </p:pic>
        <p:sp>
          <p:nvSpPr>
            <p:cNvPr id="5" name="Retângulo 4">
              <a:extLst>
                <a:ext uri="{FF2B5EF4-FFF2-40B4-BE49-F238E27FC236}">
                  <a16:creationId xmlns:a16="http://schemas.microsoft.com/office/drawing/2014/main" id="{09135A67-3B39-D233-A370-BF0CA8B71DBD}"/>
                </a:ext>
              </a:extLst>
            </p:cNvPr>
            <p:cNvSpPr/>
            <p:nvPr/>
          </p:nvSpPr>
          <p:spPr>
            <a:xfrm>
              <a:off x="1013460" y="3337560"/>
              <a:ext cx="2743200" cy="196596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Retângulo 5">
              <a:extLst>
                <a:ext uri="{FF2B5EF4-FFF2-40B4-BE49-F238E27FC236}">
                  <a16:creationId xmlns:a16="http://schemas.microsoft.com/office/drawing/2014/main" id="{390B2A3A-3E0A-42C7-54A8-43B734BF131A}"/>
                </a:ext>
              </a:extLst>
            </p:cNvPr>
            <p:cNvSpPr/>
            <p:nvPr/>
          </p:nvSpPr>
          <p:spPr>
            <a:xfrm>
              <a:off x="3816351" y="2552700"/>
              <a:ext cx="812800" cy="1682416"/>
            </a:xfrm>
            <a:prstGeom prst="rect">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ED9F4D39-D8D4-9DED-3C4F-B943BACB648D}"/>
                </a:ext>
              </a:extLst>
            </p:cNvPr>
            <p:cNvSpPr txBox="1"/>
            <p:nvPr/>
          </p:nvSpPr>
          <p:spPr>
            <a:xfrm>
              <a:off x="1819136" y="3360571"/>
              <a:ext cx="1131848" cy="307777"/>
            </a:xfrm>
            <a:prstGeom prst="rect">
              <a:avLst/>
            </a:prstGeom>
            <a:noFill/>
          </p:spPr>
          <p:txBody>
            <a:bodyPr wrap="none" rtlCol="0">
              <a:spAutoFit/>
            </a:bodyPr>
            <a:lstStyle/>
            <a:p>
              <a:r>
                <a:rPr lang="pt-BR" sz="1400" b="1" dirty="0"/>
                <a:t>Treinamento</a:t>
              </a:r>
            </a:p>
          </p:txBody>
        </p:sp>
        <p:sp>
          <p:nvSpPr>
            <p:cNvPr id="8" name="CaixaDeTexto 7">
              <a:extLst>
                <a:ext uri="{FF2B5EF4-FFF2-40B4-BE49-F238E27FC236}">
                  <a16:creationId xmlns:a16="http://schemas.microsoft.com/office/drawing/2014/main" id="{2B2BE920-10D9-C217-7B9D-509A2E453543}"/>
                </a:ext>
              </a:extLst>
            </p:cNvPr>
            <p:cNvSpPr txBox="1"/>
            <p:nvPr/>
          </p:nvSpPr>
          <p:spPr>
            <a:xfrm>
              <a:off x="3791644" y="4235116"/>
              <a:ext cx="901529" cy="307777"/>
            </a:xfrm>
            <a:prstGeom prst="rect">
              <a:avLst/>
            </a:prstGeom>
            <a:noFill/>
          </p:spPr>
          <p:txBody>
            <a:bodyPr wrap="none" rtlCol="0">
              <a:spAutoFit/>
            </a:bodyPr>
            <a:lstStyle/>
            <a:p>
              <a:r>
                <a:rPr lang="pt-BR" sz="1400" b="1" dirty="0"/>
                <a:t>Validação</a:t>
              </a:r>
            </a:p>
          </p:txBody>
        </p:sp>
      </p:grpSp>
    </p:spTree>
    <p:extLst>
      <p:ext uri="{BB962C8B-B14F-4D97-AF65-F5344CB8AC3E}">
        <p14:creationId xmlns:p14="http://schemas.microsoft.com/office/powerpoint/2010/main" val="22212497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C5C2477C-2D2C-D4E3-DD60-2911128E0DD0}"/>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C5C2477C-2D2C-D4E3-DD60-2911128E0DD0}"/>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C81D5EE1-D440-6F4D-3F1E-ED8B0B4036BF}"/>
              </a:ext>
            </a:extLst>
          </p:cNvPr>
          <p:cNvSpPr>
            <a:spLocks noGrp="1"/>
          </p:cNvSpPr>
          <p:nvPr>
            <p:ph idx="1"/>
          </p:nvPr>
        </p:nvSpPr>
        <p:spPr>
          <a:xfrm>
            <a:off x="5854700" y="1825624"/>
            <a:ext cx="6197600" cy="5032375"/>
          </a:xfrm>
        </p:spPr>
        <p:txBody>
          <a:bodyPr>
            <a:normAutofit lnSpcReduction="10000"/>
          </a:bodyPr>
          <a:lstStyle/>
          <a:p>
            <a:r>
              <a:rPr lang="pt-BR" dirty="0"/>
              <a:t>É uma estratégia mais elaborada do que a do </a:t>
            </a:r>
            <a:r>
              <a:rPr lang="pt-BR" i="1" dirty="0" err="1"/>
              <a:t>holdout</a:t>
            </a:r>
            <a:r>
              <a:rPr lang="pt-BR" dirty="0"/>
              <a:t>.</a:t>
            </a:r>
          </a:p>
          <a:p>
            <a:r>
              <a:rPr lang="pt-BR" dirty="0">
                <a:solidFill>
                  <a:srgbClr val="0F0F0F"/>
                </a:solidFill>
                <a:latin typeface="Söhne"/>
              </a:rPr>
              <a:t>A estratégia consiste em embaralhar (opcional) e </a:t>
            </a:r>
            <a:r>
              <a:rPr lang="pt-BR" b="1" i="1" dirty="0">
                <a:solidFill>
                  <a:srgbClr val="00B050"/>
                </a:solidFill>
                <a:latin typeface="Söhne"/>
              </a:rPr>
              <a:t>dividir o </a:t>
            </a:r>
            <a:r>
              <a:rPr lang="pt-BR" b="1" i="1" dirty="0">
                <a:solidFill>
                  <a:srgbClr val="00B050"/>
                </a:solidFill>
                <a:effectLst/>
                <a:latin typeface="Söhne"/>
              </a:rPr>
              <a:t>conjunto total de dados em</a:t>
            </a:r>
            <a:r>
              <a:rPr lang="pt-BR" b="0" i="0" dirty="0">
                <a:solidFill>
                  <a:srgbClr val="0F0F0F"/>
                </a:solidFill>
                <a:effectLst/>
                <a:latin typeface="Söhne"/>
              </a:rPr>
              <a:t> 𝒌</a:t>
            </a:r>
            <a:r>
              <a:rPr lang="pt-BR" dirty="0">
                <a:solidFill>
                  <a:srgbClr val="0F0F0F"/>
                </a:solidFill>
                <a:latin typeface="Söhne"/>
              </a:rPr>
              <a:t> </a:t>
            </a:r>
            <a:r>
              <a:rPr lang="pt-BR" b="1" i="1" dirty="0">
                <a:solidFill>
                  <a:srgbClr val="00B050"/>
                </a:solidFill>
                <a:effectLst/>
                <a:latin typeface="Söhne"/>
              </a:rPr>
              <a:t>partes</a:t>
            </a:r>
            <a:r>
              <a:rPr lang="pt-BR" b="0" i="0" dirty="0">
                <a:solidFill>
                  <a:srgbClr val="0F0F0F"/>
                </a:solidFill>
                <a:effectLst/>
                <a:latin typeface="Söhne"/>
              </a:rPr>
              <a:t> (ou </a:t>
            </a:r>
            <a:r>
              <a:rPr lang="pt-BR" b="0" i="1" dirty="0">
                <a:solidFill>
                  <a:srgbClr val="0F0F0F"/>
                </a:solidFill>
                <a:effectLst/>
                <a:latin typeface="Söhne"/>
              </a:rPr>
              <a:t>folds</a:t>
            </a:r>
            <a:r>
              <a:rPr lang="pt-BR" b="0" i="0" dirty="0">
                <a:solidFill>
                  <a:srgbClr val="0F0F0F"/>
                </a:solidFill>
                <a:effectLst/>
                <a:latin typeface="Söhne"/>
              </a:rPr>
              <a:t>) </a:t>
            </a:r>
            <a:r>
              <a:rPr lang="pt-BR" b="1" i="1" dirty="0">
                <a:solidFill>
                  <a:srgbClr val="00B050"/>
                </a:solidFill>
                <a:effectLst/>
                <a:latin typeface="Söhne"/>
              </a:rPr>
              <a:t>iguais</a:t>
            </a:r>
            <a:r>
              <a:rPr lang="pt-BR" b="0" i="0" dirty="0">
                <a:solidFill>
                  <a:srgbClr val="0F0F0F"/>
                </a:solidFill>
                <a:effectLst/>
                <a:latin typeface="Söhne"/>
              </a:rPr>
              <a:t>. </a:t>
            </a:r>
          </a:p>
          <a:p>
            <a:r>
              <a:rPr lang="pt-BR" b="0" i="0" dirty="0">
                <a:solidFill>
                  <a:srgbClr val="0F0F0F"/>
                </a:solidFill>
                <a:effectLst/>
                <a:latin typeface="Söhne"/>
              </a:rPr>
              <a:t>O </a:t>
            </a:r>
            <a:r>
              <a:rPr lang="pt-BR" b="1" i="1" dirty="0">
                <a:solidFill>
                  <a:srgbClr val="7030A0"/>
                </a:solidFill>
                <a:effectLst/>
                <a:latin typeface="Söhne"/>
              </a:rPr>
              <a:t>modelo é treinado</a:t>
            </a:r>
            <a:r>
              <a:rPr lang="pt-BR" b="0" i="0" dirty="0">
                <a:solidFill>
                  <a:srgbClr val="0F0F0F"/>
                </a:solidFill>
                <a:effectLst/>
                <a:latin typeface="Söhne"/>
              </a:rPr>
              <a:t> 𝒌 </a:t>
            </a:r>
            <a:r>
              <a:rPr lang="pt-BR" b="1" i="1" dirty="0">
                <a:solidFill>
                  <a:srgbClr val="7030A0"/>
                </a:solidFill>
                <a:effectLst/>
                <a:latin typeface="Söhne"/>
              </a:rPr>
              <a:t>vezes</a:t>
            </a:r>
            <a:r>
              <a:rPr lang="pt-BR" b="0" i="0" dirty="0">
                <a:solidFill>
                  <a:srgbClr val="0F0F0F"/>
                </a:solidFill>
                <a:effectLst/>
                <a:latin typeface="Söhne"/>
              </a:rPr>
              <a:t>, cada vez usando 𝒌</a:t>
            </a:r>
            <a:r>
              <a:rPr lang="pt-BR" b="1" i="1" dirty="0">
                <a:solidFill>
                  <a:srgbClr val="0F0F0F"/>
                </a:solidFill>
                <a:effectLst/>
                <a:latin typeface="Söhne"/>
              </a:rPr>
              <a:t>-1</a:t>
            </a:r>
            <a:r>
              <a:rPr lang="pt-BR" b="0" i="0" dirty="0">
                <a:solidFill>
                  <a:srgbClr val="0F0F0F"/>
                </a:solidFill>
                <a:effectLst/>
                <a:latin typeface="Söhne"/>
              </a:rPr>
              <a:t> partes como conjunto de treinamento e a parte restante como conjunto de validação.</a:t>
            </a:r>
          </a:p>
          <a:p>
            <a:r>
              <a:rPr lang="pt-BR" dirty="0">
                <a:solidFill>
                  <a:srgbClr val="0F0F0F"/>
                </a:solidFill>
                <a:latin typeface="Söhne"/>
              </a:rPr>
              <a:t>O </a:t>
            </a:r>
            <a:r>
              <a:rPr lang="pt-BR" b="1" i="1" dirty="0">
                <a:solidFill>
                  <a:srgbClr val="0070C0"/>
                </a:solidFill>
                <a:latin typeface="Söhne"/>
              </a:rPr>
              <a:t>EQM com o conjunto de validação</a:t>
            </a:r>
            <a:r>
              <a:rPr lang="pt-BR" dirty="0">
                <a:solidFill>
                  <a:srgbClr val="0F0F0F"/>
                </a:solidFill>
                <a:latin typeface="Söhne"/>
              </a:rPr>
              <a:t> é calculado </a:t>
            </a:r>
            <a:r>
              <a:rPr lang="pt-BR" b="1" i="1" dirty="0">
                <a:solidFill>
                  <a:srgbClr val="0070C0"/>
                </a:solidFill>
                <a:latin typeface="Söhne"/>
              </a:rPr>
              <a:t>ao final de cada treinamento</a:t>
            </a:r>
            <a:r>
              <a:rPr lang="pt-BR" dirty="0">
                <a:solidFill>
                  <a:srgbClr val="0F0F0F"/>
                </a:solidFill>
                <a:latin typeface="Söhne"/>
              </a:rPr>
              <a:t>.</a:t>
            </a:r>
            <a:endParaRPr lang="pt-BR" b="0" i="0" dirty="0">
              <a:solidFill>
                <a:srgbClr val="0F0F0F"/>
              </a:solidFill>
              <a:effectLst/>
              <a:latin typeface="Söhne"/>
            </a:endParaRPr>
          </a:p>
        </p:txBody>
      </p:sp>
      <p:sp>
        <p:nvSpPr>
          <p:cNvPr id="5" name="CaixaDeTexto 4">
            <a:extLst>
              <a:ext uri="{FF2B5EF4-FFF2-40B4-BE49-F238E27FC236}">
                <a16:creationId xmlns:a16="http://schemas.microsoft.com/office/drawing/2014/main" id="{3926FA82-F16F-7AE7-534B-5F7CB73CCD08}"/>
              </a:ext>
            </a:extLst>
          </p:cNvPr>
          <p:cNvSpPr txBox="1"/>
          <p:nvPr/>
        </p:nvSpPr>
        <p:spPr>
          <a:xfrm>
            <a:off x="1442175" y="1953195"/>
            <a:ext cx="1360967" cy="584775"/>
          </a:xfrm>
          <a:prstGeom prst="rect">
            <a:avLst/>
          </a:prstGeom>
          <a:noFill/>
        </p:spPr>
        <p:txBody>
          <a:bodyPr wrap="square" rtlCol="0">
            <a:spAutoFit/>
          </a:bodyPr>
          <a:lstStyle/>
          <a:p>
            <a:pPr algn="ctr"/>
            <a:r>
              <a:rPr lang="pt-BR" sz="3200" b="1" dirty="0"/>
              <a:t>k = 5</a:t>
            </a:r>
            <a:endParaRPr lang="en-US" sz="3200" b="1" dirty="0"/>
          </a:p>
        </p:txBody>
      </p:sp>
      <p:pic>
        <p:nvPicPr>
          <p:cNvPr id="10" name="Imagem 9">
            <a:extLst>
              <a:ext uri="{FF2B5EF4-FFF2-40B4-BE49-F238E27FC236}">
                <a16:creationId xmlns:a16="http://schemas.microsoft.com/office/drawing/2014/main" id="{DEF6A211-DAF7-2C02-45BC-D2089FA5D17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96" r="1"/>
          <a:stretch/>
        </p:blipFill>
        <p:spPr>
          <a:xfrm>
            <a:off x="139700" y="2545335"/>
            <a:ext cx="5613400" cy="3361882"/>
          </a:xfrm>
          <a:prstGeom prst="rect">
            <a:avLst/>
          </a:prstGeom>
        </p:spPr>
      </p:pic>
    </p:spTree>
    <p:extLst>
      <p:ext uri="{BB962C8B-B14F-4D97-AF65-F5344CB8AC3E}">
        <p14:creationId xmlns:p14="http://schemas.microsoft.com/office/powerpoint/2010/main" val="37825287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9FBE2970-3CBA-404B-4074-AEE02EAAB9A6}"/>
                  </a:ext>
                </a:extLst>
              </p:cNvPr>
              <p:cNvSpPr>
                <a:spLocks noGrp="1"/>
              </p:cNvSpPr>
              <p:nvPr>
                <p:ph type="title"/>
              </p:nvPr>
            </p:nvSpPr>
            <p:spPr/>
            <p:txBody>
              <a:bodyPr/>
              <a:lstStyle/>
              <a:p>
                <a14:m>
                  <m:oMath xmlns:m="http://schemas.openxmlformats.org/officeDocument/2006/math">
                    <m:r>
                      <a:rPr lang="pt-BR" b="0" i="1" smtClean="0">
                        <a:solidFill>
                          <a:srgbClr val="0F0F0F"/>
                        </a:solidFill>
                        <a:effectLst/>
                        <a:latin typeface="Cambria Math" panose="02040503050406030204" pitchFamily="18" charset="0"/>
                      </a:rPr>
                      <m:t>𝑘</m:t>
                    </m:r>
                  </m:oMath>
                </a14:m>
                <a:r>
                  <a:rPr lang="pt-BR" dirty="0"/>
                  <a:t>-</a:t>
                </a:r>
                <a:r>
                  <a:rPr lang="pt-BR" dirty="0" err="1"/>
                  <a:t>fold</a:t>
                </a:r>
                <a:endParaRPr lang="pt-BR" dirty="0"/>
              </a:p>
            </p:txBody>
          </p:sp>
        </mc:Choice>
        <mc:Fallback xmlns="">
          <p:sp>
            <p:nvSpPr>
              <p:cNvPr id="2" name="Título 1">
                <a:extLst>
                  <a:ext uri="{FF2B5EF4-FFF2-40B4-BE49-F238E27FC236}">
                    <a16:creationId xmlns:a16="http://schemas.microsoft.com/office/drawing/2014/main" id="{9FBE2970-3CBA-404B-4074-AEE02EAAB9A6}"/>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F55CE789-94DC-AEE8-1D38-D05D40B0BF3A}"/>
              </a:ext>
            </a:extLst>
          </p:cNvPr>
          <p:cNvSpPr>
            <a:spLocks noGrp="1"/>
          </p:cNvSpPr>
          <p:nvPr>
            <p:ph idx="1"/>
          </p:nvPr>
        </p:nvSpPr>
        <p:spPr>
          <a:xfrm>
            <a:off x="6096000" y="1825624"/>
            <a:ext cx="5956300" cy="5032375"/>
          </a:xfrm>
        </p:spPr>
        <p:txBody>
          <a:bodyPr>
            <a:normAutofit/>
          </a:bodyPr>
          <a:lstStyle/>
          <a:p>
            <a:r>
              <a:rPr lang="pt-BR" b="0" i="0" dirty="0">
                <a:solidFill>
                  <a:srgbClr val="0F0F0F"/>
                </a:solidFill>
                <a:effectLst/>
                <a:latin typeface="Söhne"/>
              </a:rPr>
              <a:t>Ao final dos 𝒌 treinamentos, calcula-se a </a:t>
            </a:r>
            <a:r>
              <a:rPr lang="pt-BR" b="1" i="1" dirty="0">
                <a:solidFill>
                  <a:srgbClr val="0070C0"/>
                </a:solidFill>
                <a:effectLst/>
                <a:latin typeface="Söhne"/>
              </a:rPr>
              <a:t>média</a:t>
            </a:r>
            <a:r>
              <a:rPr lang="pt-BR" b="0" i="0" dirty="0">
                <a:solidFill>
                  <a:srgbClr val="0F0F0F"/>
                </a:solidFill>
                <a:effectLst/>
                <a:latin typeface="Söhne"/>
              </a:rPr>
              <a:t> e o </a:t>
            </a:r>
            <a:r>
              <a:rPr lang="pt-BR" b="1" i="1" dirty="0">
                <a:solidFill>
                  <a:srgbClr val="0070C0"/>
                </a:solidFill>
                <a:effectLst/>
                <a:latin typeface="Söhne"/>
              </a:rPr>
              <a:t>desvio padrão</a:t>
            </a:r>
            <a:r>
              <a:rPr lang="pt-BR" b="0" i="0" dirty="0">
                <a:solidFill>
                  <a:srgbClr val="0F0F0F"/>
                </a:solidFill>
                <a:effectLst/>
                <a:latin typeface="Söhne"/>
              </a:rPr>
              <a:t> dos 𝒌 EQM de validação para fornecer uma avaliação geral do desempenho do modelo.</a:t>
            </a:r>
          </a:p>
          <a:p>
            <a:r>
              <a:rPr lang="pt-BR" sz="2800" dirty="0"/>
              <a:t>Em geral, utiliza-se </a:t>
            </a:r>
            <a:r>
              <a:rPr lang="pt-BR" b="0" i="0" dirty="0">
                <a:solidFill>
                  <a:srgbClr val="0F0F0F"/>
                </a:solidFill>
                <a:effectLst/>
                <a:latin typeface="Söhne"/>
              </a:rPr>
              <a:t>𝒌</a:t>
            </a:r>
            <a:r>
              <a:rPr lang="pt-BR" sz="2800" dirty="0"/>
              <a:t> = 5 ou 10.</a:t>
            </a:r>
          </a:p>
          <a:p>
            <a:r>
              <a:rPr lang="pt-BR" sz="2800" dirty="0"/>
              <a:t>Porém, </a:t>
            </a:r>
            <a:r>
              <a:rPr lang="pt-BR" b="0" i="0" dirty="0">
                <a:solidFill>
                  <a:srgbClr val="0F0F0F"/>
                </a:solidFill>
                <a:effectLst/>
                <a:latin typeface="Söhne"/>
              </a:rPr>
              <a:t>𝒌</a:t>
            </a:r>
            <a:r>
              <a:rPr lang="pt-BR" sz="2800" dirty="0"/>
              <a:t> deve ser escolhido de forma que os </a:t>
            </a:r>
            <a:r>
              <a:rPr lang="pt-BR" sz="2800" i="1" dirty="0"/>
              <a:t>folds</a:t>
            </a:r>
            <a:r>
              <a:rPr lang="pt-BR" sz="2800" dirty="0"/>
              <a:t> sejam </a:t>
            </a:r>
            <a:r>
              <a:rPr lang="pt-BR" sz="2800" b="1" i="1" dirty="0"/>
              <a:t>representativos do padrão presente nos dados.</a:t>
            </a:r>
          </a:p>
        </p:txBody>
      </p:sp>
      <p:pic>
        <p:nvPicPr>
          <p:cNvPr id="4" name="Imagem 3">
            <a:extLst>
              <a:ext uri="{FF2B5EF4-FFF2-40B4-BE49-F238E27FC236}">
                <a16:creationId xmlns:a16="http://schemas.microsoft.com/office/drawing/2014/main" id="{4F49A66D-EE2E-954C-CE06-20034C4D7B7C}"/>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296" r="1"/>
          <a:stretch/>
        </p:blipFill>
        <p:spPr>
          <a:xfrm>
            <a:off x="139700" y="2545335"/>
            <a:ext cx="5613400" cy="3361882"/>
          </a:xfrm>
          <a:prstGeom prst="rect">
            <a:avLst/>
          </a:prstGeom>
        </p:spPr>
      </p:pic>
      <p:sp>
        <p:nvSpPr>
          <p:cNvPr id="5" name="CaixaDeTexto 4">
            <a:extLst>
              <a:ext uri="{FF2B5EF4-FFF2-40B4-BE49-F238E27FC236}">
                <a16:creationId xmlns:a16="http://schemas.microsoft.com/office/drawing/2014/main" id="{A35580BE-2693-7A2B-E389-307D19EBC7B1}"/>
              </a:ext>
            </a:extLst>
          </p:cNvPr>
          <p:cNvSpPr txBox="1"/>
          <p:nvPr/>
        </p:nvSpPr>
        <p:spPr>
          <a:xfrm>
            <a:off x="1442175" y="1953195"/>
            <a:ext cx="1360967" cy="584775"/>
          </a:xfrm>
          <a:prstGeom prst="rect">
            <a:avLst/>
          </a:prstGeom>
          <a:noFill/>
        </p:spPr>
        <p:txBody>
          <a:bodyPr wrap="square" rtlCol="0">
            <a:spAutoFit/>
          </a:bodyPr>
          <a:lstStyle/>
          <a:p>
            <a:pPr algn="ctr"/>
            <a:r>
              <a:rPr lang="pt-BR" sz="3200" b="1" dirty="0"/>
              <a:t>k = 5</a:t>
            </a:r>
            <a:endParaRPr lang="en-US" sz="3200" b="1" dirty="0"/>
          </a:p>
        </p:txBody>
      </p:sp>
    </p:spTree>
    <p:extLst>
      <p:ext uri="{BB962C8B-B14F-4D97-AF65-F5344CB8AC3E}">
        <p14:creationId xmlns:p14="http://schemas.microsoft.com/office/powerpoint/2010/main" val="1129035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14817</TotalTime>
  <Words>4758</Words>
  <Application>Microsoft Office PowerPoint</Application>
  <PresentationFormat>Widescreen</PresentationFormat>
  <Paragraphs>433</Paragraphs>
  <Slides>24</Slides>
  <Notes>16</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24</vt:i4>
      </vt:variant>
    </vt:vector>
  </HeadingPairs>
  <TitlesOfParts>
    <vt:vector size="32" baseType="lpstr">
      <vt:lpstr>Arial</vt:lpstr>
      <vt:lpstr>Calibri</vt:lpstr>
      <vt:lpstr>Calibri Light</vt:lpstr>
      <vt:lpstr>Cambria Math</vt:lpstr>
      <vt:lpstr>Courier New</vt:lpstr>
      <vt:lpstr>Söhne</vt:lpstr>
      <vt:lpstr>Wingdings</vt:lpstr>
      <vt:lpstr>Office Theme</vt:lpstr>
      <vt:lpstr>T319 - Introdução ao Aprendizado de Máquina: Regressão Linear (Parte V)</vt:lpstr>
      <vt:lpstr>Recapitulando</vt:lpstr>
      <vt:lpstr>Validação cruzada</vt:lpstr>
      <vt:lpstr>Validação cruzada</vt:lpstr>
      <vt:lpstr>Validação cruzada</vt:lpstr>
      <vt:lpstr>Holdout</vt:lpstr>
      <vt:lpstr>Holdout</vt:lpstr>
      <vt:lpstr>k-fold</vt:lpstr>
      <vt:lpstr>k-fold</vt:lpstr>
      <vt:lpstr>k-fold</vt:lpstr>
      <vt:lpstr>Validação cruzada para encontrar o grau do polinômio aproximador</vt:lpstr>
      <vt:lpstr>Usando holdout para encontrar o grau do polinômio aproximador</vt:lpstr>
      <vt:lpstr>Usando k-fold para encontrar o grau do polinômio aproximador</vt:lpstr>
      <vt:lpstr>Usando k-fold para encontrar o grau do polinômio aproximador</vt:lpstr>
      <vt:lpstr>Qual grau escolher quando vários são possíveis?</vt:lpstr>
      <vt:lpstr>Qual grau escolher quando vários são possíveis?</vt:lpstr>
      <vt:lpstr>Tarefas</vt:lpstr>
      <vt:lpstr>Apresentação do PowerPoint</vt:lpstr>
      <vt:lpstr>Apresentação do PowerPoint</vt:lpstr>
      <vt:lpstr>FIGURAS</vt:lpstr>
      <vt:lpstr>Apresentação do PowerPoint</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2112</cp:revision>
  <dcterms:created xsi:type="dcterms:W3CDTF">2020-02-17T11:18:32Z</dcterms:created>
  <dcterms:modified xsi:type="dcterms:W3CDTF">2023-11-24T11:07:54Z</dcterms:modified>
</cp:coreProperties>
</file>