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sldIdLst>
    <p:sldId id="259" r:id="rId2"/>
    <p:sldId id="463" r:id="rId3"/>
    <p:sldId id="485" r:id="rId4"/>
    <p:sldId id="487" r:id="rId5"/>
    <p:sldId id="489" r:id="rId6"/>
    <p:sldId id="488" r:id="rId7"/>
    <p:sldId id="486" r:id="rId8"/>
    <p:sldId id="492" r:id="rId9"/>
    <p:sldId id="493" r:id="rId10"/>
    <p:sldId id="501" r:id="rId11"/>
    <p:sldId id="494" r:id="rId12"/>
    <p:sldId id="490" r:id="rId13"/>
    <p:sldId id="497" r:id="rId14"/>
    <p:sldId id="499" r:id="rId15"/>
    <p:sldId id="500" r:id="rId16"/>
    <p:sldId id="502" r:id="rId17"/>
    <p:sldId id="495" r:id="rId18"/>
    <p:sldId id="496" r:id="rId19"/>
    <p:sldId id="512" r:id="rId20"/>
    <p:sldId id="504" r:id="rId21"/>
    <p:sldId id="505" r:id="rId22"/>
    <p:sldId id="508" r:id="rId23"/>
    <p:sldId id="510" r:id="rId24"/>
    <p:sldId id="511" r:id="rId25"/>
    <p:sldId id="482" r:id="rId26"/>
    <p:sldId id="317" r:id="rId27"/>
    <p:sldId id="332" r:id="rId28"/>
    <p:sldId id="299" r:id="rId29"/>
    <p:sldId id="285" r:id="rId30"/>
    <p:sldId id="415" r:id="rId31"/>
    <p:sldId id="283" r:id="rId32"/>
    <p:sldId id="274" r:id="rId33"/>
    <p:sldId id="278" r:id="rId34"/>
    <p:sldId id="292" r:id="rId35"/>
    <p:sldId id="498" r:id="rId36"/>
    <p:sldId id="295" r:id="rId37"/>
    <p:sldId id="396" r:id="rId38"/>
    <p:sldId id="484" r:id="rId39"/>
    <p:sldId id="421" r:id="rId40"/>
    <p:sldId id="423" r:id="rId41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7" autoAdjust="0"/>
    <p:restoredTop sz="92680" autoAdjust="0"/>
  </p:normalViewPr>
  <p:slideViewPr>
    <p:cSldViewPr snapToGrid="0">
      <p:cViewPr varScale="1">
        <p:scale>
          <a:sx n="102" d="100"/>
          <a:sy n="102" d="100"/>
        </p:scale>
        <p:origin x="97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48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458706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025693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76093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40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5509246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https://colab.research.google.com/github/zz4fap/t319_aprendizado_de_maquina/blob/main/notebooks/regression/selecionando_o_passo_de_aprendizagem.ipynb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Hiperparâmetro: parâmetro que influencia no aprendizado do algoritmo,</a:t>
            </a:r>
            <a:r>
              <a:rPr lang="pt-BR" baseline="0" dirty="0"/>
              <a:t> ou seja, dita seu aprendizado. Não é um parâmetro aprendido pelo modelo como no caso dos pesos de um modelo de regressão linear.</a:t>
            </a:r>
            <a:endParaRPr lang="pt-BR" dirty="0"/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56896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30889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965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851676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</a:t>
            </a:r>
            <a:r>
              <a:rPr lang="pt-BR" sz="1200" dirty="0" err="1"/>
              <a:t>anelamento</a:t>
            </a:r>
            <a:r>
              <a:rPr lang="pt-BR" sz="1200" dirty="0"/>
              <a:t>, algoritmos de otimização com ajuste adaptativo do passo de aprendizagem (</a:t>
            </a:r>
            <a:r>
              <a:rPr lang="pt-BR" sz="1200" dirty="0" err="1"/>
              <a:t>RMSProp</a:t>
            </a:r>
            <a:r>
              <a:rPr lang="pt-BR" sz="1200" dirty="0"/>
              <a:t>, </a:t>
            </a:r>
            <a:r>
              <a:rPr lang="pt-BR" sz="1200" dirty="0" err="1"/>
              <a:t>AdaGrad</a:t>
            </a:r>
            <a:r>
              <a:rPr lang="pt-BR" sz="1200" dirty="0"/>
              <a:t>, Adam, etc.).</a:t>
            </a:r>
            <a:endParaRPr lang="nl-BE" sz="120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9869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sabemos se o gradiente</a:t>
            </a:r>
            <a:r>
              <a:rPr lang="pt-BR" baseline="0" dirty="0"/>
              <a:t> descendente está funcionando corretamente em relação ao aprendizado?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Como</a:t>
            </a:r>
            <a:r>
              <a:rPr lang="pt-BR" baseline="0" dirty="0"/>
              <a:t> você consegue </a:t>
            </a:r>
            <a:r>
              <a:rPr lang="pt-BR" baseline="0" dirty="0" err="1"/>
              <a:t>debugar</a:t>
            </a:r>
            <a:r>
              <a:rPr lang="pt-BR" baseline="0" dirty="0"/>
              <a:t>/depurar o algoritmo do gradiente descendente quando não é possível se plotar o gráfico de contorno e verificar o caminho seguido pelo algoritmo?</a:t>
            </a:r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028616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</a:t>
            </a:r>
            <a:r>
              <a:rPr lang="pt-BR" dirty="0" err="1"/>
              <a:t>github</a:t>
            </a:r>
            <a:r>
              <a:rPr lang="pt-BR" dirty="0"/>
              <a:t>/zz4fap/t319_aprendizado_de_maquina/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</a:t>
            </a:r>
            <a:r>
              <a:rPr lang="pt-BR" dirty="0" err="1"/>
              <a:t>regression</a:t>
            </a:r>
            <a:r>
              <a:rPr lang="pt-BR" dirty="0"/>
              <a:t>/</a:t>
            </a:r>
            <a:r>
              <a:rPr lang="pt-BR" dirty="0" err="1"/>
              <a:t>gd_versions</a:t>
            </a:r>
            <a:r>
              <a:rPr lang="pt-BR" dirty="0"/>
              <a:t>/</a:t>
            </a:r>
            <a:r>
              <a:rPr lang="pt-BR" dirty="0" err="1"/>
              <a:t>gde_com_redução_gradual.ipynb</a:t>
            </a:r>
            <a:endParaRPr lang="pt-BR" dirty="0"/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060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6/11/2023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colab.research.google.com/github/zz4fap/t319_aprendizado_de_maquina/blob/main/notebooks/regression/gd_versions/gde_com_redu&#231;&#227;o_gradual.ipynb" TargetMode="External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7" Type="http://schemas.openxmlformats.org/officeDocument/2006/relationships/image" Target="../media/image56.jpeg"/><Relationship Id="rId2" Type="http://schemas.openxmlformats.org/officeDocument/2006/relationships/image" Target="../media/image5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jpeg"/><Relationship Id="rId4" Type="http://schemas.openxmlformats.org/officeDocument/2006/relationships/image" Target="../media/image53.jpe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10" Type="http://schemas.openxmlformats.org/officeDocument/2006/relationships/hyperlink" Target="https://colab.research.google.com/github/zz4fap/t319_aprendizado_de_maquina/blob/main/notebooks/regression/selecionando_o_passo_de_aprendizagem.ipynb" TargetMode="External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B1EE1-E6EE-4E0B-FB14-A459C708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2811" y="1825624"/>
            <a:ext cx="6424863" cy="5032375"/>
          </a:xfrm>
        </p:spPr>
        <p:txBody>
          <a:bodyPr>
            <a:normAutofit/>
          </a:bodyPr>
          <a:lstStyle/>
          <a:p>
            <a:r>
              <a:rPr lang="pt-BR" dirty="0"/>
              <a:t>Nesse caso ocorre um </a:t>
            </a:r>
            <a:r>
              <a:rPr lang="pt-BR" b="1" i="1" dirty="0">
                <a:solidFill>
                  <a:srgbClr val="00B050"/>
                </a:solidFill>
              </a:rPr>
              <a:t>ciclo de feedback positivo </a:t>
            </a:r>
            <a:r>
              <a:rPr lang="pt-BR" dirty="0"/>
              <a:t>onde </a:t>
            </a:r>
            <a:r>
              <a:rPr lang="pt-BR" b="1" i="1" dirty="0">
                <a:solidFill>
                  <a:srgbClr val="00B050"/>
                </a:solidFill>
              </a:rPr>
              <a:t>a cada época </a:t>
            </a:r>
            <a:r>
              <a:rPr lang="pt-BR" dirty="0"/>
              <a:t>os valores dos </a:t>
            </a:r>
            <a:r>
              <a:rPr lang="pt-BR" b="1" i="1" dirty="0">
                <a:solidFill>
                  <a:srgbClr val="00B050"/>
                </a:solidFill>
              </a:rPr>
              <a:t>gradientes</a:t>
            </a:r>
            <a:r>
              <a:rPr lang="pt-BR" dirty="0"/>
              <a:t> e, consequentemente, dos </a:t>
            </a:r>
            <a:r>
              <a:rPr lang="pt-BR" b="1" i="1" dirty="0">
                <a:solidFill>
                  <a:srgbClr val="00B050"/>
                </a:solidFill>
              </a:rPr>
              <a:t>pesos se tornam maiores e maiores </a:t>
            </a:r>
            <a:r>
              <a:rPr lang="pt-BR" dirty="0"/>
              <a:t>até que ocorra o </a:t>
            </a:r>
            <a:r>
              <a:rPr lang="pt-BR" b="1" i="1" dirty="0">
                <a:solidFill>
                  <a:srgbClr val="7030A0"/>
                </a:solidFill>
              </a:rPr>
              <a:t>estouro da representação numérica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Problema que ocorre quando uma variável não pode mais representar um valor, pois ele é maior do que o intervalo que ela pode armazenar.</a:t>
            </a:r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30705" y="2383300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301201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ideal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</p:spPr>
            <p:txBody>
              <a:bodyPr/>
              <a:lstStyle/>
              <a:p>
                <a:r>
                  <a:rPr lang="pt-BR" dirty="0"/>
                  <a:t>Portanto, o valor do passo de aprendizagem deve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explorado</a:t>
                </a:r>
                <a:r>
                  <a:rPr lang="pt-BR" dirty="0"/>
                  <a:t> para se encontrar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 ideal </a:t>
                </a:r>
                <a:r>
                  <a:rPr lang="pt-BR" dirty="0"/>
                  <a:t>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acelere a convergência </a:t>
                </a:r>
                <a:r>
                  <a:rPr lang="pt-BR" dirty="0"/>
                  <a:t>de forma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estável</a:t>
                </a:r>
                <a:r>
                  <a:rPr lang="pt-BR" dirty="0"/>
                  <a:t>, ou seja, sem oscilações.</a:t>
                </a:r>
              </a:p>
              <a:p>
                <a:r>
                  <a:rPr lang="pt-BR" dirty="0"/>
                  <a:t>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converge de forma estável para o </a:t>
                </a:r>
                <a:r>
                  <a:rPr lang="pt-BR" b="1" i="1" dirty="0"/>
                  <a:t>mínimo global </a:t>
                </a:r>
                <a:r>
                  <a:rPr lang="pt-BR" dirty="0"/>
                  <a:t>em apenas 3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79628" cy="5032375"/>
              </a:xfrm>
              <a:blipFill>
                <a:blip r:embed="rId3"/>
                <a:stretch>
                  <a:fillRect l="-982" t="-1937" r="-16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7">
            <a:extLst>
              <a:ext uri="{FF2B5EF4-FFF2-40B4-BE49-F238E27FC236}">
                <a16:creationId xmlns:a16="http://schemas.microsoft.com/office/drawing/2014/main" id="{29582EC0-E28F-B3E1-4D3A-BFB180B4320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469481"/>
            <a:ext cx="2874467" cy="21871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070A2BD3-D0B6-B61F-E496-0B0E7C544D6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5371384" y="4473509"/>
            <a:ext cx="2532017" cy="2183104"/>
          </a:xfrm>
          <a:prstGeom prst="rect">
            <a:avLst/>
          </a:prstGeom>
        </p:spPr>
      </p:pic>
      <p:cxnSp>
        <p:nvCxnSpPr>
          <p:cNvPr id="9" name="Straight Arrow Connector 23">
            <a:extLst>
              <a:ext uri="{FF2B5EF4-FFF2-40B4-BE49-F238E27FC236}">
                <a16:creationId xmlns:a16="http://schemas.microsoft.com/office/drawing/2014/main" id="{FCFA597F-5193-525D-A4F3-5192D411BA6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5371383" y="6492876"/>
            <a:ext cx="231207" cy="72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/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1068" y="6273225"/>
                <a:ext cx="670315" cy="584775"/>
              </a:xfrm>
              <a:prstGeom prst="rect">
                <a:avLst/>
              </a:prstGeom>
              <a:blipFill>
                <a:blip r:embed="rId6"/>
                <a:stretch>
                  <a:fillRect l="-4545" r="-454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>
            <a:extLst>
              <a:ext uri="{FF2B5EF4-FFF2-40B4-BE49-F238E27FC236}">
                <a16:creationId xmlns:a16="http://schemas.microsoft.com/office/drawing/2014/main" id="{D97E89BE-830C-9FF1-89B2-40ABC6CE0F0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9356"/>
          <a:stretch/>
        </p:blipFill>
        <p:spPr bwMode="auto">
          <a:xfrm>
            <a:off x="9679905" y="4469480"/>
            <a:ext cx="2022177" cy="21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756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5A032-6954-55F0-305E-6B33F6A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2B770-C618-DF43-C765-CC948AA99C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9832" y="1825624"/>
            <a:ext cx="6809873" cy="5032375"/>
          </a:xfrm>
        </p:spPr>
        <p:txBody>
          <a:bodyPr/>
          <a:lstStyle/>
          <a:p>
            <a:r>
              <a:rPr lang="pt-BR" b="1" i="1" dirty="0">
                <a:solidFill>
                  <a:srgbClr val="00B050"/>
                </a:solidFill>
              </a:rPr>
              <a:t>Nem sempre iremos conseguir plotar a superfície de erro e de contorno </a:t>
            </a:r>
            <a:r>
              <a:rPr lang="pt-BR" dirty="0"/>
              <a:t>para analisarmos o treinamento e o desempenho de um modelo.</a:t>
            </a:r>
          </a:p>
          <a:p>
            <a:r>
              <a:rPr lang="pt-BR" dirty="0"/>
              <a:t>Por exemplo, quando tivermos </a:t>
            </a:r>
            <a:r>
              <a:rPr lang="pt-BR" b="1" i="1" dirty="0">
                <a:solidFill>
                  <a:srgbClr val="00B050"/>
                </a:solidFill>
              </a:rPr>
              <a:t>três atributos</a:t>
            </a:r>
            <a:r>
              <a:rPr lang="pt-BR" dirty="0"/>
              <a:t>, a </a:t>
            </a:r>
            <a:r>
              <a:rPr lang="pt-BR" b="1" i="1" dirty="0">
                <a:solidFill>
                  <a:srgbClr val="00B050"/>
                </a:solidFill>
              </a:rPr>
              <a:t>superfície de erro terá quatro dimensões</a:t>
            </a:r>
            <a:r>
              <a:rPr lang="pt-BR" dirty="0"/>
              <a:t>, tornando sua análise mais difícil.</a:t>
            </a:r>
          </a:p>
          <a:p>
            <a:r>
              <a:rPr lang="pt-BR" dirty="0"/>
              <a:t>Assim, em geral, usamos a </a:t>
            </a:r>
            <a:r>
              <a:rPr lang="pt-BR" b="1" i="1" dirty="0">
                <a:solidFill>
                  <a:srgbClr val="00B050"/>
                </a:solidFill>
              </a:rPr>
              <a:t>curva do erro (i.e., EQM) em função das épocas</a:t>
            </a:r>
            <a:r>
              <a:rPr lang="pt-BR" dirty="0"/>
              <a:t> (ou iterações) de treinamento para analisar o treinamento de um modelo.</a:t>
            </a:r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3AA8C8C3-3C48-8D40-77C8-31C7934D9AE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2276307"/>
            <a:ext cx="3965906" cy="3017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382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60759" y="1825624"/>
            <a:ext cx="7146758" cy="5032375"/>
          </a:xfrm>
        </p:spPr>
        <p:txBody>
          <a:bodyPr>
            <a:normAutofit fontScale="92500"/>
          </a:bodyPr>
          <a:lstStyle/>
          <a:p>
            <a:r>
              <a:rPr lang="pt-BR" dirty="0"/>
              <a:t>A figura ao lado mostra o </a:t>
            </a:r>
            <a:r>
              <a:rPr lang="pt-BR" b="1" i="1" dirty="0">
                <a:solidFill>
                  <a:srgbClr val="00B050"/>
                </a:solidFill>
              </a:rPr>
              <a:t>comportamento esperado</a:t>
            </a:r>
            <a:r>
              <a:rPr lang="pt-BR" dirty="0"/>
              <a:t> quando o </a:t>
            </a:r>
            <a:r>
              <a:rPr lang="pt-BR" b="1" i="1" dirty="0">
                <a:solidFill>
                  <a:srgbClr val="00B050"/>
                </a:solidFill>
              </a:rPr>
              <a:t>passo tem o tamanho ideal</a:t>
            </a:r>
            <a:r>
              <a:rPr lang="pt-BR" dirty="0"/>
              <a:t>.</a:t>
            </a:r>
          </a:p>
          <a:p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</a:t>
            </a:r>
            <a:r>
              <a:rPr lang="pt-BR" dirty="0"/>
              <a:t> nesse caso é </a:t>
            </a:r>
            <a:r>
              <a:rPr lang="pt-BR" b="1" i="1" dirty="0">
                <a:solidFill>
                  <a:srgbClr val="00B050"/>
                </a:solidFill>
              </a:rPr>
              <a:t>rápida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</a:t>
            </a:r>
            <a:r>
              <a:rPr lang="pt-BR" b="1" i="1" dirty="0"/>
              <a:t> </a:t>
            </a:r>
            <a:r>
              <a:rPr lang="pt-BR" b="1" i="1" dirty="0">
                <a:solidFill>
                  <a:srgbClr val="00B050"/>
                </a:solidFill>
              </a:rPr>
              <a:t>erro diminui rapidamente nas primeiras épocas </a:t>
            </a:r>
            <a:r>
              <a:rPr lang="pt-BR" dirty="0"/>
              <a:t>(ou iterações).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0" i="0" dirty="0">
                <a:effectLst/>
              </a:rPr>
              <a:t>Conforme o treinamento continua, o </a:t>
            </a:r>
            <a:r>
              <a:rPr lang="pt-BR" b="1" i="1" dirty="0">
                <a:solidFill>
                  <a:srgbClr val="00B050"/>
                </a:solidFill>
                <a:effectLst/>
              </a:rPr>
              <a:t>erro se estabiliza e exibe uma redução suave </a:t>
            </a:r>
            <a:r>
              <a:rPr lang="pt-BR" b="0" i="0" dirty="0">
                <a:effectLst/>
              </a:rPr>
              <a:t>(i.e., mais lenta).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>
                <a:solidFill>
                  <a:srgbClr val="00B050"/>
                </a:solidFill>
              </a:rPr>
              <a:t>convergência é atingida quando o erro se torna praticamente constante</a:t>
            </a:r>
            <a:r>
              <a:rPr lang="pt-BR" dirty="0"/>
              <a:t> ao longo das épocas, indicando que os </a:t>
            </a:r>
            <a:r>
              <a:rPr lang="pt-BR" b="1" i="1" dirty="0">
                <a:solidFill>
                  <a:srgbClr val="00B050"/>
                </a:solidFill>
              </a:rPr>
              <a:t>pesos não são mais atualizados</a:t>
            </a:r>
            <a:r>
              <a:rPr lang="pt-BR" dirty="0"/>
              <a:t>, pois o mínimo da função foi atingido.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treinamento pode ser encerrado quando o erro entre duas épocas consecutivas for menor do que um valor pré-definido (e.g., 1e-5).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6293314C-8B6C-5D4F-5881-F5936884565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439" r="5247" b="4211"/>
          <a:stretch/>
        </p:blipFill>
        <p:spPr>
          <a:xfrm>
            <a:off x="1126965" y="1825624"/>
            <a:ext cx="3016083" cy="2318698"/>
          </a:xfrm>
          <a:prstGeom prst="rect">
            <a:avLst/>
          </a:prstGeom>
        </p:spPr>
      </p:pic>
      <p:pic>
        <p:nvPicPr>
          <p:cNvPr id="10" name="Picture 45">
            <a:extLst>
              <a:ext uri="{FF2B5EF4-FFF2-40B4-BE49-F238E27FC236}">
                <a16:creationId xmlns:a16="http://schemas.microsoft.com/office/drawing/2014/main" id="{66C6627B-DA15-B458-83D7-BE121EE1615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1126964" y="4793527"/>
            <a:ext cx="3016082" cy="1794045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4EB6EC90-C16B-1D01-E136-93055342AD29}"/>
              </a:ext>
            </a:extLst>
          </p:cNvPr>
          <p:cNvSpPr/>
          <p:nvPr/>
        </p:nvSpPr>
        <p:spPr>
          <a:xfrm rot="5400000">
            <a:off x="2379334" y="425837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60579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muito pequeno</a:t>
            </a:r>
            <a:r>
              <a:rPr lang="pt-BR" dirty="0"/>
              <a:t>.</a:t>
            </a:r>
          </a:p>
          <a:p>
            <a:r>
              <a:rPr lang="pt-BR" dirty="0"/>
              <a:t>Nesse caso, a </a:t>
            </a:r>
            <a:r>
              <a:rPr lang="pt-BR" b="1" i="1" dirty="0">
                <a:solidFill>
                  <a:srgbClr val="00B050"/>
                </a:solidFill>
              </a:rPr>
              <a:t>convergência é muito lenta</a:t>
            </a:r>
            <a:r>
              <a:rPr lang="pt-BR" dirty="0"/>
              <a:t>.</a:t>
            </a:r>
          </a:p>
          <a:p>
            <a:r>
              <a:rPr lang="pt-BR" b="1" i="1" dirty="0">
                <a:solidFill>
                  <a:srgbClr val="00B050"/>
                </a:solidFill>
              </a:rPr>
              <a:t>Após várias épocas </a:t>
            </a:r>
            <a:r>
              <a:rPr lang="pt-BR" dirty="0"/>
              <a:t>de treinamento, o </a:t>
            </a:r>
            <a:r>
              <a:rPr lang="pt-BR" b="1" i="1" dirty="0">
                <a:solidFill>
                  <a:srgbClr val="00B050"/>
                </a:solidFill>
              </a:rPr>
              <a:t>erro ainda não se estabilizou</a:t>
            </a:r>
            <a:r>
              <a:rPr lang="pt-BR" dirty="0"/>
              <a:t>.</a:t>
            </a:r>
          </a:p>
          <a:p>
            <a:r>
              <a:rPr lang="pt-BR" dirty="0"/>
              <a:t>Levaria </a:t>
            </a:r>
            <a:r>
              <a:rPr lang="pt-BR" b="1" i="1" dirty="0">
                <a:solidFill>
                  <a:srgbClr val="00B050"/>
                </a:solidFill>
              </a:rPr>
              <a:t>muito tempo </a:t>
            </a:r>
            <a:r>
              <a:rPr lang="pt-BR" dirty="0"/>
              <a:t>para que o modelo atingisse o </a:t>
            </a:r>
            <a:r>
              <a:rPr lang="pt-BR" b="1" i="1" dirty="0">
                <a:solidFill>
                  <a:srgbClr val="00B050"/>
                </a:solidFill>
              </a:rPr>
              <a:t>ponto de mínimo</a:t>
            </a:r>
            <a:r>
              <a:rPr lang="pt-BR" dirty="0"/>
              <a:t>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2A4D98EC-18C1-B474-4AD7-1E84455AA9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1495" y="1690688"/>
            <a:ext cx="3313792" cy="2682314"/>
          </a:xfrm>
          <a:prstGeom prst="rect">
            <a:avLst/>
          </a:prstGeom>
        </p:spPr>
      </p:pic>
      <p:pic>
        <p:nvPicPr>
          <p:cNvPr id="9" name="Picture 46">
            <a:extLst>
              <a:ext uri="{FF2B5EF4-FFF2-40B4-BE49-F238E27FC236}">
                <a16:creationId xmlns:a16="http://schemas.microsoft.com/office/drawing/2014/main" id="{C7BFA423-C107-AD7A-127F-D33717E52BC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1331495" y="4788569"/>
            <a:ext cx="3313799" cy="1937087"/>
          </a:xfrm>
          <a:prstGeom prst="rect">
            <a:avLst/>
          </a:prstGeom>
        </p:spPr>
      </p:pic>
      <p:sp>
        <p:nvSpPr>
          <p:cNvPr id="10" name="Right Arrow 50">
            <a:extLst>
              <a:ext uri="{FF2B5EF4-FFF2-40B4-BE49-F238E27FC236}">
                <a16:creationId xmlns:a16="http://schemas.microsoft.com/office/drawing/2014/main" id="{BA2D2D3D-32FC-6420-C5CF-5B8A6005C115}"/>
              </a:ext>
            </a:extLst>
          </p:cNvPr>
          <p:cNvSpPr/>
          <p:nvPr/>
        </p:nvSpPr>
        <p:spPr>
          <a:xfrm rot="5400000">
            <a:off x="2732720" y="432234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91618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323D308-AFC7-C3C4-ED4E-8ADAA65191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8115" y="1825624"/>
            <a:ext cx="6629401" cy="5032375"/>
          </a:xfrm>
        </p:spPr>
        <p:txBody>
          <a:bodyPr>
            <a:normAutofit/>
          </a:bodyPr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muito grande</a:t>
            </a:r>
            <a:r>
              <a:rPr lang="pt-BR" dirty="0"/>
              <a:t>.</a:t>
            </a:r>
          </a:p>
          <a:p>
            <a:r>
              <a:rPr lang="pt-BR" dirty="0"/>
              <a:t>Nesse caso, ocorre </a:t>
            </a:r>
            <a:r>
              <a:rPr lang="pt-BR" b="1" i="1" dirty="0">
                <a:solidFill>
                  <a:srgbClr val="00B050"/>
                </a:solidFill>
              </a:rPr>
              <a:t>divergência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>
                <a:solidFill>
                  <a:srgbClr val="00B050"/>
                </a:solidFill>
              </a:rPr>
              <a:t>erro aumenta mais e mais ao longo do treinamento</a:t>
            </a:r>
            <a:r>
              <a:rPr lang="pt-BR" dirty="0"/>
              <a:t>, indicando que o algoritmo está se </a:t>
            </a:r>
            <a:r>
              <a:rPr lang="pt-BR" b="1" i="1" dirty="0">
                <a:solidFill>
                  <a:srgbClr val="00B050"/>
                </a:solidFill>
              </a:rPr>
              <a:t>distanciando do ponto de mínimo</a:t>
            </a:r>
            <a:r>
              <a:rPr lang="pt-BR" dirty="0"/>
              <a:t>.</a:t>
            </a:r>
          </a:p>
          <a:p>
            <a:r>
              <a:rPr lang="pt-BR" dirty="0"/>
              <a:t>Se o treinamento continuar, os gradientes e pesos podem se tornar tão grandes que ocorre o </a:t>
            </a:r>
            <a:r>
              <a:rPr lang="pt-BR" b="1" i="1" dirty="0">
                <a:solidFill>
                  <a:srgbClr val="00B050"/>
                </a:solidFill>
              </a:rPr>
              <a:t>estouro da representação numérica</a:t>
            </a:r>
            <a:r>
              <a:rPr lang="pt-BR" dirty="0"/>
              <a:t>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0FC005A-1D53-9B54-E0D7-5694609ACA1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399" y="1690688"/>
            <a:ext cx="3269165" cy="2604586"/>
          </a:xfrm>
          <a:prstGeom prst="rect">
            <a:avLst/>
          </a:prstGeom>
        </p:spPr>
      </p:pic>
      <p:pic>
        <p:nvPicPr>
          <p:cNvPr id="6" name="Picture 47">
            <a:extLst>
              <a:ext uri="{FF2B5EF4-FFF2-40B4-BE49-F238E27FC236}">
                <a16:creationId xmlns:a16="http://schemas.microsoft.com/office/drawing/2014/main" id="{1B70BF55-F459-13C2-D9A0-CD0EAFBFA24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1295399" y="4632159"/>
            <a:ext cx="3267945" cy="2100950"/>
          </a:xfrm>
          <a:prstGeom prst="rect">
            <a:avLst/>
          </a:prstGeom>
        </p:spPr>
      </p:pic>
      <p:sp>
        <p:nvSpPr>
          <p:cNvPr id="8" name="Right Arrow 50">
            <a:extLst>
              <a:ext uri="{FF2B5EF4-FFF2-40B4-BE49-F238E27FC236}">
                <a16:creationId xmlns:a16="http://schemas.microsoft.com/office/drawing/2014/main" id="{4CE3CAAF-5324-581B-5F00-C22061374152}"/>
              </a:ext>
            </a:extLst>
          </p:cNvPr>
          <p:cNvSpPr/>
          <p:nvPr/>
        </p:nvSpPr>
        <p:spPr>
          <a:xfrm rot="5400000">
            <a:off x="2673700" y="4253165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01400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F6A69E-096D-D007-28F5-17618266C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Analisando o treinamento de um modelo</a:t>
            </a:r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7B9D9473-4E8E-377D-B1BB-4267C247D3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35316" y="1825624"/>
            <a:ext cx="6196264" cy="5032375"/>
          </a:xfrm>
        </p:spPr>
        <p:txBody>
          <a:bodyPr/>
          <a:lstStyle/>
          <a:p>
            <a:r>
              <a:rPr lang="pt-BR" dirty="0"/>
              <a:t>A figura mostra o caso onde o </a:t>
            </a:r>
            <a:r>
              <a:rPr lang="pt-BR" b="1" i="1" dirty="0">
                <a:solidFill>
                  <a:srgbClr val="00B050"/>
                </a:solidFill>
              </a:rPr>
              <a:t>passo de aprendizagem é grande, mas não tão grande assim</a:t>
            </a:r>
            <a:r>
              <a:rPr lang="pt-BR" dirty="0"/>
              <a:t>.</a:t>
            </a:r>
          </a:p>
          <a:p>
            <a:r>
              <a:rPr lang="pt-BR" dirty="0"/>
              <a:t>Nesse caso, o </a:t>
            </a:r>
            <a:r>
              <a:rPr lang="pt-BR" b="1" i="1" dirty="0">
                <a:solidFill>
                  <a:srgbClr val="00B050"/>
                </a:solidFill>
              </a:rPr>
              <a:t>erro oscila</a:t>
            </a:r>
            <a:r>
              <a:rPr lang="pt-BR" dirty="0"/>
              <a:t> entre valores grandes e pequenos.</a:t>
            </a:r>
          </a:p>
          <a:p>
            <a:r>
              <a:rPr lang="pt-BR" dirty="0"/>
              <a:t>Por ventura, a </a:t>
            </a:r>
            <a:r>
              <a:rPr lang="pt-BR" b="1" i="1" dirty="0">
                <a:solidFill>
                  <a:srgbClr val="00B050"/>
                </a:solidFill>
              </a:rPr>
              <a:t>convergência pode ocorrer após algumas épocas</a:t>
            </a:r>
            <a:r>
              <a:rPr lang="pt-BR" dirty="0"/>
              <a:t>.</a:t>
            </a:r>
          </a:p>
        </p:txBody>
      </p:sp>
      <p:pic>
        <p:nvPicPr>
          <p:cNvPr id="9" name="Espaço Reservado para Conteúdo 5">
            <a:extLst>
              <a:ext uri="{FF2B5EF4-FFF2-40B4-BE49-F238E27FC236}">
                <a16:creationId xmlns:a16="http://schemas.microsoft.com/office/drawing/2014/main" id="{35860255-3691-3223-4E56-075772F7226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4158" y="1568783"/>
            <a:ext cx="3281108" cy="2688807"/>
          </a:xfrm>
          <a:prstGeom prst="rect">
            <a:avLst/>
          </a:prstGeom>
        </p:spPr>
      </p:pic>
      <p:pic>
        <p:nvPicPr>
          <p:cNvPr id="10" name="Picture 48">
            <a:extLst>
              <a:ext uri="{FF2B5EF4-FFF2-40B4-BE49-F238E27FC236}">
                <a16:creationId xmlns:a16="http://schemas.microsoft.com/office/drawing/2014/main" id="{D5B8F54A-8717-FA32-510A-0E14A5CF874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1594185" y="4653334"/>
            <a:ext cx="3281108" cy="2120444"/>
          </a:xfrm>
          <a:prstGeom prst="rect">
            <a:avLst/>
          </a:prstGeom>
        </p:spPr>
      </p:pic>
      <p:sp>
        <p:nvSpPr>
          <p:cNvPr id="11" name="Right Arrow 50">
            <a:extLst>
              <a:ext uri="{FF2B5EF4-FFF2-40B4-BE49-F238E27FC236}">
                <a16:creationId xmlns:a16="http://schemas.microsoft.com/office/drawing/2014/main" id="{05CC92E3-E5FB-1345-F6D4-88C0AEB16050}"/>
              </a:ext>
            </a:extLst>
          </p:cNvPr>
          <p:cNvSpPr/>
          <p:nvPr/>
        </p:nvSpPr>
        <p:spPr>
          <a:xfrm rot="5400000">
            <a:off x="2979068" y="4187112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51223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B1AA5C-2DDF-9C9C-CE89-50D9B6F2F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Melhorando a convergência das versões estocásticas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887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As versões estocásticas do gradiente descendente, i.e., SGD e mini-</a:t>
                </a:r>
                <a:r>
                  <a:rPr lang="pt-BR" i="1" dirty="0"/>
                  <a:t>batch</a:t>
                </a:r>
                <a:r>
                  <a:rPr lang="pt-BR" dirty="0"/>
                  <a:t> (principalmente quando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𝑀𝐵</m:t>
                    </m:r>
                  </m:oMath>
                </a14:m>
                <a:r>
                  <a:rPr lang="pt-BR" dirty="0"/>
                  <a:t> é pequeno), têm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caminho irregular para o ponto de mínimo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Além disso, quando 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amostras</a:t>
                </a:r>
                <a:r>
                  <a:rPr lang="pt-BR" dirty="0"/>
                  <a:t> do conjunto de treinamento estão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contaminadas com ruido</a:t>
                </a:r>
                <a:r>
                  <a:rPr lang="pt-BR" dirty="0"/>
                  <a:t>, eles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podem não convergir </a:t>
                </a:r>
                <a:r>
                  <a:rPr lang="pt-BR" dirty="0"/>
                  <a:t>para o mínimo (oscilam ao redor dele).</a:t>
                </a:r>
              </a:p>
              <a:p>
                <a:r>
                  <a:rPr lang="pt-BR" dirty="0"/>
                  <a:t>Esses problemas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impactam</a:t>
                </a:r>
                <a:r>
                  <a:rPr lang="pt-BR" dirty="0"/>
                  <a:t>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desempenho do modelo </a:t>
                </a:r>
                <a:r>
                  <a:rPr lang="pt-BR" dirty="0"/>
                  <a:t>e deixam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treinamento lento </a:t>
                </a:r>
                <a:r>
                  <a:rPr lang="pt-BR" dirty="0"/>
                  <a:t>e, possivelmente,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instável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técnicas para minimizar </a:t>
                </a:r>
                <a:r>
                  <a:rPr lang="pt-BR" dirty="0"/>
                  <a:t>esses problemas, deixando essas versões do GD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comportadas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As mais conhecidas envolvem 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ajuste do passo de aprendizagem </a:t>
                </a:r>
                <a:r>
                  <a:rPr lang="pt-BR" dirty="0"/>
                  <a:t>e/ou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de atualização dos pesos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3A38DD3-AAC8-CEBB-5966-BFE9490F4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88701" cy="5032375"/>
              </a:xfrm>
              <a:blipFill>
                <a:blip r:embed="rId2"/>
                <a:stretch>
                  <a:fillRect l="-926" t="-2663" r="-163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99720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8097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i="1" dirty="0">
                    <a:solidFill>
                      <a:srgbClr val="7030A0"/>
                    </a:solidFill>
                  </a:rPr>
                  <a:t>Redução gradual </a:t>
                </a:r>
                <a:r>
                  <a:rPr lang="pt-BR" dirty="0"/>
                  <a:t>(ou decaimento) do passo de aprendizagem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diminui gradualmente o passo de aprendizagem</a:t>
                </a:r>
                <a:r>
                  <a:rPr lang="pt-BR" dirty="0"/>
                  <a:t> ao longo do treinamento.</a:t>
                </a:r>
                <a:endParaRPr lang="pt-BR" b="1" dirty="0"/>
              </a:p>
              <a:p>
                <a:r>
                  <a:rPr lang="pt-BR" b="0" i="0" dirty="0">
                    <a:effectLst/>
                  </a:rPr>
                  <a:t>A redução da taxa de aprendizagem faz com que as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atualizações dos pesos se tornem cada vez menores</a:t>
                </a:r>
                <a:r>
                  <a:rPr lang="pt-BR" b="0" i="0" dirty="0">
                    <a:effectLst/>
                  </a:rPr>
                  <a:t> à medida que o treinamento progride, o que pode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melhorar (ou forçar) a convergência</a:t>
                </a:r>
                <a:r>
                  <a:rPr lang="pt-BR" b="0" i="0" dirty="0">
                    <a:effectLst/>
                  </a:rPr>
                  <a:t>.</a:t>
                </a:r>
              </a:p>
              <a:p>
                <a:pPr marL="0" indent="0">
                  <a:buNone/>
                </a:pPr>
                <a:endParaRPr lang="pt-BR" sz="800" b="0" i="0" dirty="0">
                  <a:effectLst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sz="280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número da iteração de atualização atual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é a técnica mais simples das que veremos, mas, precisamos encontrar os hiperparâmetros que dão a taxa ideal de redução do passo de aprendizagem.</a:t>
                </a:r>
              </a:p>
              <a:p>
                <a:r>
                  <a:rPr lang="pt-BR" dirty="0"/>
                  <a:t>Veremos um exemplo de como ela funciona. 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80975" cy="5032375"/>
              </a:xfrm>
              <a:blipFill>
                <a:blip r:embed="rId2"/>
                <a:stretch>
                  <a:fillRect l="-1145" t="-2663" r="-1745" b="-25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tângulo 4">
            <a:extLst>
              <a:ext uri="{FF2B5EF4-FFF2-40B4-BE49-F238E27FC236}">
                <a16:creationId xmlns:a16="http://schemas.microsoft.com/office/drawing/2014/main" id="{F3C49CDB-DEA1-DD50-127B-71A2D929D6C4}"/>
              </a:ext>
            </a:extLst>
          </p:cNvPr>
          <p:cNvSpPr/>
          <p:nvPr/>
        </p:nvSpPr>
        <p:spPr>
          <a:xfrm>
            <a:off x="6689098" y="3894953"/>
            <a:ext cx="642266" cy="44291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5276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B853DE-E713-4707-319D-273A1EFA97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Técnicas mais comuns para a redução gradual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</p:spPr>
            <p:txBody>
              <a:bodyPr/>
              <a:lstStyle/>
              <a:p>
                <a:r>
                  <a:rPr lang="pt-BR" dirty="0"/>
                  <a:t>As três técnicas mais comuns para a </a:t>
                </a:r>
                <a:r>
                  <a:rPr lang="pt-BR" b="1" i="1" dirty="0"/>
                  <a:t>redução gradual</a:t>
                </a:r>
                <a:r>
                  <a:rPr lang="pt-BR" dirty="0"/>
                  <a:t> do passo de aprendizagem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por etapas ou degraus</a:t>
                </a:r>
                <a:r>
                  <a:rPr lang="pt-BR" dirty="0"/>
                  <a:t>: reduz o passo de aprendizagem 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de um fator,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a cada número pré-definido de iterações,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. Um valor típico para reduzir a taxa de aprendizado é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a cada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de iterações.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exponencial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𝑘𝑖</m:t>
                        </m:r>
                      </m:sup>
                    </m:sSup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são passo de aprendizagem inicial, a taxa de decrescimento e o número da iteração de atualização atual, respectivamente.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temporal</a:t>
                </a:r>
                <a:r>
                  <a:rPr lang="pt-BR" dirty="0"/>
                  <a:t>: é dado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𝑘𝑖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 tem o mesmo significado que no decaimento exponencial.</a:t>
                </a:r>
              </a:p>
              <a:p>
                <a:r>
                  <a:rPr lang="pt-BR" dirty="0"/>
                  <a:t>Entretanto, percebam que ainda temos que encontrar os valores ideais para os </a:t>
                </a:r>
                <a:r>
                  <a:rPr lang="pt-BR" b="1" i="1" dirty="0"/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233A3F22-CF42-B5C5-F43D-BEC6A4313F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0771" cy="5032375"/>
              </a:xfrm>
              <a:blipFill>
                <a:blip r:embed="rId2"/>
                <a:stretch>
                  <a:fillRect l="-936" t="-1937" r="-110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770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Recapitulando</a:t>
            </a:r>
            <a:endParaRPr lang="pt-B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No tópico anterior, discutimos o vetor gradiente.</a:t>
                </a:r>
              </a:p>
              <a:p>
                <a:r>
                  <a:rPr lang="pt-BR" dirty="0"/>
                  <a:t>Aprendemos dois algoritmos que usam o vetor gradiente para a resolução de problemas de otimização.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ascendente </a:t>
                </a:r>
                <a:r>
                  <a:rPr lang="pt-BR" dirty="0"/>
                  <a:t>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maximização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</a:t>
                </a:r>
                <a:r>
                  <a:rPr lang="pt-BR" dirty="0"/>
                  <a:t> 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minimização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Falamos sobre as três versões do gradiente descendente e as comparamos: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Batelada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Estocástico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Mini-batch</a:t>
                </a:r>
              </a:p>
              <a:p>
                <a:r>
                  <a:rPr lang="pt-BR" dirty="0"/>
                  <a:t>Neste tópico,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  <a:blipFill>
                <a:blip r:embed="rId2"/>
                <a:stretch>
                  <a:fillRect l="-935" t="-2663" r="-17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Ajuste do termo de atualização dos pesos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termo momentum </a:t>
                </a:r>
                <a:r>
                  <a:rPr lang="pt-BR" dirty="0"/>
                  <a:t>adiciona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média do histórico de estimativas do vetor gradientes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𝝂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à equação de atualização dos pesos,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tornando as atualizações menos ruidosas</a:t>
                </a:r>
                <a:r>
                  <a:rPr lang="pt-BR" dirty="0"/>
                  <a:t>, e, consequentemente,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acelerando a convergência </a:t>
                </a:r>
                <a:r>
                  <a:rPr lang="pt-BR" dirty="0"/>
                  <a:t>do algoritmo.</a:t>
                </a:r>
              </a:p>
              <a:p>
                <a:pPr marL="0" indent="0">
                  <a:buNone/>
                </a:pPr>
                <a:endParaRPr lang="pt-BR" sz="80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d>
                        <m:dPr>
                          <m:ctrlPr>
                            <a:rPr lang="pt-BR" sz="28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l-G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l-G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acc>
                        <m:accPr>
                          <m:chr m:val="̂"/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</m:e>
                      </m:acc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pt-BR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sz="800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d>
                        <m:dPr>
                          <m:ctrlP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sz="2800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l-G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𝝂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  <m:r>
                        <a:rPr lang="pt-BR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acc>
                      <m:accPr>
                        <m:chr m:val="̂"/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</m:e>
                    </m:acc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pt-BR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800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 é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estimativa do vetor gradiente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, chamado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coeficiente de momentum</a:t>
                </a:r>
                <a:r>
                  <a:rPr lang="pt-BR" dirty="0"/>
                  <a:t>, determina a quantidade de estimativas anteriores que são consideradas no cálculo da média.</a:t>
                </a:r>
              </a:p>
              <a:p>
                <a:r>
                  <a:rPr lang="pt-BR" dirty="0"/>
                  <a:t>O passo de aprendizagem é constante.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desvantagem</a:t>
                </a:r>
                <a:r>
                  <a:rPr lang="pt-BR" dirty="0"/>
                  <a:t> é que nós precisamos encontrar as valores ideais dos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hiperparâmetros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el-G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12501" cy="5032375"/>
              </a:xfrm>
              <a:blipFill>
                <a:blip r:embed="rId2"/>
                <a:stretch>
                  <a:fillRect l="-1097" t="-2663" b="-9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398557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E2DAD2-5657-42A1-35B9-4BB9FD00F7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896600" cy="1325563"/>
          </a:xfrm>
        </p:spPr>
        <p:txBody>
          <a:bodyPr/>
          <a:lstStyle/>
          <a:p>
            <a:r>
              <a:rPr lang="pt-BR" dirty="0"/>
              <a:t>Ajuste dos pesos e de seu termo de atualização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variação adaptativa</a:t>
                </a:r>
                <a:r>
                  <a:rPr lang="pt-BR" dirty="0"/>
                  <a:t>,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de aprendizagem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ajustado adaptativamente </a:t>
                </a:r>
                <a:r>
                  <a:rPr lang="pt-BR" dirty="0"/>
                  <a:t>de acordo com 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inclinação da superfície de erro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usa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passos de aprendizagem diferentes para cada peso </a:t>
                </a:r>
                <a:r>
                  <a:rPr lang="pt-BR" dirty="0"/>
                  <a:t>do modelo,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atualizando de forma independente</a:t>
                </a:r>
                <a:r>
                  <a:rPr lang="pt-BR" dirty="0"/>
                  <a:t> de acordo com a inclinação da superfície na direção dos pesos.</a:t>
                </a:r>
              </a:p>
              <a:p>
                <a:r>
                  <a:rPr lang="pt-BR" dirty="0"/>
                  <a:t>Pode ser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combinado com o termo momentum </a:t>
                </a:r>
                <a:r>
                  <a:rPr lang="pt-BR" dirty="0"/>
                  <a:t>para ajustar o termo de atualização dos pesos, melhorando ainda mais a convergência.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vantagem</a:t>
                </a:r>
                <a:r>
                  <a:rPr lang="pt-BR" dirty="0"/>
                  <a:t> é que na maioria dos casos,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não é necessário se ajustar manualmente nenhum hiperparâmetro</a:t>
                </a:r>
                <a:r>
                  <a:rPr lang="pt-BR" dirty="0"/>
                  <a:t> como no caso das técnicas de redução gradual e termo momentum.</a:t>
                </a:r>
              </a:p>
              <a:p>
                <a:r>
                  <a:rPr lang="pt-BR" dirty="0"/>
                  <a:t>As técnicas mais conhecidas são </a:t>
                </a:r>
                <a:r>
                  <a:rPr lang="pt-BR" dirty="0" err="1"/>
                  <a:t>RMSProp</a:t>
                </a:r>
                <a:r>
                  <a:rPr lang="pt-BR" dirty="0"/>
                  <a:t>, </a:t>
                </a:r>
                <a:r>
                  <a:rPr lang="pt-BR" dirty="0" err="1"/>
                  <a:t>AdaGrad</a:t>
                </a:r>
                <a:r>
                  <a:rPr lang="pt-BR" dirty="0"/>
                  <a:t> e Adam.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0C1EAA3-4293-62D4-5778-91C90AA885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85095" cy="5032375"/>
              </a:xfrm>
              <a:blipFill>
                <a:blip r:embed="rId2"/>
                <a:stretch>
                  <a:fillRect l="-935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42900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sp>
        <p:nvSpPr>
          <p:cNvPr id="11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>
            <a:normAutofit lnSpcReduction="10000"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dirty="0"/>
              <a:t>O caminho com </a:t>
            </a:r>
            <a:r>
              <a:rPr lang="pt-BR" sz="2800" b="1" i="1" dirty="0"/>
              <a:t>decaimento gradual </a:t>
            </a:r>
            <a:r>
              <a:rPr lang="pt-BR" sz="2800" dirty="0"/>
              <a:t>também não é regular para o ponto de mínimo.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Ele a</a:t>
            </a:r>
            <a:r>
              <a:rPr lang="pt-BR" sz="2800" dirty="0"/>
              <a:t>presenta </a:t>
            </a:r>
            <a:r>
              <a:rPr lang="pt-BR" sz="2800" b="1" i="1" dirty="0"/>
              <a:t>algumas mudanças de direção</a:t>
            </a:r>
            <a:r>
              <a:rPr lang="pt-BR" sz="2800" dirty="0"/>
              <a:t> ao longo do caminho.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dirty="0"/>
              <a:t>O passo não influencia na direção, apenas no tamanho do deslocamento. </a:t>
            </a:r>
            <a:endParaRPr lang="pt-BR" sz="2800" dirty="0"/>
          </a:p>
        </p:txBody>
      </p:sp>
      <p:sp>
        <p:nvSpPr>
          <p:cNvPr id="18" name="TextBox 7">
            <a:extLst>
              <a:ext uri="{FF2B5EF4-FFF2-40B4-BE49-F238E27FC236}">
                <a16:creationId xmlns:a16="http://schemas.microsoft.com/office/drawing/2014/main" id="{E442B2E9-3D88-DFD3-E99D-F5C7DD986DCA}"/>
              </a:ext>
            </a:extLst>
          </p:cNvPr>
          <p:cNvSpPr txBox="1"/>
          <p:nvPr/>
        </p:nvSpPr>
        <p:spPr>
          <a:xfrm>
            <a:off x="9341636" y="6597096"/>
            <a:ext cx="289905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dirty="0">
                <a:hlinkClick r:id="rId8"/>
              </a:rPr>
              <a:t>Exemplo: </a:t>
            </a:r>
            <a:r>
              <a:rPr lang="pt-BR" sz="1200" dirty="0" err="1">
                <a:hlinkClick r:id="rId8"/>
              </a:rPr>
              <a:t>gde_com_redução_gradual.ipynb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34010879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</p:spPr>
            <p:txBody>
              <a:bodyPr>
                <a:normAutofit lnSpcReduction="10000"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Porém, a </a:t>
                </a:r>
                <a:r>
                  <a:rPr lang="pt-BR" sz="2800" b="1" i="1" dirty="0"/>
                  <a:t>oscilação em torno do mínimo é bastante reduzida </a:t>
                </a:r>
                <a:r>
                  <a:rPr lang="pt-BR" sz="2800" dirty="0"/>
                  <a:t>devido à </a:t>
                </a:r>
                <a:r>
                  <a:rPr lang="pt-BR" sz="2800" b="1" i="1" dirty="0"/>
                  <a:t>diminuição gradual </a:t>
                </a:r>
                <a:r>
                  <a:rPr lang="pt-BR" sz="2800" dirty="0"/>
                  <a:t>do passo de aprendizagem, </a:t>
                </a:r>
                <a14:m>
                  <m:oMath xmlns:m="http://schemas.openxmlformats.org/officeDocument/2006/math">
                    <m:r>
                      <a:rPr lang="pt-BR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2800" dirty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2800" dirty="0"/>
                  <a:t> nas figuras que mostram os elementos do vetor gradiente.</a:t>
                </a:r>
              </a:p>
            </p:txBody>
          </p:sp>
        </mc:Choice>
        <mc:Fallback xmlns="">
          <p:sp>
            <p:nvSpPr>
              <p:cNvPr id="15" name="Espaço Reservado para Conteúdo 2">
                <a:extLst>
                  <a:ext uri="{FF2B5EF4-FFF2-40B4-BE49-F238E27FC236}">
                    <a16:creationId xmlns:a16="http://schemas.microsoft.com/office/drawing/2014/main" id="{239AA1F2-5E3F-7BEB-1556-BB737E1310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123445" y="1825624"/>
                <a:ext cx="3969351" cy="5032375"/>
              </a:xfrm>
              <a:blipFill>
                <a:blip r:embed="rId8"/>
                <a:stretch>
                  <a:fillRect l="-2765" t="-1937" r="-506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</p:spTree>
    <p:extLst>
      <p:ext uri="{BB962C8B-B14F-4D97-AF65-F5344CB8AC3E}">
        <p14:creationId xmlns:p14="http://schemas.microsoft.com/office/powerpoint/2010/main" val="192619228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FC6600-DEC0-B4A2-D13C-D4016F1FB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Exemplo de redução programada com GDE</a:t>
            </a:r>
          </a:p>
        </p:txBody>
      </p:sp>
      <p:pic>
        <p:nvPicPr>
          <p:cNvPr id="4" name="Picture 6">
            <a:extLst>
              <a:ext uri="{FF2B5EF4-FFF2-40B4-BE49-F238E27FC236}">
                <a16:creationId xmlns:a16="http://schemas.microsoft.com/office/drawing/2014/main" id="{C9DE8AF1-A842-9D71-1CC8-28F862E816A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48638" y="1879026"/>
            <a:ext cx="2426907" cy="2419249"/>
          </a:xfrm>
          <a:prstGeom prst="rect">
            <a:avLst/>
          </a:prstGeom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F78E7DEF-7734-D99E-0342-DD800946C131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90490" y="1875812"/>
            <a:ext cx="2501738" cy="2414463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6E6CD326-3A16-EA54-BA43-F3EECE9E7143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99203" y="1857859"/>
            <a:ext cx="2447809" cy="2440416"/>
          </a:xfrm>
          <a:prstGeom prst="rect">
            <a:avLst/>
          </a:prstGeom>
        </p:spPr>
      </p:pic>
      <p:sp>
        <p:nvSpPr>
          <p:cNvPr id="7" name="Right Arrow 5">
            <a:extLst>
              <a:ext uri="{FF2B5EF4-FFF2-40B4-BE49-F238E27FC236}">
                <a16:creationId xmlns:a16="http://schemas.microsoft.com/office/drawing/2014/main" id="{646C8848-ECB5-43A8-887E-6C6224DA20CE}"/>
              </a:ext>
            </a:extLst>
          </p:cNvPr>
          <p:cNvSpPr/>
          <p:nvPr/>
        </p:nvSpPr>
        <p:spPr>
          <a:xfrm>
            <a:off x="2559944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Right Arrow 9">
            <a:extLst>
              <a:ext uri="{FF2B5EF4-FFF2-40B4-BE49-F238E27FC236}">
                <a16:creationId xmlns:a16="http://schemas.microsoft.com/office/drawing/2014/main" id="{E3175E18-3692-B822-9276-B519FA351945}"/>
              </a:ext>
            </a:extLst>
          </p:cNvPr>
          <p:cNvSpPr/>
          <p:nvPr/>
        </p:nvSpPr>
        <p:spPr>
          <a:xfrm>
            <a:off x="5305160" y="2953402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6068310-215C-317B-267D-CA3C444CE0D0}"/>
              </a:ext>
            </a:extLst>
          </p:cNvPr>
          <p:cNvSpPr txBox="1"/>
          <p:nvPr/>
        </p:nvSpPr>
        <p:spPr>
          <a:xfrm>
            <a:off x="227407" y="1509354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Sem redução gradual</a:t>
            </a:r>
          </a:p>
        </p:txBody>
      </p:sp>
      <p:sp>
        <p:nvSpPr>
          <p:cNvPr id="10" name="TextBox 11">
            <a:extLst>
              <a:ext uri="{FF2B5EF4-FFF2-40B4-BE49-F238E27FC236}">
                <a16:creationId xmlns:a16="http://schemas.microsoft.com/office/drawing/2014/main" id="{450AFFF9-22CC-9859-7E00-7B8E3941F4B9}"/>
              </a:ext>
            </a:extLst>
          </p:cNvPr>
          <p:cNvSpPr txBox="1"/>
          <p:nvPr/>
        </p:nvSpPr>
        <p:spPr>
          <a:xfrm>
            <a:off x="5675635" y="1550063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Com redução gradual</a:t>
            </a:r>
          </a:p>
        </p:txBody>
      </p:sp>
      <p:pic>
        <p:nvPicPr>
          <p:cNvPr id="12" name="Picture 13">
            <a:extLst>
              <a:ext uri="{FF2B5EF4-FFF2-40B4-BE49-F238E27FC236}">
                <a16:creationId xmlns:a16="http://schemas.microsoft.com/office/drawing/2014/main" id="{00D43F0F-39F1-EC1E-61E5-33F4E9C254A4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538600" y="4382521"/>
            <a:ext cx="2436946" cy="2453928"/>
          </a:xfrm>
          <a:prstGeom prst="rect">
            <a:avLst/>
          </a:prstGeom>
        </p:spPr>
      </p:pic>
      <p:pic>
        <p:nvPicPr>
          <p:cNvPr id="13" name="Picture 14">
            <a:extLst>
              <a:ext uri="{FF2B5EF4-FFF2-40B4-BE49-F238E27FC236}">
                <a16:creationId xmlns:a16="http://schemas.microsoft.com/office/drawing/2014/main" id="{ADF16116-0DAB-0C62-94B9-3C0073F9E748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99202" y="4398980"/>
            <a:ext cx="2447810" cy="2421010"/>
          </a:xfrm>
          <a:prstGeom prst="rect">
            <a:avLst/>
          </a:prstGeom>
        </p:spPr>
      </p:pic>
      <p:sp>
        <p:nvSpPr>
          <p:cNvPr id="14" name="Retângulo 13">
            <a:extLst>
              <a:ext uri="{FF2B5EF4-FFF2-40B4-BE49-F238E27FC236}">
                <a16:creationId xmlns:a16="http://schemas.microsoft.com/office/drawing/2014/main" id="{E57C527A-0756-EBDB-9504-B3DF44D98DF4}"/>
              </a:ext>
            </a:extLst>
          </p:cNvPr>
          <p:cNvSpPr/>
          <p:nvPr/>
        </p:nvSpPr>
        <p:spPr>
          <a:xfrm>
            <a:off x="2632216" y="5171714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b="1" dirty="0">
                <a:solidFill>
                  <a:srgbClr val="FF0000"/>
                </a:solidFill>
                <a:highlight>
                  <a:srgbClr val="FFFFFF"/>
                </a:highlight>
              </a:rPr>
              <a:t>6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239AA1F2-5E3F-7BEB-1556-BB737E1310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23445" y="1825624"/>
            <a:ext cx="3969351" cy="5032375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pt-BR" sz="2800" b="1" dirty="0"/>
              <a:t>Conclusão</a:t>
            </a:r>
            <a:r>
              <a:rPr lang="pt-BR" sz="2800" dirty="0"/>
              <a:t>: um passo de aprendizagem que tem seu valor reduzido ao longo das iterações de treinamento permite que que versões estocásticas do gradiente descendente se estabilizem próximo ao ponto de mínimo global.</a:t>
            </a:r>
          </a:p>
        </p:txBody>
      </p:sp>
      <p:sp>
        <p:nvSpPr>
          <p:cNvPr id="16" name="TextBox 12">
            <a:extLst>
              <a:ext uri="{FF2B5EF4-FFF2-40B4-BE49-F238E27FC236}">
                <a16:creationId xmlns:a16="http://schemas.microsoft.com/office/drawing/2014/main" id="{3BFE194A-0346-7D7C-F6E3-8EDC2A897055}"/>
              </a:ext>
            </a:extLst>
          </p:cNvPr>
          <p:cNvSpPr txBox="1"/>
          <p:nvPr/>
        </p:nvSpPr>
        <p:spPr>
          <a:xfrm>
            <a:off x="2972623" y="1511122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gradual por degraus</a:t>
            </a:r>
          </a:p>
        </p:txBody>
      </p:sp>
    </p:spTree>
    <p:extLst>
      <p:ext uri="{BB962C8B-B14F-4D97-AF65-F5344CB8AC3E}">
        <p14:creationId xmlns:p14="http://schemas.microsoft.com/office/powerpoint/2010/main" val="36294855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45254" cy="5032376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III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</a:t>
            </a:r>
            <a:r>
              <a:rPr lang="pt-BR"/>
              <a:t>-&gt; Recordings -&gt; </a:t>
            </a:r>
            <a:r>
              <a:rPr lang="pt-BR" dirty="0"/>
              <a:t>Laboratório #4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nós vimos, no gradiente descendente, o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negativo</a:t>
                </a:r>
                <a:r>
                  <a:rPr lang="pt-BR" dirty="0"/>
                  <a:t>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,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direção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 decrescimento mais rápido de uma função</a:t>
                </a:r>
                <a:r>
                  <a:rPr lang="pt-BR" b="0" i="0" dirty="0">
                    <a:effectLst/>
                  </a:rPr>
                  <a:t> a partir de um ponto e sua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magnitude</a:t>
                </a:r>
                <a:r>
                  <a:rPr lang="pt-BR" b="0" i="0" dirty="0">
                    <a:effectLst/>
                  </a:rPr>
                  <a:t> indica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taxa de variação da função</a:t>
                </a:r>
                <a:r>
                  <a:rPr lang="pt-BR" b="0" i="0" dirty="0">
                    <a:effectLst/>
                  </a:rPr>
                  <a:t> nessa direção.</a:t>
                </a:r>
                <a:endParaRPr lang="pt-BR" b="1" i="1" dirty="0">
                  <a:effectLst/>
                </a:endParaRPr>
              </a:p>
              <a:p>
                <a:r>
                  <a:rPr lang="pt-BR" dirty="0"/>
                  <a:t>Porém, ele não nos informa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distância</a:t>
                </a:r>
                <a:r>
                  <a:rPr lang="pt-BR" dirty="0"/>
                  <a:t> até o ponto de máximo.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  <a:blipFill>
                <a:blip r:embed="rId2"/>
                <a:stretch>
                  <a:fillRect l="-1739" t="-1937" r="-1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860F9137-10B0-2765-3CAF-0E8F4196E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46"/>
          <a:stretch/>
        </p:blipFill>
        <p:spPr>
          <a:xfrm>
            <a:off x="191677" y="2780906"/>
            <a:ext cx="5270984" cy="18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00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510540" y="739715"/>
            <a:ext cx="3197975" cy="2476760"/>
            <a:chOff x="6426200" y="2839619"/>
            <a:chExt cx="3197975" cy="2476760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409450" y="4731604"/>
              <a:ext cx="1214725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36720" y="758544"/>
            <a:ext cx="3069922" cy="2495521"/>
            <a:chOff x="4224020" y="1913568"/>
            <a:chExt cx="3069922" cy="2495521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266344" y="3824314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406332" y="824968"/>
            <a:ext cx="3105799" cy="2479912"/>
            <a:chOff x="8393632" y="1979992"/>
            <a:chExt cx="3105799" cy="2479912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471833" y="3875129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6720" y="3937354"/>
            <a:ext cx="3002261" cy="2470028"/>
            <a:chOff x="4230370" y="4542555"/>
            <a:chExt cx="3002261" cy="247002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205033" y="6427808"/>
              <a:ext cx="1027598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sz="1600" dirty="0"/>
                <a:t>Épocas ou</a:t>
              </a:r>
            </a:p>
            <a:p>
              <a:pPr algn="ctr"/>
              <a:r>
                <a:rPr lang="nl-BE" sz="1600" dirty="0"/>
                <a:t>iterações</a:t>
              </a:r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58721390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Gradiente Descendente Estocástico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andarmos na direção apontada pelo gradiente</a:t>
                </a:r>
                <a:r>
                  <a:rPr lang="pt-BR" dirty="0"/>
                  <a:t>, usamos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porcentagem</a:t>
                </a:r>
                <a:r>
                  <a:rPr lang="pt-BR" dirty="0"/>
                  <a:t> de seu valor.</a:t>
                </a:r>
              </a:p>
              <a:p>
                <a:r>
                  <a:rPr lang="pt-BR" dirty="0"/>
                  <a:t>Essa porcentagem é dada pelo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</a:t>
                </a:r>
                <a:r>
                  <a:rPr lang="pt-BR" b="0" i="0" dirty="0">
                    <a:effectLst/>
                  </a:rPr>
                  <a:t> passo de aprendizagem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controla o quão "grande" ou "pequena"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é a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atualização aplicada aos pesos </a:t>
                </a:r>
                <a:r>
                  <a:rPr lang="pt-BR" b="0" i="0" dirty="0">
                    <a:effectLst/>
                  </a:rPr>
                  <a:t>do modelo em cada iteração do processo de treinamento.</a:t>
                </a:r>
              </a:p>
              <a:p>
                <a:r>
                  <a:rPr lang="pt-BR" dirty="0"/>
                  <a:t>Ou seja, ele determina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tamanho do passo dado na direção oposta à indicada pelo vetor gradiente</a:t>
                </a:r>
                <a:r>
                  <a:rPr lang="pt-BR" dirty="0"/>
                  <a:t>.</a:t>
                </a:r>
                <a:endParaRPr lang="pt-BR" b="0" i="0" dirty="0">
                  <a:effectLst/>
                </a:endParaRP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  <a:blipFill>
                <a:blip r:embed="rId2"/>
                <a:stretch>
                  <a:fillRect l="-1697" t="-2663" r="-216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/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89183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momentum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gradiente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 corrente</a:t>
            </a:r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F82374-172C-DD33-1E6D-772199B0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61" y="2225495"/>
            <a:ext cx="10935878" cy="2407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1" dirty="0"/>
              <a:t>Portanto, como veremos, a escolha do passo de aprendizagem é muito importante para o aprendizado de um modelo de ML.</a:t>
            </a:r>
          </a:p>
        </p:txBody>
      </p:sp>
    </p:spTree>
    <p:extLst>
      <p:ext uri="{BB962C8B-B14F-4D97-AF65-F5344CB8AC3E}">
        <p14:creationId xmlns:p14="http://schemas.microsoft.com/office/powerpoint/2010/main" val="84098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FB011-1700-FEDE-C81B-65D0816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0" i="0" dirty="0">
                    <a:effectLst/>
                  </a:rPr>
                  <a:t>O passo de aprendizagem é um </a:t>
                </a:r>
                <a:r>
                  <a:rPr lang="pt-BR" b="1" i="1" dirty="0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que influencia diretamente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desempenho e a convergência </a:t>
                </a:r>
                <a:r>
                  <a:rPr lang="pt-BR" b="0" i="0" dirty="0">
                    <a:effectLst/>
                  </a:rPr>
                  <a:t>do algoritmo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sz="2400" b="1" i="0" dirty="0">
                    <a:effectLst/>
                  </a:rPr>
                  <a:t>Hiperparâmetros</a:t>
                </a:r>
                <a:r>
                  <a:rPr lang="pt-BR" sz="2400" b="0" i="0" dirty="0">
                    <a:effectLst/>
                  </a:rPr>
                  <a:t>: são </a:t>
                </a:r>
                <a:r>
                  <a:rPr lang="pt-BR" sz="2400" b="1" i="1" dirty="0">
                    <a:solidFill>
                      <a:srgbClr val="00B050"/>
                    </a:solidFill>
                    <a:effectLst/>
                  </a:rPr>
                  <a:t>parâmetros que não são aprendidos durante o treinamento </a:t>
                </a:r>
                <a:r>
                  <a:rPr lang="pt-BR" sz="2400" b="0" i="0" dirty="0">
                    <a:effectLst/>
                  </a:rPr>
                  <a:t>do modelo, mas que influenciam </a:t>
                </a:r>
                <a:r>
                  <a:rPr lang="pt-BR" sz="2400" dirty="0"/>
                  <a:t>seu</a:t>
                </a:r>
                <a:r>
                  <a:rPr lang="pt-BR" sz="2400" b="0" i="0" dirty="0">
                    <a:effectLst/>
                  </a:rPr>
                  <a:t> aprendizado.</a:t>
                </a:r>
                <a:endParaRPr lang="pt-BR" b="0" i="0" dirty="0">
                  <a:effectLst/>
                </a:endParaRPr>
              </a:p>
              <a:p>
                <a:r>
                  <a:rPr lang="pt-BR" b="0" i="0" dirty="0">
                    <a:effectLst/>
                  </a:rPr>
                  <a:t>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pequenos </a:t>
                </a:r>
                <a:r>
                  <a:rPr lang="pt-BR" b="0" i="0" dirty="0">
                    <a:effectLst/>
                  </a:rPr>
                  <a:t>podem resultar 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treinamento lento</a:t>
                </a:r>
                <a:r>
                  <a:rPr lang="pt-BR" b="0" i="0" dirty="0">
                    <a:effectLst/>
                  </a:rPr>
                  <a:t>, enquanto 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grandes</a:t>
                </a:r>
                <a:r>
                  <a:rPr lang="pt-BR" b="0" i="0" dirty="0">
                    <a:effectLst/>
                  </a:rPr>
                  <a:t> podem causar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divergência</a:t>
                </a:r>
                <a:r>
                  <a:rPr lang="pt-BR" b="0" i="0" dirty="0">
                    <a:effectLst/>
                  </a:rPr>
                  <a:t>. </a:t>
                </a:r>
              </a:p>
              <a:p>
                <a:r>
                  <a:rPr lang="pt-BR" b="0" i="0" dirty="0">
                    <a:effectLst/>
                  </a:rPr>
                  <a:t>Em geral, a escolha do passo é feita empiricamente por meio de experimentação.</a:t>
                </a:r>
              </a:p>
              <a:p>
                <a:r>
                  <a:rPr lang="pt-BR" dirty="0"/>
                  <a:t>Uma regra empírica para </a:t>
                </a:r>
                <a:r>
                  <a:rPr lang="pt-BR" b="1" i="1" dirty="0"/>
                  <a:t>exploração</a:t>
                </a:r>
                <a:r>
                  <a:rPr lang="pt-BR" dirty="0"/>
                  <a:t> do passo de aprendizagem é usar a seguinte sequência (</a:t>
                </a:r>
                <a:r>
                  <a:rPr lang="pt-BR" b="1" i="1" dirty="0"/>
                  <a:t>ajuste manual</a:t>
                </a:r>
                <a:r>
                  <a:rPr lang="pt-BR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  <a:blipFill>
                <a:blip r:embed="rId3"/>
                <a:stretch>
                  <a:fillRect l="-981" t="-2663" r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16">
            <a:extLst>
              <a:ext uri="{FF2B5EF4-FFF2-40B4-BE49-F238E27FC236}">
                <a16:creationId xmlns:a16="http://schemas.microsoft.com/office/drawing/2014/main" id="{FADFFC9D-BD51-9093-3AFE-1567CE0EE43C}"/>
              </a:ext>
            </a:extLst>
          </p:cNvPr>
          <p:cNvSpPr/>
          <p:nvPr/>
        </p:nvSpPr>
        <p:spPr>
          <a:xfrm rot="7589185">
            <a:off x="4144164" y="519453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/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18">
            <a:extLst>
              <a:ext uri="{FF2B5EF4-FFF2-40B4-BE49-F238E27FC236}">
                <a16:creationId xmlns:a16="http://schemas.microsoft.com/office/drawing/2014/main" id="{7E54F900-1BCF-B720-53AA-630E39DA0CA7}"/>
              </a:ext>
            </a:extLst>
          </p:cNvPr>
          <p:cNvSpPr/>
          <p:nvPr/>
        </p:nvSpPr>
        <p:spPr>
          <a:xfrm rot="7589185">
            <a:off x="5120693" y="522090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/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20">
            <a:extLst>
              <a:ext uri="{FF2B5EF4-FFF2-40B4-BE49-F238E27FC236}">
                <a16:creationId xmlns:a16="http://schemas.microsoft.com/office/drawing/2014/main" id="{35953112-E242-B812-3BDA-2555E5932180}"/>
              </a:ext>
            </a:extLst>
          </p:cNvPr>
          <p:cNvSpPr/>
          <p:nvPr/>
        </p:nvSpPr>
        <p:spPr>
          <a:xfrm rot="7381844">
            <a:off x="6086074" y="5429728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/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22">
            <a:extLst>
              <a:ext uri="{FF2B5EF4-FFF2-40B4-BE49-F238E27FC236}">
                <a16:creationId xmlns:a16="http://schemas.microsoft.com/office/drawing/2014/main" id="{7975BFFB-0E0B-DB6F-4946-7B7CFBBD7764}"/>
              </a:ext>
            </a:extLst>
          </p:cNvPr>
          <p:cNvSpPr/>
          <p:nvPr/>
        </p:nvSpPr>
        <p:spPr>
          <a:xfrm rot="7285154">
            <a:off x="6889653" y="5492856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 25">
            <a:extLst>
              <a:ext uri="{FF2B5EF4-FFF2-40B4-BE49-F238E27FC236}">
                <a16:creationId xmlns:a16="http://schemas.microsoft.com/office/drawing/2014/main" id="{38544561-E633-C2CD-7154-BE26A6E6C18E}"/>
              </a:ext>
            </a:extLst>
          </p:cNvPr>
          <p:cNvSpPr/>
          <p:nvPr/>
        </p:nvSpPr>
        <p:spPr>
          <a:xfrm rot="7043539">
            <a:off x="7606310" y="5646660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 26">
            <a:extLst>
              <a:ext uri="{FF2B5EF4-FFF2-40B4-BE49-F238E27FC236}">
                <a16:creationId xmlns:a16="http://schemas.microsoft.com/office/drawing/2014/main" id="{4EF49F99-C5ED-5CB9-69BE-6074CF85E4B4}"/>
              </a:ext>
            </a:extLst>
          </p:cNvPr>
          <p:cNvSpPr/>
          <p:nvPr/>
        </p:nvSpPr>
        <p:spPr>
          <a:xfrm rot="7439932">
            <a:off x="8202137" y="5725698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/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/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/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>
            <a:extLst>
              <a:ext uri="{FF2B5EF4-FFF2-40B4-BE49-F238E27FC236}">
                <a16:creationId xmlns:a16="http://schemas.microsoft.com/office/drawing/2014/main" id="{A93A9D3A-8C54-B58D-C4C0-7F2E2E3666A0}"/>
              </a:ext>
            </a:extLst>
          </p:cNvPr>
          <p:cNvSpPr/>
          <p:nvPr/>
        </p:nvSpPr>
        <p:spPr>
          <a:xfrm>
            <a:off x="0" y="6572663"/>
            <a:ext cx="3838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10"/>
              </a:rPr>
              <a:t>Exemplo: </a:t>
            </a:r>
            <a:r>
              <a:rPr lang="pt-BR" sz="1200" dirty="0" err="1">
                <a:hlinkClick r:id="rId10"/>
              </a:rPr>
              <a:t>selecionando_o_passo_de_aprendizagem.ipynb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3809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D4CFC-DDCB-8078-3C54-56133CAA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pequeno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de aprendizagem seja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pequeno</a:t>
                </a:r>
                <a:r>
                  <a:rPr lang="pt-BR" dirty="0"/>
                  <a:t>,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convergência do algoritmo será muito lenta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 exemplo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2×10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−6</m:t>
                        </m:r>
                      </m:sup>
                    </m:sSup>
                  </m:oMath>
                </a14:m>
                <a:r>
                  <a:rPr lang="pt-BR" dirty="0"/>
                  <a:t>, o algoritmo atinge o ponto de mínimo, i.e., converge, após mais de 250 épocas.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Passos muito curtos, fazem com que o algoritmo caminhe vagarosamente em direção ao </a:t>
                </a:r>
                <a:r>
                  <a:rPr lang="pt-BR" b="1" i="1" dirty="0"/>
                  <a:t>mínimo global</a:t>
                </a:r>
                <a:r>
                  <a:rPr lang="pt-BR" dirty="0"/>
                  <a:t>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481" y="1825624"/>
                <a:ext cx="11218682" cy="2703957"/>
              </a:xfrm>
              <a:blipFill>
                <a:blip r:embed="rId3"/>
                <a:stretch>
                  <a:fillRect l="-978" t="-36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404700FD-2AD0-0263-A281-0518044D23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529581"/>
            <a:ext cx="2794921" cy="223339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C026D89-CF0B-9034-ECD6-7E0ECB9340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5117246" y="4529581"/>
            <a:ext cx="2461767" cy="2230891"/>
          </a:xfrm>
          <a:prstGeom prst="rect">
            <a:avLst/>
          </a:prstGeom>
        </p:spPr>
      </p:pic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00ACB6AA-75DC-2F42-67F7-9B365EB6FD7D}"/>
              </a:ext>
            </a:extLst>
          </p:cNvPr>
          <p:cNvCxnSpPr>
            <a:cxnSpLocks/>
          </p:cNvCxnSpPr>
          <p:nvPr/>
        </p:nvCxnSpPr>
        <p:spPr>
          <a:xfrm flipV="1">
            <a:off x="5119618" y="6502653"/>
            <a:ext cx="303166" cy="257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/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400" dirty="0"/>
                  <a:t> inicial</a:t>
                </a:r>
              </a:p>
            </p:txBody>
          </p:sp>
        </mc:Choice>
        <mc:Fallback xmlns="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8429" y="6550223"/>
                <a:ext cx="812715" cy="307777"/>
              </a:xfrm>
              <a:prstGeom prst="rect">
                <a:avLst/>
              </a:prstGeom>
              <a:blipFill>
                <a:blip r:embed="rId6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2">
            <a:extLst>
              <a:ext uri="{FF2B5EF4-FFF2-40B4-BE49-F238E27FC236}">
                <a16:creationId xmlns:a16="http://schemas.microsoft.com/office/drawing/2014/main" id="{F21DC2AF-EDF3-1582-F5C3-58459BFDB97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420224" y="4529582"/>
            <a:ext cx="2010613" cy="22308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614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07E1E-02FA-BE90-DF8D-F7CD2EFB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passo seja grande, o algoritmo pode nunca convergir.</a:t>
                </a:r>
              </a:p>
              <a:p>
                <a:r>
                  <a:rPr lang="pt-BR" dirty="0"/>
                  <a:t>Se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for grande,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mas não tão grande assim</a:t>
                </a:r>
                <a:r>
                  <a:rPr lang="pt-BR" dirty="0"/>
                  <a:t>, o algoritmo pode ficar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pulando</a:t>
                </a:r>
                <a:r>
                  <a:rPr lang="pt-BR" dirty="0"/>
                  <a:t>” ou “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oscilando</a:t>
                </a:r>
                <a:r>
                  <a:rPr lang="pt-BR" dirty="0"/>
                  <a:t>”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de um lado para o outro da superfície de erro </a:t>
                </a:r>
                <a:r>
                  <a:rPr lang="pt-BR" dirty="0"/>
                  <a:t>até que, por sorte, ele converge.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>
                    <a:ea typeface="Cambria Math" panose="02040503050406030204" pitchFamily="18" charset="0"/>
                  </a:rPr>
                  <a:t>No exemplo abaixo,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=1.8×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pt-BR" dirty="0"/>
                  <a:t>, o algoritmo oscila inicialmente, mas acaba convergindo após 20 épocas.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53715" cy="4881733"/>
              </a:xfrm>
              <a:blipFill>
                <a:blip r:embed="rId3"/>
                <a:stretch>
                  <a:fillRect l="-975" t="-19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>
            <a:extLst>
              <a:ext uri="{FF2B5EF4-FFF2-40B4-BE49-F238E27FC236}">
                <a16:creationId xmlns:a16="http://schemas.microsoft.com/office/drawing/2014/main" id="{E1C923F9-D8D5-387C-D5B7-782CE5422B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1172949" y="4372942"/>
            <a:ext cx="2677839" cy="2368858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F7D6C9C-2DF4-F962-D10F-5412C1DA08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5413644" y="4373526"/>
            <a:ext cx="2369910" cy="2373159"/>
          </a:xfrm>
          <a:prstGeom prst="rect">
            <a:avLst/>
          </a:prstGeom>
        </p:spPr>
      </p:pic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98A69CEB-47F4-A85F-762F-6622419002E6}"/>
              </a:ext>
            </a:extLst>
          </p:cNvPr>
          <p:cNvCxnSpPr>
            <a:cxnSpLocks/>
          </p:cNvCxnSpPr>
          <p:nvPr/>
        </p:nvCxnSpPr>
        <p:spPr>
          <a:xfrm flipV="1">
            <a:off x="5385153" y="6533910"/>
            <a:ext cx="277779" cy="16571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/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80464" y="6530351"/>
                <a:ext cx="1263477" cy="338554"/>
              </a:xfrm>
              <a:prstGeom prst="rect">
                <a:avLst/>
              </a:prstGeom>
              <a:blipFill>
                <a:blip r:embed="rId6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50" name="Picture 2">
            <a:extLst>
              <a:ext uri="{FF2B5EF4-FFF2-40B4-BE49-F238E27FC236}">
                <a16:creationId xmlns:a16="http://schemas.microsoft.com/office/drawing/2014/main" id="{6232E825-A6A5-D6AD-ED62-433ACECDE11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00"/>
          <a:stretch/>
        </p:blipFill>
        <p:spPr bwMode="auto">
          <a:xfrm>
            <a:off x="9337328" y="4375353"/>
            <a:ext cx="2129926" cy="2363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936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Em outros casos, quando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muito grande</a:t>
                </a:r>
                <a:r>
                  <a:rPr lang="pt-BR" dirty="0"/>
                  <a:t>, a cada época, o algoritmo “pula” para um valor mais alto do que o anterior e, assim, acaba divergindo.</a:t>
                </a:r>
              </a:p>
              <a:p>
                <a:r>
                  <a:rPr lang="pt-BR" dirty="0"/>
                  <a:t>Ou seja, ao invés de se aproximar do ponto de mínimo a cada época, ele se distancia dele.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763126" y="1825624"/>
                <a:ext cx="6304548" cy="5032375"/>
              </a:xfrm>
              <a:blipFill>
                <a:blip r:embed="rId3"/>
                <a:stretch>
                  <a:fillRect l="-1739" t="-1937" r="-309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Agrupar 5">
            <a:extLst>
              <a:ext uri="{FF2B5EF4-FFF2-40B4-BE49-F238E27FC236}">
                <a16:creationId xmlns:a16="http://schemas.microsoft.com/office/drawing/2014/main" id="{E0A98745-EC18-6F40-59B4-A8FC12CA3344}"/>
              </a:ext>
            </a:extLst>
          </p:cNvPr>
          <p:cNvGrpSpPr/>
          <p:nvPr/>
        </p:nvGrpSpPr>
        <p:grpSpPr>
          <a:xfrm>
            <a:off x="1042736" y="2371269"/>
            <a:ext cx="4151243" cy="3007892"/>
            <a:chOff x="767703" y="2398995"/>
            <a:chExt cx="3868625" cy="2806985"/>
          </a:xfrm>
        </p:grpSpPr>
        <p:pic>
          <p:nvPicPr>
            <p:cNvPr id="4" name="Picture 4">
              <a:extLst>
                <a:ext uri="{FF2B5EF4-FFF2-40B4-BE49-F238E27FC236}">
                  <a16:creationId xmlns:a16="http://schemas.microsoft.com/office/drawing/2014/main" id="{5A818B0E-3846-85AC-CA3B-8E7732D853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8053" r="2828" b="2316"/>
            <a:stretch/>
          </p:blipFill>
          <p:spPr>
            <a:xfrm>
              <a:off x="767703" y="2894295"/>
              <a:ext cx="3548545" cy="2311685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/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sz="1400" dirty="0"/>
                    <a:t>feedback positivo</a:t>
                  </a:r>
                  <a14:m>
                    <m:oMath xmlns:m="http://schemas.openxmlformats.org/officeDocument/2006/math">
                      <m:r>
                        <a:rPr lang="pt-BR" sz="1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→</m:t>
                      </m:r>
                    </m:oMath>
                  </a14:m>
                  <a:r>
                    <a:rPr lang="pt-BR" sz="1400" dirty="0"/>
                    <a:t> estouro da precisão numérica</a:t>
                  </a:r>
                </a:p>
              </p:txBody>
            </p:sp>
          </mc:Choice>
          <mc:Fallback xmlns="">
            <p:sp>
              <p:nvSpPr>
                <p:cNvPr id="5" name="Rectangle 5">
                  <a:extLst>
                    <a:ext uri="{FF2B5EF4-FFF2-40B4-BE49-F238E27FC236}">
                      <a16:creationId xmlns:a16="http://schemas.microsoft.com/office/drawing/2014/main" id="{85F634B8-E175-3AAC-9CEE-E3119B65ED1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7703" y="2398995"/>
                  <a:ext cx="3868625" cy="307777"/>
                </a:xfrm>
                <a:prstGeom prst="rect">
                  <a:avLst/>
                </a:prstGeom>
                <a:blipFill>
                  <a:blip r:embed="rId5"/>
                  <a:stretch>
                    <a:fillRect t="-3704" b="-1111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33732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19649</TotalTime>
  <Words>4972</Words>
  <Application>Microsoft Office PowerPoint</Application>
  <PresentationFormat>Widescreen</PresentationFormat>
  <Paragraphs>356</Paragraphs>
  <Slides>40</Slides>
  <Notes>17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40</vt:i4>
      </vt:variant>
    </vt:vector>
  </HeadingPairs>
  <TitlesOfParts>
    <vt:vector size="46" baseType="lpstr">
      <vt:lpstr>Arial</vt:lpstr>
      <vt:lpstr>Calibri</vt:lpstr>
      <vt:lpstr>Calibri Light</vt:lpstr>
      <vt:lpstr>Cambria Math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Apresentação do PowerPoint</vt:lpstr>
      <vt:lpstr>Escolha do passo de aprendizagem</vt:lpstr>
      <vt:lpstr>Passo de aprendizado pequeno</vt:lpstr>
      <vt:lpstr>Passo de aprendizado grande</vt:lpstr>
      <vt:lpstr>Passo de aprendizado grande</vt:lpstr>
      <vt:lpstr>Passo de aprendizado grande</vt:lpstr>
      <vt:lpstr>Passo de aprendizado ideal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Analisando o treinamento de um modelo</vt:lpstr>
      <vt:lpstr>Melhorando a convergência das versões estocásticas</vt:lpstr>
      <vt:lpstr>Ajuste do passo de aprendizagem</vt:lpstr>
      <vt:lpstr>Técnicas mais comuns para a redução gradual</vt:lpstr>
      <vt:lpstr>Ajuste do termo de atualização dos pesos</vt:lpstr>
      <vt:lpstr>Ajuste dos pesos e de seu termo de atualização</vt:lpstr>
      <vt:lpstr>Exemplo de redução programada com GDE</vt:lpstr>
      <vt:lpstr>Exemplo de redução programada com GDE</vt:lpstr>
      <vt:lpstr>Exemplo de redução programada com GDE</vt:lpstr>
      <vt:lpstr>Tarefas</vt:lpstr>
      <vt:lpstr>Apresentação do PowerPoint</vt:lpstr>
      <vt:lpstr>Apresentação do PowerPoint</vt:lpstr>
      <vt:lpstr>FIGURAS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2363</cp:revision>
  <dcterms:created xsi:type="dcterms:W3CDTF">2020-02-17T11:18:32Z</dcterms:created>
  <dcterms:modified xsi:type="dcterms:W3CDTF">2023-11-07T01:34:45Z</dcterms:modified>
</cp:coreProperties>
</file>