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443" r:id="rId3"/>
    <p:sldId id="480" r:id="rId4"/>
    <p:sldId id="487" r:id="rId5"/>
    <p:sldId id="483" r:id="rId6"/>
    <p:sldId id="484" r:id="rId7"/>
    <p:sldId id="485" r:id="rId8"/>
    <p:sldId id="486" r:id="rId9"/>
    <p:sldId id="481" r:id="rId10"/>
    <p:sldId id="482" r:id="rId11"/>
    <p:sldId id="472" r:id="rId12"/>
    <p:sldId id="475" r:id="rId13"/>
    <p:sldId id="473" r:id="rId14"/>
    <p:sldId id="476" r:id="rId15"/>
    <p:sldId id="474" r:id="rId16"/>
    <p:sldId id="478" r:id="rId17"/>
    <p:sldId id="441" r:id="rId18"/>
    <p:sldId id="317" r:id="rId19"/>
    <p:sldId id="489" r:id="rId20"/>
    <p:sldId id="465"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076"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10/03/2023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94693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294008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 vetor gradiente nos dá a direção em que a função </a:t>
                </a:r>
                <a:r>
                  <a:rPr lang="pt-BR" dirty="0" smtClean="0"/>
                  <a:t>f</a:t>
                </a:r>
                <a:r>
                  <a:rPr lang="pt-BR" sz="1200" b="0" i="0" kern="1200" dirty="0" smtClean="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a:t>
                </a:r>
                <a:r>
                  <a:rPr lang="pt-BR" dirty="0"/>
                  <a:t>gradiente </a:t>
                </a:r>
                <a:r>
                  <a:rPr lang="pt-BR" dirty="0" smtClean="0"/>
                  <a:t>indica </a:t>
                </a:r>
                <a:r>
                  <a:rPr lang="pt-BR" dirty="0"/>
                  <a:t>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smtClean="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a:t>
                </a:r>
                <a:r>
                  <a:rPr lang="pt-BR" dirty="0"/>
                  <a:t>gradiente </a:t>
                </a:r>
                <a:r>
                  <a:rPr lang="pt-BR" dirty="0" smtClean="0"/>
                  <a:t>indica </a:t>
                </a:r>
                <a:r>
                  <a:rPr lang="pt-BR" dirty="0"/>
                  <a:t>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0" i="0" smtClean="0">
                    <a:latin typeface="Cambria Math" panose="02040503050406030204" pitchFamily="18" charset="0"/>
                  </a:rPr>
                  <a:t>(</a:t>
                </a:r>
                <a:r>
                  <a:rPr lang="pt-BR" b="1" i="0" smtClean="0">
                    <a:latin typeface="Cambria Math" panose="02040503050406030204" pitchFamily="18" charset="0"/>
                  </a:rPr>
                  <a:t>𝒙</a:t>
                </a:r>
                <a:r>
                  <a:rPr lang="pt-BR" b="0" i="0" smtClean="0">
                    <a:latin typeface="Cambria Math" panose="02040503050406030204" pitchFamily="18" charset="0"/>
                  </a:rPr>
                  <a:t>)</a:t>
                </a:r>
                <a:r>
                  <a:rPr lang="pt-BR" dirty="0" smtClean="0"/>
                  <a:t>.</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smtClean="0"/>
              </a:p>
              <a:p>
                <a:endParaRPr lang="pt-BR" dirty="0"/>
              </a:p>
            </p:txBody>
          </p:sp>
        </mc:Fallback>
      </mc:AlternateContent>
      <p:sp>
        <p:nvSpPr>
          <p:cNvPr id="4" name="Espaço Reservado para Número de Slide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1660007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smtClean="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Na maioria das aplicações práticas de gradiente descendente, como treinamento des redes neurais, subtrair o gradiente total do valor anterior do vetor de pesos será um</a:t>
                </a:r>
                <a:r>
                  <a:rPr lang="pt-BR" baseline="0" dirty="0" smtClean="0"/>
                  <a:t> passo </a:t>
                </a:r>
                <a:r>
                  <a:rPr lang="pt-BR" dirty="0" smtClean="0"/>
                  <a:t>muito grande. É muito provável que ultrapassemos o ponto de mínimo.</a:t>
                </a:r>
                <a:endParaRPr lang="pt-BR" b="0" i="0" dirty="0" smtClean="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a:t>
                </a:r>
                <a:r>
                  <a:rPr lang="pt-BR" dirty="0" smtClean="0">
                    <a:hlinkClick r:id="rId4"/>
                  </a:rPr>
                  <a:t>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smtClean="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smtClean="0"/>
                  <a:t>[1] https://eli.thegreenplace.net/2016/understanding-gradient-descent</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88646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2289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88982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41506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88056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10/03/2023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10/03/2023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10/03/2023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10/03/2023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10/03/2023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10/03/2023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10/03/2023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10/03/2023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hyperlink" Target="https://colab.research.google.com/github/zz4fap/t319_aprendizado_de_maquina/blob/main/notebooks/regression/exemplo_regressao_linear_gradiente_descendente.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a:t>
            </a:r>
            <a:r>
              <a:rPr lang="pt-BR" dirty="0" smtClean="0"/>
              <a:t>três versões diferentes para </a:t>
            </a:r>
            <a:r>
              <a:rPr lang="pt-BR" dirty="0"/>
              <a:t>a implementação do algoritmo do </a:t>
            </a:r>
            <a:r>
              <a:rPr lang="pt-BR" dirty="0" smtClean="0"/>
              <a:t>gradiente </a:t>
            </a:r>
            <a:r>
              <a:rPr lang="pt-BR" dirty="0" err="1"/>
              <a:t>g</a:t>
            </a:r>
            <a:r>
              <a:rPr lang="pt-BR" dirty="0" err="1" smtClean="0"/>
              <a:t>escendente</a:t>
            </a:r>
            <a:r>
              <a:rPr lang="pt-BR" dirty="0"/>
              <a:t>: </a:t>
            </a:r>
            <a:endParaRPr lang="pt-BR" dirty="0" smtClean="0"/>
          </a:p>
          <a:p>
            <a:pPr lvl="1">
              <a:buFont typeface="Wingdings" panose="05000000000000000000" pitchFamily="2" charset="2"/>
              <a:buChar char="§"/>
            </a:pPr>
            <a:r>
              <a:rPr lang="pt-BR" dirty="0" smtClean="0"/>
              <a:t>Batelada;</a:t>
            </a:r>
          </a:p>
          <a:p>
            <a:pPr lvl="1">
              <a:buFont typeface="Wingdings" panose="05000000000000000000" pitchFamily="2" charset="2"/>
              <a:buChar char="§"/>
            </a:pPr>
            <a:r>
              <a:rPr lang="pt-BR" dirty="0" smtClean="0"/>
              <a:t>Estocástico;</a:t>
            </a:r>
          </a:p>
          <a:p>
            <a:pPr lvl="1">
              <a:buFont typeface="Wingdings" panose="05000000000000000000" pitchFamily="2" charset="2"/>
              <a:buChar char="§"/>
            </a:pPr>
            <a:r>
              <a:rPr lang="pt-BR" dirty="0" err="1" smtClean="0"/>
              <a:t>Mini-Batch</a:t>
            </a:r>
            <a:r>
              <a:rPr lang="pt-BR" dirty="0" smtClean="0"/>
              <a:t>.</a:t>
            </a:r>
            <a:endParaRPr lang="pt-BR" dirty="0"/>
          </a:p>
        </p:txBody>
      </p:sp>
    </p:spTree>
    <p:extLst>
      <p:ext uri="{BB962C8B-B14F-4D97-AF65-F5344CB8AC3E}">
        <p14:creationId xmlns:p14="http://schemas.microsoft.com/office/powerpoint/2010/main" val="36749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smtClean="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
                </a:r>
                <a:r>
                  <a:rPr lang="pt-BR" dirty="0" smtClean="0"/>
                  <a:t>atributos,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rótulos, </a:t>
                </a:r>
                <a14:m>
                  <m:oMath xmlns:m="http://schemas.openxmlformats.org/officeDocument/2006/math">
                    <m:r>
                      <a:rPr lang="pt-BR" i="1">
                        <a:latin typeface="Cambria Math" panose="02040503050406030204" pitchFamily="18" charset="0"/>
                      </a:rPr>
                      <m:t>𝑦</m:t>
                    </m:r>
                  </m:oMath>
                </a14:m>
                <a:r>
                  <a:rPr lang="pt-BR" dirty="0" smtClean="0"/>
                  <a:t>, </a:t>
                </a:r>
                <a:r>
                  <a:rPr lang="pt-BR" dirty="0"/>
                  <a:t>de </a:t>
                </a:r>
                <a:r>
                  <a:rPr lang="pt-BR" dirty="0" smtClean="0"/>
                  <a:t>treinamento.</a:t>
                </a:r>
                <a:endParaRPr lang="pt-BR" dirty="0"/>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a:t>
                </a:r>
                <a:r>
                  <a:rPr lang="pt-BR" dirty="0" smtClean="0"/>
                  <a:t>época.</a:t>
                </a:r>
              </a:p>
              <a:p>
                <a:pPr lvl="1" algn="just">
                  <a:buFont typeface="Wingdings" panose="05000000000000000000" pitchFamily="2" charset="2"/>
                  <a:buChar char="§"/>
                </a:pPr>
                <a:r>
                  <a:rPr lang="pt-BR" dirty="0" smtClean="0"/>
                  <a:t>Se o conjunto </a:t>
                </a:r>
                <a:r>
                  <a:rPr lang="pt-BR" dirty="0"/>
                  <a:t>de treinamento for muito </a:t>
                </a:r>
                <a:r>
                  <a:rPr lang="pt-BR" dirty="0" smtClean="0"/>
                  <a:t>grande, </a:t>
                </a:r>
                <a:r>
                  <a:rPr lang="pt-BR" dirty="0"/>
                  <a:t>pode ser impossível </a:t>
                </a:r>
                <a:r>
                  <a:rPr lang="pt-BR" dirty="0" smtClean="0"/>
                  <a:t>treinar o modelo, pois ele consome muitos recursos computacionais (CPU e memória).</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pt-BR">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a:t>
                </a:r>
                <a:r>
                  <a:rPr lang="pt-BR" dirty="0" smtClean="0"/>
                  <a:t>mínimo </a:t>
                </a:r>
                <a:r>
                  <a:rPr lang="pt-BR" dirty="0"/>
                  <a:t>após </a:t>
                </a:r>
                <a:r>
                  <a:rPr lang="pt-BR" dirty="0" smtClean="0"/>
                  <a:t>alcançá-lo, </a:t>
                </a:r>
                <a:r>
                  <a:rPr lang="pt-BR" dirty="0"/>
                  <a:t>pois o vetor gradiente </a:t>
                </a:r>
                <a:r>
                  <a:rPr lang="pt-BR" dirty="0" smtClean="0"/>
                  <a:t>neste ponto é </a:t>
                </a:r>
                <a:r>
                  <a:rPr lang="pt-BR" dirty="0"/>
                  <a:t>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4" name="Imagem 3"/>
          <p:cNvPicPr>
            <a:picLocks noChangeAspect="1"/>
          </p:cNvPicPr>
          <p:nvPr/>
        </p:nvPicPr>
        <p:blipFill rotWithShape="1">
          <a:blip r:embed="rId7">
            <a:extLst>
              <a:ext uri="{28A0092B-C50C-407E-A947-70E740481C1C}">
                <a14:useLocalDpi xmlns:a14="http://schemas.microsoft.com/office/drawing/2010/main" val="0"/>
              </a:ext>
            </a:extLst>
          </a:blip>
          <a:srcRect l="2324" r="1320" b="1794"/>
          <a:stretch/>
        </p:blipFill>
        <p:spPr>
          <a:xfrm>
            <a:off x="8711364" y="1250238"/>
            <a:ext cx="2861902" cy="2856817"/>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7" y="1252025"/>
                <a:ext cx="11263187" cy="5605975"/>
              </a:xfrm>
            </p:spPr>
            <p:txBody>
              <a:bodyPr>
                <a:normAutofit fontScale="92500"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 </a:t>
                </a:r>
                <a:r>
                  <a:rPr lang="pt-BR" b="1" i="1" dirty="0"/>
                  <a:t>o gradiente </a:t>
                </a:r>
                <a:r>
                  <a:rPr lang="pt-BR" dirty="0"/>
                  <a:t>através de uma </a:t>
                </a:r>
                <a:r>
                  <a:rPr lang="pt-BR" b="1" i="1" dirty="0"/>
                  <a:t>estimativa </a:t>
                </a:r>
                <a:r>
                  <a:rPr lang="pt-BR" b="1" i="1" dirty="0" smtClean="0"/>
                  <a:t>estocástica (aleatória)</a:t>
                </a:r>
                <a:r>
                  <a:rPr lang="pt-BR" dirty="0" smtClean="0"/>
                  <a:t>, </a:t>
                </a:r>
                <a:r>
                  <a:rPr lang="pt-BR" dirty="0"/>
                  <a:t>ou seja, </a:t>
                </a:r>
                <a:r>
                  <a:rPr lang="pt-BR" dirty="0" smtClean="0"/>
                  <a:t>aproxima o gradiente usando apenas um exemplo de treinamento.</a:t>
                </a:r>
              </a:p>
              <a:p>
                <a:pPr lvl="1" algn="just">
                  <a:buFont typeface="Wingdings" panose="05000000000000000000" pitchFamily="2" charset="2"/>
                  <a:buChar char="§"/>
                </a:pPr>
                <a:r>
                  <a:rPr lang="pt-BR" dirty="0" smtClean="0"/>
                  <a:t>Essa </a:t>
                </a:r>
                <a:r>
                  <a:rPr lang="pt-BR" b="1" i="1" dirty="0" smtClean="0"/>
                  <a:t>aproximação </a:t>
                </a:r>
                <a:r>
                  <a:rPr lang="pt-BR" b="1" i="1" dirty="0"/>
                  <a:t>é ruidosa</a:t>
                </a:r>
                <a:r>
                  <a:rPr lang="pt-BR" dirty="0"/>
                  <a:t>, o que faz com que </a:t>
                </a:r>
                <a:r>
                  <a:rPr lang="pt-BR" dirty="0" smtClean="0"/>
                  <a:t>a </a:t>
                </a:r>
                <a:r>
                  <a:rPr lang="pt-BR" b="1" i="1" dirty="0" smtClean="0"/>
                  <a:t>aproximação do </a:t>
                </a:r>
                <a:r>
                  <a:rPr lang="pt-BR" b="1" i="1" dirty="0"/>
                  <a:t>vetor gradiente tenha </a:t>
                </a:r>
                <a:r>
                  <a:rPr lang="pt-BR" b="1" i="1" dirty="0" smtClean="0"/>
                  <a:t>direções divergentes a cada iteração.</a:t>
                </a:r>
                <a:endParaRPr lang="pt-BR" dirty="0" smtClean="0"/>
              </a:p>
              <a:p>
                <a:pPr lvl="1" algn="just">
                  <a:buFont typeface="Wingdings" panose="05000000000000000000" pitchFamily="2" charset="2"/>
                  <a:buChar char="§"/>
                </a:pPr>
                <a:r>
                  <a:rPr lang="pt-BR" dirty="0"/>
                  <a:t>U</a:t>
                </a:r>
                <a:r>
                  <a:rPr lang="pt-BR" dirty="0" smtClean="0"/>
                  <a:t>tilizado quando os </a:t>
                </a:r>
                <a:r>
                  <a:rPr lang="pt-BR" b="1" i="1" dirty="0" smtClean="0"/>
                  <a:t>atributos e rótulos </a:t>
                </a:r>
                <a:r>
                  <a:rPr lang="pt-BR" dirty="0" smtClean="0"/>
                  <a:t>são </a:t>
                </a:r>
                <a:r>
                  <a:rPr lang="pt-BR" b="1" i="1" dirty="0" smtClean="0"/>
                  <a:t>obtidos sequencialmente</a:t>
                </a:r>
                <a:r>
                  <a:rPr lang="pt-BR" dirty="0" smtClean="0"/>
                  <a:t> (e.g., sensores).</a:t>
                </a:r>
              </a:p>
              <a:p>
                <a:pPr lvl="1" algn="just">
                  <a:buFont typeface="Wingdings" panose="05000000000000000000" pitchFamily="2" charset="2"/>
                  <a:buChar char="§"/>
                </a:pPr>
                <a:r>
                  <a:rPr lang="pt-BR" dirty="0" smtClean="0"/>
                  <a:t>Ou </a:t>
                </a:r>
                <a:r>
                  <a:rPr lang="pt-BR" dirty="0"/>
                  <a:t>quando o </a:t>
                </a:r>
                <a:r>
                  <a:rPr lang="pt-BR" b="1" i="1" dirty="0"/>
                  <a:t>conjunto de treinamento é muito </a:t>
                </a:r>
                <a:r>
                  <a:rPr lang="pt-BR" b="1" i="1" dirty="0" smtClean="0"/>
                  <a:t>grande </a:t>
                </a:r>
                <a:r>
                  <a:rPr lang="pt-BR" dirty="0" smtClean="0"/>
                  <a:t>(toma-se amostras aleatoriamente). </a:t>
                </a:r>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de CPU e memória </a:t>
                </a:r>
                <a:r>
                  <a:rPr lang="pt-BR" dirty="0" smtClean="0"/>
                  <a:t>que o GD em batelada.</a:t>
                </a:r>
                <a:endParaRPr lang="pt-BR" dirty="0"/>
              </a:p>
              <a:p>
                <a:pPr lvl="1" algn="just">
                  <a:buFont typeface="Wingdings" panose="05000000000000000000" pitchFamily="2" charset="2"/>
                  <a:buChar char="§"/>
                </a:pPr>
                <a:r>
                  <a:rPr lang="pt-BR" b="1" i="1" dirty="0" smtClean="0"/>
                  <a:t>Convergência não </a:t>
                </a:r>
                <a:r>
                  <a:rPr lang="pt-BR" b="1" i="1" dirty="0"/>
                  <a:t>é garantida</a:t>
                </a:r>
                <a:r>
                  <a:rPr lang="pt-BR" i="1" dirty="0"/>
                  <a:t> </a:t>
                </a:r>
                <a:r>
                  <a:rPr lang="pt-BR" dirty="0"/>
                  <a:t>com um passo de aprendizagem fixo. O algoritmo pode </a:t>
                </a:r>
                <a:r>
                  <a:rPr lang="pt-BR" b="1" i="1" dirty="0"/>
                  <a:t>oscilar</a:t>
                </a:r>
                <a:r>
                  <a:rPr lang="pt-BR" dirty="0"/>
                  <a:t> em torno do mínimo </a:t>
                </a:r>
                <a:r>
                  <a:rPr lang="pt-BR" b="1" i="1" dirty="0"/>
                  <a:t>sem nunca convergir </a:t>
                </a:r>
                <a:r>
                  <a:rPr lang="pt-BR" dirty="0"/>
                  <a:t>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7" y="1252025"/>
                <a:ext cx="11263187" cy="5605975"/>
              </a:xfrm>
              <a:blipFill rotWithShape="0">
                <a:blip r:embed="rId3"/>
                <a:stretch>
                  <a:fillRect l="-812" t="-2174" r="-920"/>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842103"/>
                <a:ext cx="11122742" cy="2807053"/>
              </a:xfrm>
            </p:spPr>
            <p:txBody>
              <a:bodyPr>
                <a:noAutofit/>
              </a:bodyPr>
              <a:lstStyle/>
              <a:p>
                <a:pPr>
                  <a:spcBef>
                    <a:spcPts val="600"/>
                  </a:spcBef>
                </a:pPr>
                <a:r>
                  <a:rPr lang="pt-BR" sz="2000" dirty="0"/>
                  <a:t>Devido à sua natureza </a:t>
                </a:r>
                <a:r>
                  <a:rPr lang="pt-BR" sz="2000" dirty="0" smtClean="0"/>
                  <a:t>aleatória,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i="1" dirty="0"/>
                  <a:t>derivadas parciais são </a:t>
                </a:r>
                <a:r>
                  <a:rPr lang="pt-BR" sz="2000" b="1" i="1" dirty="0" smtClean="0"/>
                  <a:t>“ruidosas”</a:t>
                </a:r>
                <a:r>
                  <a:rPr lang="pt-BR" sz="2000" dirty="0" smtClean="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07053"/>
              </a:xfrm>
              <a:blipFill rotWithShape="0">
                <a:blip r:embed="rId7"/>
                <a:stretch>
                  <a:fillRect l="-493" t="-2169" b="-1518"/>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06666" cy="5267325"/>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a:t>
                </a:r>
                <a:r>
                  <a:rPr lang="pt-BR" dirty="0" smtClean="0"/>
                  <a:t>convergência caso o </a:t>
                </a:r>
                <a:r>
                  <a:rPr lang="pt-BR" dirty="0" err="1" smtClean="0"/>
                  <a:t>mini-batch</a:t>
                </a:r>
                <a:r>
                  <a:rPr lang="pt-BR" dirty="0" smtClean="0"/>
                  <a:t> seja muito pequeno.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06666" cy="5267325"/>
              </a:xfrm>
              <a:blipFill rotWithShape="0">
                <a:blip r:embed="rId3"/>
                <a:stretch>
                  <a:fillRect l="-933" t="-2315" r="-988" b="-926"/>
                </a:stretch>
              </a:blipFill>
            </p:spPr>
            <p:txBody>
              <a:bodyPr/>
              <a:lstStyle/>
              <a:p>
                <a:r>
                  <a:rPr lang="pt-BR">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mc:AlternateContent xmlns:mc="http://schemas.openxmlformats.org/markup-compatibility/2006" xmlns:a14="http://schemas.microsoft.com/office/drawing/2010/main">
        <mc:Choice Requires="a14">
          <p:sp>
            <p:nvSpPr>
              <p:cNvPr id="18" name="Content Placeholder 2"/>
              <p:cNvSpPr>
                <a:spLocks noGrp="1"/>
              </p:cNvSpPr>
              <p:nvPr>
                <p:ph idx="1"/>
              </p:nvPr>
            </p:nvSpPr>
            <p:spPr>
              <a:xfrm>
                <a:off x="838200" y="1209082"/>
                <a:ext cx="4750126" cy="5648918"/>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smtClean="0"/>
                  <a:t>.</a:t>
                </a:r>
              </a:p>
              <a:p>
                <a:pPr>
                  <a:spcBef>
                    <a:spcPts val="0"/>
                  </a:spcBef>
                </a:pPr>
                <a:r>
                  <a:rPr lang="pt-BR" dirty="0"/>
                  <a:t>E</a:t>
                </a:r>
                <a:r>
                  <a:rPr lang="pt-BR" dirty="0" smtClean="0"/>
                  <a:t>squema </a:t>
                </a:r>
                <a:r>
                  <a:rPr lang="pt-BR" dirty="0"/>
                  <a:t>de </a:t>
                </a:r>
                <a:r>
                  <a:rPr lang="pt-BR" dirty="0" smtClean="0"/>
                  <a:t>redução de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smtClean="0"/>
                  <a:t> pode balancear </a:t>
                </a:r>
                <a:r>
                  <a:rPr lang="pt-BR" b="1" i="1" dirty="0"/>
                  <a:t>rapidez</a:t>
                </a:r>
                <a:r>
                  <a:rPr lang="pt-BR" dirty="0"/>
                  <a:t> </a:t>
                </a:r>
                <a:r>
                  <a:rPr lang="pt-BR" dirty="0" smtClean="0"/>
                  <a:t>e </a:t>
                </a:r>
                <a:r>
                  <a:rPr lang="pt-BR" b="1" i="1" dirty="0" smtClean="0"/>
                  <a:t>convergência</a:t>
                </a:r>
                <a:r>
                  <a:rPr lang="pt-BR" dirty="0" smtClean="0"/>
                  <a:t>.</a:t>
                </a:r>
              </a:p>
            </p:txBody>
          </p:sp>
        </mc:Choice>
        <mc:Fallback xmlns="">
          <p:sp>
            <p:nvSpPr>
              <p:cNvPr id="18" name="Content Placeholder 2"/>
              <p:cNvSpPr>
                <a:spLocks noGrp="1" noRot="1" noChangeAspect="1" noMove="1" noResize="1" noEditPoints="1" noAdjustHandles="1" noChangeArrowheads="1" noChangeShapeType="1" noTextEdit="1"/>
              </p:cNvSpPr>
              <p:nvPr>
                <p:ph idx="1"/>
              </p:nvPr>
            </p:nvSpPr>
            <p:spPr>
              <a:xfrm>
                <a:off x="838200" y="1209082"/>
                <a:ext cx="4750126" cy="5648918"/>
              </a:xfrm>
              <a:blipFill rotWithShape="0">
                <a:blip r:embed="rId10"/>
                <a:stretch>
                  <a:fillRect l="-2054" t="-1618" r="-2054"/>
                </a:stretch>
              </a:blipFill>
            </p:spPr>
            <p:txBody>
              <a:bodyPr/>
              <a:lstStyle/>
              <a:p>
                <a:r>
                  <a:rPr lang="pt-BR">
                    <a:noFill/>
                  </a:rPr>
                  <a:t> </a:t>
                </a:r>
              </a:p>
            </p:txBody>
          </p:sp>
        </mc:Fallback>
      </mc:AlternateContent>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a:t>
            </a:r>
            <a:r>
              <a:rPr lang="pt-BR" dirty="0" smtClean="0"/>
              <a:t>laboratório: </a:t>
            </a:r>
            <a:r>
              <a:rPr lang="pt-BR" dirty="0"/>
              <a:t>Arquivos -&gt; Material de Aula -&gt; Laboratório </a:t>
            </a:r>
            <a:r>
              <a:rPr lang="pt-BR" dirty="0" smtClean="0"/>
              <a:t>#3</a:t>
            </a:r>
            <a:endParaRPr lang="pt-BR" dirty="0"/>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Encontrando</a:t>
            </a:r>
            <a:r>
              <a:rPr lang="en-US" dirty="0" smtClean="0"/>
              <a:t> o </a:t>
            </a:r>
            <a:r>
              <a:rPr lang="en-US" dirty="0" err="1" smtClean="0"/>
              <a:t>vetor</a:t>
            </a:r>
            <a:r>
              <a:rPr lang="en-US" dirty="0" smtClean="0"/>
              <a:t> </a:t>
            </a:r>
            <a:r>
              <a:rPr lang="en-US" dirty="0" err="1" smtClean="0"/>
              <a:t>gradiente</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199" y="995963"/>
                <a:ext cx="11275337" cy="5834741"/>
              </a:xfrm>
            </p:spPr>
            <p:txBody>
              <a:bodyPr>
                <a:normAutofit lnSpcReduction="10000"/>
              </a:bodyPr>
              <a:lstStyle/>
              <a:p>
                <a:pPr marL="0" indent="0">
                  <a:buNone/>
                </a:pPr>
                <a:r>
                  <a:rPr lang="en-US" b="1" i="1" dirty="0" smtClean="0"/>
                  <a:t>Função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199" y="995963"/>
                <a:ext cx="11275337" cy="5834741"/>
              </a:xfrm>
              <a:blipFill rotWithShape="0">
                <a:blip r:embed="rId3"/>
                <a:stretch>
                  <a:fillRect l="-1081" t="-2296"/>
                </a:stretch>
              </a:blipFill>
            </p:spPr>
            <p:txBody>
              <a:bodyPr/>
              <a:lstStyle/>
              <a:p>
                <a:r>
                  <a:rPr lang="pt-BR">
                    <a:noFill/>
                  </a:rPr>
                  <a:t> </a:t>
                </a:r>
              </a:p>
            </p:txBody>
          </p:sp>
        </mc:Fallback>
      </mc:AlternateContent>
      <p:sp>
        <p:nvSpPr>
          <p:cNvPr id="11" name="TextBox 10"/>
          <p:cNvSpPr txBox="1"/>
          <p:nvPr/>
        </p:nvSpPr>
        <p:spPr>
          <a:xfrm>
            <a:off x="534347" y="5288314"/>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917941" y="4835230"/>
            <a:ext cx="1730606" cy="8224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4"/>
            <a:ext cx="11145982" cy="5032375"/>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(ou modelo)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 e visualmente</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2181966"/>
                <a:ext cx="11229976" cy="4676033"/>
              </a:xfrm>
            </p:spPr>
            <p:txBody>
              <a:bodyPr>
                <a:normAutofit fontScale="925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smtClean="0"/>
                  <a:t>nos dá a </a:t>
                </a:r>
                <a:r>
                  <a:rPr lang="pt-BR" b="1" i="1" dirty="0" smtClean="0"/>
                  <a:t>direção </a:t>
                </a:r>
                <a:r>
                  <a:rPr lang="pt-BR" dirty="0" smtClean="0"/>
                  <a:t>e a </a:t>
                </a:r>
                <a:r>
                  <a:rPr lang="pt-BR" b="1" i="1" dirty="0" smtClean="0"/>
                  <a:t>magnitude</a:t>
                </a:r>
                <a:r>
                  <a:rPr lang="pt-BR" dirty="0" smtClean="0"/>
                  <a:t> da maior taxa de variação de uma função </a:t>
                </a:r>
                <a14:m>
                  <m:oMath xmlns:m="http://schemas.openxmlformats.org/officeDocument/2006/math">
                    <m:r>
                      <a:rPr lang="pt-BR" b="0" i="1" smtClean="0">
                        <a:latin typeface="Cambria Math" panose="02040503050406030204" pitchFamily="18" charset="0"/>
                      </a:rPr>
                      <m:t>𝑓</m:t>
                    </m:r>
                    <m:r>
                      <a:rPr lang="pt-BR" b="0" i="0" smtClean="0">
                        <a:latin typeface="Cambria Math" panose="02040503050406030204" pitchFamily="18" charset="0"/>
                      </a:rPr>
                      <m:t>(</m:t>
                    </m:r>
                    <m:r>
                      <a:rPr lang="pt-BR" b="1" i="1" smtClean="0">
                        <a:latin typeface="Cambria Math" panose="02040503050406030204" pitchFamily="18" charset="0"/>
                      </a:rPr>
                      <m:t>𝒙</m:t>
                    </m:r>
                    <m:r>
                      <a:rPr lang="pt-BR" b="0" i="0" smtClean="0">
                        <a:latin typeface="Cambria Math" panose="02040503050406030204" pitchFamily="18" charset="0"/>
                      </a:rPr>
                      <m:t>)</m:t>
                    </m:r>
                  </m:oMath>
                </a14:m>
                <a:r>
                  <a:rPr lang="pt-BR" dirty="0" smtClean="0"/>
                  <a:t> em um determinado ponto.</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com </a:t>
                </a:r>
                <a14:m>
                  <m:oMath xmlns:m="http://schemas.openxmlformats.org/officeDocument/2006/math">
                    <m:r>
                      <a:rPr lang="pt-BR" i="1">
                        <a:latin typeface="Cambria Math" panose="02040503050406030204" pitchFamily="18" charset="0"/>
                      </a:rPr>
                      <m:t>𝐾</m:t>
                    </m:r>
                  </m:oMath>
                </a14:m>
                <a:r>
                  <a:rPr lang="pt-BR" dirty="0" smtClean="0"/>
                  <a:t> argumentos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i="1">
                        <a:latin typeface="Cambria Math" panose="02040503050406030204" pitchFamily="18" charset="0"/>
                        <a:ea typeface="Cambria Math" panose="02040503050406030204" pitchFamily="18" charset="0"/>
                      </a:rPr>
                      <m:t>= </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1</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b="1" i="1" dirty="0"/>
                  <a:t>elemento </a:t>
                </a:r>
                <a:r>
                  <a:rPr lang="pt-BR" dirty="0"/>
                  <a:t>do vetor gradiente nos dá a </a:t>
                </a:r>
                <a:r>
                  <a:rPr lang="pt-BR" b="1" i="1" dirty="0"/>
                  <a:t>taxa de variação da função em relação àquele argumento em um determinado </a:t>
                </a:r>
                <a:r>
                  <a:rPr lang="pt-BR" b="1" i="1" dirty="0" smtClean="0"/>
                  <a:t>ponto </a:t>
                </a:r>
                <a:r>
                  <a:rPr lang="pt-BR" dirty="0" smtClean="0"/>
                  <a:t>(pode ser interpretado como a inclinação de uma a reta tangente ao ponto).</a:t>
                </a:r>
                <a:endParaRPr lang="pt-BR" dirty="0" smtClean="0"/>
              </a:p>
              <a:p>
                <a:r>
                  <a:rPr lang="pt-BR" dirty="0"/>
                  <a:t>Se o </a:t>
                </a:r>
                <a:r>
                  <a:rPr lang="pt-BR" b="1" i="1" dirty="0"/>
                  <a:t>vetor gradiente </a:t>
                </a:r>
                <a:r>
                  <a:rPr lang="pt-BR" dirty="0"/>
                  <a:t>de uma função </a:t>
                </a:r>
                <a:r>
                  <a:rPr lang="pt-BR" b="1" i="1" dirty="0"/>
                  <a:t>em um </a:t>
                </a:r>
                <a:r>
                  <a:rPr lang="pt-BR" b="1" i="1" dirty="0" smtClean="0"/>
                  <a:t>determinado ponto </a:t>
                </a:r>
                <a:r>
                  <a:rPr lang="pt-BR" b="1" i="1" dirty="0"/>
                  <a:t>é igual a zero</a:t>
                </a:r>
                <a:r>
                  <a:rPr lang="pt-BR" dirty="0"/>
                  <a:t>, significa que </a:t>
                </a:r>
                <a:r>
                  <a:rPr lang="pt-BR" b="1" i="1" dirty="0"/>
                  <a:t>a função não varia em nenhuma direção</a:t>
                </a:r>
                <a:r>
                  <a:rPr lang="pt-BR" dirty="0"/>
                  <a:t>. </a:t>
                </a:r>
                <a:r>
                  <a:rPr lang="pt-BR" dirty="0" smtClean="0"/>
                  <a:t>Isso </a:t>
                </a:r>
                <a:r>
                  <a:rPr lang="pt-BR" dirty="0"/>
                  <a:t>indica um extremo da função (máximo ou mínimo</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2181966"/>
                <a:ext cx="11229976" cy="4676033"/>
              </a:xfrm>
              <a:blipFill rotWithShape="0">
                <a:blip r:embed="rId3"/>
                <a:stretch>
                  <a:fillRect l="-814" t="-3259" r="-1248"/>
                </a:stretch>
              </a:blipFill>
            </p:spPr>
            <p:txBody>
              <a:bodyPr/>
              <a:lstStyle/>
              <a:p>
                <a:r>
                  <a:rPr lang="pt-BR">
                    <a:noFill/>
                  </a:rPr>
                  <a:t> </a:t>
                </a:r>
              </a:p>
            </p:txBody>
          </p:sp>
        </mc:Fallback>
      </mc:AlternateContent>
      <p:sp>
        <p:nvSpPr>
          <p:cNvPr id="4" name="Rectangle 3"/>
          <p:cNvSpPr/>
          <p:nvPr/>
        </p:nvSpPr>
        <p:spPr>
          <a:xfrm>
            <a:off x="8515350" y="173058"/>
            <a:ext cx="3676651" cy="1492716"/>
          </a:xfrm>
          <a:prstGeom prst="rect">
            <a:avLst/>
          </a:prstGeom>
        </p:spPr>
        <p:txBody>
          <a:bodyPr wrap="square">
            <a:spAutoFit/>
          </a:bodyPr>
          <a:lstStyle/>
          <a:p>
            <a:pPr marL="285750" lvl="0" indent="-285750">
              <a:buFont typeface="Arial" panose="020B0604020202020204" pitchFamily="34" charset="0"/>
              <a:buChar char="•"/>
              <a:defRPr/>
            </a:pPr>
            <a:r>
              <a:rPr lang="pt-BR" sz="1300" dirty="0" smtClean="0"/>
              <a:t>O </a:t>
            </a:r>
            <a:r>
              <a:rPr lang="pt-BR" sz="1300" dirty="0"/>
              <a:t>vetor gradiente em um ponto </a:t>
            </a:r>
            <a:r>
              <a:rPr lang="pt-BR" sz="1300" dirty="0" smtClean="0"/>
              <a:t>específico é </a:t>
            </a:r>
            <a:r>
              <a:rPr lang="pt-BR" sz="1300" dirty="0"/>
              <a:t>um </a:t>
            </a:r>
            <a:r>
              <a:rPr lang="pt-BR" sz="1300" b="1" i="1" dirty="0"/>
              <a:t>vetor </a:t>
            </a:r>
            <a:r>
              <a:rPr lang="pt-BR" sz="1300" b="1" i="1" dirty="0" smtClean="0"/>
              <a:t>ortogonal</a:t>
            </a:r>
            <a:r>
              <a:rPr lang="pt-BR" sz="1300" i="1" dirty="0" smtClean="0"/>
              <a:t> </a:t>
            </a:r>
            <a:r>
              <a:rPr lang="pt-BR" sz="1300" dirty="0" smtClean="0"/>
              <a:t>à reta tangente </a:t>
            </a:r>
            <a:r>
              <a:rPr lang="pt-BR" sz="1300" dirty="0"/>
              <a:t>àquele </a:t>
            </a:r>
            <a:r>
              <a:rPr lang="pt-BR" sz="1300" dirty="0" smtClean="0"/>
              <a:t>ponto.</a:t>
            </a:r>
          </a:p>
          <a:p>
            <a:pPr marL="285750" lvl="0" indent="-285750">
              <a:buFont typeface="Arial" panose="020B0604020202020204" pitchFamily="34" charset="0"/>
              <a:buChar char="•"/>
              <a:defRPr/>
            </a:pPr>
            <a:r>
              <a:rPr lang="pt-BR" sz="1300" dirty="0" smtClean="0"/>
              <a:t>Um </a:t>
            </a:r>
            <a:r>
              <a:rPr lang="pt-BR" sz="1300" dirty="0"/>
              <a:t>elemento do vetor gradiente dá a inclinação de uma reta tangente em relação a um argumento específico </a:t>
            </a:r>
            <a:r>
              <a:rPr lang="pt-BR" sz="1300" dirty="0" smtClean="0"/>
              <a:t>da função </a:t>
            </a:r>
            <a:r>
              <a:rPr lang="pt-BR" sz="1300" dirty="0"/>
              <a:t>em um determinado ponto. </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825625"/>
                <a:ext cx="11049001" cy="2394447"/>
              </a:xfrm>
            </p:spPr>
            <p:txBody>
              <a:bodyPr>
                <a:normAutofit fontScale="92500" lnSpcReduction="20000"/>
              </a:bodyPr>
              <a:lstStyle/>
              <a:p>
                <a:r>
                  <a:rPr lang="pt-BR" dirty="0" smtClean="0"/>
                  <a:t>O </a:t>
                </a:r>
                <a:r>
                  <a:rPr lang="pt-BR" dirty="0"/>
                  <a:t>vetor gradiente aponta para a </a:t>
                </a:r>
                <a:r>
                  <a:rPr lang="pt-BR" b="1" i="1" dirty="0">
                    <a:solidFill>
                      <a:srgbClr val="00B050"/>
                    </a:solidFill>
                  </a:rPr>
                  <a:t>direção</a:t>
                </a:r>
                <a:r>
                  <a:rPr lang="pt-BR" dirty="0">
                    <a:solidFill>
                      <a:srgbClr val="00B050"/>
                    </a:solidFill>
                  </a:rPr>
                  <a:t> </a:t>
                </a:r>
                <a:r>
                  <a:rPr lang="pt-BR" dirty="0"/>
                  <a:t>em que, ao se </a:t>
                </a:r>
                <a:r>
                  <a:rPr lang="pt-BR" b="1" i="1" dirty="0">
                    <a:solidFill>
                      <a:srgbClr val="00B050"/>
                    </a:solidFill>
                  </a:rPr>
                  <a:t>mover</a:t>
                </a:r>
                <a:r>
                  <a:rPr lang="pt-BR" dirty="0">
                    <a:solidFill>
                      <a:srgbClr val="00B050"/>
                    </a:solidFill>
                  </a:rPr>
                  <a:t> </a:t>
                </a:r>
                <a:r>
                  <a:rPr lang="pt-BR" dirty="0"/>
                  <a:t>a partir de um </a:t>
                </a:r>
                <a:r>
                  <a:rPr lang="pt-BR" b="1" i="1" dirty="0">
                    <a:solidFill>
                      <a:srgbClr val="00B050"/>
                    </a:solidFill>
                  </a:rPr>
                  <a:t>ponto específico</a:t>
                </a:r>
                <a:r>
                  <a:rPr lang="pt-BR" dirty="0"/>
                  <a:t>, a </a:t>
                </a:r>
                <a:r>
                  <a:rPr lang="pt-BR" b="1" i="1" dirty="0">
                    <a:solidFill>
                      <a:srgbClr val="00B050"/>
                    </a:solidFill>
                  </a:rPr>
                  <a:t>função</a:t>
                </a:r>
                <a:r>
                  <a:rPr lang="pt-BR" b="1" dirty="0">
                    <a:solidFill>
                      <a:srgbClr val="00B050"/>
                    </a:solidFill>
                  </a:rPr>
                  <a:t> 𝑓(𝒙) </a:t>
                </a:r>
                <a:r>
                  <a:rPr lang="pt-BR" b="1" i="1" dirty="0">
                    <a:solidFill>
                      <a:srgbClr val="00B050"/>
                    </a:solidFill>
                  </a:rPr>
                  <a:t>cresce mais rapidamente</a:t>
                </a:r>
                <a:r>
                  <a:rPr lang="pt-BR" dirty="0"/>
                  <a:t>.</a:t>
                </a:r>
                <a:endParaRPr lang="pt-BR" dirty="0" smtClean="0"/>
              </a:p>
              <a:p>
                <a:r>
                  <a:rPr lang="pt-BR" dirty="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oMath>
                </a14:m>
                <a:r>
                  <a:rPr lang="pt-BR" dirty="0"/>
                  <a:t> no domínio de </a:t>
                </a:r>
                <a14:m>
                  <m:oMath xmlns:m="http://schemas.openxmlformats.org/officeDocument/2006/math">
                    <m:r>
                      <a:rPr lang="pt-BR" i="1">
                        <a:latin typeface="Cambria Math" panose="02040503050406030204" pitchFamily="18" charset="0"/>
                      </a:rPr>
                      <m:t>𝑓</m:t>
                    </m:r>
                  </m:oMath>
                </a14:m>
                <a:r>
                  <a:rPr lang="pt-BR" dirty="0"/>
                  <a:t>, 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em qual direção devemos caminhar para aumentar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d>
                    <m:r>
                      <a:rPr lang="pt-BR" sz="2600" i="1">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e>
                    </m:d>
                  </m:oMath>
                </a14:m>
                <a:r>
                  <a:rPr lang="pt-BR" sz="2600" dirty="0"/>
                  <a:t>.</a:t>
                </a:r>
              </a:p>
              <a:p>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825625"/>
                <a:ext cx="11049001" cy="2394447"/>
              </a:xfrm>
              <a:blipFill rotWithShape="0">
                <a:blip r:embed="rId3"/>
                <a:stretch>
                  <a:fillRect l="-827" t="-6361" r="-441"/>
                </a:stretch>
              </a:blipFill>
            </p:spPr>
            <p:txBody>
              <a:bodyPr/>
              <a:lstStyle/>
              <a:p>
                <a:r>
                  <a:rPr lang="pt-BR">
                    <a:noFill/>
                  </a:rPr>
                  <a:t> </a:t>
                </a:r>
              </a:p>
            </p:txBody>
          </p:sp>
        </mc:Fallback>
      </mc:AlternateContent>
      <p:pic>
        <p:nvPicPr>
          <p:cNvPr id="5" name="Imagem 4"/>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2585543" y="4220072"/>
            <a:ext cx="5938345" cy="2637928"/>
          </a:xfrm>
          <a:prstGeom prst="rect">
            <a:avLst/>
          </a:prstGeom>
        </p:spPr>
      </p:pic>
      <p:sp>
        <p:nvSpPr>
          <p:cNvPr id="6" name="CaixaDeTexto 5"/>
          <p:cNvSpPr txBox="1"/>
          <p:nvPr/>
        </p:nvSpPr>
        <p:spPr>
          <a:xfrm>
            <a:off x="8523889" y="4798637"/>
            <a:ext cx="3668111" cy="2031325"/>
          </a:xfrm>
          <a:prstGeom prst="rect">
            <a:avLst/>
          </a:prstGeom>
          <a:noFill/>
        </p:spPr>
        <p:txBody>
          <a:bodyPr wrap="square" rtlCol="0">
            <a:spAutoFit/>
          </a:bodyPr>
          <a:lstStyle/>
          <a:p>
            <a:r>
              <a:rPr lang="pt-BR" sz="1400" b="1" dirty="0" smtClean="0"/>
              <a:t>OBS</a:t>
            </a:r>
            <a:r>
              <a:rPr lang="pt-BR" sz="1400" dirty="0" smtClean="0"/>
              <a:t>.: </a:t>
            </a:r>
          </a:p>
          <a:p>
            <a:pPr marL="285750" indent="-285750">
              <a:buFont typeface="Arial" panose="020B0604020202020204" pitchFamily="34" charset="0"/>
              <a:buChar char="•"/>
            </a:pPr>
            <a:r>
              <a:rPr lang="pt-BR" sz="1400" dirty="0"/>
              <a:t>Se, a cada novo ponto, calcularmos o vetor gradiente e adicionarmos uma fração dele ao ponto atual, teremos um novo ponto que leva a um valor da função maior do que o valor anterior</a:t>
            </a:r>
            <a:r>
              <a:rPr lang="pt-BR" sz="1400" dirty="0" smtClean="0"/>
              <a:t>.</a:t>
            </a:r>
          </a:p>
          <a:p>
            <a:pPr marL="285750" indent="-285750">
              <a:buFont typeface="Arial" panose="020B0604020202020204" pitchFamily="34" charset="0"/>
              <a:buChar char="•"/>
            </a:pPr>
            <a:r>
              <a:rPr lang="pt-BR" sz="1400" dirty="0" smtClean="0"/>
              <a:t>Portanto, podemos criar um procedimento que vá iterativamente em direção ao máximo da função.</a:t>
            </a:r>
            <a:endParaRPr lang="pt-BR" sz="1400" dirty="0"/>
          </a:p>
        </p:txBody>
      </p:sp>
      <p:sp>
        <p:nvSpPr>
          <p:cNvPr id="4" name="CaixaDeTexto 3"/>
          <p:cNvSpPr txBox="1"/>
          <p:nvPr/>
        </p:nvSpPr>
        <p:spPr>
          <a:xfrm>
            <a:off x="2286000" y="4124176"/>
            <a:ext cx="847726" cy="461665"/>
          </a:xfrm>
          <a:prstGeom prst="rect">
            <a:avLst/>
          </a:prstGeom>
          <a:noFill/>
        </p:spPr>
        <p:txBody>
          <a:bodyPr wrap="square" rtlCol="0">
            <a:spAutoFit/>
          </a:bodyPr>
          <a:lstStyle/>
          <a:p>
            <a:pPr algn="ctr"/>
            <a:r>
              <a:rPr lang="pt-BR" sz="1200" dirty="0" smtClean="0"/>
              <a:t>Fração do gradiente</a:t>
            </a:r>
            <a:endParaRPr lang="pt-BR" sz="1200" dirty="0"/>
          </a:p>
        </p:txBody>
      </p:sp>
      <p:cxnSp>
        <p:nvCxnSpPr>
          <p:cNvPr id="8" name="Conector de seta reta 7"/>
          <p:cNvCxnSpPr>
            <a:stCxn id="4" idx="0"/>
          </p:cNvCxnSpPr>
          <p:nvPr/>
        </p:nvCxnSpPr>
        <p:spPr>
          <a:xfrm flipV="1">
            <a:off x="2709863" y="3781425"/>
            <a:ext cx="290512" cy="342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1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2191654"/>
                <a:ext cx="11165114" cy="4659088"/>
              </a:xfrm>
            </p:spPr>
            <p:txBody>
              <a:bodyPr>
                <a:normAutofit fontScale="85000" lnSpcReduction="20000"/>
              </a:bodyPr>
              <a:lstStyle/>
              <a:p>
                <a:r>
                  <a:rPr lang="pt-BR" dirty="0" smtClean="0"/>
                  <a:t>A </a:t>
                </a:r>
                <a:r>
                  <a:rPr lang="pt-BR" b="1" i="1" dirty="0"/>
                  <a:t>derivada parcial </a:t>
                </a:r>
                <a:r>
                  <a:rPr lang="pt-BR" dirty="0"/>
                  <a:t>(i.e., elemento de 𝛻𝑓(𝒙)) dá a </a:t>
                </a:r>
                <a:r>
                  <a:rPr lang="pt-BR" b="1" i="1" dirty="0"/>
                  <a:t>inclinação </a:t>
                </a:r>
                <a:r>
                  <a:rPr lang="pt-BR" dirty="0"/>
                  <a:t>de uma </a:t>
                </a:r>
                <a:r>
                  <a:rPr lang="pt-BR" b="1" i="1" dirty="0"/>
                  <a:t>reta tangente </a:t>
                </a:r>
                <a:r>
                  <a:rPr lang="pt-BR" dirty="0" smtClean="0"/>
                  <a:t>em relação </a:t>
                </a:r>
                <a:r>
                  <a:rPr lang="pt-BR" dirty="0"/>
                  <a:t>a um argumento específico </a:t>
                </a:r>
                <a:r>
                  <a:rPr lang="pt-BR" dirty="0" smtClean="0"/>
                  <a:t>de </a:t>
                </a: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smtClean="0"/>
                  <a:t>em </a:t>
                </a:r>
                <a:r>
                  <a:rPr lang="pt-BR" dirty="0"/>
                  <a:t>um determinado </a:t>
                </a:r>
                <a:r>
                  <a:rPr lang="pt-BR" b="1" i="1" dirty="0" smtClean="0"/>
                  <a:t>ponto</a:t>
                </a:r>
                <a:r>
                  <a:rPr lang="pt-BR" dirty="0" smtClean="0"/>
                  <a:t>.</a:t>
                </a:r>
              </a:p>
              <a:p>
                <a:r>
                  <a:rPr lang="pt-BR" dirty="0" smtClean="0"/>
                  <a:t>Assim, neste </a:t>
                </a:r>
                <a:r>
                  <a:rPr lang="pt-BR" b="1" i="1" dirty="0" smtClean="0"/>
                  <a:t>ponto</a:t>
                </a:r>
                <a:r>
                  <a:rPr lang="pt-BR" dirty="0" smtClean="0"/>
                  <a:t>, cada elemento do </a:t>
                </a:r>
                <a:r>
                  <a:rPr lang="pt-BR" b="1" i="1" dirty="0" smtClean="0"/>
                  <a:t>vetor gradiente </a:t>
                </a:r>
                <a:r>
                  <a:rPr lang="pt-BR" dirty="0" smtClean="0"/>
                  <a:t>com valor:</a:t>
                </a:r>
                <a:endParaRPr lang="pt-BR" dirty="0"/>
              </a:p>
              <a:p>
                <a:pPr lvl="1">
                  <a:buFont typeface="Wingdings" panose="05000000000000000000" pitchFamily="2" charset="2"/>
                  <a:buChar char="§"/>
                </a:pPr>
                <a:r>
                  <a:rPr lang="pt-BR" dirty="0" smtClean="0"/>
                  <a:t>+ (inclinação positiva) indica que o ponto de máximo esta à frente do ponto. </a:t>
                </a:r>
              </a:p>
              <a:p>
                <a:pPr lvl="1">
                  <a:buFont typeface="Wingdings" panose="05000000000000000000" pitchFamily="2" charset="2"/>
                  <a:buChar char="§"/>
                </a:pPr>
                <a:r>
                  <a:rPr lang="pt-BR" dirty="0"/>
                  <a:t>- (inclinação </a:t>
                </a:r>
                <a:r>
                  <a:rPr lang="pt-BR" dirty="0" smtClean="0"/>
                  <a:t>negativa) </a:t>
                </a:r>
                <a:r>
                  <a:rPr lang="pt-BR" dirty="0"/>
                  <a:t>indica que </a:t>
                </a:r>
                <a:r>
                  <a:rPr lang="pt-BR" dirty="0" smtClean="0"/>
                  <a:t>o ponto de máximo está atrás do ponto.</a:t>
                </a:r>
              </a:p>
              <a:p>
                <a:pPr lvl="1">
                  <a:buFont typeface="Wingdings" panose="05000000000000000000" pitchFamily="2" charset="2"/>
                  <a:buChar char="§"/>
                </a:pPr>
                <a:r>
                  <a:rPr lang="pt-BR" dirty="0"/>
                  <a:t>0 (inclinação </a:t>
                </a:r>
                <a:r>
                  <a:rPr lang="pt-BR" dirty="0" smtClean="0"/>
                  <a:t>nula) </a:t>
                </a:r>
                <a:r>
                  <a:rPr lang="pt-BR" dirty="0"/>
                  <a:t>indica que </a:t>
                </a:r>
                <a:r>
                  <a:rPr lang="pt-BR" dirty="0" smtClean="0"/>
                  <a:t>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a:t>
                </a:r>
                <a:r>
                  <a:rPr lang="pt-BR" b="1" i="1" dirty="0" smtClean="0"/>
                  <a:t>iteração</a:t>
                </a:r>
                <a:r>
                  <a:rPr lang="pt-BR" dirty="0" smtClean="0"/>
                  <a:t>, </a:t>
                </a:r>
                <a14:m>
                  <m:oMath xmlns:m="http://schemas.openxmlformats.org/officeDocument/2006/math">
                    <m:r>
                      <a:rPr lang="pt-BR" i="1">
                        <a:latin typeface="Cambria Math" panose="02040503050406030204" pitchFamily="18" charset="0"/>
                      </a:rPr>
                      <m:t>𝑙</m:t>
                    </m:r>
                  </m:oMath>
                </a14:m>
                <a:r>
                  <a:rPr lang="pt-BR" dirty="0" smtClean="0"/>
                  <a:t>,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smtClean="0">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2191654"/>
                <a:ext cx="11165114" cy="4659088"/>
              </a:xfrm>
              <a:blipFill rotWithShape="0">
                <a:blip r:embed="rId3"/>
                <a:stretch>
                  <a:fillRect l="-765" t="-3272" r="-164"/>
                </a:stretch>
              </a:blipFill>
            </p:spPr>
            <p:txBody>
              <a:bodyPr/>
              <a:lstStyle/>
              <a:p>
                <a:r>
                  <a:rPr lang="pt-BR">
                    <a:noFill/>
                  </a:rPr>
                  <a:t> </a:t>
                </a:r>
              </a:p>
            </p:txBody>
          </p:sp>
        </mc:Fallback>
      </mc:AlternateContent>
      <p:sp>
        <p:nvSpPr>
          <p:cNvPr id="29" name="Rectangle 28"/>
          <p:cNvSpPr/>
          <p:nvPr/>
        </p:nvSpPr>
        <p:spPr>
          <a:xfrm>
            <a:off x="9320626" y="234486"/>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30829" y="3176050"/>
            <a:ext cx="260221" cy="861939"/>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625479" y="3422659"/>
            <a:ext cx="1333500" cy="338554"/>
          </a:xfrm>
          <a:prstGeom prst="rect">
            <a:avLst/>
          </a:prstGeom>
          <a:noFill/>
        </p:spPr>
        <p:txBody>
          <a:bodyPr wrap="square" rtlCol="0">
            <a:spAutoFit/>
          </a:bodyPr>
          <a:lstStyle/>
          <a:p>
            <a:pPr algn="ctr"/>
            <a:r>
              <a:rPr lang="pt-BR" sz="1600" b="1" dirty="0" smtClean="0">
                <a:solidFill>
                  <a:srgbClr val="FF0000"/>
                </a:solidFill>
              </a:rPr>
              <a:t>Importante</a:t>
            </a:r>
            <a:endParaRPr lang="pt-BR" sz="1600"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7101114" y="21416"/>
            <a:ext cx="4122058" cy="2213780"/>
          </a:xfrm>
          <a:prstGeom prst="rect">
            <a:avLst/>
          </a:prstGeom>
        </p:spPr>
      </p:pic>
    </p:spTree>
    <p:extLst>
      <p:ext uri="{BB962C8B-B14F-4D97-AF65-F5344CB8AC3E}">
        <p14:creationId xmlns:p14="http://schemas.microsoft.com/office/powerpoint/2010/main" val="370395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824858"/>
              </a:xfrm>
            </p:spPr>
            <p:txBody>
              <a:bodyPr>
                <a:normAutofit fontScale="92500"/>
              </a:bodyPr>
              <a:lstStyle/>
              <a:p>
                <a:r>
                  <a:rPr lang="pt-BR" dirty="0" smtClean="0"/>
                  <a:t>Mas e se formos na direção contrária 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i="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a:t>
                </a:r>
                <a:r>
                  <a:rPr lang="pt-BR" dirty="0"/>
                  <a:t>a</a:t>
                </a:r>
                <a:r>
                  <a:rPr lang="pt-BR" dirty="0" smtClean="0"/>
                  <a:t>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a:t>
                </a:r>
                <a:r>
                  <a:rPr lang="pt-BR" b="1" i="1" dirty="0"/>
                  <a:t>iteração</a:t>
                </a:r>
                <a:r>
                  <a:rPr lang="pt-BR" dirty="0"/>
                  <a:t>, </a:t>
                </a:r>
                <a14:m>
                  <m:oMath xmlns:m="http://schemas.openxmlformats.org/officeDocument/2006/math">
                    <m:r>
                      <a:rPr lang="pt-BR" i="1">
                        <a:latin typeface="Cambria Math" panose="02040503050406030204" pitchFamily="18" charset="0"/>
                      </a:rPr>
                      <m:t>𝑙</m:t>
                    </m:r>
                  </m:oMath>
                </a14:m>
                <a:r>
                  <a:rPr lang="pt-BR" dirty="0" smtClean="0"/>
                  <a:t>, calcula-se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smtClean="0"/>
                  <a:t>iteração</a:t>
                </a:r>
                <a:r>
                  <a:rPr lang="pt-BR" dirty="0" smtClean="0"/>
                  <a:t>, </a:t>
                </a:r>
                <a:r>
                  <a:rPr lang="pt-BR" dirty="0"/>
                  <a:t>se </a:t>
                </a:r>
                <a:r>
                  <a:rPr lang="pt-BR" dirty="0" smtClean="0"/>
                  <a:t>tenha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a:t>
                </a:r>
                <a:r>
                  <a:rPr lang="pt-BR" b="1" i="1" dirty="0" smtClean="0">
                    <a:solidFill>
                      <a:srgbClr val="00B0F0"/>
                    </a:solidFill>
                  </a:rPr>
                  <a:t>menor</a:t>
                </a:r>
                <a:r>
                  <a:rPr lang="pt-BR" dirty="0" smtClean="0"/>
                  <a:t> do que o anterior:</a:t>
                </a:r>
                <a:endParaRPr lang="pt-BR" dirty="0"/>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queremos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824858"/>
              </a:xfrm>
              <a:blipFill rotWithShape="0">
                <a:blip r:embed="rId3"/>
                <a:stretch>
                  <a:fillRect l="-873" t="-2023" r="-1255" b="-1643"/>
                </a:stretch>
              </a:blipFill>
            </p:spPr>
            <p:txBody>
              <a:bodyPr/>
              <a:lstStyle/>
              <a:p>
                <a:r>
                  <a:rPr lang="pt-BR">
                    <a:noFill/>
                  </a:rPr>
                  <a:t> </a:t>
                </a:r>
              </a:p>
            </p:txBody>
          </p:sp>
        </mc:Fallback>
      </mc:AlternateContent>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6335641" y="111572"/>
            <a:ext cx="5673479" cy="2032538"/>
          </a:xfrm>
          <a:prstGeom prst="rect">
            <a:avLst/>
          </a:prstGeom>
        </p:spPr>
      </p:pic>
      <p:sp>
        <p:nvSpPr>
          <p:cNvPr id="5" name="Rectangle 4"/>
          <p:cNvSpPr/>
          <p:nvPr/>
        </p:nvSpPr>
        <p:spPr>
          <a:xfrm>
            <a:off x="9352586" y="180459"/>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31624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i="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en-US">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
        <p:nvSpPr>
          <p:cNvPr id="5" name="CaixaDeTexto 4"/>
          <p:cNvSpPr txBox="1"/>
          <p:nvPr/>
        </p:nvSpPr>
        <p:spPr>
          <a:xfrm>
            <a:off x="8555421" y="5296619"/>
            <a:ext cx="3537262" cy="1077218"/>
          </a:xfrm>
          <a:prstGeom prst="rect">
            <a:avLst/>
          </a:prstGeom>
          <a:noFill/>
        </p:spPr>
        <p:txBody>
          <a:bodyPr wrap="square" rtlCol="0">
            <a:spAutoFit/>
          </a:bodyPr>
          <a:lstStyle/>
          <a:p>
            <a:pPr algn="ctr"/>
            <a:r>
              <a:rPr lang="pt-BR" sz="1600" dirty="0" smtClean="0"/>
              <a:t>A cada nova iteração de atualização (seta azul), o peso se aproxima de seu valor ótimo, consequentemente, minimizando o erro.</a:t>
            </a:r>
            <a:endParaRPr lang="en-US" sz="1600" dirty="0"/>
          </a:p>
        </p:txBody>
      </p:sp>
    </p:spTree>
    <p:extLst>
      <p:ext uri="{BB962C8B-B14F-4D97-AF65-F5344CB8AC3E}">
        <p14:creationId xmlns:p14="http://schemas.microsoft.com/office/powerpoint/2010/main" val="179112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188"/>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4" name="Rectangle 3"/>
              <p:cNvSpPr/>
              <p:nvPr/>
            </p:nvSpPr>
            <p:spPr>
              <a:xfrm>
                <a:off x="1171284" y="2705689"/>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smtClean="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a:t>
                </a:r>
                <a:r>
                  <a:rPr lang="pt-BR" sz="2000" b="1" dirty="0" smtClean="0">
                    <a:latin typeface="Cambria Math" panose="02040503050406030204" pitchFamily="18" charset="0"/>
                    <a:ea typeface="Cambria Math" panose="02040503050406030204" pitchFamily="18" charset="0"/>
                  </a:rPr>
                  <a:t>oop até </a:t>
                </a:r>
                <a:r>
                  <a:rPr lang="pt-BR" sz="2000" dirty="0" smtClean="0">
                    <a:latin typeface="Cambria Math" panose="02040503050406030204" pitchFamily="18" charset="0"/>
                    <a:ea typeface="Cambria Math" panose="02040503050406030204" pitchFamily="18" charset="0"/>
                  </a:rPr>
                  <a:t>convergir </a:t>
                </a:r>
                <a:r>
                  <a:rPr lang="pt-BR" sz="2000" b="1" dirty="0" smtClean="0">
                    <a:latin typeface="Cambria Math" panose="02040503050406030204" pitchFamily="18" charset="0"/>
                    <a:ea typeface="Cambria Math" panose="02040503050406030204" pitchFamily="18" charset="0"/>
                  </a:rPr>
                  <a:t>ou </a:t>
                </a:r>
                <a:r>
                  <a:rPr lang="pt-BR" sz="2000" dirty="0" smtClean="0">
                    <a:latin typeface="Cambria Math" panose="02040503050406030204" pitchFamily="18" charset="0"/>
                    <a:ea typeface="Cambria Math" panose="02040503050406030204" pitchFamily="18" charset="0"/>
                  </a:rPr>
                  <a:t>atingir o número máximo de iterações </a:t>
                </a:r>
                <a:r>
                  <a:rPr lang="pt-BR" sz="2000" b="1" dirty="0" smtClean="0">
                    <a:latin typeface="Cambria Math" panose="02040503050406030204" pitchFamily="18" charset="0"/>
                    <a:ea typeface="Cambria Math" panose="02040503050406030204" pitchFamily="18" charset="0"/>
                  </a:rPr>
                  <a:t>do</a:t>
                </a:r>
                <a:endParaRPr lang="pt-BR" sz="2000" b="1" dirty="0">
                  <a:latin typeface="Cambria Math" panose="02040503050406030204" pitchFamily="18" charset="0"/>
                  <a:ea typeface="Cambria Math" panose="02040503050406030204" pitchFamily="18" charset="0"/>
                </a:endParaRPr>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r>
                  <a:rPr lang="nl-BE" sz="2000" dirty="0" smtClean="0"/>
                  <a:t> </a:t>
                </a:r>
                <a:r>
                  <a:rPr lang="nl-BE" sz="1600" dirty="0" smtClean="0"/>
                  <a:t>(</a:t>
                </a:r>
                <a:r>
                  <a:rPr lang="nl-BE" sz="1600" i="1" dirty="0" smtClean="0"/>
                  <a:t>regra de atualização dos pesos</a:t>
                </a:r>
                <a:r>
                  <a:rPr lang="nl-BE" sz="1600" dirty="0" smtClean="0"/>
                  <a:t>)</a:t>
                </a:r>
                <a:endParaRPr lang="nl-BE" sz="16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05689"/>
                <a:ext cx="7072087" cy="1160446"/>
              </a:xfrm>
              <a:prstGeom prst="rect">
                <a:avLst/>
              </a:prstGeom>
              <a:blipFill rotWithShape="0">
                <a:blip r:embed="rId3"/>
                <a:stretch>
                  <a:fillRect l="-77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64259"/>
                <a:ext cx="11165115" cy="24937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&gt;0</m:t>
                    </m:r>
                  </m:oMath>
                </a14:m>
                <a:r>
                  <a:rPr lang="pt-BR" dirty="0"/>
                  <a:t> é a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a:t>
                </a:r>
                <a:r>
                  <a:rPr lang="pt-BR" dirty="0" smtClean="0"/>
                  <a:t>,</a:t>
                </a:r>
                <a:r>
                  <a:rPr lang="pt-BR" b="1" i="1"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a14:m>
                <a:r>
                  <a:rPr lang="pt-BR" dirty="0" smtClean="0"/>
                  <a:t>,</a:t>
                </a:r>
                <a:r>
                  <a:rPr lang="pt-BR" b="1" i="1" dirty="0" smtClean="0"/>
                  <a:t>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r>
                  <a:rPr lang="pt-BR" dirty="0" smtClean="0"/>
                  <a:t>O </a:t>
                </a:r>
                <a:r>
                  <a:rPr lang="pt-BR" b="1" i="1" dirty="0" smtClean="0"/>
                  <a:t>passo de aprendizagem</a:t>
                </a:r>
                <a:r>
                  <a:rPr lang="pt-BR" dirty="0" smtClean="0"/>
                  <a:t> dita o tamanho </a:t>
                </a:r>
                <a:r>
                  <a:rPr lang="pt-BR" dirty="0"/>
                  <a:t>dos </a:t>
                </a:r>
                <a:r>
                  <a:rPr lang="pt-BR" dirty="0" smtClean="0"/>
                  <a:t>deslocamentos dados </a:t>
                </a:r>
                <a:r>
                  <a:rPr lang="pt-BR" dirty="0"/>
                  <a:t>na direção </a:t>
                </a:r>
                <a:r>
                  <a:rPr lang="pt-BR" dirty="0" smtClean="0"/>
                  <a:t>oposta a do </a:t>
                </a:r>
                <a:r>
                  <a:rPr lang="pt-BR" b="1" i="1" dirty="0" smtClean="0"/>
                  <a:t>gradiente</a:t>
                </a:r>
                <a:r>
                  <a:rPr lang="pt-BR" dirty="0" smtClean="0"/>
                  <a:t>.</a:t>
                </a:r>
              </a:p>
              <a:p>
                <a:r>
                  <a:rPr lang="pt-BR" dirty="0" smtClean="0"/>
                  <a:t>O </a:t>
                </a:r>
                <a:r>
                  <a:rPr lang="pt-BR" b="1" i="1" dirty="0"/>
                  <a:t>passo de </a:t>
                </a:r>
                <a:r>
                  <a:rPr lang="pt-BR" b="1" i="1" dirty="0" smtClean="0"/>
                  <a:t>aprendizagem</a:t>
                </a:r>
                <a:r>
                  <a:rPr lang="pt-BR" dirty="0" smtClean="0"/>
                  <a:t> </a:t>
                </a:r>
                <a:r>
                  <a:rPr lang="pt-BR" dirty="0"/>
                  <a:t>pode ser constante ou pode decair com o tempo à medida que o processo de aprendizado prossegue</a:t>
                </a:r>
                <a:r>
                  <a:rPr lang="pt-BR" dirty="0" smtClean="0"/>
                  <a:t>.</a:t>
                </a:r>
              </a:p>
              <a:p>
                <a:r>
                  <a:rPr lang="pt-BR" dirty="0"/>
                  <a:t>Na sequência, veremos como encontrar o </a:t>
                </a:r>
                <a:r>
                  <a:rPr lang="pt-BR" b="1" i="1" dirty="0"/>
                  <a:t>vetor gradiente</a:t>
                </a:r>
                <a:r>
                  <a:rPr lang="pt-BR" dirty="0"/>
                  <a:t> da </a:t>
                </a:r>
                <a:r>
                  <a:rPr lang="pt-BR" b="1" i="1" dirty="0"/>
                  <a:t>função de erro </a:t>
                </a:r>
                <a:r>
                  <a:rPr lang="pt-BR" dirty="0"/>
                  <a:t>e </a:t>
                </a:r>
                <a:r>
                  <a:rPr lang="pt-BR" dirty="0" smtClean="0"/>
                  <a:t>como implementar </a:t>
                </a:r>
                <a:r>
                  <a:rPr lang="pt-BR" dirty="0"/>
                  <a:t>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64259"/>
                <a:ext cx="11165115" cy="2493740"/>
              </a:xfrm>
              <a:prstGeom prst="rect">
                <a:avLst/>
              </a:prstGeom>
              <a:blipFill rotWithShape="0">
                <a:blip r:embed="rId7"/>
                <a:stretch>
                  <a:fillRect l="-655" t="-2689" b="-4156"/>
                </a:stretch>
              </a:blipFill>
            </p:spPr>
            <p:txBody>
              <a:bodyPr/>
              <a:lstStyle/>
              <a:p>
                <a:r>
                  <a:rPr lang="pt-BR">
                    <a:noFill/>
                  </a:rPr>
                  <a:t> </a:t>
                </a:r>
              </a:p>
            </p:txBody>
          </p:sp>
        </mc:Fallback>
      </mc:AlternateContent>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48368" r="2754" b="1527"/>
          <a:stretch/>
        </p:blipFill>
        <p:spPr>
          <a:xfrm>
            <a:off x="8631534" y="2291545"/>
            <a:ext cx="3226637" cy="212049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81172"/>
                <a:ext cx="11165115" cy="945164"/>
              </a:xfrm>
            </p:spPr>
            <p:txBody>
              <a:bodyPr>
                <a:normAutofit fontScale="775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a:t>
                </a:r>
                <a:r>
                  <a:rPr lang="pt-BR" dirty="0" smtClean="0"/>
                  <a:t>e, </a:t>
                </a:r>
                <a:r>
                  <a:rPr lang="pt-BR" dirty="0"/>
                  <a:t>então, </a:t>
                </a:r>
                <a:r>
                  <a:rPr lang="pt-BR" dirty="0" smtClean="0"/>
                  <a:t>aplica a </a:t>
                </a:r>
                <a:r>
                  <a:rPr lang="pt-BR" b="1" i="1" dirty="0" smtClean="0"/>
                  <a:t>regra de atualização dos pesos </a:t>
                </a:r>
                <a:r>
                  <a:rPr lang="pt-BR" dirty="0" smtClean="0"/>
                  <a:t>até </a:t>
                </a:r>
                <a:r>
                  <a:rPr lang="pt-BR" dirty="0"/>
                  <a:t>que </a:t>
                </a:r>
                <a:r>
                  <a:rPr lang="pt-BR" dirty="0" smtClean="0"/>
                  <a:t>o algoritmo convirja (e.g., erro pequeno entre duas iterações subsequentes) ou o </a:t>
                </a:r>
                <a:r>
                  <a:rPr lang="pt-BR" dirty="0"/>
                  <a:t>número máximo de iterações seja </a:t>
                </a:r>
                <a:r>
                  <a:rPr lang="pt-BR" dirty="0" smtClean="0"/>
                  <a:t>atingido.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81172"/>
                <a:ext cx="11165115" cy="945164"/>
              </a:xfrm>
              <a:blipFill rotWithShape="0">
                <a:blip r:embed="rId9"/>
                <a:stretch>
                  <a:fillRect l="-600" t="-13548" r="-873"/>
                </a:stretch>
              </a:blipFill>
            </p:spPr>
            <p:txBody>
              <a:bodyPr/>
              <a:lstStyle/>
              <a:p>
                <a:r>
                  <a:rPr lang="pt-BR">
                    <a:noFill/>
                  </a:rPr>
                  <a:t> </a:t>
                </a:r>
              </a:p>
            </p:txBody>
          </p:sp>
        </mc:Fallback>
      </mc:AlternateContent>
      <p:sp>
        <p:nvSpPr>
          <p:cNvPr id="12" name="Retângulo 11"/>
          <p:cNvSpPr/>
          <p:nvPr/>
        </p:nvSpPr>
        <p:spPr>
          <a:xfrm>
            <a:off x="3306678" y="3976697"/>
            <a:ext cx="4216154" cy="276999"/>
          </a:xfrm>
          <a:prstGeom prst="rect">
            <a:avLst/>
          </a:prstGeom>
        </p:spPr>
        <p:txBody>
          <a:bodyPr wrap="none">
            <a:spAutoFit/>
          </a:bodyPr>
          <a:lstStyle/>
          <a:p>
            <a:r>
              <a:rPr lang="en-US" sz="1200" dirty="0" err="1" smtClean="0"/>
              <a:t>Os</a:t>
            </a:r>
            <a:r>
              <a:rPr lang="en-US" sz="1200" dirty="0" smtClean="0"/>
              <a:t> pesos </a:t>
            </a:r>
            <a:r>
              <a:rPr lang="en-US" sz="1200" dirty="0" err="1"/>
              <a:t>são</a:t>
            </a:r>
            <a:r>
              <a:rPr lang="en-US" sz="1200" dirty="0"/>
              <a:t> </a:t>
            </a:r>
            <a:r>
              <a:rPr lang="en-US" sz="1200" dirty="0" err="1"/>
              <a:t>atualizados</a:t>
            </a:r>
            <a:r>
              <a:rPr lang="en-US" sz="1200" dirty="0"/>
              <a:t> </a:t>
            </a:r>
            <a:r>
              <a:rPr lang="en-US" sz="1200" dirty="0" err="1"/>
              <a:t>na</a:t>
            </a:r>
            <a:r>
              <a:rPr lang="en-US" sz="1200" dirty="0"/>
              <a:t> </a:t>
            </a:r>
            <a:r>
              <a:rPr lang="en-US" sz="1200" dirty="0" err="1"/>
              <a:t>direção</a:t>
            </a:r>
            <a:r>
              <a:rPr lang="en-US" sz="1200" dirty="0"/>
              <a:t> </a:t>
            </a:r>
            <a:r>
              <a:rPr lang="en-US" sz="1200" dirty="0" err="1"/>
              <a:t>oposta</a:t>
            </a:r>
            <a:r>
              <a:rPr lang="en-US" sz="1200" dirty="0"/>
              <a:t> a do </a:t>
            </a:r>
            <a:r>
              <a:rPr lang="en-US" sz="1200" dirty="0" err="1"/>
              <a:t>vetor</a:t>
            </a:r>
            <a:r>
              <a:rPr lang="en-US" sz="1200" dirty="0"/>
              <a:t> </a:t>
            </a:r>
            <a:r>
              <a:rPr lang="en-US" sz="1200" dirty="0" err="1" smtClean="0"/>
              <a:t>gradiente</a:t>
            </a:r>
            <a:r>
              <a:rPr lang="en-US" sz="1200" dirty="0" smtClean="0"/>
              <a:t>. </a:t>
            </a:r>
            <a:endParaRPr lang="en-US" sz="1200" dirty="0"/>
          </a:p>
        </p:txBody>
      </p:sp>
      <p:cxnSp>
        <p:nvCxnSpPr>
          <p:cNvPr id="14" name="Conector angulado 13"/>
          <p:cNvCxnSpPr>
            <a:endCxn id="12" idx="1"/>
          </p:cNvCxnSpPr>
          <p:nvPr/>
        </p:nvCxnSpPr>
        <p:spPr>
          <a:xfrm rot="16200000" flipH="1">
            <a:off x="2921744" y="3730263"/>
            <a:ext cx="457598" cy="3122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6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92500" lnSpcReduction="10000"/>
              </a:bodyPr>
              <a:lstStyle/>
              <a:p>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𝑦</m:t>
                        </m:r>
                      </m:e>
                    </m:acc>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r>
                      <a:rPr lang="en-US" sz="2600" b="0" i="1" smtClean="0">
                        <a:latin typeface="Cambria Math" panose="02040503050406030204" pitchFamily="18" charset="0"/>
                      </a:rPr>
                      <m:t>= </m:t>
                    </m:r>
                    <m:r>
                      <a:rPr lang="en-US" sz="2600" b="0" i="1" smtClean="0">
                        <a:latin typeface="Cambria Math" panose="02040503050406030204" pitchFamily="18" charset="0"/>
                      </a:rPr>
                      <m:t>h</m:t>
                    </m:r>
                    <m:d>
                      <m:dPr>
                        <m:ctrlPr>
                          <a:rPr lang="en-US" sz="2600" b="0" i="1" smtClean="0">
                            <a:latin typeface="Cambria Math" panose="02040503050406030204" pitchFamily="18" charset="0"/>
                          </a:rPr>
                        </m:ctrlPr>
                      </m:dPr>
                      <m:e>
                        <m:r>
                          <a:rPr lang="pt-BR" sz="2600" b="1" i="1" smtClean="0">
                            <a:latin typeface="Cambria Math" panose="02040503050406030204" pitchFamily="18" charset="0"/>
                          </a:rPr>
                          <m:t>𝒙</m:t>
                        </m:r>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oMath>
                </a14:m>
                <a:r>
                  <a:rPr lang="nl-BE" sz="2600" dirty="0"/>
                  <a:t>.</a:t>
                </a:r>
              </a:p>
              <a:p>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sz="260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𝑒</m:t>
                        </m:r>
                      </m:sub>
                    </m:sSub>
                    <m:d>
                      <m:dPr>
                        <m:ctrlPr>
                          <a:rPr lang="en-US" sz="2600" b="0" i="1" smtClean="0">
                            <a:latin typeface="Cambria Math" panose="02040503050406030204" pitchFamily="18" charset="0"/>
                          </a:rPr>
                        </m:ctrlPr>
                      </m:dPr>
                      <m:e>
                        <m:r>
                          <a:rPr lang="pt-BR" sz="2600" b="1" i="1">
                            <a:latin typeface="Cambria Math" panose="02040503050406030204" pitchFamily="18" charset="0"/>
                            <a:ea typeface="Cambria Math" panose="02040503050406030204" pitchFamily="18" charset="0"/>
                          </a:rPr>
                          <m:t>𝒂</m:t>
                        </m:r>
                      </m:e>
                    </m:d>
                    <m:r>
                      <a:rPr lang="en-US" sz="2600" b="0" i="1" smtClean="0">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rPr>
                          <m:t>1</m:t>
                        </m:r>
                      </m:num>
                      <m:den>
                        <m:r>
                          <a:rPr lang="pt-BR" sz="2600" i="1">
                            <a:latin typeface="Cambria Math" panose="02040503050406030204" pitchFamily="18" charset="0"/>
                          </a:rPr>
                          <m:t>𝑁</m:t>
                        </m:r>
                      </m:den>
                    </m:f>
                    <m:nary>
                      <m:naryPr>
                        <m:chr m:val="∑"/>
                        <m:ctrlPr>
                          <a:rPr lang="pt-BR" sz="2600" i="1" smtClean="0">
                            <a:latin typeface="Cambria Math" panose="02040503050406030204" pitchFamily="18" charset="0"/>
                          </a:rPr>
                        </m:ctrlPr>
                      </m:naryPr>
                      <m:sub>
                        <m:r>
                          <a:rPr lang="pt-BR" sz="2600" b="0" i="1" smtClean="0">
                            <a:latin typeface="Cambria Math" panose="02040503050406030204" pitchFamily="18" charset="0"/>
                          </a:rPr>
                          <m:t>𝑛</m:t>
                        </m:r>
                        <m:r>
                          <a:rPr lang="pt-BR" sz="2600" i="1">
                            <a:latin typeface="Cambria Math" panose="02040503050406030204" pitchFamily="18" charset="0"/>
                          </a:rPr>
                          <m:t>=0</m:t>
                        </m:r>
                      </m:sub>
                      <m:sup>
                        <m:r>
                          <a:rPr lang="pt-BR" sz="2600" i="1">
                            <a:latin typeface="Cambria Math" panose="02040503050406030204" pitchFamily="18" charset="0"/>
                          </a:rPr>
                          <m:t>𝑁</m:t>
                        </m:r>
                        <m:r>
                          <a:rPr lang="pt-BR" sz="2600" i="1">
                            <a:latin typeface="Cambria Math" panose="02040503050406030204" pitchFamily="18" charset="0"/>
                          </a:rPr>
                          <m:t>−1</m:t>
                        </m:r>
                      </m:sup>
                      <m:e>
                        <m:sSup>
                          <m:sSupPr>
                            <m:ctrlPr>
                              <a:rPr lang="pt-BR" sz="2600" i="1" smtClean="0">
                                <a:latin typeface="Cambria Math" panose="02040503050406030204" pitchFamily="18" charset="0"/>
                              </a:rPr>
                            </m:ctrlPr>
                          </m:sSupPr>
                          <m:e>
                            <m:d>
                              <m:dPr>
                                <m:begChr m:val="["/>
                                <m:endChr m:val="]"/>
                                <m:ctrlPr>
                                  <a:rPr lang="pt-BR" sz="2600" i="1" smtClean="0">
                                    <a:latin typeface="Cambria Math" panose="02040503050406030204" pitchFamily="18" charset="0"/>
                                  </a:rPr>
                                </m:ctrlPr>
                              </m:dPr>
                              <m:e>
                                <m:r>
                                  <a:rPr lang="pt-BR" sz="2600" i="1">
                                    <a:latin typeface="Cambria Math" panose="02040503050406030204" pitchFamily="18" charset="0"/>
                                  </a:rPr>
                                  <m:t>𝑦</m:t>
                                </m:r>
                                <m:d>
                                  <m:dPr>
                                    <m:ctrlPr>
                                      <a:rPr lang="en-US" sz="2600" i="1">
                                        <a:latin typeface="Cambria Math" panose="02040503050406030204" pitchFamily="18" charset="0"/>
                                      </a:rPr>
                                    </m:ctrlPr>
                                  </m:dPr>
                                  <m:e>
                                    <m:r>
                                      <a:rPr lang="pt-BR" sz="2600" i="1">
                                        <a:latin typeface="Cambria Math" panose="02040503050406030204" pitchFamily="18" charset="0"/>
                                      </a:rPr>
                                      <m:t>𝑛</m:t>
                                    </m:r>
                                  </m:e>
                                </m:d>
                                <m:r>
                                  <a:rPr lang="pt-BR" sz="2600" i="1" dirty="0">
                                    <a:latin typeface="Cambria Math" panose="02040503050406030204" pitchFamily="18" charset="0"/>
                                  </a:rPr>
                                  <m:t>−</m:t>
                                </m:r>
                                <m:d>
                                  <m:dPr>
                                    <m:ctrlPr>
                                      <a:rPr lang="pt-BR" sz="2600" i="1" dirty="0"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e>
                                </m:d>
                              </m:e>
                            </m:d>
                          </m:e>
                          <m:sup>
                            <m:r>
                              <a:rPr lang="pt-BR" sz="2600" b="0" i="1" smtClean="0">
                                <a:latin typeface="Cambria Math" panose="02040503050406030204" pitchFamily="18" charset="0"/>
                              </a:rPr>
                              <m:t>2</m:t>
                            </m:r>
                          </m:sup>
                        </m:sSup>
                      </m:e>
                    </m:nary>
                  </m:oMath>
                </a14:m>
                <a:r>
                  <a:rPr lang="nl-BE" sz="2600" dirty="0" smtClean="0"/>
                  <a:t>.</a:t>
                </a:r>
              </a:p>
              <a:p>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b="0" i="1" smtClean="0">
                                  <a:latin typeface="Cambria Math" panose="02040503050406030204" pitchFamily="18" charset="0"/>
                                </a:rPr>
                                <m:t>𝑘</m:t>
                              </m:r>
                            </m:sub>
                          </m:sSub>
                        </m:den>
                      </m:f>
                      <m:r>
                        <a:rPr lang="en-US" sz="2400" b="0" i="1" smtClean="0">
                          <a:latin typeface="Cambria Math" panose="02040503050406030204" pitchFamily="18" charset="0"/>
                        </a:rPr>
                        <m:t>=−</m:t>
                      </m:r>
                      <m:f>
                        <m:fPr>
                          <m:ctrlPr>
                            <a:rPr lang="pt-BR" sz="2400" i="1">
                              <a:latin typeface="Cambria Math" panose="02040503050406030204" pitchFamily="18" charset="0"/>
                            </a:rPr>
                          </m:ctrlPr>
                        </m:fPr>
                        <m:num>
                          <m:r>
                            <a:rPr lang="en-US" sz="2400" b="0" i="1" smtClean="0">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b="0" i="1" smtClean="0">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r>
                                    <a:rPr lang="pt-BR"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d>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b="0" i="1" smtClean="0">
                                  <a:latin typeface="Cambria Math" panose="02040503050406030204" pitchFamily="18" charset="0"/>
                                </a:rPr>
                                <m:t>𝑘</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nary>
                      <m:r>
                        <a:rPr lang="pt-BR" sz="2400" b="0" i="1" smtClean="0">
                          <a:latin typeface="Cambria Math" panose="02040503050406030204" pitchFamily="18" charset="0"/>
                        </a:rPr>
                        <m:t>, </m:t>
                      </m:r>
                      <m:r>
                        <a:rPr lang="pt-BR" sz="2400" b="0" i="1" smtClean="0">
                          <a:latin typeface="Cambria Math" panose="02040503050406030204" pitchFamily="18" charset="0"/>
                        </a:rPr>
                        <m:t>𝑘</m:t>
                      </m:r>
                      <m:r>
                        <a:rPr lang="pt-BR" sz="2400" b="0" i="1" smtClean="0">
                          <a:latin typeface="Cambria Math" panose="02040503050406030204" pitchFamily="18" charset="0"/>
                        </a:rPr>
                        <m:t>=1,2</m:t>
                      </m:r>
                    </m:oMath>
                  </m:oMathPara>
                </a14:m>
                <a:endParaRPr lang="en-US" sz="2400" i="1" dirty="0" smtClean="0"/>
              </a:p>
              <a:p>
                <a:r>
                  <a:rPr lang="en-US" dirty="0" smtClean="0"/>
                  <a:t>A </a:t>
                </a:r>
                <a:r>
                  <a:rPr lang="en-US" b="1" i="1" dirty="0" err="1" smtClean="0"/>
                  <a:t>equação</a:t>
                </a:r>
                <a:r>
                  <a:rPr lang="en-US" b="1" i="1" dirty="0" smtClean="0"/>
                  <a:t> de </a:t>
                </a:r>
                <a:r>
                  <a:rPr lang="en-US" b="1" i="1" dirty="0" err="1"/>
                  <a:t>atualização</a:t>
                </a:r>
                <a:r>
                  <a:rPr lang="en-US" b="1" i="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den>
                      </m:f>
                    </m:oMath>
                  </m:oMathPara>
                </a14:m>
                <a:endParaRPr lang="nl-BE" sz="2400" dirty="0"/>
              </a:p>
              <a:p>
                <a:pPr marL="0" indent="0" algn="ctr">
                  <a:buNone/>
                </a:pPr>
                <a14:m>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a:latin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e>
                            </m:d>
                          </m:e>
                        </m:d>
                      </m:e>
                    </m:nary>
                    <m:sSub>
                      <m:sSubPr>
                        <m:ctrlPr>
                          <a:rPr lang="en-US" sz="2400" i="1">
                            <a:latin typeface="Cambria Math" panose="02040503050406030204" pitchFamily="18" charset="0"/>
                          </a:rPr>
                        </m:ctrlPr>
                      </m:sSubPr>
                      <m:e>
                        <m:r>
                          <a:rPr lang="pt-BR" sz="2400" i="1">
                            <a:latin typeface="Cambria Math" panose="02040503050406030204" pitchFamily="18" charset="0"/>
                          </a:rPr>
                          <m:t>𝑥</m:t>
                        </m:r>
                      </m:e>
                      <m:sub>
                        <m:r>
                          <a:rPr lang="pt-BR" sz="2400" i="1">
                            <a:latin typeface="Cambria Math" panose="02040503050406030204" pitchFamily="18" charset="0"/>
                          </a:rPr>
                          <m:t>𝑘</m:t>
                        </m:r>
                      </m:sub>
                    </m:sSub>
                    <m:r>
                      <a:rPr lang="pt-BR" sz="2400" i="1">
                        <a:latin typeface="Cambria Math" panose="02040503050406030204" pitchFamily="18" charset="0"/>
                      </a:rPr>
                      <m:t>(</m:t>
                    </m:r>
                    <m:r>
                      <a:rPr lang="pt-BR" sz="2400" i="1">
                        <a:latin typeface="Cambria Math" panose="02040503050406030204" pitchFamily="18" charset="0"/>
                      </a:rPr>
                      <m:t>𝑛</m:t>
                    </m:r>
                    <m:r>
                      <a:rPr lang="pt-BR" sz="2400" i="1">
                        <a:latin typeface="Cambria Math" panose="02040503050406030204" pitchFamily="18" charset="0"/>
                      </a:rPr>
                      <m:t>)</m:t>
                    </m:r>
                  </m:oMath>
                </a14:m>
                <a:r>
                  <a:rPr lang="nl-BE" sz="2400" dirty="0"/>
                  <a:t>,  </a:t>
                </a:r>
                <a14:m>
                  <m:oMath xmlns:m="http://schemas.openxmlformats.org/officeDocument/2006/math">
                    <m:r>
                      <a:rPr lang="pt-BR" sz="2400" i="1">
                        <a:latin typeface="Cambria Math" panose="02040503050406030204" pitchFamily="18" charset="0"/>
                      </a:rPr>
                      <m:t>𝑘</m:t>
                    </m:r>
                    <m:r>
                      <a:rPr lang="pt-BR" sz="2400" i="1">
                        <a:latin typeface="Cambria Math" panose="02040503050406030204" pitchFamily="18" charset="0"/>
                      </a:rPr>
                      <m:t>=1,2</m:t>
                    </m:r>
                    <m:r>
                      <a:rPr lang="pt-BR" sz="2400">
                        <a:latin typeface="Cambria Math" panose="02040503050406030204" pitchFamily="18" charset="0"/>
                      </a:rPr>
                      <m:t>.</m:t>
                    </m:r>
                  </m:oMath>
                </a14:m>
                <a:endParaRPr lang="en-US" sz="2400" dirty="0" smtClean="0"/>
              </a:p>
              <a:p>
                <a:r>
                  <a:rPr lang="en-US" dirty="0" err="1" smtClean="0"/>
                  <a:t>Por</a:t>
                </a:r>
                <a:r>
                  <a:rPr lang="en-US" dirty="0" smtClean="0"/>
                  <a:t> </a:t>
                </a:r>
                <a:r>
                  <a:rPr lang="en-US" dirty="0" err="1" smtClean="0"/>
                  <a:t>ser</a:t>
                </a:r>
                <a:r>
                  <a:rPr lang="en-US" dirty="0" smtClean="0"/>
                  <a:t> </a:t>
                </a:r>
                <a:r>
                  <a:rPr lang="en-US" dirty="0" err="1" smtClean="0"/>
                  <a:t>constante</a:t>
                </a:r>
                <a:r>
                  <a:rPr lang="en-US" dirty="0" smtClean="0"/>
                  <a:t>, o </a:t>
                </a:r>
                <a:r>
                  <a:rPr lang="en-US" dirty="0" err="1"/>
                  <a:t>termo</a:t>
                </a:r>
                <a:r>
                  <a:rPr lang="en-US" dirty="0"/>
                  <a:t> </a:t>
                </a:r>
                <a14:m>
                  <m:oMath xmlns:m="http://schemas.openxmlformats.org/officeDocument/2006/math">
                    <m:f>
                      <m:fPr>
                        <m:type m:val="lin"/>
                        <m:ctrlPr>
                          <a:rPr lang="en-US"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en-US" dirty="0" smtClean="0"/>
                  <a:t> pode </a:t>
                </a:r>
                <a:r>
                  <a:rPr lang="en-US" dirty="0" err="1" smtClean="0"/>
                  <a:t>ser</a:t>
                </a:r>
                <a:r>
                  <a:rPr lang="en-US" dirty="0" smtClean="0"/>
                  <a:t> </a:t>
                </a:r>
                <a:r>
                  <a:rPr lang="en-US" dirty="0" err="1" smtClean="0"/>
                  <a:t>absorvido</a:t>
                </a:r>
                <a:r>
                  <a:rPr lang="en-US" dirty="0" smtClean="0"/>
                  <a:t> </a:t>
                </a:r>
                <a:r>
                  <a:rPr lang="en-US" dirty="0" err="1" smtClean="0"/>
                  <a:t>por</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a:t>
                </a:r>
              </a:p>
              <a:p>
                <a:r>
                  <a:rPr lang="pt-BR" dirty="0" smtClean="0"/>
                  <a:t>Forma matricial da equação de atualização: </a:t>
                </a:r>
                <a14:m>
                  <m:oMath xmlns:m="http://schemas.openxmlformats.org/officeDocument/2006/math">
                    <m:r>
                      <a:rPr lang="pt-BR" sz="2400" b="1" i="1">
                        <a:latin typeface="Cambria Math" panose="02040503050406030204" pitchFamily="18" charset="0"/>
                      </a:rPr>
                      <m:t>𝒂</m:t>
                    </m:r>
                    <m:r>
                      <a:rPr lang="pt-BR" sz="2400" i="1">
                        <a:latin typeface="Cambria Math" panose="02040503050406030204" pitchFamily="18" charset="0"/>
                      </a:rPr>
                      <m:t>=</m:t>
                    </m:r>
                    <m:r>
                      <a:rPr lang="pt-BR" sz="2400" b="1" i="1">
                        <a:latin typeface="Cambria Math" panose="02040503050406030204" pitchFamily="18" charset="0"/>
                      </a:rPr>
                      <m:t>𝒂</m:t>
                    </m:r>
                    <m:r>
                      <a:rPr lang="pt-BR" sz="2400"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sSup>
                      <m:sSupPr>
                        <m:ctrlPr>
                          <a:rPr lang="pt-BR" sz="2400" i="1">
                            <a:latin typeface="Cambria Math" panose="02040503050406030204" pitchFamily="18" charset="0"/>
                            <a:ea typeface="Cambria Math" panose="02040503050406030204" pitchFamily="18" charset="0"/>
                          </a:rPr>
                        </m:ctrlPr>
                      </m:sSupPr>
                      <m:e>
                        <m:r>
                          <a:rPr lang="pt-BR" sz="2400" b="1" i="1">
                            <a:latin typeface="Cambria Math" panose="02040503050406030204" pitchFamily="18" charset="0"/>
                            <a:ea typeface="Cambria Math" panose="02040503050406030204" pitchFamily="18" charset="0"/>
                          </a:rPr>
                          <m:t>𝑿</m:t>
                        </m:r>
                      </m:e>
                      <m:sup>
                        <m:r>
                          <a:rPr lang="pt-BR" sz="2400" i="1">
                            <a:latin typeface="Cambria Math" panose="02040503050406030204" pitchFamily="18" charset="0"/>
                            <a:ea typeface="Cambria Math" panose="02040503050406030204" pitchFamily="18" charset="0"/>
                          </a:rPr>
                          <m:t>𝑇</m:t>
                        </m:r>
                      </m:sup>
                    </m:sSup>
                    <m:r>
                      <a:rPr lang="pt-BR" sz="2400"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𝒚</m:t>
                    </m:r>
                    <m:r>
                      <a:rPr lang="pt-BR" sz="2400" i="1">
                        <a:latin typeface="Cambria Math" panose="02040503050406030204" pitchFamily="18" charset="0"/>
                        <a:ea typeface="Cambria Math" panose="02040503050406030204" pitchFamily="18" charset="0"/>
                      </a:rPr>
                      <m:t>−</m:t>
                    </m:r>
                    <m:acc>
                      <m:accPr>
                        <m:chr m:val="̂"/>
                        <m:ctrlPr>
                          <a:rPr lang="pt-BR" sz="2400" i="1">
                            <a:latin typeface="Cambria Math" panose="02040503050406030204" pitchFamily="18" charset="0"/>
                            <a:ea typeface="Cambria Math" panose="02040503050406030204" pitchFamily="18" charset="0"/>
                          </a:rPr>
                        </m:ctrlPr>
                      </m:accPr>
                      <m:e>
                        <m:r>
                          <a:rPr lang="pt-BR" sz="2400" b="1" i="1">
                            <a:latin typeface="Cambria Math" panose="02040503050406030204" pitchFamily="18" charset="0"/>
                            <a:ea typeface="Cambria Math" panose="02040503050406030204" pitchFamily="18" charset="0"/>
                          </a:rPr>
                          <m:t>𝒚</m:t>
                        </m:r>
                      </m:e>
                    </m:acc>
                    <m:r>
                      <a:rPr lang="pt-BR"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1070" t="-2088"/>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3" name="Rectangle 2"/>
          <p:cNvSpPr/>
          <p:nvPr/>
        </p:nvSpPr>
        <p:spPr>
          <a:xfrm>
            <a:off x="8592065" y="2303607"/>
            <a:ext cx="1363703" cy="1015663"/>
          </a:xfrm>
          <a:prstGeom prst="rect">
            <a:avLst/>
          </a:prstGeom>
          <a:noFill/>
        </p:spPr>
        <p:txBody>
          <a:bodyPr wrap="square" rtlCol="0">
            <a:spAutoFit/>
          </a:bodyPr>
          <a:lstStyle/>
          <a:p>
            <a:pPr algn="ctr"/>
            <a:r>
              <a:rPr lang="pt-BR" sz="1200" dirty="0" smtClean="0"/>
              <a:t>Superfície de contorno com o caminho feito pelo </a:t>
            </a:r>
            <a:r>
              <a:rPr lang="pt-BR" sz="1200" dirty="0"/>
              <a:t>algoritmo até </a:t>
            </a:r>
            <a:r>
              <a:rPr lang="pt-BR" sz="1200" dirty="0" smtClean="0"/>
              <a:t>a convergência.</a:t>
            </a:r>
            <a:endParaRPr lang="pt-BR" sz="12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273917" y="3319270"/>
            <a:ext cx="1164311" cy="53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flipH="1">
            <a:off x="10731434" y="5566325"/>
            <a:ext cx="622366" cy="570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31434" y="4735328"/>
            <a:ext cx="1244731" cy="830997"/>
          </a:xfrm>
          <a:prstGeom prst="rect">
            <a:avLst/>
          </a:prstGeom>
          <a:noFill/>
        </p:spPr>
        <p:txBody>
          <a:bodyPr wrap="square" rtlCol="0">
            <a:spAutoFit/>
          </a:bodyPr>
          <a:lstStyle/>
          <a:p>
            <a:pPr algn="ctr"/>
            <a:r>
              <a:rPr lang="pt-BR" sz="1200" dirty="0" smtClean="0"/>
              <a:t>Curva do EQM em função do número de iterações.</a:t>
            </a:r>
            <a:endParaRPr lang="pt-BR" sz="1200" dirty="0"/>
          </a:p>
        </p:txBody>
      </p: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20268</TotalTime>
  <Words>3441</Words>
  <Application>Microsoft Office PowerPoint</Application>
  <PresentationFormat>Widescreen</PresentationFormat>
  <Paragraphs>348</Paragraphs>
  <Slides>20</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Cambria Math</vt:lpstr>
      <vt:lpstr>Wingdings</vt:lpstr>
      <vt:lpstr>Office Theme</vt:lpstr>
      <vt:lpstr>T319 - Introdução ao Aprendizado de Máquina: Regressão Linear (Parte II)</vt:lpstr>
      <vt:lpstr>Recapitulando</vt:lpstr>
      <vt:lpstr>Vetor Gradiente</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Encontrando o vetor gradiente</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2278</cp:revision>
  <dcterms:created xsi:type="dcterms:W3CDTF">2020-02-17T11:18:32Z</dcterms:created>
  <dcterms:modified xsi:type="dcterms:W3CDTF">2023-03-10T22:24:01Z</dcterms:modified>
</cp:coreProperties>
</file>