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390" r:id="rId6"/>
    <p:sldId id="392" r:id="rId7"/>
    <p:sldId id="383" r:id="rId8"/>
    <p:sldId id="394" r:id="rId9"/>
    <p:sldId id="421" r:id="rId10"/>
    <p:sldId id="384" r:id="rId11"/>
    <p:sldId id="411" r:id="rId12"/>
    <p:sldId id="378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87971" autoAdjust="0"/>
  </p:normalViewPr>
  <p:slideViewPr>
    <p:cSldViewPr snapToGrid="0">
      <p:cViewPr varScale="1">
        <p:scale>
          <a:sx n="65" d="100"/>
          <a:sy n="65" d="100"/>
        </p:scale>
        <p:origin x="10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23/06/2021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 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en-US" dirty="0" smtClean="0"/>
          </a:p>
          <a:p>
            <a:r>
              <a:rPr lang="en-US" dirty="0" err="1" smtClean="0"/>
              <a:t>Intuitivamente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do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 </a:t>
            </a:r>
            <a:r>
              <a:rPr lang="en-US" dirty="0" err="1"/>
              <a:t>tenderá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à </a:t>
            </a:r>
            <a:r>
              <a:rPr lang="en-US" dirty="0" err="1"/>
              <a:t>medida</a:t>
            </a:r>
            <a:r>
              <a:rPr lang="en-US" dirty="0"/>
              <a:t> que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/>
              <a:t>aumenta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regularizar</a:t>
            </a:r>
            <a:r>
              <a:rPr lang="en-US" dirty="0"/>
              <a:t> no tempo,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controlada</a:t>
            </a:r>
            <a:r>
              <a:rPr lang="en-US" dirty="0"/>
              <a:t>,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generalização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o early stopping é implementado através do treinamento em um conjunto de treinamento e medindo a precisão em um conjunto de validação estatisticamente independente. O modelo é treinado até que o desempenho no conjunto de validação não melhore mais. O modelo é então testado em um conjunto de testes.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638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b="0" dirty="0" smtClean="0"/>
              <a:t>:</a:t>
            </a:r>
            <a:r>
              <a:rPr lang="pt-BR" b="0" baseline="0" dirty="0" smtClean="0"/>
              <a:t> </a:t>
            </a:r>
            <a:r>
              <a:rPr lang="pt-BR" dirty="0" smtClean="0"/>
              <a:t>https://mybinder.org/v2/gh/zz4fap/t319_aprendizado_de_maquina/main?filepath=notebooks%2Fregression%2F</a:t>
            </a:r>
            <a:r>
              <a:rPr lang="pt-BR" sz="1200" dirty="0" smtClean="0"/>
              <a:t>early_stopv2.ipynb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https://colab.research.google.com/github/zz4fap/t319_aprendizado_de_maquina/blob/main/projeto/projeto_final_1S2021.ipynb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</a:t>
            </a:r>
            <a:r>
              <a:rPr lang="pt-BR" baseline="0" dirty="0" smtClean="0"/>
              <a:t> </a:t>
            </a:r>
            <a:r>
              <a:rPr lang="pt-BR" dirty="0" smtClean="0"/>
              <a:t>https://mybinder.org/v2/gh/zz4fap/t319_aprendizado_de_maquina/main?filepath=projeto%2Fprojeto_final_1S2021.ipynb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14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https://mybinder.org/v2/gh/zz4fap/t319_aprendizado_de_maquina/main?filepath=notebooks%2Fregression%2Fridge_regression.ipynb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É importante escalonar os dados (por exemplo, usando a classe StandardScaler) antes de executar a regressão de Ridge, pois ela</a:t>
                </a:r>
                <a:r>
                  <a:rPr lang="pt-BR" baseline="0" dirty="0" smtClean="0"/>
                  <a:t> é</a:t>
                </a:r>
                <a:r>
                  <a:rPr lang="pt-BR" dirty="0" smtClean="0"/>
                  <a:t> sensível à escala dos atributos. Isso é verdade para a maioria dos modelos regularizados.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b="0" dirty="0" smtClean="0"/>
                  <a:t>lasso_regression.ipynb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sz="1200" dirty="0" smtClean="0"/>
                  <a:t>elastic_net_regression.ipynb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23/06/2021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23/06/2021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23/06/2021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23/06/2021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23/06/2021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23/06/2021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23/06/2021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23/06/2021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23/06/2021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23/06/2021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23/06/2021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23/06/2021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mybinder.org/v2/gh/zz4fap/t319_aprendizado_de_maquina/main?filepath=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early_stopv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projeto/projeto_final_1S2021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s://mybinder.org/v2/gh/zz4fap/t319_aprendizado_de_maquina/main?filepath=notebooks/regression/ridge_regression.ipynb" TargetMode="Externa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mybinder.org/v2/gh/zz4fap/t319_aprendizado_de_maquina/main?filepath=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09512"/>
                <a:ext cx="11237687" cy="3051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Elastic-net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 smtClean="0"/>
                  <a:t>Nada mais </a:t>
                </a:r>
                <a:r>
                  <a:rPr lang="pt-BR" dirty="0"/>
                  <a:t>é do que uma combinação entre 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Ridge regression,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Regressão Lasso.</a:t>
                </a:r>
              </a:p>
              <a:p>
                <a:r>
                  <a:rPr lang="pt-BR" dirty="0" smtClean="0"/>
                  <a:t>Utiliza-se </a:t>
                </a:r>
                <a:r>
                  <a:rPr lang="pt-BR" dirty="0"/>
                  <a:t>técnicas de validação cruzada para encontrar </a:t>
                </a:r>
                <a:r>
                  <a:rPr lang="pt-BR" dirty="0" smtClean="0"/>
                  <a:t>os valores ideais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09512"/>
                <a:ext cx="11237687" cy="3051175"/>
              </a:xfrm>
              <a:blipFill rotWithShape="0">
                <a:blip r:embed="rId3"/>
                <a:stretch>
                  <a:fillRect l="-705" t="-4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1429781" y="4601029"/>
            <a:ext cx="5536140" cy="218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 smtClean="0"/>
                  <a:t> dita a relação de compromisso entre as duas regularizações.</a:t>
                </a:r>
                <a:endParaRPr lang="pt-BR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Regressão de </a:t>
                </a:r>
                <a:r>
                  <a:rPr lang="pt-BR" b="1" dirty="0" smtClean="0"/>
                  <a:t>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atributos são realmente úteis, você deve preferir LASSO ou </a:t>
                </a:r>
                <a:r>
                  <a:rPr lang="pt-BR" dirty="0" smtClean="0"/>
                  <a:t>Elastic-Net.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atributos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 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treinamento, ou quando </a:t>
                </a:r>
                <a:r>
                  <a:rPr lang="pt-BR" dirty="0" smtClean="0"/>
                  <a:t>houverem 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Elastic-Net.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escolha inicial para esse parâmetro.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7"/>
            <a:ext cx="10515600" cy="970189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1196484" cy="5508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smtClean="0"/>
              <a:t>Uma forma de </a:t>
            </a:r>
            <a:r>
              <a:rPr lang="pt-BR" dirty="0"/>
              <a:t>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 smtClean="0"/>
              <a:t>comece </a:t>
            </a:r>
            <a:r>
              <a:rPr lang="pt-BR" dirty="0"/>
              <a:t>a </a:t>
            </a:r>
            <a:r>
              <a:rPr lang="pt-BR" dirty="0" smtClean="0"/>
              <a:t>crescer sistematicamente.</a:t>
            </a:r>
            <a:endParaRPr lang="pt-BR" dirty="0"/>
          </a:p>
          <a:p>
            <a:r>
              <a:rPr lang="pt-BR" dirty="0"/>
              <a:t>Essa abordagem é chamada de </a:t>
            </a:r>
            <a:r>
              <a:rPr lang="pt-BR" b="1" i="1" dirty="0" smtClean="0"/>
              <a:t>early-stop </a:t>
            </a:r>
            <a:r>
              <a:rPr lang="pt-BR" dirty="0" smtClean="0"/>
              <a:t>e pode </a:t>
            </a:r>
            <a:r>
              <a:rPr lang="pt-BR" dirty="0" smtClean="0">
                <a:cs typeface="Calibri"/>
              </a:rPr>
              <a:t>ser </a:t>
            </a:r>
            <a:r>
              <a:rPr lang="pt-BR" dirty="0">
                <a:cs typeface="Calibri"/>
              </a:rPr>
              <a:t>vista como uma </a:t>
            </a:r>
            <a:r>
              <a:rPr lang="pt-BR" b="1" i="1" dirty="0">
                <a:cs typeface="Calibri"/>
              </a:rPr>
              <a:t>regularização </a:t>
            </a:r>
            <a:r>
              <a:rPr lang="pt-BR" dirty="0">
                <a:cs typeface="Calibri"/>
              </a:rPr>
              <a:t>no </a:t>
            </a:r>
            <a:r>
              <a:rPr lang="pt-BR" b="1" i="1" dirty="0">
                <a:cs typeface="Calibri"/>
              </a:rPr>
              <a:t>tempo</a:t>
            </a:r>
            <a:r>
              <a:rPr lang="pt-BR" dirty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Intuitivamente, 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tenderá a aprender modelos cada vez mais complexos à medida que o número de épocas aumenta. </a:t>
            </a:r>
            <a:endParaRPr lang="pt-BR" dirty="0" smtClean="0">
              <a:ea typeface="+mn-lt"/>
              <a:cs typeface="+mn-lt"/>
            </a:endParaRPr>
          </a:p>
          <a:p>
            <a:r>
              <a:rPr lang="pt-BR" dirty="0" smtClean="0">
                <a:ea typeface="+mn-lt"/>
                <a:cs typeface="+mn-lt"/>
              </a:rPr>
              <a:t>Ao </a:t>
            </a:r>
            <a:r>
              <a:rPr lang="pt-BR" dirty="0">
                <a:ea typeface="+mn-lt"/>
                <a:cs typeface="+mn-lt"/>
              </a:rPr>
              <a:t>regularizar 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 smtClean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3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pt-BR" dirty="0"/>
              <a:t>Early-stop: Exemplo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5803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épocas 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prossiga, 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 smtClean="0">
                <a:ea typeface="+mn-lt"/>
                <a:cs typeface="+mn-lt"/>
              </a:rPr>
              <a:t>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de regressão polinomial </a:t>
            </a:r>
            <a:r>
              <a:rPr lang="pt-BR" dirty="0" smtClean="0"/>
              <a:t>com grau igual a 90 sendo </a:t>
            </a:r>
            <a:r>
              <a:rPr lang="pt-BR" dirty="0"/>
              <a:t>treinado usando o </a:t>
            </a:r>
            <a:r>
              <a:rPr lang="pt-BR" b="1" i="1" dirty="0"/>
              <a:t>gradiente descendente </a:t>
            </a:r>
            <a:r>
              <a:rPr lang="pt-BR" b="1" i="1" dirty="0" smtClean="0"/>
              <a:t>estocástico</a:t>
            </a:r>
            <a:r>
              <a:rPr lang="pt-BR" dirty="0" smtClean="0"/>
              <a:t> e apenas 100 amostras de treinamento. </a:t>
            </a:r>
            <a:endParaRPr lang="pt-BR" dirty="0"/>
          </a:p>
          <a:p>
            <a:r>
              <a:rPr lang="pt-BR" dirty="0"/>
              <a:t>À medida que as épocas passam, o algoritmo aprende e seu erro quadrático médio no conjunto de treinamento diminui, juntamente com o erro de predição no 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8675207" y="6330406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</a:t>
            </a:r>
            <a:r>
              <a:rPr lang="pt-BR" sz="1600" dirty="0" smtClean="0">
                <a:hlinkClick r:id="rId3"/>
              </a:rPr>
              <a:t>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666141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75715" y="3841681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VI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Prático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532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Anteriormente, vimos como selecionar o melhor modelo de regressão utilizando as técnicas de validação cruzada: holdout, k-Fold e leave-P-out.</a:t>
            </a:r>
          </a:p>
          <a:p>
            <a:r>
              <a:rPr lang="pt-BR" dirty="0" smtClean="0"/>
              <a:t>Escolhemos sempre o modelo menos complexo e que ainda apresenta valores baixos de erro.</a:t>
            </a:r>
          </a:p>
          <a:p>
            <a:r>
              <a:rPr lang="pt-BR" dirty="0"/>
              <a:t>Uma abordagem alternativa é a procura </a:t>
            </a:r>
            <a:r>
              <a:rPr lang="pt-BR" dirty="0" smtClean="0"/>
              <a:t>por </a:t>
            </a:r>
            <a:r>
              <a:rPr lang="pt-BR" b="1" i="1" dirty="0" smtClean="0"/>
              <a:t>funções hipótese </a:t>
            </a:r>
            <a:r>
              <a:rPr lang="pt-BR" dirty="0"/>
              <a:t>que </a:t>
            </a:r>
            <a:r>
              <a:rPr lang="pt-BR" dirty="0" smtClean="0"/>
              <a:t>minimizem </a:t>
            </a:r>
            <a:r>
              <a:rPr lang="pt-BR" dirty="0"/>
              <a:t>o erro e a complexidade da </a:t>
            </a:r>
            <a:r>
              <a:rPr lang="pt-BR" b="1" i="1" dirty="0" smtClean="0"/>
              <a:t>função hipótese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Portanto, hoje, veremos outras formas de se selecionar o melhor modelo de regressão de forma que o erro e a complexidade da hipótese sejam minimizadas.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Regularização</a:t>
            </a:r>
            <a:r>
              <a:rPr lang="pt-BR" dirty="0" smtClean="0"/>
              <a:t>: penaliza funções hipótese 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Early-stop</a:t>
            </a:r>
            <a:r>
              <a:rPr lang="pt-BR" dirty="0" smtClean="0"/>
              <a:t>: encerra o treinamento de algoritmos iterativos quando o erro de validação for o menor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794007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regularização </a:t>
            </a:r>
            <a:r>
              <a:rPr lang="pt-BR" dirty="0" smtClean="0"/>
              <a:t>é outra forma </a:t>
            </a:r>
            <a:r>
              <a:rPr lang="pt-BR" dirty="0"/>
              <a:t>de se escolher o melhor modelo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hipóteses</a:t>
            </a:r>
            <a:r>
              <a:rPr lang="pt-BR" dirty="0" smtClean="0"/>
              <a:t> complexas.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podem reduzir o risco de </a:t>
            </a:r>
            <a:r>
              <a:rPr lang="pt-BR" b="1" i="1" dirty="0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sobreajuste</a:t>
            </a:r>
            <a:r>
              <a:rPr lang="pt-BR" dirty="0" smtClean="0"/>
              <a:t> pode ser evitado incorporando </a:t>
            </a:r>
            <a:r>
              <a:rPr lang="pt-BR" b="1" i="1" dirty="0" smtClean="0"/>
              <a:t>penalizações </a:t>
            </a:r>
            <a:r>
              <a:rPr lang="pt-BR" dirty="0" smtClean="0"/>
              <a:t>proporcionais à alguma </a:t>
            </a:r>
            <a:r>
              <a:rPr lang="pt-BR" b="1" i="1" dirty="0"/>
              <a:t>norma</a:t>
            </a:r>
            <a:r>
              <a:rPr lang="pt-BR" dirty="0"/>
              <a:t> do vetor de </a:t>
            </a:r>
            <a:r>
              <a:rPr lang="pt-BR" dirty="0" smtClean="0"/>
              <a:t>pesos </a:t>
            </a:r>
            <a:r>
              <a:rPr lang="pt-BR" dirty="0"/>
              <a:t>ao processo de </a:t>
            </a:r>
            <a:r>
              <a:rPr lang="pt-BR" dirty="0" smtClean="0"/>
              <a:t>treinamento.</a:t>
            </a:r>
          </a:p>
          <a:p>
            <a:r>
              <a:rPr lang="pt-BR" dirty="0" smtClean="0"/>
              <a:t>As principais 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são</a:t>
            </a:r>
            <a:r>
              <a:rPr lang="pt-BR" dirty="0"/>
              <a:t>: </a:t>
            </a:r>
            <a:r>
              <a:rPr lang="it-IT" i="1" dirty="0"/>
              <a:t>rigde regression</a:t>
            </a:r>
            <a:r>
              <a:rPr lang="it-IT" dirty="0"/>
              <a:t>, LASSO e </a:t>
            </a:r>
            <a:r>
              <a:rPr lang="it-IT" i="1" dirty="0" smtClean="0"/>
              <a:t>elastic-net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erro quadrático médio,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norma L2)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</a:t>
                </a:r>
                <a:r>
                  <a:rPr lang="pt-BR" b="1" i="1" dirty="0" smtClean="0"/>
                  <a:t>regularização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</a:t>
                </a:r>
                <a:r>
                  <a:rPr lang="pt-BR" dirty="0" smtClean="0"/>
                  <a:t>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 smtClean="0"/>
                  <a:t>como </a:t>
                </a:r>
                <a:r>
                  <a:rPr lang="pt-BR" dirty="0"/>
                  <a:t>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modifica a complexidade (ou seja, flexibilidade) da função hipótese.</a:t>
                </a:r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norma L2</a:t>
                </a:r>
                <a:r>
                  <a:rPr lang="pt-BR" dirty="0" smtClean="0"/>
                  <a:t>, pois a </a:t>
                </a:r>
                <a:r>
                  <a:rPr lang="pt-BR" b="1" i="1" dirty="0" smtClean="0"/>
                  <a:t>complexidade</a:t>
                </a:r>
                <a:r>
                  <a:rPr lang="pt-BR" dirty="0" smtClean="0"/>
                  <a:t> </a:t>
                </a:r>
                <a:r>
                  <a:rPr lang="pt-BR" dirty="0"/>
                  <a:t>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 smtClean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. </a:t>
                </a:r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blipFill rotWithShape="0">
                <a:blip r:embed="rId4"/>
                <a:stretch>
                  <a:fillRect l="-138" t="-637" r="-692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844243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equação </a:t>
                </a:r>
                <a:r>
                  <a:rPr lang="pt-BR" dirty="0" smtClean="0"/>
                  <a:t>de erro regularizado,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continua sendo quadrática com relação aos </a:t>
                </a:r>
                <a:r>
                  <a:rPr lang="pt-BR" dirty="0" smtClean="0"/>
                  <a:t>pesos, e portanto, a </a:t>
                </a:r>
                <a:r>
                  <a:rPr lang="pt-BR" dirty="0"/>
                  <a:t>superfície de erro continua </a:t>
                </a:r>
                <a:r>
                  <a:rPr lang="pt-BR" dirty="0" smtClean="0"/>
                  <a:t>sendo convexa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Desta forma, encontramos </a:t>
                </a:r>
                <a:r>
                  <a:rPr lang="pt-BR" dirty="0"/>
                  <a:t>uma solução de forma fechada seguindo o mesmo procedimento que usamos para encontrar a </a:t>
                </a:r>
                <a:r>
                  <a:rPr lang="pt-BR" b="1" i="1" dirty="0"/>
                  <a:t>equação </a:t>
                </a:r>
                <a:r>
                  <a:rPr lang="pt-BR" b="1" i="1" dirty="0" smtClean="0"/>
                  <a:t>normal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completo</a:t>
                </a:r>
                <a:r>
                  <a:rPr lang="pt-BR" dirty="0"/>
                  <a:t>, a inversa na </a:t>
                </a:r>
                <a:r>
                  <a:rPr lang="pt-BR" dirty="0" smtClean="0"/>
                  <a:t>equação </a:t>
                </a:r>
                <a:r>
                  <a:rPr lang="pt-BR" dirty="0"/>
                  <a:t>acima sempre </a:t>
                </a:r>
                <a:r>
                  <a:rPr lang="pt-BR" dirty="0" smtClean="0"/>
                  <a:t>existirá </a:t>
                </a:r>
                <a:r>
                  <a:rPr lang="pt-BR" dirty="0"/>
                  <a:t>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</a:t>
                </a:r>
                <a:r>
                  <a:rPr lang="pt-BR" dirty="0" smtClean="0"/>
                  <a:t>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dirty="0"/>
                  <a:t>norma L2 </a:t>
                </a:r>
                <a:r>
                  <a:rPr lang="pt-BR" dirty="0"/>
                  <a:t>é diferenciável, os problemas de aprendizagem usando a regularização de Ridge podem ser resolvidos iterativamente através do </a:t>
                </a:r>
                <a:r>
                  <a:rPr lang="pt-BR" b="1" i="1" dirty="0" smtClean="0"/>
                  <a:t>algoritmo </a:t>
                </a:r>
                <a:r>
                  <a:rPr lang="pt-BR" b="1" i="1" dirty="0"/>
                  <a:t>do gradiente descendente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OBS.3</a:t>
                </a:r>
                <a:r>
                  <a:rPr lang="pt-BR" dirty="0"/>
                  <a:t>: o termo de regularização deve ser adicionado apenas à função de erro durante o treinamento. Depois que o modelo é treinado, a avaliação do desempenho do modelo não utiliza a regularização.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  <a:blipFill rotWithShape="0">
                <a:blip r:embed="rId3"/>
                <a:stretch>
                  <a:fillRect l="-714" t="-2567" r="-933" b="-1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55762" y="3119762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95719" y="3604954"/>
            <a:ext cx="1991778" cy="716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861"/>
            <a:ext cx="10515600" cy="782110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Função hipótese polinomial de grau 15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Modelo treinado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de Ridge </a:t>
                </a:r>
                <a:r>
                  <a:rPr lang="pt-BR" dirty="0" smtClean="0"/>
                  <a:t>se torna uma regressão polinomial sem regularização.</a:t>
                </a:r>
                <a:endParaRPr lang="pt-BR" dirty="0"/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não se “</a:t>
                </a:r>
                <a:r>
                  <a:rPr lang="pt-BR" i="1" dirty="0"/>
                  <a:t>contorce”</a:t>
                </a:r>
                <a:r>
                  <a:rPr lang="pt-BR" dirty="0"/>
                  <a:t> tanto </a:t>
                </a:r>
                <a:r>
                  <a:rPr lang="pt-BR" dirty="0" smtClean="0"/>
                  <a:t>e passa a se </a:t>
                </a:r>
                <a:r>
                  <a:rPr lang="pt-BR" dirty="0"/>
                  <a:t>ajustar aos dados de treinamento.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continuar aumentando, </a:t>
                </a:r>
                <a:r>
                  <a:rPr lang="pt-BR" dirty="0"/>
                  <a:t>todos os pesos acabarão muito próximos de zero e o resultado será uma linha reta 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aumento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</a:t>
                </a:r>
                <a:r>
                  <a:rPr lang="pt-BR" dirty="0" smtClean="0"/>
                  <a:t>menos complexas. Isso </a:t>
                </a:r>
                <a:r>
                  <a:rPr lang="pt-BR" dirty="0"/>
                  <a:t>reduz a variância do modelo, mas aumenta seu bias. Ou seja, </a:t>
                </a:r>
                <a:r>
                  <a:rPr lang="pt-BR" dirty="0" smtClean="0"/>
                  <a:t>ele tende a </a:t>
                </a:r>
                <a:r>
                  <a:rPr lang="pt-BR" b="1" i="1" dirty="0" smtClean="0"/>
                  <a:t>subajustar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</a:t>
                </a:r>
                <a:r>
                  <a:rPr lang="pt-BR" dirty="0" smtClean="0"/>
                  <a:t>e a </a:t>
                </a:r>
                <a:r>
                  <a:rPr lang="pt-BR" dirty="0"/>
                  <a:t>norma L2 do vetor de </a:t>
                </a:r>
                <a:r>
                  <a:rPr lang="pt-BR" dirty="0" smtClean="0"/>
                  <a:t>pesos diminuem.</a:t>
                </a:r>
              </a:p>
              <a:p>
                <a:r>
                  <a:rPr lang="pt-BR" dirty="0" smtClean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423" r="-821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391003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</a:t>
                </a:r>
                <a:r>
                  <a:rPr lang="pt-BR" b="1" dirty="0" smtClean="0"/>
                  <a:t>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</a:t>
                </a:r>
                <a:r>
                  <a:rPr lang="pt-BR" dirty="0"/>
                  <a:t>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 smtClean="0"/>
                  <a:t>.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Mesmas funções geradora e hipótese do exemplo anterior.</a:t>
                </a:r>
              </a:p>
              <a:p>
                <a:r>
                  <a:rPr lang="pt-BR" dirty="0" smtClean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fazem LASSO se comportar como regressão tradicional e valores muito grandes fazem os pesos serem anulados.</a:t>
                </a:r>
              </a:p>
              <a:p>
                <a:r>
                  <a:rPr lang="pt-BR" dirty="0" smtClean="0"/>
                  <a:t>A 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vários </a:t>
                </a:r>
                <a:r>
                  <a:rPr lang="pt-BR" dirty="0"/>
                  <a:t>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indicando que os pesos correspondentes são irrelevantes.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automática </a:t>
                </a:r>
                <a:r>
                  <a:rPr lang="pt-BR" b="1" i="1"/>
                  <a:t>de </a:t>
                </a:r>
                <a:r>
                  <a:rPr lang="pt-BR" b="1" i="1" smtClean="0"/>
                  <a:t>atributos</a:t>
                </a:r>
                <a:r>
                  <a:rPr lang="pt-BR" smtClean="0"/>
                  <a:t>, </a:t>
                </a:r>
                <a:r>
                  <a:rPr lang="pt-BR" dirty="0"/>
                  <a:t>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 smtClean="0"/>
                  <a:t>norma L1</a:t>
                </a:r>
                <a:r>
                  <a:rPr lang="pt-BR" dirty="0" smtClean="0"/>
                  <a:t> </a:t>
                </a:r>
                <a:r>
                  <a:rPr lang="pt-BR" dirty="0"/>
                  <a:t>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fechada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435" t="-3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282992" y="6519446"/>
            <a:ext cx="2889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</a:t>
            </a:r>
            <a:r>
              <a:rPr lang="pt-BR" sz="1600" dirty="0" smtClean="0">
                <a:hlinkClick r:id="rId4"/>
              </a:rPr>
              <a:t>lasso_regression.ipynb</a:t>
            </a:r>
            <a:endParaRPr lang="pt-BR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Valor dos pesos se torna igual a zero, restringindo a flexibilidade da hipótese a uma reta.</a:t>
            </a:r>
            <a:endParaRPr lang="pt-BR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75"/>
            <a:ext cx="10515600" cy="729157"/>
          </a:xfrm>
        </p:spPr>
        <p:txBody>
          <a:bodyPr/>
          <a:lstStyle/>
          <a:p>
            <a:r>
              <a:rPr lang="pt-BR" dirty="0"/>
              <a:t>Vantagem do LASSO sobre 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3" y="3474995"/>
                <a:ext cx="11520626" cy="33031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/>
                  <a:t>Por que a regressão </a:t>
                </a:r>
                <a:r>
                  <a:rPr lang="pt-BR" b="1" dirty="0" smtClean="0"/>
                  <a:t>LASSO tem com vantagem a produção de modelos esparsos</a:t>
                </a:r>
                <a:r>
                  <a:rPr lang="pt-BR" dirty="0" smtClean="0"/>
                  <a:t>?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Figura mostra as </a:t>
                </a:r>
                <a:r>
                  <a:rPr lang="pt-BR" dirty="0"/>
                  <a:t>curvas de nível da função de erro de um problema de regressão linear, bem como as 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L1 (</a:t>
                </a:r>
                <a:r>
                  <a:rPr lang="pt-BR" dirty="0" smtClean="0"/>
                  <a:t>esquerda) e L2 </a:t>
                </a:r>
                <a:r>
                  <a:rPr lang="pt-BR" dirty="0"/>
                  <a:t>(direita) </a:t>
                </a:r>
                <a:r>
                  <a:rPr lang="pt-BR" dirty="0" smtClean="0"/>
                  <a:t>são </a:t>
                </a:r>
                <a:r>
                  <a:rPr lang="pt-BR" dirty="0"/>
                  <a:t>válidas, considerando o caso em que dois pesos estão sujeitos </a:t>
                </a:r>
                <a:r>
                  <a:rPr lang="pt-BR" dirty="0" smtClean="0"/>
                  <a:t>a </a:t>
                </a:r>
                <a:r>
                  <a:rPr lang="pt-BR" dirty="0"/>
                  <a:t>regularização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</a:t>
                </a:r>
                <a:r>
                  <a:rPr lang="pt-BR" dirty="0" smtClean="0"/>
                  <a:t>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</a:t>
                </a:r>
                <a:r>
                  <a:rPr lang="pt-BR" dirty="0" smtClean="0"/>
                  <a:t>), mais próximo do ponto de 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É fácil ver que para </a:t>
                </a:r>
                <a:r>
                  <a:rPr lang="pt-BR" dirty="0"/>
                  <a:t>uma posição arbitrária do </a:t>
                </a:r>
                <a:r>
                  <a:rPr lang="pt-BR" dirty="0" smtClean="0"/>
                  <a:t>mínimo, </a:t>
                </a:r>
                <a:r>
                  <a:rPr lang="pt-BR" dirty="0"/>
                  <a:t>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</a:t>
                </a:r>
                <a:r>
                  <a:rPr lang="pt-BR" dirty="0" smtClean="0"/>
                  <a:t>ponta) do </a:t>
                </a:r>
                <a:r>
                  <a:rPr lang="pt-BR" dirty="0"/>
                  <a:t>quadrado </a:t>
                </a:r>
                <a:r>
                  <a:rPr lang="pt-BR" dirty="0" smtClean="0"/>
                  <a:t>seja o </a:t>
                </a:r>
                <a:r>
                  <a:rPr lang="pt-BR" dirty="0"/>
                  <a:t>ponto mais próximo do ponto de mínimo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</a:t>
                </a:r>
                <a:r>
                  <a:rPr lang="pt-BR" dirty="0" smtClean="0"/>
                  <a:t>aumenta </a:t>
                </a:r>
                <a:r>
                  <a:rPr lang="pt-BR" dirty="0"/>
                  <a:t>as chances de alguns pesos assumirem o valor </a:t>
                </a:r>
                <a:r>
                  <a:rPr lang="pt-BR" dirty="0" smtClean="0"/>
                  <a:t>zero.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claro, 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são os pontos que possuem um valor igual a 0 em alguma das dimensões (i.e., pesos).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3" y="3474995"/>
                <a:ext cx="11520626" cy="3303175"/>
              </a:xfrm>
              <a:blipFill rotWithShape="0">
                <a:blip r:embed="rId3"/>
                <a:stretch>
                  <a:fillRect l="-794" t="-4613" r="-582" b="-31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solução deve estar em algum lugar dentro do quadrado.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574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dirty="0"/>
                  <a:t>solução deve estar em algum lugar dentro </a:t>
                </a:r>
                <a:r>
                  <a:rPr lang="pt-BR" dirty="0" smtClean="0"/>
                  <a:t>do círculo.</a:t>
                </a:r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126" t="-1587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7990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860986"/>
            <a:ext cx="2693378" cy="23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15082</TotalTime>
  <Words>1930</Words>
  <Application>Microsoft Office PowerPoint</Application>
  <PresentationFormat>Widescreen</PresentationFormat>
  <Paragraphs>222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Vantagem do LASSO sobre Ridge</vt:lpstr>
      <vt:lpstr>Elastic-net</vt:lpstr>
      <vt:lpstr>Quando utilizar regressão LASSO, Ridge ou Elastic-Net?</vt:lpstr>
      <vt:lpstr>Early-stop: Parada antecipada</vt:lpstr>
      <vt:lpstr>Early-stop: Exemplo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1914</cp:revision>
  <dcterms:created xsi:type="dcterms:W3CDTF">2020-02-17T11:18:32Z</dcterms:created>
  <dcterms:modified xsi:type="dcterms:W3CDTF">2021-06-23T16:55:12Z</dcterms:modified>
</cp:coreProperties>
</file>