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46" r:id="rId9"/>
    <p:sldId id="347" r:id="rId10"/>
    <p:sldId id="348" r:id="rId11"/>
    <p:sldId id="328" r:id="rId12"/>
    <p:sldId id="345" r:id="rId13"/>
    <p:sldId id="343" r:id="rId14"/>
    <p:sldId id="349" r:id="rId15"/>
    <p:sldId id="275" r:id="rId16"/>
    <p:sldId id="350" r:id="rId17"/>
    <p:sldId id="351" r:id="rId18"/>
    <p:sldId id="333" r:id="rId19"/>
    <p:sldId id="352" r:id="rId20"/>
    <p:sldId id="356" r:id="rId21"/>
    <p:sldId id="354" r:id="rId22"/>
    <p:sldId id="309" r:id="rId23"/>
    <p:sldId id="355"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2048" autoAdjust="0"/>
  </p:normalViewPr>
  <p:slideViewPr>
    <p:cSldViewPr snapToGrid="0">
      <p:cViewPr varScale="1">
        <p:scale>
          <a:sx n="95" d="100"/>
          <a:sy n="95" d="100"/>
        </p:scale>
        <p:origin x="1206"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6/02/2023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06/02/2023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mdb.com/title/tt008478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imdb.com/title/tt018278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Estamos vivendo na era da informação. Nessa era, um volume sem precedentes de dados (de </a:t>
            </a:r>
            <a:r>
              <a:rPr lang="pt-BR" sz="1200" dirty="0" err="1" smtClean="0"/>
              <a:t>tera</a:t>
            </a:r>
            <a:r>
              <a:rPr lang="pt-BR" sz="1200" dirty="0" smtClean="0"/>
              <a:t> a </a:t>
            </a:r>
            <a:r>
              <a:rPr lang="pt-BR" sz="1200" dirty="0" err="1" smtClean="0"/>
              <a:t>petabytes</a:t>
            </a:r>
            <a:r>
              <a:rPr lang="pt-BR" sz="1200" dirty="0" smtClean="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smtClean="0"/>
          </a:p>
          <a:p>
            <a:r>
              <a:rPr lang="pt-BR" sz="1200" dirty="0" smtClean="0"/>
              <a:t>Surgimento de recursos computacionais poderosos tais como </a:t>
            </a:r>
            <a:r>
              <a:rPr lang="pt-BR" sz="1200" dirty="0" err="1" smtClean="0"/>
              <a:t>GPUs</a:t>
            </a:r>
            <a:r>
              <a:rPr lang="pt-BR" sz="1200" dirty="0" smtClean="0"/>
              <a:t>, </a:t>
            </a:r>
            <a:r>
              <a:rPr lang="pt-BR" sz="1200" dirty="0" err="1" smtClean="0"/>
              <a:t>FPGAs</a:t>
            </a:r>
            <a:r>
              <a:rPr lang="pt-BR" sz="1200" dirty="0" smtClean="0"/>
              <a:t>, </a:t>
            </a:r>
            <a:r>
              <a:rPr lang="pt-BR" sz="1200" dirty="0" err="1" smtClean="0"/>
              <a:t>CPUs</a:t>
            </a:r>
            <a:r>
              <a:rPr lang="pt-BR" sz="1200" dirty="0" smtClean="0"/>
              <a:t> com múltiplos cores.</a:t>
            </a:r>
          </a:p>
          <a:p>
            <a:r>
              <a:rPr lang="pt-BR" sz="1200" dirty="0" smtClean="0"/>
              <a:t>Surgimento de novas estratégias de treinamento (i.e., aprendizagem).</a:t>
            </a:r>
          </a:p>
          <a:p>
            <a:r>
              <a:rPr lang="pt-BR" sz="1200" dirty="0" smtClean="0"/>
              <a:t>Existência de frameworks e bibliotecas que facilitam o desenvolvimento de soluções com ML.</a:t>
            </a:r>
          </a:p>
          <a:p>
            <a:endParaRPr lang="pt-BR" sz="1200" dirty="0" smtClean="0"/>
          </a:p>
          <a:p>
            <a:r>
              <a:rPr lang="pt-BR" sz="1200" b="1" dirty="0" smtClean="0"/>
              <a:t>TensorFlow</a:t>
            </a:r>
            <a:r>
              <a:rPr lang="pt-BR" sz="1200" dirty="0" smtClean="0"/>
              <a:t> é uma biblioteca de software livre e de código aberto para fluxo de dados e programação </a:t>
            </a:r>
            <a:r>
              <a:rPr lang="pt-BR" sz="1200" dirty="0" err="1" smtClean="0"/>
              <a:t>diferenciável</a:t>
            </a:r>
            <a:r>
              <a:rPr lang="pt-BR" sz="1200" dirty="0" smtClean="0"/>
              <a:t>. É uma biblioteca matemática simbólica e também é usada para aplicativos de aprendizado de máquina, como redes neurais.</a:t>
            </a:r>
          </a:p>
          <a:p>
            <a:endParaRPr lang="pt-BR" sz="1200" dirty="0" smtClean="0"/>
          </a:p>
          <a:p>
            <a:r>
              <a:rPr lang="pt-BR" sz="1200" b="1" dirty="0" err="1"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err="1" smtClean="0"/>
              <a:t>Scikit-learn</a:t>
            </a:r>
            <a:r>
              <a:rPr lang="pt-BR" sz="1200" dirty="0" smtClean="0"/>
              <a:t> é uma biblioteca de aprendizado de máquina de software livre para a linguagem de programação Python.</a:t>
            </a:r>
          </a:p>
          <a:p>
            <a:endParaRPr lang="pt-BR" sz="1200" dirty="0" smtClean="0"/>
          </a:p>
          <a:p>
            <a:r>
              <a:rPr lang="pt-BR" sz="1200" b="1" dirty="0" smtClean="0"/>
              <a:t>Keras</a:t>
            </a:r>
            <a:r>
              <a:rPr lang="pt-BR" sz="1200" dirty="0" smtClean="0"/>
              <a:t> é uma biblioteca de rede neural de código aberto escrita em Python. É capaz de rodar sobre TensorFlow,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Keras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387033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Os algortimos de ML podem ser agrupados de acordo com o tipo de aprendizado que</a:t>
            </a:r>
            <a:r>
              <a:rPr lang="nl-BE" baseline="0" dirty="0" smtClean="0"/>
              <a:t> realizam:</a:t>
            </a:r>
          </a:p>
          <a:p>
            <a:r>
              <a:rPr lang="pt-BR" sz="2800" dirty="0" smtClean="0"/>
              <a:t>Supervisionado</a:t>
            </a:r>
          </a:p>
          <a:p>
            <a:r>
              <a:rPr lang="pt-BR" sz="2800" dirty="0" smtClean="0"/>
              <a:t>Não-Supervisionado</a:t>
            </a:r>
          </a:p>
          <a:p>
            <a:r>
              <a:rPr lang="pt-BR" sz="2800" dirty="0" err="1" smtClean="0"/>
              <a:t>Semi-Supervisionado</a:t>
            </a:r>
            <a:endParaRPr lang="pt-BR" sz="2800" dirty="0" smtClean="0"/>
          </a:p>
          <a:p>
            <a:r>
              <a:rPr lang="pt-BR" sz="2800" dirty="0" smtClean="0"/>
              <a:t>Por Reforço</a:t>
            </a:r>
          </a:p>
          <a:p>
            <a:r>
              <a:rPr lang="pt-BR" sz="2800" dirty="0" err="1" smtClean="0"/>
              <a:t>Metaheurístico</a:t>
            </a:r>
            <a:endParaRPr lang="pt-BR" sz="2800" dirty="0" smtClean="0"/>
          </a:p>
          <a:p>
            <a:endParaRPr lang="nl-BE"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p>
          <a:p>
            <a:pPr marL="171450" indent="-171450">
              <a:buFont typeface="Arial" panose="020B0604020202020204" pitchFamily="34" charset="0"/>
              <a:buChar char="•"/>
            </a:pPr>
            <a:r>
              <a:rPr lang="pt-BR" sz="1200" dirty="0" smtClean="0"/>
              <a:t>No </a:t>
            </a:r>
            <a:r>
              <a:rPr lang="pt-BR" sz="1200" b="1" dirty="0" smtClean="0"/>
              <a:t>aprendizado supervisionado</a:t>
            </a:r>
            <a:r>
              <a:rPr lang="pt-BR" sz="1200" dirty="0" smtClean="0"/>
              <a:t>, os dados de treinamento que você alimenta para o algoritmo incluem as soluções desejadas, chamadas de rótulos</a:t>
            </a:r>
            <a:endParaRPr lang="pt-BR" sz="1200" dirty="0" smtClean="0">
              <a:cs typeface="Calibri"/>
            </a:endParaRPr>
          </a:p>
          <a:p>
            <a:pPr marL="171450" indent="-171450">
              <a:buFont typeface="Arial" panose="020B0604020202020204" pitchFamily="34" charset="0"/>
              <a:buChar char="•"/>
            </a:pPr>
            <a:r>
              <a:rPr lang="pt-BR" sz="1200" dirty="0" smtClean="0"/>
              <a:t>Por exemplo, a algoritmo de ML do filtro de spam, tem como entrada o email (</a:t>
            </a:r>
            <a:r>
              <a:rPr lang="pt-BR" sz="1200" b="1" dirty="0" smtClean="0"/>
              <a:t>atributos</a:t>
            </a:r>
            <a:r>
              <a:rPr lang="pt-BR" sz="1200" dirty="0" smtClean="0"/>
              <a:t> são: remetente, assunto, corpo do email, horário recebido) e um </a:t>
            </a:r>
            <a:r>
              <a:rPr lang="pt-BR" sz="1200" b="1" dirty="0" smtClean="0"/>
              <a:t>rótulo</a:t>
            </a:r>
            <a:r>
              <a:rPr lang="pt-BR" sz="1200" dirty="0" smtClean="0"/>
              <a:t> dizendo se aquele é ou não um spam.</a:t>
            </a:r>
          </a:p>
          <a:p>
            <a:pPr marL="171450" indent="-171450">
              <a:buFont typeface="Arial" panose="020B0604020202020204" pitchFamily="34" charset="0"/>
              <a:buChar char="•"/>
            </a:pPr>
            <a:r>
              <a:rPr lang="pt-BR" sz="1200" dirty="0" smtClean="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smtClean="0"/>
              <a:t>Exemplos de </a:t>
            </a:r>
            <a:r>
              <a:rPr lang="pt-BR" sz="1200" b="1" dirty="0" smtClean="0"/>
              <a:t>regressão</a:t>
            </a:r>
            <a:r>
              <a:rPr lang="pt-BR" sz="1200" dirty="0" smtClean="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96941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muito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a:t>
            </a:r>
            <a:r>
              <a:rPr lang="pt-BR" sz="1200" dirty="0" smtClean="0">
                <a:cs typeface="Calibri"/>
              </a:rPr>
              <a:t>os dados de entrada.</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54472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 através de interações do tipo “tentativa e erro”, ou seja, ele observa o ambiente, escolhe uma ação e aguarda o resultado da ação (reforço positivo ou negativo).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41183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err="1" smtClean="0"/>
              <a:t>Metaheurísticas</a:t>
            </a:r>
            <a:r>
              <a:rPr lang="pt-BR" dirty="0" smtClean="0"/>
              <a:t> são geralmente aplicadas a problemas para os quais não se conhece um algoritmo eficiente (e.g., problemas NP-completos).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NP-completos: </a:t>
            </a:r>
            <a:r>
              <a:rPr lang="pt-BR" sz="1200" b="0" i="0" kern="1200" dirty="0" err="1" smtClean="0">
                <a:solidFill>
                  <a:schemeClr val="tx1"/>
                </a:solidFill>
                <a:effectLst/>
                <a:latin typeface="+mn-lt"/>
                <a:ea typeface="+mn-ea"/>
                <a:cs typeface="+mn-cs"/>
              </a:rPr>
              <a:t>Nondeterministic</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Polynomial</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rápidas, muitas vezes </a:t>
            </a:r>
            <a:r>
              <a:rPr lang="pt-BR" sz="1200" b="1" i="0" kern="1200" dirty="0" err="1" smtClean="0">
                <a:solidFill>
                  <a:schemeClr val="tx1"/>
                </a:solidFill>
                <a:effectLst/>
                <a:latin typeface="+mn-lt"/>
                <a:ea typeface="+mn-ea"/>
                <a:cs typeface="+mn-cs"/>
              </a:rPr>
              <a:t>sub-ótimas</a:t>
            </a:r>
            <a:r>
              <a:rPr lang="pt-BR" sz="1200" b="1" i="0" kern="1200" dirty="0" smtClean="0">
                <a:solidFill>
                  <a:schemeClr val="tx1"/>
                </a:solidFill>
                <a:effectLst/>
                <a:latin typeface="+mn-lt"/>
                <a:ea typeface="+mn-ea"/>
                <a:cs typeface="+mn-cs"/>
              </a:rPr>
              <a:t>,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smtClean="0"/>
              <a:t> e</a:t>
            </a:r>
            <a:r>
              <a:rPr lang="pt-BR" sz="1200" dirty="0" smtClean="0"/>
              <a:t>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err="1"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As </a:t>
            </a:r>
            <a:r>
              <a:rPr lang="pt-BR" dirty="0" err="1" smtClean="0"/>
              <a:t>metaheurísticas</a:t>
            </a:r>
            <a:r>
              <a:rPr lang="pt-BR" dirty="0" smtClean="0"/>
              <a:t>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das </a:t>
            </a:r>
            <a:r>
              <a:rPr lang="pt-BR" dirty="0" err="1" smtClean="0"/>
              <a:t>metaheurísticas</a:t>
            </a:r>
            <a:r>
              <a:rPr lang="pt-BR" dirty="0" smtClean="0"/>
              <a:t>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err="1" smtClean="0"/>
              <a:t>Metaheurísticas</a:t>
            </a:r>
            <a:r>
              <a:rPr lang="pt-BR" sz="1200" dirty="0" smtClean="0"/>
              <a:t> são </a:t>
            </a:r>
            <a:r>
              <a:rPr lang="pt-BR" dirty="0" smtClean="0"/>
              <a:t>geralmente aplicadas a problemas NP-Completo e NP-Difícil.</a:t>
            </a:r>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2301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35908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Binder</a:t>
            </a:r>
            <a:r>
              <a:rPr lang="pt-BR" sz="1200" dirty="0" smtClean="0"/>
              <a:t>: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Colab</a:t>
            </a:r>
            <a:r>
              <a:rPr lang="pt-BR" sz="1200" dirty="0" smtClean="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smtClean="0"/>
          </a:p>
          <a:p>
            <a:r>
              <a:rPr lang="pt-BR" sz="1200" b="1" dirty="0" smtClean="0"/>
              <a:t>Laboratório #1</a:t>
            </a:r>
            <a:r>
              <a:rPr lang="pt-BR" sz="1200" dirty="0" smtClean="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a:t>
            </a:r>
            <a:r>
              <a:rPr lang="en-US" sz="1200" b="1" i="1" dirty="0" smtClean="0"/>
              <a:t>simulate</a:t>
            </a:r>
            <a:r>
              <a:rPr lang="en-US" sz="1200" i="1" dirty="0" smtClean="0"/>
              <a:t>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 vídeos.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smtClean="0"/>
          </a:p>
          <a:p>
            <a:pPr fontAlgn="base"/>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 tem a ver com a possibilidade de imitar o comportamento de um sistema sem necessariamente reproduzir seus componentes ou saber como ele funciona internamente.</a:t>
            </a:r>
          </a:p>
          <a:p>
            <a:pPr fontAlgn="base"/>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tem a ver com a possibilidade de reconstruir um sistema a partir do entendimento do funcionamento do mesmo, de forma que o resultado seja bastante semelhante ao original.</a:t>
            </a:r>
          </a:p>
          <a:p>
            <a:pPr fontAlgn="base"/>
            <a:r>
              <a:rPr lang="pt-BR" sz="1200" b="0" i="0" kern="1200" dirty="0" smtClean="0">
                <a:solidFill>
                  <a:schemeClr val="tx1"/>
                </a:solidFill>
                <a:effectLst/>
                <a:latin typeface="+mn-lt"/>
                <a:ea typeface="+mn-ea"/>
                <a:cs typeface="+mn-cs"/>
              </a:rPr>
              <a:t>Um exemplo ilustrativo: No filme "</a:t>
            </a:r>
            <a:r>
              <a:rPr lang="pt-BR" sz="1200" b="0" i="0" u="sng" kern="1200" dirty="0" smtClean="0">
                <a:solidFill>
                  <a:schemeClr val="tx1"/>
                </a:solidFill>
                <a:effectLst/>
                <a:latin typeface="+mn-lt"/>
                <a:ea typeface="+mn-ea"/>
                <a:cs typeface="+mn-cs"/>
                <a:hlinkClick r:id="rId3"/>
              </a:rPr>
              <a:t>Enigma de Outro Mundo</a:t>
            </a:r>
            <a:r>
              <a:rPr lang="pt-BR" sz="1200" b="0" i="0" kern="1200" dirty="0" smtClean="0">
                <a:solidFill>
                  <a:schemeClr val="tx1"/>
                </a:solidFill>
                <a:effectLst/>
                <a:latin typeface="+mn-lt"/>
                <a:ea typeface="+mn-ea"/>
                <a:cs typeface="+mn-cs"/>
              </a:rPr>
              <a:t>", o alienígena tem um processo de reprodução que a partir do DNA da sua vítima replica uma nova pessoa, imitando quase que completamente seus órgãos, tecidos, etc. Isso seria uma </a:t>
            </a:r>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Já no filme "</a:t>
            </a:r>
            <a:r>
              <a:rPr lang="pt-BR" sz="1200" b="0" i="0" u="sng" kern="1200" dirty="0" smtClean="0">
                <a:solidFill>
                  <a:schemeClr val="tx1"/>
                </a:solidFill>
                <a:effectLst/>
                <a:latin typeface="+mn-lt"/>
                <a:ea typeface="+mn-ea"/>
                <a:cs typeface="+mn-cs"/>
                <a:hlinkClick r:id="rId4"/>
              </a:rPr>
              <a:t>Homem Bicentenário</a:t>
            </a:r>
            <a:r>
              <a:rPr lang="pt-BR" sz="1200" b="0" i="0" kern="1200" dirty="0" smtClean="0">
                <a:solidFill>
                  <a:schemeClr val="tx1"/>
                </a:solidFill>
                <a:effectLst/>
                <a:latin typeface="+mn-lt"/>
                <a:ea typeface="+mn-ea"/>
                <a:cs typeface="+mn-cs"/>
              </a:rPr>
              <a:t>", um robô tenta imitar a aparência e comportamento dos humanos. Isso seria uma </a:t>
            </a:r>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a:t>
            </a:r>
          </a:p>
          <a:p>
            <a:pPr fontAlgn="base"/>
            <a:r>
              <a:rPr lang="pt-BR" sz="1200" b="0" i="0" kern="1200" dirty="0" smtClean="0">
                <a:solidFill>
                  <a:schemeClr val="tx1"/>
                </a:solidFill>
                <a:effectLst/>
                <a:latin typeface="+mn-lt"/>
                <a:ea typeface="+mn-ea"/>
                <a:cs typeface="+mn-cs"/>
              </a:rPr>
              <a:t>No seu caso, o programa que reproduz o comportamento do dispositivo </a:t>
            </a:r>
            <a:r>
              <a:rPr lang="pt-BR" sz="1200" b="0" i="0" kern="1200" dirty="0" err="1" smtClean="0">
                <a:solidFill>
                  <a:schemeClr val="tx1"/>
                </a:solidFill>
                <a:effectLst/>
                <a:latin typeface="+mn-lt"/>
                <a:ea typeface="+mn-ea"/>
                <a:cs typeface="+mn-cs"/>
              </a:rPr>
              <a:t>Android</a:t>
            </a:r>
            <a:r>
              <a:rPr lang="pt-BR" sz="1200" b="0" i="0" kern="1200" dirty="0" smtClean="0">
                <a:solidFill>
                  <a:schemeClr val="tx1"/>
                </a:solidFill>
                <a:effectLst/>
                <a:latin typeface="+mn-lt"/>
                <a:ea typeface="+mn-ea"/>
                <a:cs typeface="+mn-cs"/>
              </a:rPr>
              <a:t> é um emulador porque você pode colocar seu código que roda no dispositivo real e ele funcionará da mesma forma. Já, se a aplicação rodando no browser for uma aplicação completamente diferente da que roda no dispositivo, porém o resultado para o usuário é o mesmo, então a aplicação é um simulador.</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251056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do curso: estudo dos principais algoritmos de </a:t>
            </a:r>
            <a:r>
              <a:rPr lang="pt-BR" sz="1200" b="1" i="1" dirty="0" smtClean="0"/>
              <a:t>Aprendizado de Máquina</a:t>
            </a:r>
            <a:r>
              <a:rPr lang="pt-BR" sz="1200" dirty="0" smtClean="0"/>
              <a:t>. Por quê?</a:t>
            </a:r>
          </a:p>
          <a:p>
            <a:pPr marL="628650" lvl="1" indent="-171450">
              <a:buFont typeface="Arial" panose="020B0604020202020204" pitchFamily="34" charset="0"/>
              <a:buChar char="•"/>
            </a:pPr>
            <a:r>
              <a:rPr lang="pt-BR" sz="1200" dirty="0" smtClean="0"/>
              <a:t>ML oferece ferramentas importantes para a solução eficiente de vários problemas 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smtClean="0"/>
          </a:p>
          <a:p>
            <a:r>
              <a:rPr lang="en-US" sz="1200" dirty="0" smtClean="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51953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ML: técnicas e </a:t>
            </a:r>
            <a:r>
              <a:rPr lang="pt-BR" sz="1200" dirty="0" err="1" smtClean="0"/>
              <a:t>algortimos</a:t>
            </a:r>
            <a:r>
              <a:rPr lang="pt-BR" sz="1200" dirty="0" smtClean="0"/>
              <a:t> 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smtClean="0"/>
          </a:p>
          <a:p>
            <a:endParaRPr lang="en-US" sz="1200" b="1" dirty="0" smtClean="0"/>
          </a:p>
          <a:p>
            <a:r>
              <a:rPr lang="pt-BR" sz="1200" b="0" dirty="0" smtClean="0"/>
              <a:t>Por exemplo, o filtro de spam do </a:t>
            </a:r>
            <a:r>
              <a:rPr lang="pt-BR" sz="1200" b="0" dirty="0" err="1" smtClean="0"/>
              <a:t>gmail</a:t>
            </a:r>
            <a:r>
              <a:rPr lang="pt-BR" sz="1200" b="0" dirty="0" smtClean="0"/>
              <a:t>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a:t>
            </a:r>
            <a:r>
              <a:rPr lang="pt-BR" sz="1200" b="0" dirty="0" err="1" smtClean="0"/>
              <a:t>emails</a:t>
            </a:r>
            <a:r>
              <a:rPr lang="pt-BR" sz="1200" b="0" dirty="0" smtClean="0"/>
              <a:t> regulares (não spam, também chamados de “</a:t>
            </a:r>
            <a:r>
              <a:rPr lang="pt-BR" sz="1200" b="0" dirty="0" err="1" smtClean="0"/>
              <a:t>ham</a:t>
            </a:r>
            <a:r>
              <a:rPr lang="pt-BR" sz="1200" b="0" dirty="0" smtClean="0"/>
              <a:t>").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p>
          <a:p>
            <a:endParaRPr lang="pt-BR" sz="1200" b="0" dirty="0" smtClean="0"/>
          </a:p>
          <a:p>
            <a:r>
              <a:rPr lang="pt-BR" sz="1200" b="0" dirty="0" smtClean="0"/>
              <a:t>Induzir conhecimento através da apresentação de experiências prévias.</a:t>
            </a:r>
          </a:p>
          <a:p>
            <a:endParaRPr lang="pt-B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Induzir</a:t>
            </a:r>
            <a:r>
              <a:rPr lang="pt-BR" dirty="0" smtClean="0"/>
              <a:t> conhecimento através de experiências prévias.</a:t>
            </a:r>
          </a:p>
          <a:p>
            <a:endParaRPr lang="en-US" sz="1200" b="0" dirty="0" smtClean="0"/>
          </a:p>
          <a:p>
            <a:endParaRPr lang="pt-BR" dirty="0" smtClean="0"/>
          </a:p>
          <a:p>
            <a:r>
              <a:rPr lang="pt-BR" dirty="0" smtClean="0"/>
              <a:t>Através de experiências prévias, induz-se</a:t>
            </a:r>
            <a:r>
              <a:rPr lang="pt-BR" baseline="0" dirty="0" smtClean="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60743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Através de treinamento com o conjunto de</a:t>
            </a:r>
            <a:r>
              <a:rPr lang="pt-BR" baseline="0" dirty="0" smtClean="0"/>
              <a:t> dados</a:t>
            </a:r>
            <a:r>
              <a:rPr lang="pt-BR" dirty="0" smtClean="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06/02/2023</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06/02/2023</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AORykPraAlDC_wTOgjM_aAzVJ11IF29P/view?usp=shar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hyperlink" Target="https://jupyter.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maycol.teles@ges.inatel.br" TargetMode="External"/><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26573"/>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a:t>
            </a:r>
            <a:r>
              <a:rPr lang="pt-BR" dirty="0" smtClean="0"/>
              <a:t>das subáreas </a:t>
            </a:r>
            <a:r>
              <a:rPr lang="pt-BR" dirty="0"/>
              <a:t>da inteligência artificial.</a:t>
            </a:r>
          </a:p>
          <a:p>
            <a:r>
              <a:rPr lang="pt-BR" dirty="0"/>
              <a:t>O termo foi cunhado em 1959, pelo cientista da computação Arthur Samuel, que o definiu como o </a:t>
            </a:r>
            <a:endParaRPr lang="pt-BR" dirty="0" smtClean="0"/>
          </a:p>
          <a:p>
            <a:pPr marL="0" indent="0" algn="ctr">
              <a:buNone/>
            </a:pPr>
            <a:r>
              <a:rPr lang="pt-BR" dirty="0" smtClean="0"/>
              <a:t>“</a:t>
            </a:r>
            <a:r>
              <a:rPr lang="pt-BR" i="1" dirty="0" smtClean="0"/>
              <a:t>Campo </a:t>
            </a:r>
            <a:r>
              <a:rPr lang="pt-BR" i="1" dirty="0"/>
              <a:t>de estudo que dá aos computadores a habilidade de </a:t>
            </a:r>
            <a:r>
              <a:rPr lang="pt-BR" b="1" i="1" dirty="0"/>
              <a:t>aprender sem serem explicitamente </a:t>
            </a:r>
            <a:r>
              <a:rPr lang="pt-BR" b="1" i="1" dirty="0" smtClean="0"/>
              <a:t>programados.</a:t>
            </a:r>
            <a:r>
              <a:rPr lang="pt-BR" dirty="0" smtClean="0"/>
              <a:t>”</a:t>
            </a:r>
          </a:p>
          <a:p>
            <a:r>
              <a:rPr lang="pt-BR" dirty="0"/>
              <a:t>Através de </a:t>
            </a:r>
            <a:r>
              <a:rPr lang="pt-BR" b="1" i="1" dirty="0"/>
              <a:t>experiências prévias</a:t>
            </a:r>
            <a:r>
              <a:rPr lang="pt-BR" dirty="0"/>
              <a:t>, </a:t>
            </a:r>
            <a:r>
              <a:rPr lang="pt-BR" b="1" i="1" dirty="0"/>
              <a:t>induz-se</a:t>
            </a:r>
            <a:r>
              <a:rPr lang="pt-BR" dirty="0"/>
              <a:t> conhecimento nas </a:t>
            </a:r>
            <a:r>
              <a:rPr lang="pt-BR" dirty="0" smtClean="0"/>
              <a:t>máquinas.</a:t>
            </a:r>
            <a:endParaRPr lang="en-US" dirty="0"/>
          </a:p>
          <a:p>
            <a:r>
              <a:rPr lang="pt-BR" dirty="0" smtClean="0"/>
              <a:t>Algoritmos de </a:t>
            </a:r>
            <a:r>
              <a:rPr lang="pt-BR" dirty="0"/>
              <a:t>ML são </a:t>
            </a:r>
            <a:r>
              <a:rPr lang="pt-BR" b="1" i="1" dirty="0"/>
              <a:t>orientados a dados</a:t>
            </a:r>
            <a:r>
              <a:rPr lang="pt-BR" dirty="0"/>
              <a:t>, ou seja, eles </a:t>
            </a:r>
            <a:r>
              <a:rPr lang="pt-BR" b="1" i="1" dirty="0"/>
              <a:t>aprendem automaticamente</a:t>
            </a:r>
            <a:r>
              <a:rPr lang="pt-BR" dirty="0"/>
              <a:t> </a:t>
            </a:r>
            <a:r>
              <a:rPr lang="pt-BR" dirty="0" smtClean="0"/>
              <a:t>uma </a:t>
            </a:r>
            <a:r>
              <a:rPr lang="pt-BR" b="1" i="1" dirty="0" smtClean="0"/>
              <a:t>solução geral </a:t>
            </a:r>
            <a:r>
              <a:rPr lang="pt-BR" dirty="0"/>
              <a:t>a partir </a:t>
            </a:r>
            <a:r>
              <a:rPr lang="pt-BR" dirty="0" smtClean="0"/>
              <a:t>de </a:t>
            </a:r>
            <a:r>
              <a:rPr lang="pt-BR" b="1" i="1" dirty="0" smtClean="0"/>
              <a:t>conjuntos de dados </a:t>
            </a:r>
            <a:r>
              <a:rPr lang="pt-BR" dirty="0" smtClean="0"/>
              <a:t>fornecidos a eles.</a:t>
            </a:r>
            <a:endParaRPr lang="pt-BR" dirty="0"/>
          </a:p>
        </p:txBody>
      </p:sp>
      <p:pic>
        <p:nvPicPr>
          <p:cNvPr id="4" name="Picture 2" descr="https://www.oulu.fi/sites/default/files/11/machines%20_decide.jpg">
            <a:extLst>
              <a:ext uri="{FF2B5EF4-FFF2-40B4-BE49-F238E27FC236}">
                <a16:creationId xmlns=""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8919" y="5458522"/>
            <a:ext cx="2027081" cy="13521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14455" y="5458521"/>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4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a:t>
            </a:r>
            <a:r>
              <a:rPr lang="pt-BR" dirty="0" smtClean="0">
                <a:solidFill>
                  <a:srgbClr val="00B0F0"/>
                </a:solidFill>
              </a:rPr>
              <a:t>... </a:t>
            </a:r>
            <a:r>
              <a:rPr lang="pt-BR" b="1" i="1" dirty="0">
                <a:solidFill>
                  <a:srgbClr val="00B0F0"/>
                </a:solidFill>
              </a:rPr>
              <a:t>a</a:t>
            </a:r>
            <a:r>
              <a:rPr lang="pt-BR" b="1" i="1" dirty="0" smtClean="0">
                <a:solidFill>
                  <a:srgbClr val="00B0F0"/>
                </a:solidFill>
              </a:rPr>
              <a:t>prender sem serem explicitamente programados</a:t>
            </a:r>
            <a:r>
              <a:rPr lang="pt-BR" dirty="0" smtClean="0">
                <a:solidFill>
                  <a:srgbClr val="00B0F0"/>
                </a:solidFill>
              </a:rPr>
              <a:t>.</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632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304406" y="554548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sp>
        <p:nvSpPr>
          <p:cNvPr id="21" name="Elipse 20"/>
          <p:cNvSpPr/>
          <p:nvPr/>
        </p:nvSpPr>
        <p:spPr>
          <a:xfrm>
            <a:off x="1998859" y="510629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919807" y="625809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52551" y="4846822"/>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solidFill>
                  <a:schemeClr val="tx1"/>
                </a:solidFill>
              </a:rPr>
              <a:t>Resultado do treinamento</a:t>
            </a:r>
            <a:endParaRPr lang="en-US" sz="1400" dirty="0">
              <a:solidFill>
                <a:schemeClr val="tx1"/>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a:t>
            </a:r>
            <a:r>
              <a:rPr lang="pt-BR" dirty="0" smtClean="0"/>
              <a:t>um </a:t>
            </a:r>
            <a:r>
              <a:rPr lang="pt-BR" b="1" i="1" dirty="0"/>
              <a:t>conjunto de </a:t>
            </a:r>
            <a:r>
              <a:rPr lang="pt-BR" b="1" i="1" dirty="0" smtClean="0"/>
              <a:t>dados </a:t>
            </a:r>
            <a:r>
              <a:rPr lang="pt-BR" dirty="0" smtClean="0"/>
              <a:t>(entradas e saídas esperadas), </a:t>
            </a:r>
            <a:r>
              <a:rPr lang="pt-BR" dirty="0"/>
              <a:t>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a:t>
            </a:r>
            <a:r>
              <a:rPr lang="pt-BR" dirty="0" smtClean="0"/>
              <a:t>e, o mais importante, </a:t>
            </a:r>
            <a:r>
              <a:rPr lang="pt-BR" b="1" i="1" dirty="0"/>
              <a:t>generaliza</a:t>
            </a:r>
            <a:r>
              <a:rPr lang="pt-BR" dirty="0"/>
              <a:t> para </a:t>
            </a:r>
            <a:r>
              <a:rPr lang="pt-BR" b="1" i="1" dirty="0"/>
              <a:t>entradas não vistas durante o treinamento</a:t>
            </a:r>
            <a:r>
              <a:rPr lang="pt-BR" dirty="0" smtClean="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smtClean="0"/>
              <a:t>Entradas</a:t>
            </a:r>
            <a:endParaRPr lang="pt-BR" dirty="0"/>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a:t>
            </a:r>
            <a:r>
              <a:rPr lang="pt-BR" dirty="0" smtClean="0"/>
              <a:t>e </a:t>
            </a:r>
            <a:r>
              <a:rPr lang="pt-BR" dirty="0" err="1" smtClean="0"/>
              <a:t>netflix</a:t>
            </a:r>
            <a:r>
              <a:rPr lang="pt-BR" dirty="0"/>
              <a:t>).</a:t>
            </a:r>
          </a:p>
          <a:p>
            <a:r>
              <a:rPr lang="pt-BR" b="1" dirty="0"/>
              <a:t>Educação</a:t>
            </a:r>
            <a:r>
              <a:rPr lang="pt-BR" dirty="0"/>
              <a:t>: pontuação automatizada de fala em testes de Inglês.</a:t>
            </a:r>
          </a:p>
          <a:p>
            <a:r>
              <a:rPr lang="pt-BR" b="1" dirty="0"/>
              <a:t>Medicina</a:t>
            </a:r>
            <a:r>
              <a:rPr lang="pt-BR" dirty="0"/>
              <a:t>: detecção </a:t>
            </a:r>
            <a:r>
              <a:rPr lang="pt-BR" dirty="0" smtClean="0"/>
              <a:t>e </a:t>
            </a:r>
            <a:r>
              <a:rPr lang="pt-BR" dirty="0"/>
              <a:t>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r>
              <a:rPr lang="pt-BR" dirty="0" smtClean="0"/>
              <a:t>.).</a:t>
            </a:r>
            <a:endParaRPr lang="pt-BR" dirty="0"/>
          </a:p>
        </p:txBody>
      </p:sp>
      <p:pic>
        <p:nvPicPr>
          <p:cNvPr id="4" name="Picture 2" descr="Image result for artificial intelligence">
            <a:extLst>
              <a:ext uri="{FF2B5EF4-FFF2-40B4-BE49-F238E27FC236}">
                <a16:creationId xmlns:a16="http://schemas.microsoft.com/office/drawing/2014/main" xmlns=""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a:t>
            </a:r>
            <a:r>
              <a:rPr lang="pt-BR" b="1" i="1" dirty="0" smtClean="0"/>
              <a:t>de dados </a:t>
            </a:r>
            <a:r>
              <a:rPr lang="pt-BR" dirty="0"/>
              <a:t>(de </a:t>
            </a:r>
            <a:r>
              <a:rPr lang="pt-BR" dirty="0" err="1"/>
              <a:t>tera</a:t>
            </a:r>
            <a:r>
              <a:rPr lang="pt-BR" dirty="0"/>
              <a:t> a </a:t>
            </a:r>
            <a:r>
              <a:rPr lang="pt-BR" dirty="0" err="1"/>
              <a:t>petabytes</a:t>
            </a:r>
            <a:r>
              <a:rPr lang="pt-BR" dirty="0"/>
              <a:t>) disponíveis atualmente, o que seria </a:t>
            </a:r>
            <a:r>
              <a:rPr lang="pt-BR" dirty="0" smtClean="0"/>
              <a:t>impossível para nós. </a:t>
            </a:r>
          </a:p>
          <a:p>
            <a:r>
              <a:rPr lang="pt-BR" dirty="0" smtClean="0"/>
              <a:t>A </a:t>
            </a:r>
            <a:r>
              <a:rPr lang="pt-BR" b="1" i="1" dirty="0" smtClean="0"/>
              <a:t>extração de informações úteis </a:t>
            </a:r>
            <a:r>
              <a:rPr lang="pt-BR" dirty="0" smtClean="0"/>
              <a:t>a partir de dados </a:t>
            </a:r>
            <a:r>
              <a:rPr lang="pt-BR" b="1" i="1" dirty="0" smtClean="0"/>
              <a:t>vale ouro</a:t>
            </a:r>
            <a:r>
              <a:rPr lang="pt-BR" dirty="0" smtClean="0"/>
              <a:t>, pois tem grande potencial para </a:t>
            </a:r>
            <a:r>
              <a:rPr lang="pt-BR" b="1" i="1" dirty="0" smtClean="0"/>
              <a:t>aumentar o lucro </a:t>
            </a:r>
            <a:r>
              <a:rPr lang="pt-BR" dirty="0" smtClean="0"/>
              <a:t>das empresas.</a:t>
            </a:r>
          </a:p>
          <a:p>
            <a:r>
              <a:rPr lang="pt-BR" dirty="0" smtClean="0"/>
              <a:t>O </a:t>
            </a:r>
            <a:r>
              <a:rPr lang="pt-BR" dirty="0"/>
              <a:t>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a:t>
            </a:r>
            <a:r>
              <a:rPr lang="pt-BR" dirty="0" smtClean="0"/>
              <a:t>etc</a:t>
            </a:r>
            <a:r>
              <a:rPr lang="pt-BR" dirty="0"/>
              <a:t>.</a:t>
            </a:r>
          </a:p>
          <a:p>
            <a:r>
              <a:rPr lang="pt-BR" dirty="0" smtClean="0"/>
              <a:t>Disponibilidade de </a:t>
            </a:r>
            <a:r>
              <a:rPr lang="pt-BR" i="1" dirty="0"/>
              <a:t>frameworks</a:t>
            </a:r>
            <a:r>
              <a:rPr lang="pt-BR" dirty="0"/>
              <a:t> e bibliotecas </a:t>
            </a:r>
            <a:r>
              <a:rPr lang="pt-BR" dirty="0" smtClean="0"/>
              <a:t>que </a:t>
            </a:r>
            <a:r>
              <a:rPr lang="pt-BR" dirty="0"/>
              <a:t>facilitam o desenvolvimento de soluções com ML.</a:t>
            </a:r>
          </a:p>
          <a:p>
            <a:endParaRPr lang="en-US" dirty="0"/>
          </a:p>
        </p:txBody>
      </p:sp>
      <p:pic>
        <p:nvPicPr>
          <p:cNvPr id="4" name="Picture 2" descr="Image result for tensorflow logo">
            <a:extLst>
              <a:ext uri="{FF2B5EF4-FFF2-40B4-BE49-F238E27FC236}">
                <a16:creationId xmlns=""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 xmlns:a16="http://schemas.microsoft.com/office/drawing/2014/main"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 xmlns:a16="http://schemas.microsoft.com/office/drawing/2014/main"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 xmlns:a16="http://schemas.microsoft.com/office/drawing/2014/main"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 xmlns:a16="http://schemas.microsoft.com/office/drawing/2014/main" id="{5BA8D271-087B-414B-ABC6-D7C5E7367E33}"/>
              </a:ext>
            </a:extLst>
          </p:cNvPr>
          <p:cNvSpPr>
            <a:spLocks noGrp="1"/>
          </p:cNvSpPr>
          <p:nvPr>
            <p:ph idx="1"/>
          </p:nvPr>
        </p:nvSpPr>
        <p:spPr>
          <a:xfrm>
            <a:off x="838200" y="1825624"/>
            <a:ext cx="6497097" cy="4819875"/>
          </a:xfrm>
        </p:spPr>
        <p:txBody>
          <a:bodyPr>
            <a:normAutofit/>
          </a:bodyPr>
          <a:lstStyle/>
          <a:p>
            <a:pPr marL="0" indent="0" fontAlgn="base">
              <a:buNone/>
            </a:pPr>
            <a:r>
              <a:rPr lang="nl-BE" dirty="0"/>
              <a:t>Os algortimos de </a:t>
            </a:r>
            <a:r>
              <a:rPr lang="nl-BE" dirty="0" smtClean="0"/>
              <a:t>aprendizado de máquina </a:t>
            </a:r>
            <a:r>
              <a:rPr lang="nl-BE" dirty="0"/>
              <a:t>podem ser agrupados de acordo com o tipo de aprendizado que </a:t>
            </a:r>
            <a:r>
              <a:rPr lang="nl-BE" dirty="0" smtClean="0"/>
              <a:t>realizam</a:t>
            </a:r>
            <a:r>
              <a:rPr lang="pt-BR" dirty="0" smtClean="0"/>
              <a:t>:</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5198990"/>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smtClean="0"/>
                  <a:t>No aprendizado supervisionado, o </a:t>
                </a:r>
                <a:r>
                  <a:rPr lang="pt-BR" b="1" i="1" dirty="0" smtClean="0"/>
                  <a:t>algoritmo de ML tem acesso às saídas esperada</a:t>
                </a:r>
                <a:r>
                  <a:rPr lang="pt-BR" dirty="0" smtClean="0"/>
                  <a:t>s, </a:t>
                </a:r>
                <a14:m>
                  <m:oMath xmlns:m="http://schemas.openxmlformats.org/officeDocument/2006/math">
                    <m:r>
                      <a:rPr lang="pt-BR" i="1">
                        <a:latin typeface="Cambria Math" panose="02040503050406030204" pitchFamily="18" charset="0"/>
                      </a:rPr>
                      <m:t>𝑦</m:t>
                    </m:r>
                  </m:oMath>
                </a14:m>
                <a:r>
                  <a:rPr lang="pt-BR" dirty="0" smtClean="0"/>
                  <a:t>, chamadas </a:t>
                </a:r>
                <a:r>
                  <a:rPr lang="pt-BR" dirty="0"/>
                  <a:t>de </a:t>
                </a:r>
                <a:r>
                  <a:rPr lang="pt-BR" b="1" i="1" dirty="0"/>
                  <a:t>rótulos</a:t>
                </a:r>
                <a:r>
                  <a:rPr lang="pt-BR" dirty="0"/>
                  <a:t> (ou </a:t>
                </a:r>
                <a:r>
                  <a:rPr lang="pt-BR" i="1" dirty="0" err="1"/>
                  <a:t>labels</a:t>
                </a:r>
                <a:r>
                  <a:rPr lang="pt-BR" dirty="0"/>
                  <a:t>, do i</a:t>
                </a:r>
                <a:r>
                  <a:rPr lang="pt-BR" dirty="0" smtClean="0"/>
                  <a:t>nglês),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smtClean="0"/>
                  <a:t>. </a:t>
                </a:r>
                <a:endParaRPr lang="pt-BR" dirty="0"/>
              </a:p>
              <a:p>
                <a:pPr>
                  <a:spcBef>
                    <a:spcPts val="600"/>
                  </a:spcBef>
                </a:pPr>
                <a:r>
                  <a:rPr lang="pt-BR" dirty="0" smtClean="0"/>
                  <a:t>Em </a:t>
                </a:r>
                <a:r>
                  <a:rPr lang="pt-BR" dirty="0"/>
                  <a:t>outras palavras, cada </a:t>
                </a:r>
                <a:r>
                  <a:rPr lang="pt-BR" b="1" i="1" dirty="0" smtClean="0"/>
                  <a:t>exemplo de </a:t>
                </a:r>
                <a:r>
                  <a:rPr lang="pt-BR" b="1" i="1" dirty="0"/>
                  <a:t>treinamento </a:t>
                </a:r>
                <a:r>
                  <a:rPr lang="pt-BR" dirty="0"/>
                  <a:t>é </a:t>
                </a:r>
                <a:r>
                  <a:rPr lang="pt-BR" dirty="0" smtClean="0"/>
                  <a:t>composto </a:t>
                </a:r>
                <a:r>
                  <a:rPr lang="pt-BR" dirty="0"/>
                  <a:t>pelos </a:t>
                </a:r>
                <a:r>
                  <a:rPr lang="pt-BR" dirty="0" smtClean="0"/>
                  <a:t>valores de entrada,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sua saída correspondente, </a:t>
                </a:r>
                <a14:m>
                  <m:oMath xmlns:m="http://schemas.openxmlformats.org/officeDocument/2006/math">
                    <m:r>
                      <a:rPr lang="pt-BR" i="1">
                        <a:latin typeface="Cambria Math" panose="02040503050406030204" pitchFamily="18" charset="0"/>
                      </a:rPr>
                      <m:t>𝑦</m:t>
                    </m:r>
                  </m:oMath>
                </a14:m>
                <a:r>
                  <a:rPr lang="pt-BR" dirty="0" smtClean="0"/>
                  <a:t>.</a:t>
                </a:r>
                <a:endParaRPr lang="pt-BR" dirty="0"/>
              </a:p>
              <a:p>
                <a:pPr>
                  <a:spcBef>
                    <a:spcPts val="600"/>
                  </a:spcBef>
                </a:pPr>
                <a:r>
                  <a:rPr lang="pt-BR" b="1" dirty="0" smtClean="0"/>
                  <a:t>Objetivo</a:t>
                </a:r>
                <a:r>
                  <a:rPr lang="pt-BR" dirty="0" smtClean="0"/>
                  <a:t>: </a:t>
                </a:r>
                <a:r>
                  <a:rPr lang="pt-BR" dirty="0"/>
                  <a:t>os </a:t>
                </a:r>
                <a:r>
                  <a:rPr lang="pt-BR" dirty="0" smtClean="0"/>
                  <a:t>algoritmos </a:t>
                </a:r>
                <a:r>
                  <a:rPr lang="pt-BR" i="1" dirty="0" smtClean="0"/>
                  <a:t>supervisionados</a:t>
                </a:r>
                <a:r>
                  <a:rPr lang="pt-BR" dirty="0" smtClean="0"/>
                  <a:t> </a:t>
                </a:r>
                <a:r>
                  <a:rPr lang="pt-BR" dirty="0"/>
                  <a:t>de ML devem </a:t>
                </a:r>
                <a:r>
                  <a:rPr lang="pt-BR" b="1" i="1" dirty="0"/>
                  <a:t>aprender</a:t>
                </a:r>
                <a:r>
                  <a:rPr lang="pt-BR" dirty="0"/>
                  <a:t> uma </a:t>
                </a:r>
                <a:r>
                  <a:rPr lang="pt-BR" b="1" i="1" dirty="0"/>
                  <a:t>função</a:t>
                </a:r>
                <a:r>
                  <a:rPr lang="pt-BR" dirty="0"/>
                  <a:t> que </a:t>
                </a:r>
                <a:r>
                  <a:rPr lang="pt-BR" b="1" i="1" dirty="0"/>
                  <a:t>mapeie</a:t>
                </a:r>
                <a:r>
                  <a:rPr lang="pt-BR" dirty="0"/>
                  <a:t>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a:t>
                </a:r>
                <a:r>
                  <a:rPr lang="pt-BR" b="1" i="1" dirty="0" smtClean="0"/>
                  <a:t>egressão</a:t>
                </a:r>
                <a:r>
                  <a:rPr lang="pt-BR" dirty="0" smtClean="0"/>
                  <a:t> </a:t>
                </a:r>
                <a:r>
                  <a:rPr lang="pt-BR" dirty="0"/>
                  <a:t>e </a:t>
                </a:r>
                <a:r>
                  <a:rPr lang="pt-BR" b="1" i="1" dirty="0"/>
                  <a:t>c</a:t>
                </a:r>
                <a:r>
                  <a:rPr lang="pt-BR" b="1" i="1" dirty="0" smtClean="0"/>
                  <a:t>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 Exemplo: experiência vs. salário.</a:t>
                </a:r>
                <a:endParaRPr lang="pt-BR" dirty="0"/>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a:t>
                </a:r>
                <a:r>
                  <a:rPr lang="pt-BR" dirty="0" smtClean="0"/>
                  <a:t>. Exemplo: filtro de spam.</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89" b="-1574"/>
                </a:stretch>
              </a:blipFill>
            </p:spPr>
            <p:txBody>
              <a:bodyPr/>
              <a:lstStyle/>
              <a:p>
                <a:r>
                  <a:rPr lang="en-US">
                    <a:noFill/>
                  </a:rPr>
                  <a:t> </a:t>
                </a:r>
              </a:p>
            </p:txBody>
          </p:sp>
        </mc:Fallback>
      </mc:AlternateContent>
    </p:spTree>
    <p:extLst>
      <p:ext uri="{BB962C8B-B14F-4D97-AF65-F5344CB8AC3E}">
        <p14:creationId xmlns:p14="http://schemas.microsoft.com/office/powerpoint/2010/main" val="203790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lnSpcReduction="10000"/>
              </a:bodyPr>
              <a:lstStyle/>
              <a:p>
                <a:r>
                  <a:rPr lang="pt-BR" dirty="0"/>
                  <a:t>Neste tipo de aprendizado, </a:t>
                </a:r>
                <a:r>
                  <a:rPr lang="pt-BR" dirty="0" smtClean="0"/>
                  <a:t>os algoritmos não têm acesso às saídas esperadas, </a:t>
                </a:r>
                <a14:m>
                  <m:oMath xmlns:m="http://schemas.openxmlformats.org/officeDocument/2006/math">
                    <m:r>
                      <a:rPr lang="pt-BR" i="1">
                        <a:latin typeface="Cambria Math" panose="02040503050406030204" pitchFamily="18" charset="0"/>
                      </a:rPr>
                      <m:t>𝑦</m:t>
                    </m:r>
                  </m:oMath>
                </a14:m>
                <a:r>
                  <a:rPr lang="pt-BR" dirty="0" smtClean="0">
                    <a:cs typeface="Calibri"/>
                  </a:rPr>
                  <a:t>. Eles só conhecem os atributos,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b="1" dirty="0" smtClean="0"/>
                  <a:t>Objetivo</a:t>
                </a:r>
                <a:r>
                  <a:rPr lang="pt-BR" dirty="0" smtClean="0"/>
                  <a:t>: </a:t>
                </a:r>
                <a:r>
                  <a:rPr lang="pt-BR" dirty="0"/>
                  <a:t>o</a:t>
                </a:r>
                <a:r>
                  <a:rPr lang="pt-BR" dirty="0" smtClean="0"/>
                  <a:t>s algoritmos devem </a:t>
                </a:r>
                <a:r>
                  <a:rPr lang="pt-BR" b="1" i="1" dirty="0" smtClean="0"/>
                  <a:t>aprender/descobrir</a:t>
                </a:r>
                <a:r>
                  <a:rPr lang="pt-BR" dirty="0" smtClean="0"/>
                  <a:t> padrões, </a:t>
                </a:r>
                <a:r>
                  <a:rPr lang="pt-BR" dirty="0"/>
                  <a:t>muitas vezes </a:t>
                </a:r>
                <a:r>
                  <a:rPr lang="pt-BR" dirty="0" smtClean="0"/>
                  <a:t>ocultos, </a:t>
                </a:r>
                <a:r>
                  <a:rPr lang="pt-BR" dirty="0"/>
                  <a:t>presentes nos dados </a:t>
                </a:r>
                <a:r>
                  <a:rPr lang="pt-BR" dirty="0" smtClean="0"/>
                  <a:t>se baseando apenas, por exemplo, na similaridade entre os </a:t>
                </a:r>
                <a:r>
                  <a:rPr lang="pt-BR" b="1" i="1" dirty="0"/>
                  <a:t>atributos</a:t>
                </a:r>
                <a:r>
                  <a:rPr lang="pt-BR" dirty="0"/>
                  <a:t>,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smtClean="0"/>
                  <a:t>ou seja, </a:t>
                </a:r>
                <a:r>
                  <a:rPr lang="pt-BR" b="1" i="1" dirty="0"/>
                  <a:t>sem a presença de rótulos</a:t>
                </a:r>
                <a:r>
                  <a:rPr lang="pt-BR" dirty="0" smtClean="0"/>
                  <a:t>.</a:t>
                </a:r>
                <a:endParaRPr lang="pt-BR" dirty="0"/>
              </a:p>
              <a:p>
                <a:r>
                  <a:rPr lang="pt-BR" dirty="0" smtClean="0"/>
                  <a:t>Os algoritmos tratam problemas </a:t>
                </a:r>
                <a:r>
                  <a:rPr lang="pt-BR" dirty="0"/>
                  <a:t>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922" t="-4314" r="-217" b="-4902"/>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92653" cy="369332"/>
          </a:xfrm>
          <a:prstGeom prst="rect">
            <a:avLst/>
          </a:prstGeom>
        </p:spPr>
        <p:txBody>
          <a:bodyPr wrap="none">
            <a:spAutoFit/>
          </a:bodyPr>
          <a:lstStyle/>
          <a:p>
            <a:r>
              <a:rPr lang="pt-BR" b="1" dirty="0" smtClean="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743820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3"/>
            <a:ext cx="11189678" cy="4022517"/>
          </a:xfrm>
        </p:spPr>
        <p:txBody>
          <a:bodyPr>
            <a:normAutofit fontScale="92500" lnSpcReduction="10000"/>
          </a:bodyPr>
          <a:lstStyle/>
          <a:p>
            <a:r>
              <a:rPr lang="pt-BR" dirty="0"/>
              <a:t>Neste tipo de aprendizado, </a:t>
            </a:r>
            <a:r>
              <a:rPr lang="pt-BR" dirty="0" smtClean="0"/>
              <a:t>os algoritmos têm </a:t>
            </a:r>
            <a:r>
              <a:rPr lang="pt-BR" dirty="0"/>
              <a:t>acesso a exemplos </a:t>
            </a:r>
            <a:r>
              <a:rPr lang="pt-BR" dirty="0" smtClean="0"/>
              <a:t>de treinamento com </a:t>
            </a:r>
            <a:r>
              <a:rPr lang="pt-BR" dirty="0"/>
              <a:t>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smtClean="0"/>
              <a:t>clusterização </a:t>
            </a:r>
            <a:r>
              <a:rPr lang="pt-BR" dirty="0" smtClean="0"/>
              <a:t>e </a:t>
            </a:r>
            <a:r>
              <a:rPr lang="pt-BR" b="1" i="1" dirty="0"/>
              <a:t>classificação</a:t>
            </a:r>
            <a:r>
              <a:rPr lang="pt-BR" dirty="0"/>
              <a:t>.</a:t>
            </a:r>
            <a:endParaRPr lang="pt-BR"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149" y="5570525"/>
            <a:ext cx="4988963" cy="1287475"/>
          </a:xfrm>
          <a:prstGeom prst="rect">
            <a:avLst/>
          </a:prstGeom>
        </p:spPr>
      </p:pic>
    </p:spTree>
    <p:extLst>
      <p:ext uri="{BB962C8B-B14F-4D97-AF65-F5344CB8AC3E}">
        <p14:creationId xmlns:p14="http://schemas.microsoft.com/office/powerpoint/2010/main" val="3458181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mc="http://schemas.openxmlformats.org/markup-compatibility/2006" xmlns:a14="http://schemas.microsoft.com/office/drawing/2010/main" xmlns="" xmlns:a16="http://schemas.microsoft.com/office/drawing/2014/main"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a:t>
            </a:r>
            <a:r>
              <a:rPr lang="pt-BR" dirty="0" smtClean="0"/>
              <a:t>de aprendizado totalmente </a:t>
            </a:r>
            <a:r>
              <a:rPr lang="pt-BR" dirty="0"/>
              <a:t>diferente das </a:t>
            </a:r>
            <a:r>
              <a:rPr lang="pt-BR" dirty="0" smtClean="0"/>
              <a:t>anteriores, </a:t>
            </a:r>
            <a:r>
              <a:rPr lang="pt-BR" dirty="0"/>
              <a:t>pois </a:t>
            </a:r>
            <a:r>
              <a:rPr lang="pt-BR" b="1" i="1" dirty="0"/>
              <a:t>não temos exemplos de </a:t>
            </a:r>
            <a:r>
              <a:rPr lang="pt-BR" b="1" i="1" dirty="0" smtClean="0"/>
              <a:t>treinamento</a:t>
            </a:r>
            <a:r>
              <a:rPr lang="pt-BR" dirty="0" smtClean="0"/>
              <a:t>, sejam eles rotulados ou não.</a:t>
            </a:r>
            <a:endParaRPr lang="pt-BR" dirty="0"/>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smtClean="0"/>
              <a:t>ambiente</a:t>
            </a:r>
            <a:r>
              <a:rPr lang="pt-BR" dirty="0" smtClean="0"/>
              <a:t>, </a:t>
            </a:r>
            <a:r>
              <a:rPr lang="pt-BR" dirty="0"/>
              <a:t>seleciona e executa </a:t>
            </a:r>
            <a:r>
              <a:rPr lang="pt-BR" dirty="0" smtClean="0"/>
              <a:t>uma </a:t>
            </a:r>
            <a:r>
              <a:rPr lang="pt-BR" b="1" i="1" dirty="0" smtClean="0"/>
              <a:t>ação </a:t>
            </a:r>
            <a:r>
              <a:rPr lang="pt-BR" dirty="0"/>
              <a:t>e recebe uma </a:t>
            </a:r>
            <a:r>
              <a:rPr lang="pt-BR" b="1" i="1" dirty="0"/>
              <a:t>recompensa </a:t>
            </a:r>
            <a:r>
              <a:rPr lang="pt-BR" dirty="0"/>
              <a:t>(ou </a:t>
            </a:r>
            <a:r>
              <a:rPr lang="pt-BR" b="1" i="1" dirty="0" smtClean="0"/>
              <a:t>reforço +/-</a:t>
            </a:r>
            <a:r>
              <a:rPr lang="pt-BR" dirty="0" smtClean="0"/>
              <a:t>) </a:t>
            </a:r>
            <a:r>
              <a:rPr lang="pt-BR" dirty="0"/>
              <a:t>em consequência </a:t>
            </a:r>
            <a:r>
              <a:rPr lang="pt-BR" dirty="0" smtClean="0"/>
              <a:t>da </a:t>
            </a:r>
            <a:r>
              <a:rPr lang="pt-BR" b="1" i="1" dirty="0" smtClean="0"/>
              <a:t>ação</a:t>
            </a:r>
            <a:r>
              <a:rPr lang="pt-BR" dirty="0" smtClean="0"/>
              <a:t> tomada.</a:t>
            </a:r>
            <a:endParaRPr lang="pt-BR" dirty="0"/>
          </a:p>
          <a:p>
            <a:r>
              <a:rPr lang="pt-BR" dirty="0"/>
              <a:t>Seguindo estes passos, o agente </a:t>
            </a:r>
            <a:r>
              <a:rPr lang="pt-BR" dirty="0" smtClean="0"/>
              <a:t>aprende </a:t>
            </a:r>
            <a:r>
              <a:rPr lang="pt-BR" dirty="0"/>
              <a:t>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a:t>
            </a:r>
            <a:r>
              <a:rPr lang="pt-BR" dirty="0" smtClean="0"/>
              <a:t>o </a:t>
            </a:r>
            <a:r>
              <a:rPr lang="pt-BR" b="1" i="1" dirty="0" smtClean="0"/>
              <a:t>ambiente</a:t>
            </a:r>
            <a:r>
              <a:rPr lang="pt-BR" dirty="0" smtClean="0"/>
              <a:t> estiver em um determinado </a:t>
            </a:r>
            <a:r>
              <a:rPr lang="pt-BR" b="1" i="1" dirty="0" smtClean="0"/>
              <a:t>estado</a:t>
            </a:r>
            <a:r>
              <a:rPr lang="pt-BR" dirty="0" smtClean="0"/>
              <a:t>.</a:t>
            </a:r>
            <a:endParaRPr lang="pt-BR" dirty="0"/>
          </a:p>
          <a:p>
            <a:r>
              <a:rPr lang="pt-BR" dirty="0" smtClean="0"/>
              <a:t>Portanto, a </a:t>
            </a:r>
            <a:r>
              <a:rPr lang="pt-BR" b="1" i="1" dirty="0" smtClean="0"/>
              <a:t>política</a:t>
            </a:r>
            <a:r>
              <a:rPr lang="pt-BR" dirty="0" smtClean="0"/>
              <a:t> </a:t>
            </a:r>
            <a:r>
              <a:rPr lang="pt-BR" dirty="0"/>
              <a:t>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8"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9"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07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smtClean="0"/>
              <a:t>Não nos </a:t>
            </a:r>
            <a:r>
              <a:rPr lang="pt-BR" dirty="0" smtClean="0"/>
              <a:t>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Aprendizado </a:t>
            </a:r>
            <a:r>
              <a:rPr lang="pt-PT" dirty="0"/>
              <a:t>Metaheurístico</a:t>
            </a:r>
            <a:endParaRPr lang="en-US" dirty="0"/>
          </a:p>
        </p:txBody>
      </p:sp>
      <p:sp>
        <p:nvSpPr>
          <p:cNvPr id="3" name="Espaço Reservado para Conteúdo 2"/>
          <p:cNvSpPr>
            <a:spLocks noGrp="1"/>
          </p:cNvSpPr>
          <p:nvPr>
            <p:ph idx="1"/>
          </p:nvPr>
        </p:nvSpPr>
        <p:spPr>
          <a:xfrm>
            <a:off x="838201" y="1825624"/>
            <a:ext cx="10938468" cy="5032375"/>
          </a:xfrm>
        </p:spPr>
        <p:txBody>
          <a:bodyPr>
            <a:normAutofit fontScale="92500" lnSpcReduction="20000"/>
          </a:bodyPr>
          <a:lstStyle/>
          <a:p>
            <a:pPr algn="just"/>
            <a:r>
              <a:rPr lang="pt-BR" dirty="0"/>
              <a:t>Uma </a:t>
            </a:r>
            <a:r>
              <a:rPr lang="pt-BR" b="1" i="1" dirty="0" err="1"/>
              <a:t>metaheurística</a:t>
            </a:r>
            <a:r>
              <a:rPr lang="pt-BR" dirty="0"/>
              <a:t> é um algoritmo usado para encontrar soluções de </a:t>
            </a:r>
            <a:r>
              <a:rPr lang="pt-BR" b="1" i="1" dirty="0"/>
              <a:t>forma rápida</a:t>
            </a:r>
            <a:r>
              <a:rPr lang="pt-BR" dirty="0"/>
              <a:t> e </a:t>
            </a:r>
            <a:r>
              <a:rPr lang="pt-BR" b="1" i="1" dirty="0"/>
              <a:t>genérica</a:t>
            </a:r>
            <a:r>
              <a:rPr lang="pt-BR" dirty="0"/>
              <a:t>, mas muitas vezes </a:t>
            </a:r>
            <a:r>
              <a:rPr lang="pt-BR" b="1" i="1" dirty="0" err="1"/>
              <a:t>sub-ótimas</a:t>
            </a:r>
            <a:r>
              <a:rPr lang="pt-BR" dirty="0"/>
              <a:t>, para </a:t>
            </a:r>
            <a:r>
              <a:rPr lang="pt-BR" b="1" i="1" dirty="0"/>
              <a:t>problemas</a:t>
            </a:r>
            <a:r>
              <a:rPr lang="pt-BR" dirty="0"/>
              <a:t> </a:t>
            </a:r>
            <a:r>
              <a:rPr lang="pt-BR" b="1" i="1" dirty="0"/>
              <a:t>complexos de otimização.</a:t>
            </a:r>
            <a:endParaRPr lang="pt-BR" dirty="0"/>
          </a:p>
          <a:p>
            <a:pPr algn="just"/>
            <a:r>
              <a:rPr lang="pt-BR" dirty="0" err="1"/>
              <a:t>Metaheurísticas</a:t>
            </a:r>
            <a:r>
              <a:rPr lang="pt-BR" dirty="0"/>
              <a:t> são geralmente aplicadas a problemas para os quais </a:t>
            </a:r>
            <a:r>
              <a:rPr lang="pt-BR" b="1" i="1" dirty="0"/>
              <a:t>não se conhece um algoritmo eficiente </a:t>
            </a:r>
            <a:r>
              <a:rPr lang="pt-BR" dirty="0"/>
              <a:t>ou </a:t>
            </a:r>
            <a:r>
              <a:rPr lang="pt-BR" b="1" i="1" dirty="0"/>
              <a:t>não se tem uma solução conhecida</a:t>
            </a:r>
            <a:r>
              <a:rPr lang="pt-BR" dirty="0"/>
              <a:t>.</a:t>
            </a:r>
          </a:p>
          <a:p>
            <a:pPr algn="just"/>
            <a:r>
              <a:rPr lang="pt-BR" dirty="0"/>
              <a:t>Características das </a:t>
            </a:r>
            <a:r>
              <a:rPr lang="pt-BR" dirty="0" err="1"/>
              <a:t>metaheurísticas</a:t>
            </a:r>
            <a:r>
              <a:rPr lang="pt-BR" dirty="0"/>
              <a:t>:</a:t>
            </a:r>
          </a:p>
          <a:p>
            <a:pPr lvl="1" algn="just">
              <a:buFont typeface="Wingdings" panose="05000000000000000000" pitchFamily="2" charset="2"/>
              <a:buChar char="§"/>
            </a:pPr>
            <a:r>
              <a:rPr lang="pt-BR" dirty="0"/>
              <a:t>não </a:t>
            </a:r>
            <a:r>
              <a:rPr lang="pt-BR" b="1" i="1" dirty="0"/>
              <a:t>garantem que uma solução ótima seja encontrada</a:t>
            </a:r>
            <a:r>
              <a:rPr lang="pt-BR" dirty="0"/>
              <a:t>, mas podem encontrar uma </a:t>
            </a:r>
            <a:r>
              <a:rPr lang="pt-BR" b="1" i="1" dirty="0"/>
              <a:t>solução suficientemente boa </a:t>
            </a:r>
            <a:r>
              <a:rPr lang="pt-BR" dirty="0"/>
              <a:t>(</a:t>
            </a:r>
            <a:r>
              <a:rPr lang="pt-BR" dirty="0" err="1"/>
              <a:t>sub-ótima</a:t>
            </a:r>
            <a:r>
              <a:rPr lang="pt-BR" dirty="0"/>
              <a:t>).</a:t>
            </a:r>
          </a:p>
          <a:p>
            <a:pPr lvl="1" algn="just">
              <a:buFont typeface="Wingdings" panose="05000000000000000000" pitchFamily="2" charset="2"/>
              <a:buChar char="§"/>
            </a:pPr>
            <a:r>
              <a:rPr lang="pt-BR" dirty="0"/>
              <a:t>são estratégias </a:t>
            </a:r>
            <a:r>
              <a:rPr lang="pt-BR" b="1" i="1" dirty="0"/>
              <a:t>que orientam o processo de busca através do espaço de soluções</a:t>
            </a:r>
            <a:r>
              <a:rPr lang="pt-BR" dirty="0"/>
              <a:t>.</a:t>
            </a:r>
          </a:p>
          <a:p>
            <a:pPr lvl="1" algn="just">
              <a:buFont typeface="Wingdings" panose="05000000000000000000" pitchFamily="2" charset="2"/>
              <a:buChar char="§"/>
            </a:pPr>
            <a:r>
              <a:rPr lang="pt-BR" dirty="0"/>
              <a:t>não são específicas do problema, ou seja, </a:t>
            </a:r>
            <a:r>
              <a:rPr lang="pt-BR" b="1" i="1" dirty="0"/>
              <a:t>são genéricas</a:t>
            </a:r>
            <a:r>
              <a:rPr lang="pt-BR" dirty="0"/>
              <a:t>.</a:t>
            </a:r>
          </a:p>
          <a:p>
            <a:pPr lvl="1" algn="just">
              <a:buFont typeface="Wingdings" panose="05000000000000000000" pitchFamily="2" charset="2"/>
              <a:buChar char="§"/>
            </a:pPr>
            <a:r>
              <a:rPr lang="pt-BR" dirty="0"/>
              <a:t>funcionam bem mesmo em dispositivos com </a:t>
            </a:r>
            <a:r>
              <a:rPr lang="pt-BR" b="1" i="1" dirty="0"/>
              <a:t>capacidade computacional </a:t>
            </a:r>
            <a:r>
              <a:rPr lang="pt-BR" b="1" i="1" dirty="0" smtClean="0"/>
              <a:t>limitada</a:t>
            </a:r>
            <a:r>
              <a:rPr lang="pt-BR" dirty="0" smtClean="0"/>
              <a:t> (e.g., dispositivos </a:t>
            </a:r>
            <a:r>
              <a:rPr lang="pt-BR" dirty="0" err="1" smtClean="0"/>
              <a:t>IoT</a:t>
            </a:r>
            <a:r>
              <a:rPr lang="pt-BR" dirty="0" smtClean="0"/>
              <a:t>).</a:t>
            </a:r>
            <a:endParaRPr lang="pt-BR" dirty="0"/>
          </a:p>
          <a:p>
            <a:pPr algn="just"/>
            <a:r>
              <a:rPr lang="pt-BR" dirty="0"/>
              <a:t>São algoritmos inspirados pelo </a:t>
            </a:r>
            <a:r>
              <a:rPr lang="pt-BR" b="1" i="1" dirty="0"/>
              <a:t>processo de seleção natural </a:t>
            </a:r>
            <a:r>
              <a:rPr lang="pt-BR" dirty="0"/>
              <a:t>(e.g., algoritmo </a:t>
            </a:r>
            <a:r>
              <a:rPr lang="pt-BR" dirty="0" smtClean="0"/>
              <a:t>genético) ou </a:t>
            </a:r>
            <a:r>
              <a:rPr lang="pt-BR" dirty="0"/>
              <a:t>no </a:t>
            </a:r>
            <a:r>
              <a:rPr lang="pt-BR" b="1" i="1" dirty="0"/>
              <a:t>comportamento de grupos de animais </a:t>
            </a:r>
            <a:r>
              <a:rPr lang="pt-BR" dirty="0"/>
              <a:t>(e.g., otimização da colônia de formigas</a:t>
            </a:r>
            <a:r>
              <a:rPr lang="pt-BR" dirty="0" smtClean="0"/>
              <a:t>).</a:t>
            </a:r>
            <a:endParaRPr lang="pt-BR" dirty="0"/>
          </a:p>
        </p:txBody>
      </p:sp>
    </p:spTree>
    <p:extLst>
      <p:ext uri="{BB962C8B-B14F-4D97-AF65-F5344CB8AC3E}">
        <p14:creationId xmlns:p14="http://schemas.microsoft.com/office/powerpoint/2010/main" val="367009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Executando códigos</a:t>
            </a:r>
            <a:endParaRPr lang="pt-BR" dirty="0"/>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pPr lvl="1">
              <a:buFont typeface="Wingdings" panose="05000000000000000000" pitchFamily="2" charset="2"/>
              <a:buChar char="§"/>
            </a:pPr>
            <a:r>
              <a:rPr lang="pt-BR" dirty="0" smtClean="0"/>
              <a:t>Fácil de aprender, possui várias bibliotecas, é a linguagem mais utilizada em ML e é </a:t>
            </a:r>
            <a:r>
              <a:rPr lang="pt-BR" i="1" dirty="0" smtClean="0"/>
              <a:t>open-source</a:t>
            </a:r>
            <a:r>
              <a:rPr lang="pt-BR" dirty="0" smtClean="0"/>
              <a:t> e gratuita.</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a:t>
            </a:r>
            <a:r>
              <a:rPr lang="pt-BR" b="1" i="1" dirty="0" smtClean="0"/>
              <a:t>documentos virtuais </a:t>
            </a:r>
            <a:r>
              <a:rPr lang="pt-BR" dirty="0" smtClean="0"/>
              <a:t>usados para desenvolver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o </a:t>
            </a:r>
            <a:r>
              <a:rPr lang="pt-BR" b="1" i="1" dirty="0"/>
              <a:t>Google Colaboratory </a:t>
            </a:r>
            <a:r>
              <a:rPr lang="pt-BR" dirty="0" smtClean="0"/>
              <a:t>ou o </a:t>
            </a:r>
            <a:r>
              <a:rPr lang="pt-BR" b="1" i="1" dirty="0" smtClean="0"/>
              <a:t>Binder</a:t>
            </a:r>
            <a:r>
              <a:rPr lang="pt-BR" dirty="0" smtClean="0"/>
              <a:t>, que são ambientes computacionais interativos e gratuitos executados na nuvem.</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grpSp>
        <p:nvGrpSpPr>
          <p:cNvPr id="8" name="Grupo 7"/>
          <p:cNvGrpSpPr/>
          <p:nvPr/>
        </p:nvGrpSpPr>
        <p:grpSpPr>
          <a:xfrm>
            <a:off x="8720252" y="2668036"/>
            <a:ext cx="3367669" cy="2093536"/>
            <a:chOff x="8279312" y="2668035"/>
            <a:chExt cx="3912688" cy="2267359"/>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15690"/>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494019"/>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0302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10000"/>
          </a:bodyPr>
          <a:lstStyle/>
          <a:p>
            <a:r>
              <a:rPr lang="pt-BR" b="1" dirty="0" smtClean="0"/>
              <a:t>Colab</a:t>
            </a:r>
            <a:r>
              <a:rPr lang="pt-BR" dirty="0" smtClean="0"/>
              <a:t>: aplicação </a:t>
            </a:r>
            <a:r>
              <a:rPr lang="pt-BR" dirty="0"/>
              <a:t>web gratuita que permite a criação e edição de </a:t>
            </a:r>
            <a:r>
              <a:rPr lang="pt-BR" b="1" i="1" dirty="0"/>
              <a:t>notebooks </a:t>
            </a:r>
            <a:r>
              <a:rPr lang="pt-BR" b="1" i="1" dirty="0" err="1"/>
              <a:t>Jupyter</a:t>
            </a:r>
            <a:r>
              <a:rPr lang="pt-BR" b="1" i="1" dirty="0"/>
              <a:t> </a:t>
            </a:r>
            <a:r>
              <a:rPr lang="pt-BR" dirty="0"/>
              <a:t>em navegadores web</a:t>
            </a:r>
            <a:r>
              <a:rPr lang="pt-BR" dirty="0" smtClean="0"/>
              <a:t>.</a:t>
            </a:r>
          </a:p>
          <a:p>
            <a:r>
              <a:rPr lang="pt-BR" dirty="0" smtClean="0"/>
              <a:t>É um produto da Google.</a:t>
            </a:r>
          </a:p>
          <a:p>
            <a:r>
              <a:rPr lang="pt-BR" dirty="0" smtClean="0"/>
              <a:t>Vantagens: </a:t>
            </a:r>
          </a:p>
          <a:p>
            <a:pPr lvl="1">
              <a:buFont typeface="Wingdings" panose="05000000000000000000" pitchFamily="2" charset="2"/>
              <a:buChar char="§"/>
            </a:pPr>
            <a:r>
              <a:rPr lang="pt-BR" dirty="0" smtClean="0"/>
              <a:t>Grande número de servidores.</a:t>
            </a:r>
          </a:p>
          <a:p>
            <a:pPr lvl="1">
              <a:buFont typeface="Wingdings" panose="05000000000000000000" pitchFamily="2" charset="2"/>
              <a:buChar char="§"/>
            </a:pPr>
            <a:r>
              <a:rPr lang="pt-BR" dirty="0" smtClean="0"/>
              <a:t>Rápida inicialização e processamento do código.</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Desvantagem</a:t>
            </a:r>
          </a:p>
          <a:p>
            <a:pPr lvl="1">
              <a:buFont typeface="Wingdings" panose="05000000000000000000" pitchFamily="2" charset="2"/>
              <a:buChar char="§"/>
            </a:pPr>
            <a:r>
              <a:rPr lang="pt-BR" dirty="0"/>
              <a:t>Por hora, suporta apenas a execução de códigos escritos em Python</a:t>
            </a:r>
            <a:r>
              <a:rPr lang="pt-BR" dirty="0" smtClean="0"/>
              <a:t>.</a:t>
            </a:r>
          </a:p>
          <a:p>
            <a:pPr lvl="1">
              <a:buFont typeface="Wingdings" panose="05000000000000000000" pitchFamily="2" charset="2"/>
              <a:buChar char="§"/>
            </a:pPr>
            <a:r>
              <a:rPr lang="pt-BR" dirty="0" smtClean="0"/>
              <a:t>Não pode ser instalado localmente.</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11127058" cy="4826882"/>
          </a:xfrm>
        </p:spPr>
        <p:txBody>
          <a:bodyPr>
            <a:normAutofit lnSpcReduction="10000"/>
          </a:bodyPr>
          <a:lstStyle/>
          <a:p>
            <a:r>
              <a:rPr lang="pt-BR" b="1" dirty="0" smtClean="0"/>
              <a:t>Binder</a:t>
            </a:r>
            <a:r>
              <a:rPr lang="pt-BR" dirty="0" smtClean="0"/>
              <a:t>: outra aplicação web gratuita que </a:t>
            </a:r>
            <a:r>
              <a:rPr lang="pt-BR" dirty="0"/>
              <a:t>permite a </a:t>
            </a:r>
            <a:r>
              <a:rPr lang="pt-BR" dirty="0" smtClean="0"/>
              <a:t>criação e edição </a:t>
            </a:r>
            <a:r>
              <a:rPr lang="pt-BR" dirty="0"/>
              <a:t>de </a:t>
            </a:r>
            <a:r>
              <a:rPr lang="pt-BR" b="1" i="1" dirty="0" smtClean="0"/>
              <a:t>notebooks Jupyter </a:t>
            </a:r>
            <a:r>
              <a:rPr lang="pt-BR" dirty="0" smtClean="0"/>
              <a:t>em </a:t>
            </a:r>
            <a:r>
              <a:rPr lang="pt-BR" dirty="0"/>
              <a:t>navegadores web</a:t>
            </a:r>
            <a:r>
              <a:rPr lang="pt-BR" dirty="0" smtClean="0"/>
              <a:t>.</a:t>
            </a:r>
          </a:p>
          <a:p>
            <a:r>
              <a:rPr lang="pt-BR" dirty="0" smtClean="0"/>
              <a:t>Vantagens:</a:t>
            </a:r>
          </a:p>
          <a:p>
            <a:pPr lvl="1">
              <a:buFont typeface="Wingdings" panose="05000000000000000000" pitchFamily="2" charset="2"/>
              <a:buChar char="§"/>
            </a:pPr>
            <a:r>
              <a:rPr lang="pt-BR" dirty="0" smtClean="0"/>
              <a:t>Suporta a execução de várias linguagens de programação: Python, C++, C#, PHP, Julia, R, etc.</a:t>
            </a:r>
          </a:p>
          <a:p>
            <a:pPr lvl="1">
              <a:buFont typeface="Wingdings" panose="05000000000000000000" pitchFamily="2" charset="2"/>
              <a:buChar char="§"/>
            </a:pPr>
            <a:r>
              <a:rPr lang="pt-BR" dirty="0" smtClean="0"/>
              <a:t>Pode ser instalado localmente. </a:t>
            </a:r>
            <a:r>
              <a:rPr lang="pt-BR" dirty="0" smtClean="0">
                <a:hlinkClick r:id="rId3"/>
              </a:rPr>
              <a:t>Tutorial para </a:t>
            </a:r>
            <a:r>
              <a:rPr lang="pt-BR" dirty="0">
                <a:hlinkClick r:id="rId3"/>
              </a:rPr>
              <a:t>instalação do </a:t>
            </a:r>
            <a:r>
              <a:rPr lang="pt-BR" dirty="0" err="1" smtClean="0">
                <a:hlinkClick r:id="rId3"/>
              </a:rPr>
              <a:t>Jupyter</a:t>
            </a:r>
            <a:r>
              <a:rPr lang="pt-BR" dirty="0" smtClean="0">
                <a:hlinkClick r:id="rId3"/>
              </a:rPr>
              <a:t>/</a:t>
            </a:r>
            <a:r>
              <a:rPr lang="pt-BR" dirty="0" err="1" smtClean="0">
                <a:hlinkClick r:id="rId3"/>
              </a:rPr>
              <a:t>Binder</a:t>
            </a:r>
            <a:r>
              <a:rPr lang="pt-BR" dirty="0" smtClean="0"/>
              <a:t>.</a:t>
            </a:r>
          </a:p>
          <a:p>
            <a:r>
              <a:rPr lang="pt-BR" dirty="0" smtClean="0"/>
              <a:t>Desvantagens:</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a:t>
            </a:r>
            <a:r>
              <a:rPr lang="pt-BR" dirty="0" smtClean="0"/>
              <a:t>(e.g., Google Drive).</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4"/>
              </a:rPr>
              <a:t>https://jupyter.org</a:t>
            </a:r>
            <a:r>
              <a:rPr lang="pt-BR" dirty="0" smtClean="0">
                <a:hlinkClick r:id="rId4"/>
              </a:rPr>
              <a:t>/</a:t>
            </a:r>
            <a:endParaRPr lang="pt-BR" dirty="0"/>
          </a:p>
          <a:p>
            <a:endParaRPr lang="pt-BR" dirty="0" smtClean="0"/>
          </a:p>
        </p:txBody>
      </p:sp>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1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curso</a:t>
            </a:r>
            <a:endParaRPr lang="en-US"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8" y="1825624"/>
                <a:ext cx="6896101" cy="4956176"/>
              </a:xfrm>
            </p:spPr>
            <p:txBody>
              <a:bodyPr>
                <a:normAutofit/>
              </a:bodyPr>
              <a:lstStyle/>
              <a:p>
                <a:r>
                  <a:rPr lang="pt-BR" dirty="0" smtClean="0"/>
                  <a:t>O objetivo desta primeira parte do curso é encontrar uma </a:t>
                </a:r>
                <a:r>
                  <a:rPr lang="pt-BR" b="1" i="1" dirty="0" smtClean="0"/>
                  <a:t>função</a:t>
                </a:r>
                <a:r>
                  <a:rPr lang="pt-BR" dirty="0" smtClean="0"/>
                  <a:t>, usando aprendizado de máquina, que </a:t>
                </a:r>
                <a:r>
                  <a:rPr lang="pt-BR" b="1" i="1" dirty="0"/>
                  <a:t>aproxime</a:t>
                </a:r>
                <a:r>
                  <a:rPr lang="pt-BR" dirty="0"/>
                  <a:t> </a:t>
                </a:r>
                <a:r>
                  <a:rPr lang="pt-BR" dirty="0" smtClean="0"/>
                  <a:t>o comportamento de um </a:t>
                </a:r>
                <a:r>
                  <a:rPr lang="pt-BR" b="1" i="1" dirty="0" smtClean="0"/>
                  <a:t>conjunto de amostras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da </a:t>
                </a:r>
                <a:r>
                  <a:rPr lang="pt-BR" b="1" i="1" dirty="0" smtClean="0"/>
                  <a:t>melhor forma possível</a:t>
                </a:r>
                <a:r>
                  <a:rPr lang="pt-BR" dirty="0" smtClean="0"/>
                  <a:t>.</a:t>
                </a:r>
              </a:p>
              <a:p>
                <a:r>
                  <a:rPr lang="pt-BR" dirty="0" smtClean="0"/>
                  <a:t>Na maioria dos casos, não conhecemos o </a:t>
                </a:r>
                <a:r>
                  <a:rPr lang="pt-BR" b="1" i="1" dirty="0" smtClean="0"/>
                  <a:t>mapeamento verdadeiro </a:t>
                </a:r>
                <a:r>
                  <a:rPr lang="pt-BR" dirty="0" smtClean="0"/>
                  <a:t>(muitas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 e nos baseamos apenas em uma </a:t>
                </a:r>
                <a:r>
                  <a:rPr lang="pt-BR" b="1" i="1" dirty="0" smtClean="0"/>
                  <a:t>métrica</a:t>
                </a:r>
                <a:r>
                  <a:rPr lang="pt-BR" dirty="0" smtClean="0"/>
                  <a:t> para definir se a aproximação é boa.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4956176"/>
              </a:xfrm>
              <a:blipFill rotWithShape="0">
                <a:blip r:embed="rId3"/>
                <a:stretch>
                  <a:fillRect l="-1502" t="-1966" r="-530"/>
                </a:stretch>
              </a:blipFill>
            </p:spPr>
            <p:txBody>
              <a:bodyPr/>
              <a:lstStyle/>
              <a:p>
                <a:r>
                  <a:rPr lang="en-US">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a:t>
            </a:r>
            <a:r>
              <a:rPr lang="pt-BR" dirty="0" smtClean="0"/>
              <a:t>qualquer</a:t>
            </a:r>
            <a:r>
              <a:rPr lang="pt-BR" dirty="0"/>
              <a:t>, quantos picolés serão vendidos?</a:t>
            </a:r>
          </a:p>
        </p:txBody>
      </p:sp>
    </p:spTree>
    <p:extLst>
      <p:ext uri="{BB962C8B-B14F-4D97-AF65-F5344CB8AC3E}">
        <p14:creationId xmlns:p14="http://schemas.microsoft.com/office/powerpoint/2010/main" val="2347476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1083725" cy="5032376"/>
          </a:xfrm>
        </p:spPr>
        <p:txBody>
          <a:bodyPr/>
          <a:lstStyle/>
          <a:p>
            <a:r>
              <a:rPr lang="en-US" dirty="0" err="1" smtClean="0"/>
              <a:t>Entregas</a:t>
            </a:r>
            <a:r>
              <a:rPr lang="en-US" dirty="0" smtClean="0"/>
              <a:t> 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a:t>
            </a:r>
            <a:r>
              <a:rPr lang="en-US" dirty="0" err="1" smtClean="0"/>
              <a:t>através</a:t>
            </a:r>
            <a:r>
              <a:rPr lang="en-US" dirty="0" smtClean="0"/>
              <a:t> do MS Teams.</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buFont typeface="Wingdings" panose="05000000000000000000" pitchFamily="2" charset="2"/>
              <a:buChar char="§"/>
            </a:pPr>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Horários de Atendimento</a:t>
            </a:r>
          </a:p>
          <a:p>
            <a:pPr lvl="1">
              <a:buFont typeface="Wingdings" panose="05000000000000000000" pitchFamily="2" charset="2"/>
              <a:buChar char="§"/>
            </a:pPr>
            <a:r>
              <a:rPr lang="pt-BR" dirty="0"/>
              <a:t>Professor: </a:t>
            </a:r>
            <a:r>
              <a:rPr lang="pt-BR" dirty="0" smtClean="0"/>
              <a:t>quintas-feiras </a:t>
            </a:r>
            <a:r>
              <a:rPr lang="pt-BR" dirty="0"/>
              <a:t>das </a:t>
            </a:r>
            <a:r>
              <a:rPr lang="pt-BR" dirty="0" smtClean="0"/>
              <a:t>17:30 </a:t>
            </a:r>
            <a:r>
              <a:rPr lang="pt-BR" dirty="0"/>
              <a:t>às </a:t>
            </a:r>
            <a:r>
              <a:rPr lang="pt-BR" dirty="0" smtClean="0"/>
              <a:t>19:30 (provisório).</a:t>
            </a:r>
            <a:endParaRPr lang="pt-BR" dirty="0"/>
          </a:p>
          <a:p>
            <a:pPr lvl="1">
              <a:buFont typeface="Wingdings" panose="05000000000000000000" pitchFamily="2" charset="2"/>
              <a:buChar char="§"/>
            </a:pPr>
            <a:r>
              <a:rPr lang="pt-BR" dirty="0" smtClean="0"/>
              <a:t>Monitor (</a:t>
            </a:r>
            <a:r>
              <a:rPr lang="pt-BR" dirty="0" err="1" smtClean="0"/>
              <a:t>Maycol</a:t>
            </a:r>
            <a:r>
              <a:rPr lang="pt-BR" dirty="0" smtClean="0"/>
              <a:t> </a:t>
            </a:r>
            <a:r>
              <a:rPr lang="pt-BR" dirty="0"/>
              <a:t>Teles: </a:t>
            </a:r>
            <a:r>
              <a:rPr lang="pt-BR" b="1" dirty="0">
                <a:hlinkClick r:id="rId3"/>
              </a:rPr>
              <a:t>maycol.teles@ges.inatel.br</a:t>
            </a:r>
            <a:r>
              <a:rPr lang="pt-BR" smtClean="0"/>
              <a:t>): quartas-feiras das 18:30 às 19:30.</a:t>
            </a:r>
            <a:endParaRPr lang="pt-BR" dirty="0"/>
          </a:p>
          <a:p>
            <a:pPr lvl="1">
              <a:buFont typeface="Wingdings" panose="05000000000000000000" pitchFamily="2" charset="2"/>
              <a:buChar char="§"/>
            </a:pPr>
            <a:r>
              <a:rPr lang="pt-BR" dirty="0" smtClean="0"/>
              <a:t>Atendimento remoto via </a:t>
            </a:r>
            <a:r>
              <a:rPr lang="pt-BR" dirty="0"/>
              <a:t>MS Teams.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smtClean="0"/>
              <a:t>Pode </a:t>
            </a:r>
            <a:r>
              <a:rPr lang="pt-BR" dirty="0"/>
              <a:t>ser </a:t>
            </a:r>
            <a:r>
              <a:rPr lang="pt-BR" dirty="0" smtClean="0"/>
              <a:t>acessado através </a:t>
            </a:r>
            <a:r>
              <a:rPr lang="pt-BR" dirty="0"/>
              <a:t>do link </a:t>
            </a:r>
            <a:r>
              <a:rPr lang="pt-BR" dirty="0" smtClean="0"/>
              <a:t>acima (Google </a:t>
            </a:r>
            <a:r>
              <a:rPr lang="pt-BR" dirty="0" err="1" smtClean="0"/>
              <a:t>Colab</a:t>
            </a:r>
            <a:r>
              <a:rPr lang="pt-BR" dirty="0" smtClean="0"/>
              <a:t>) ou no GitHub.</a:t>
            </a:r>
          </a:p>
          <a:p>
            <a:pPr lvl="1"/>
            <a:r>
              <a:rPr lang="pt-BR" dirty="0" smtClean="0"/>
              <a:t>Vídeo explicando o laboratório #1: Arquivos -&gt; </a:t>
            </a:r>
            <a:r>
              <a:rPr lang="pt-BR" dirty="0" err="1" smtClean="0"/>
              <a:t>Recordings</a:t>
            </a:r>
            <a:r>
              <a:rPr lang="pt-BR" dirty="0" smtClean="0"/>
              <a:t> -&gt; Laboratório #1</a:t>
            </a:r>
          </a:p>
          <a:p>
            <a:pPr lvl="1"/>
            <a:r>
              <a:rPr lang="pt-BR" dirty="0" smtClean="0"/>
              <a:t>Se atentem aos prazos de entrega.</a:t>
            </a:r>
            <a:endParaRPr lang="pt-BR" dirty="0"/>
          </a:p>
          <a:p>
            <a:pPr lvl="1"/>
            <a:r>
              <a:rPr lang="pt-BR" dirty="0">
                <a:hlinkClick r:id="rId4"/>
              </a:rPr>
              <a:t>Instruções para resolução e entrega dos laboratórios</a:t>
            </a:r>
            <a:r>
              <a:rPr lang="pt-BR" dirty="0"/>
              <a:t>.</a:t>
            </a:r>
          </a:p>
          <a:p>
            <a:pPr lvl="1"/>
            <a:r>
              <a:rPr lang="pt-BR" b="1" dirty="0">
                <a:solidFill>
                  <a:srgbClr val="FF0000"/>
                </a:solidFill>
              </a:rPr>
              <a:t>Laboratórios podem ser </a:t>
            </a:r>
            <a:r>
              <a:rPr lang="pt-BR" b="1" dirty="0" smtClean="0">
                <a:solidFill>
                  <a:srgbClr val="FF0000"/>
                </a:solidFill>
              </a:rPr>
              <a:t>resolvidos em </a:t>
            </a:r>
            <a:r>
              <a:rPr lang="pt-BR" b="1" dirty="0">
                <a:solidFill>
                  <a:srgbClr val="FF0000"/>
                </a:solidFill>
              </a:rPr>
              <a:t>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3907668"/>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10/2/2023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19:30 às 21:10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24/2/2023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10/3/2023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24/3/2023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7/4/2023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21/4/2023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5/5/2023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kern="1200" dirty="0">
                          <a:solidFill>
                            <a:srgbClr val="00B050"/>
                          </a:solidFill>
                          <a:effectLst/>
                          <a:latin typeface="+mn-lt"/>
                          <a:ea typeface="+mn-ea"/>
                          <a:cs typeface="+mn-cs"/>
                        </a:rPr>
                        <a:t>19/5/2023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smtClean="0">
                          <a:solidFill>
                            <a:srgbClr val="00B050"/>
                          </a:solidFill>
                        </a:rPr>
                        <a:t>Avaliação Presencial</a:t>
                      </a:r>
                      <a:endParaRPr lang="pt-BR" sz="2000" b="1" dirty="0">
                        <a:solidFill>
                          <a:srgbClr val="00B050"/>
                        </a:solidFill>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2/6/2023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dirty="0">
                          <a:effectLst/>
                        </a:rPr>
                        <a:t>16/6/2023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State</a:t>
            </a:r>
            <a:endParaRPr lang="pt-BR" sz="1400" b="1" dirty="0">
              <a:solidFill>
                <a:schemeClr val="tx1"/>
              </a:solidFill>
            </a:endParaRP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Action</a:t>
            </a:r>
            <a:endParaRPr lang="pt-BR" sz="1400" b="1" dirty="0">
              <a:solidFill>
                <a:schemeClr val="tx1"/>
              </a:solidFill>
            </a:endParaRP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gridCol w="847725"/>
              </a:tblGrid>
              <a:tr h="327343">
                <a:tc>
                  <a:txBody>
                    <a:bodyPr/>
                    <a:lstStyle/>
                    <a:p>
                      <a:pPr algn="ctr"/>
                      <a:r>
                        <a:rPr lang="pt-BR" sz="1200" dirty="0" smtClean="0"/>
                        <a:t>State/Action</a:t>
                      </a:r>
                      <a:endParaRPr lang="pt-BR" sz="1200" dirty="0"/>
                    </a:p>
                  </a:txBody>
                  <a:tcPr/>
                </a:tc>
                <a:tc>
                  <a:txBody>
                    <a:bodyPr/>
                    <a:lstStyle/>
                    <a:p>
                      <a:pPr algn="ctr"/>
                      <a:r>
                        <a:rPr lang="pt-BR" sz="1200" dirty="0" smtClean="0"/>
                        <a:t>Value</a:t>
                      </a:r>
                      <a:endParaRPr lang="pt-BR" sz="12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Q-Value</a:t>
            </a:r>
            <a:endParaRPr lang="pt-BR" sz="1400" b="1" dirty="0">
              <a:solidFill>
                <a:schemeClr val="tx1"/>
              </a:solidFill>
            </a:endParaRP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smtClean="0"/>
              <a:t>Q-Table</a:t>
            </a:r>
            <a:endParaRPr lang="pt-BR" b="1" dirty="0"/>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4884753"/>
          </a:xfrm>
        </p:spPr>
        <p:txBody>
          <a:bodyPr>
            <a:normAutofit/>
          </a:bodyPr>
          <a:lstStyle/>
          <a:p>
            <a:r>
              <a:rPr lang="pt-BR" dirty="0" smtClean="0"/>
              <a:t>Um (1) </a:t>
            </a:r>
            <a:r>
              <a:rPr lang="pt-BR" dirty="0"/>
              <a:t>trabalho </a:t>
            </a:r>
            <a:r>
              <a:rPr lang="pt-BR" dirty="0" smtClean="0"/>
              <a:t>em grupo com </a:t>
            </a:r>
            <a:r>
              <a:rPr lang="pt-BR" dirty="0"/>
              <a:t>peso de 85%.</a:t>
            </a:r>
          </a:p>
          <a:p>
            <a:pPr lvl="1">
              <a:buFont typeface="Wingdings" panose="05000000000000000000" pitchFamily="2" charset="2"/>
              <a:buChar char="§"/>
            </a:pPr>
            <a:r>
              <a:rPr lang="pt-BR" dirty="0"/>
              <a:t>Envolvendo questões teóricas e/ou práticas</a:t>
            </a:r>
            <a:r>
              <a:rPr lang="pt-BR" dirty="0" smtClean="0"/>
              <a:t>.</a:t>
            </a:r>
          </a:p>
          <a:p>
            <a:pPr lvl="1">
              <a:buFont typeface="Wingdings" panose="05000000000000000000" pitchFamily="2" charset="2"/>
              <a:buChar char="§"/>
            </a:pPr>
            <a:r>
              <a:rPr lang="pt-BR" dirty="0" smtClean="0"/>
              <a:t>Uma parte do trabalho será feita </a:t>
            </a:r>
            <a:r>
              <a:rPr lang="pt-BR" b="1" i="1" dirty="0" smtClean="0"/>
              <a:t>presencialmente</a:t>
            </a:r>
            <a:r>
              <a:rPr lang="pt-BR" dirty="0" smtClean="0"/>
              <a:t>.</a:t>
            </a:r>
            <a:endParaRPr lang="pt-BR" dirty="0"/>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smtClean="0"/>
              <a:t>Laboratórios podem </a:t>
            </a:r>
            <a:r>
              <a:rPr lang="pt-BR" dirty="0"/>
              <a:t>ser </a:t>
            </a:r>
            <a:r>
              <a:rPr lang="pt-BR" dirty="0" smtClean="0"/>
              <a:t>resolvidos </a:t>
            </a:r>
            <a:r>
              <a:rPr lang="pt-BR" dirty="0"/>
              <a:t>em grupo, mas </a:t>
            </a:r>
            <a:r>
              <a:rPr lang="pt-BR" dirty="0" smtClean="0"/>
              <a:t>entregas </a:t>
            </a:r>
            <a:r>
              <a:rPr lang="pt-BR" dirty="0"/>
              <a:t>devem </a:t>
            </a:r>
            <a:r>
              <a:rPr lang="pt-BR" dirty="0" smtClean="0"/>
              <a:t>ser individuais</a:t>
            </a:r>
            <a:r>
              <a:rPr lang="pt-BR" dirty="0"/>
              <a:t>.</a:t>
            </a:r>
          </a:p>
          <a:p>
            <a:pPr lvl="1">
              <a:buFont typeface="Wingdings" panose="05000000000000000000" pitchFamily="2" charset="2"/>
              <a:buChar char="§"/>
            </a:pPr>
            <a:r>
              <a:rPr lang="pt-BR" dirty="0"/>
              <a:t>Exercícios serão atribuídos através </a:t>
            </a:r>
            <a:r>
              <a:rPr lang="pt-BR" dirty="0" smtClean="0"/>
              <a:t>do MS </a:t>
            </a:r>
            <a:r>
              <a:rPr lang="pt-BR" dirty="0" err="1" smtClean="0"/>
              <a:t>Teams</a:t>
            </a:r>
            <a:r>
              <a:rPr lang="pt-BR" dirty="0"/>
              <a:t>. </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t>
            </a:r>
            <a:r>
              <a:rPr lang="pt-BR" dirty="0" smtClean="0"/>
              <a:t>acompanhem a frequência através do portal. </a:t>
            </a:r>
            <a:endParaRPr lang="pt-BR" dirty="0"/>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 xmlns:a16="http://schemas.microsoft.com/office/drawing/2014/main" id="{C04549A7-FF67-48B8-B0EE-75CF43A83803}"/>
              </a:ext>
            </a:extLst>
          </p:cNvPr>
          <p:cNvSpPr>
            <a:spLocks noGrp="1"/>
          </p:cNvSpPr>
          <p:nvPr>
            <p:ph idx="1"/>
          </p:nvPr>
        </p:nvSpPr>
        <p:spPr>
          <a:xfrm>
            <a:off x="838199" y="1515291"/>
            <a:ext cx="11264901" cy="4913789"/>
          </a:xfrm>
        </p:spPr>
        <p:txBody>
          <a:bodyPr>
            <a:normAutofit/>
          </a:bodyPr>
          <a:lstStyle/>
          <a:p>
            <a:r>
              <a:rPr lang="pt-BR" b="1" dirty="0" smtClean="0"/>
              <a:t>Emprego</a:t>
            </a:r>
            <a:r>
              <a:rPr lang="pt-BR" dirty="0"/>
              <a:t>: grandes companhias </a:t>
            </a:r>
            <a:r>
              <a:rPr lang="pt-BR" dirty="0" smtClean="0"/>
              <a:t>usam IA em seus produtos e soluções internas para </a:t>
            </a:r>
            <a:r>
              <a:rPr lang="pt-BR" dirty="0"/>
              <a:t>resolver os mais diversos tipos de problemas </a:t>
            </a:r>
            <a:r>
              <a:rPr lang="pt-BR" dirty="0" smtClean="0"/>
              <a:t>e, assim, aumentarem </a:t>
            </a:r>
            <a:r>
              <a:rPr lang="pt-BR" dirty="0"/>
              <a:t>sua </a:t>
            </a:r>
            <a:r>
              <a:rPr lang="pt-BR" dirty="0" smtClean="0"/>
              <a:t>eficiência e, consequentemente, 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a:t>
            </a:r>
            <a:r>
              <a:rPr lang="pt-BR" dirty="0" smtClean="0"/>
              <a:t>IA terá </a:t>
            </a:r>
            <a:r>
              <a:rPr lang="pt-BR" dirty="0"/>
              <a:t>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 xmlns:a16="http://schemas.microsoft.com/office/drawing/2014/main"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 xmlns:a16="http://schemas.microsoft.com/office/drawing/2014/main"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 xmlns:a16="http://schemas.microsoft.com/office/drawing/2014/main"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 xmlns:a16="http://schemas.microsoft.com/office/drawing/2014/main"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 xmlns:a16="http://schemas.microsoft.com/office/drawing/2014/main"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 xmlns:a16="http://schemas.microsoft.com/office/drawing/2014/main" id="{629596EE-D27E-4FA4-917F-4B2F4A295C7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ericsson logo">
            <a:extLst>
              <a:ext uri="{FF2B5EF4-FFF2-40B4-BE49-F238E27FC236}">
                <a16:creationId xmlns="" xmlns:a16="http://schemas.microsoft.com/office/drawing/2014/main"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qualcomm logo">
            <a:extLst>
              <a:ext uri="{FF2B5EF4-FFF2-40B4-BE49-F238E27FC236}">
                <a16:creationId xmlns="" xmlns:a16="http://schemas.microsoft.com/office/drawing/2014/main"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huawei logo">
            <a:extLst>
              <a:ext uri="{FF2B5EF4-FFF2-40B4-BE49-F238E27FC236}">
                <a16:creationId xmlns="" xmlns:a16="http://schemas.microsoft.com/office/drawing/2014/main"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53317" y="522109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25"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ZTE revela novo logo e sua nova filosofia sustentável e divertida -  TudoCelular.com"/>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960" t="7858" r="3315" b="5454"/>
          <a:stretch/>
        </p:blipFill>
        <p:spPr bwMode="auto">
          <a:xfrm>
            <a:off x="10697152" y="6090350"/>
            <a:ext cx="1063636" cy="51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Inteligência </a:t>
            </a:r>
            <a:r>
              <a:rPr lang="pt-BR" dirty="0"/>
              <a:t>Artificial</a:t>
            </a:r>
            <a:endParaRPr lang="en-US" dirty="0"/>
          </a:p>
        </p:txBody>
      </p:sp>
      <p:sp>
        <p:nvSpPr>
          <p:cNvPr id="3" name="Espaço Reservado para Conteúdo 2"/>
          <p:cNvSpPr>
            <a:spLocks noGrp="1"/>
          </p:cNvSpPr>
          <p:nvPr>
            <p:ph idx="1"/>
          </p:nvPr>
        </p:nvSpPr>
        <p:spPr>
          <a:xfrm>
            <a:off x="838200" y="1825624"/>
            <a:ext cx="10782300"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smtClean="0"/>
              <a:t>estímulos </a:t>
            </a:r>
            <a:r>
              <a:rPr lang="pt-BR" dirty="0"/>
              <a:t>vindos do ambiente, </a:t>
            </a:r>
            <a:r>
              <a:rPr lang="pt-BR" b="1" i="1" dirty="0"/>
              <a:t>aprender</a:t>
            </a:r>
            <a:r>
              <a:rPr lang="pt-BR" dirty="0"/>
              <a:t> com eles e </a:t>
            </a:r>
            <a:r>
              <a:rPr lang="pt-BR" dirty="0" smtClean="0"/>
              <a:t>usar o </a:t>
            </a:r>
            <a:r>
              <a:rPr lang="pt-BR" b="1" i="1" dirty="0" smtClean="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smtClean="0"/>
              <a:t>.</a:t>
            </a:r>
          </a:p>
          <a:p>
            <a:pPr marL="171450" indent="-171450" algn="just"/>
            <a:r>
              <a:rPr lang="pt-BR" dirty="0" smtClean="0"/>
              <a:t>Porém, </a:t>
            </a:r>
            <a:r>
              <a:rPr lang="pt-BR" dirty="0"/>
              <a:t>ensinar </a:t>
            </a:r>
            <a:r>
              <a:rPr lang="pt-BR" dirty="0" smtClean="0"/>
              <a:t>as máquinas a pensar não </a:t>
            </a:r>
            <a:r>
              <a:rPr lang="pt-BR" dirty="0"/>
              <a:t>é </a:t>
            </a:r>
            <a:r>
              <a:rPr lang="pt-BR" dirty="0" smtClean="0"/>
              <a:t>uma tarefa tão </a:t>
            </a:r>
            <a:r>
              <a:rPr lang="pt-BR" dirty="0"/>
              <a:t>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006527" cy="5032375"/>
          </a:xfrm>
        </p:spPr>
        <p:txBody>
          <a:bodyPr>
            <a:normAutofit fontScale="92500" lnSpcReduction="10000"/>
          </a:bodyPr>
          <a:lstStyle/>
          <a:p>
            <a:pPr algn="just"/>
            <a:r>
              <a:rPr lang="pt-BR" sz="2400" dirty="0" smtClean="0"/>
              <a:t>Para criar uma máquina </a:t>
            </a:r>
            <a:r>
              <a:rPr lang="pt-BR" sz="2400" dirty="0"/>
              <a:t>que </a:t>
            </a:r>
            <a:r>
              <a:rPr lang="pt-BR" sz="2400" dirty="0" smtClean="0"/>
              <a:t>simule a </a:t>
            </a:r>
            <a:r>
              <a:rPr lang="pt-BR" sz="2400" dirty="0"/>
              <a:t>inteligência humana, </a:t>
            </a:r>
            <a:r>
              <a:rPr lang="pt-BR" sz="2400" dirty="0" smtClean="0"/>
              <a:t>divide-se o problema em problemas menores (subáreas):</a:t>
            </a:r>
          </a:p>
          <a:p>
            <a:pPr lvl="1" algn="just">
              <a:buFont typeface="Wingdings" panose="05000000000000000000" pitchFamily="2" charset="2"/>
              <a:buChar char="§"/>
            </a:pPr>
            <a:r>
              <a:rPr lang="pt-BR" sz="2000" dirty="0" smtClean="0"/>
              <a:t>Processamento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a:t>
            </a:r>
            <a:r>
              <a:rPr lang="pt-BR" sz="1600" dirty="0" smtClean="0"/>
              <a:t>linguagens 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t>
            </a:r>
            <a:r>
              <a:rPr lang="pt-BR" sz="1600" dirty="0" smtClean="0">
                <a:cs typeface="Calibri"/>
              </a:rPr>
              <a:t>prévio.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e vídeos.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sp>
        <p:nvSpPr>
          <p:cNvPr id="18" name="Retângulo 17"/>
          <p:cNvSpPr/>
          <p:nvPr/>
        </p:nvSpPr>
        <p:spPr>
          <a:xfrm>
            <a:off x="7961101" y="2829629"/>
            <a:ext cx="4230899" cy="646331"/>
          </a:xfrm>
          <a:prstGeom prst="rect">
            <a:avLst/>
          </a:prstGeom>
        </p:spPr>
        <p:txBody>
          <a:bodyPr wrap="square">
            <a:spAutoFit/>
          </a:bodyPr>
          <a:lstStyle/>
          <a:p>
            <a:pPr algn="ctr"/>
            <a:r>
              <a:rPr lang="pt-BR" b="1" i="1" dirty="0"/>
              <a:t>IA é uma área muito ampla que engloba várias </a:t>
            </a:r>
            <a:r>
              <a:rPr lang="pt-BR" b="1" i="1" dirty="0" smtClean="0"/>
              <a:t>aplicações diferentes.</a:t>
            </a:r>
            <a:endParaRPr lang="en-US" b="1" i="1" dirty="0"/>
          </a:p>
        </p:txBody>
      </p:sp>
      <p:grpSp>
        <p:nvGrpSpPr>
          <p:cNvPr id="4" name="Grupo 3"/>
          <p:cNvGrpSpPr/>
          <p:nvPr/>
        </p:nvGrpSpPr>
        <p:grpSpPr>
          <a:xfrm>
            <a:off x="7961101" y="3475960"/>
            <a:ext cx="4141448" cy="2277374"/>
            <a:chOff x="8050552" y="3475960"/>
            <a:chExt cx="4141448" cy="2277374"/>
          </a:xfrm>
        </p:grpSpPr>
        <p:grpSp>
          <p:nvGrpSpPr>
            <p:cNvPr id="5" name="Agrupar 4">
              <a:extLst>
                <a:ext uri="{FF2B5EF4-FFF2-40B4-BE49-F238E27FC236}">
                  <a16:creationId xmlns="" xmlns:a16="http://schemas.microsoft.com/office/drawing/2014/main" id="{7463A6D3-5626-4043-85E5-66DFB2E72B8A}"/>
                </a:ext>
              </a:extLst>
            </p:cNvPr>
            <p:cNvGrpSpPr/>
            <p:nvPr/>
          </p:nvGrpSpPr>
          <p:grpSpPr>
            <a:xfrm>
              <a:off x="8595731" y="3475960"/>
              <a:ext cx="3016858" cy="2277374"/>
              <a:chOff x="9273707" y="365125"/>
              <a:chExt cx="2918293" cy="2351181"/>
            </a:xfrm>
          </p:grpSpPr>
          <p:pic>
            <p:nvPicPr>
              <p:cNvPr id="11" name="Picture 2" descr="Image result for umbrella">
                <a:extLst>
                  <a:ext uri="{FF2B5EF4-FFF2-40B4-BE49-F238E27FC236}">
                    <a16:creationId xmlns=""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0700907" y="4560298"/>
              <a:ext cx="769364" cy="415321"/>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240908" y="4539723"/>
              <a:ext cx="851572" cy="373910"/>
            </a:xfrm>
            <a:prstGeom prst="rect">
              <a:avLst/>
            </a:prstGeom>
            <a:noFill/>
          </p:spPr>
          <p:txBody>
            <a:bodyPr wrap="square" rtlCol="0">
              <a:spAutoFit/>
            </a:bodyPr>
            <a:lstStyle/>
            <a:p>
              <a:pPr algn="ctr"/>
              <a:r>
                <a:rPr lang="pt-BR" dirty="0" smtClean="0"/>
                <a:t>PLN</a:t>
              </a:r>
              <a:endParaRPr lang="pt-BR" dirty="0"/>
            </a:p>
          </p:txBody>
        </p:sp>
        <p:sp>
          <p:nvSpPr>
            <p:cNvPr id="8" name="TextBox 7"/>
            <p:cNvSpPr txBox="1"/>
            <p:nvPr/>
          </p:nvSpPr>
          <p:spPr>
            <a:xfrm>
              <a:off x="8050552" y="4432754"/>
              <a:ext cx="1500073" cy="369332"/>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211351" y="4511010"/>
              <a:ext cx="591890" cy="373910"/>
            </a:xfrm>
            <a:prstGeom prst="rect">
              <a:avLst/>
            </a:prstGeom>
            <a:noFill/>
          </p:spPr>
          <p:txBody>
            <a:bodyPr wrap="square" rtlCol="0">
              <a:spAutoFit/>
            </a:bodyPr>
            <a:lstStyle/>
            <a:p>
              <a:pPr algn="ctr"/>
              <a:r>
                <a:rPr lang="pt-BR" dirty="0" smtClean="0"/>
                <a:t>VC</a:t>
              </a:r>
              <a:endParaRPr lang="pt-BR" dirty="0"/>
            </a:p>
          </p:txBody>
        </p:sp>
        <p:sp>
          <p:nvSpPr>
            <p:cNvPr id="10" name="TextBox 9"/>
            <p:cNvSpPr txBox="1"/>
            <p:nvPr/>
          </p:nvSpPr>
          <p:spPr>
            <a:xfrm>
              <a:off x="10374631" y="4919705"/>
              <a:ext cx="1817369" cy="369332"/>
            </a:xfrm>
            <a:prstGeom prst="rect">
              <a:avLst/>
            </a:prstGeom>
            <a:noFill/>
          </p:spPr>
          <p:txBody>
            <a:bodyPr wrap="square" rtlCol="0">
              <a:spAutoFit/>
            </a:bodyPr>
            <a:lstStyle/>
            <a:p>
              <a:pPr algn="ctr"/>
              <a:r>
                <a:rPr lang="pt-BR" dirty="0" smtClean="0"/>
                <a:t>Representação</a:t>
              </a:r>
              <a:endParaRPr lang="pt-BR" dirty="0"/>
            </a:p>
          </p:txBody>
        </p:sp>
        <p:sp>
          <p:nvSpPr>
            <p:cNvPr id="14" name="TextBox 13"/>
            <p:cNvSpPr txBox="1"/>
            <p:nvPr/>
          </p:nvSpPr>
          <p:spPr>
            <a:xfrm>
              <a:off x="10252699" y="5323822"/>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8998429" y="5374342"/>
              <a:ext cx="851572" cy="373910"/>
            </a:xfrm>
            <a:prstGeom prst="rect">
              <a:avLst/>
            </a:prstGeom>
            <a:noFill/>
          </p:spPr>
          <p:txBody>
            <a:bodyPr wrap="square" rtlCol="0">
              <a:spAutoFit/>
            </a:bodyPr>
            <a:lstStyle/>
            <a:p>
              <a:pPr algn="ctr"/>
              <a:r>
                <a:rPr lang="pt-BR" dirty="0" smtClean="0"/>
                <a:t>IAG</a:t>
              </a:r>
              <a:endParaRPr lang="pt-BR" dirty="0"/>
            </a:p>
          </p:txBody>
        </p:sp>
        <p:sp>
          <p:nvSpPr>
            <p:cNvPr id="17" name="TextBox 7"/>
            <p:cNvSpPr txBox="1"/>
            <p:nvPr/>
          </p:nvSpPr>
          <p:spPr>
            <a:xfrm>
              <a:off x="8353960" y="4919705"/>
              <a:ext cx="1500073" cy="369332"/>
            </a:xfrm>
            <a:prstGeom prst="rect">
              <a:avLst/>
            </a:prstGeom>
            <a:noFill/>
          </p:spPr>
          <p:txBody>
            <a:bodyPr wrap="square" rtlCol="0">
              <a:spAutoFit/>
            </a:bodyPr>
            <a:lstStyle/>
            <a:p>
              <a:pPr algn="ctr"/>
              <a:r>
                <a:rPr lang="pt-BR" dirty="0" smtClean="0"/>
                <a:t>Raciocínio</a:t>
              </a:r>
              <a:endParaRPr lang="pt-BR" dirty="0"/>
            </a:p>
          </p:txBody>
        </p:sp>
      </p:grpSp>
    </p:spTree>
    <p:extLst>
      <p:ext uri="{BB962C8B-B14F-4D97-AF65-F5344CB8AC3E}">
        <p14:creationId xmlns:p14="http://schemas.microsoft.com/office/powerpoint/2010/main" val="222487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1110546" cy="5032376"/>
          </a:xfrm>
        </p:spPr>
        <p:txBody>
          <a:bodyPr/>
          <a:lstStyle/>
          <a:p>
            <a:r>
              <a:rPr lang="pt-BR" dirty="0"/>
              <a:t>Como vimos, IA é um área muito ampla, </a:t>
            </a:r>
            <a:r>
              <a:rPr lang="pt-BR" dirty="0" smtClean="0"/>
              <a:t>e, </a:t>
            </a:r>
            <a:r>
              <a:rPr lang="pt-BR" dirty="0"/>
              <a:t>portanto, focaremos no estudo de algoritmos de </a:t>
            </a:r>
            <a:r>
              <a:rPr lang="pt-BR" b="1" i="1" dirty="0"/>
              <a:t>Aprendizado de </a:t>
            </a:r>
            <a:r>
              <a:rPr lang="pt-BR" b="1" i="1" dirty="0" smtClean="0"/>
              <a:t>Máquina </a:t>
            </a:r>
            <a:r>
              <a:rPr lang="pt-BR" dirty="0" smtClean="0"/>
              <a:t>(do inglês, </a:t>
            </a:r>
            <a:r>
              <a:rPr lang="pt-BR" i="1" dirty="0" err="1" smtClean="0"/>
              <a:t>Machine</a:t>
            </a:r>
            <a:r>
              <a:rPr lang="pt-BR" i="1" dirty="0" smtClean="0"/>
              <a:t> Learning - ML</a:t>
            </a:r>
            <a:r>
              <a:rPr lang="pt-BR" dirty="0" smtClean="0"/>
              <a:t>). </a:t>
            </a:r>
            <a:endParaRPr lang="pt-BR" dirty="0"/>
          </a:p>
          <a:p>
            <a:r>
              <a:rPr lang="pt-BR" b="1" dirty="0"/>
              <a:t>Por quê?</a:t>
            </a:r>
          </a:p>
          <a:p>
            <a:pPr lvl="1">
              <a:buFont typeface="Wingdings" panose="05000000000000000000" pitchFamily="2" charset="2"/>
              <a:buChar char="§"/>
            </a:pPr>
            <a:r>
              <a:rPr lang="pt-BR" b="1" i="1" dirty="0"/>
              <a:t>Caixa de ferramentas</a:t>
            </a:r>
            <a:r>
              <a:rPr lang="pt-BR" dirty="0"/>
              <a:t>: ML oferece ferramentas </a:t>
            </a:r>
            <a:r>
              <a:rPr lang="pt-BR" dirty="0" smtClean="0"/>
              <a:t>importantes para </a:t>
            </a:r>
            <a:r>
              <a:rPr lang="pt-BR" dirty="0"/>
              <a:t>a análise e solução eficiente de vários problemas em várias </a:t>
            </a:r>
            <a:r>
              <a:rPr lang="pt-BR" dirty="0" smtClean="0"/>
              <a:t>áreas, incluindo telecomunicações.</a:t>
            </a:r>
            <a:endParaRPr lang="pt-BR" dirty="0"/>
          </a:p>
          <a:p>
            <a:pPr lvl="1">
              <a:buFont typeface="Wingdings" panose="05000000000000000000" pitchFamily="2" charset="2"/>
              <a:buChar char="§"/>
            </a:pPr>
            <a:r>
              <a:rPr lang="pt-BR" b="1" i="1" dirty="0"/>
              <a:t>Redução de complexidade e custo</a:t>
            </a:r>
            <a:r>
              <a:rPr lang="pt-BR" dirty="0"/>
              <a:t>: vários procedimentos e processos </a:t>
            </a:r>
            <a:r>
              <a:rPr lang="pt-BR" dirty="0" smtClean="0"/>
              <a:t>de várias </a:t>
            </a:r>
            <a:r>
              <a:rPr lang="pt-BR" dirty="0"/>
              <a:t>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empregos na área de análise, ciência e engenharia de dados, além de pesquisas inovadoras </a:t>
            </a:r>
            <a:r>
              <a:rPr lang="pt-BR" dirty="0" smtClean="0"/>
              <a:t>que usem </a:t>
            </a:r>
            <a:r>
              <a:rPr lang="pt-BR" dirty="0"/>
              <a:t>ML para a solução de </a:t>
            </a:r>
            <a:r>
              <a:rPr lang="pt-BR" dirty="0" smtClean="0"/>
              <a:t>problemas em diversas áreas do conhecimento.</a:t>
            </a:r>
            <a:endParaRPr lang="pt-BR" dirty="0"/>
          </a:p>
        </p:txBody>
      </p:sp>
      <p:pic>
        <p:nvPicPr>
          <p:cNvPr id="4" name="Picture 4" descr="Image result for aprendizado de máquina">
            <a:extLst>
              <a:ext uri="{FF2B5EF4-FFF2-40B4-BE49-F238E27FC236}">
                <a16:creationId xmlns="" xmlns:a16="http://schemas.microsoft.com/office/drawing/2014/main"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75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8032</TotalTime>
  <Words>4019</Words>
  <Application>Microsoft Office PowerPoint</Application>
  <PresentationFormat>Widescreen</PresentationFormat>
  <Paragraphs>467</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códigos</vt:lpstr>
      <vt:lpstr>Goolge Colaboratory (Colab)</vt:lpstr>
      <vt:lpstr>Binder</vt:lpstr>
      <vt:lpstr>Objetivo do curso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1811</cp:revision>
  <dcterms:created xsi:type="dcterms:W3CDTF">2020-01-20T13:50:05Z</dcterms:created>
  <dcterms:modified xsi:type="dcterms:W3CDTF">2023-02-06T12:46:28Z</dcterms:modified>
</cp:coreProperties>
</file>