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9" r:id="rId2"/>
    <p:sldId id="463" r:id="rId3"/>
    <p:sldId id="485" r:id="rId4"/>
    <p:sldId id="487" r:id="rId5"/>
    <p:sldId id="489" r:id="rId6"/>
    <p:sldId id="488" r:id="rId7"/>
    <p:sldId id="486" r:id="rId8"/>
    <p:sldId id="492" r:id="rId9"/>
    <p:sldId id="493" r:id="rId10"/>
    <p:sldId id="501" r:id="rId11"/>
    <p:sldId id="494" r:id="rId12"/>
    <p:sldId id="490" r:id="rId13"/>
    <p:sldId id="497" r:id="rId14"/>
    <p:sldId id="499" r:id="rId15"/>
    <p:sldId id="500" r:id="rId16"/>
    <p:sldId id="502" r:id="rId17"/>
    <p:sldId id="495" r:id="rId18"/>
    <p:sldId id="496" r:id="rId19"/>
    <p:sldId id="504" r:id="rId20"/>
    <p:sldId id="506" r:id="rId21"/>
    <p:sldId id="505" r:id="rId22"/>
    <p:sldId id="503" r:id="rId23"/>
    <p:sldId id="472" r:id="rId24"/>
    <p:sldId id="479" r:id="rId25"/>
    <p:sldId id="480" r:id="rId26"/>
    <p:sldId id="482" r:id="rId27"/>
    <p:sldId id="317" r:id="rId28"/>
    <p:sldId id="332" r:id="rId29"/>
    <p:sldId id="299" r:id="rId30"/>
    <p:sldId id="285" r:id="rId31"/>
    <p:sldId id="415" r:id="rId32"/>
    <p:sldId id="283" r:id="rId33"/>
    <p:sldId id="274" r:id="rId34"/>
    <p:sldId id="278" r:id="rId35"/>
    <p:sldId id="292" r:id="rId36"/>
    <p:sldId id="498" r:id="rId37"/>
    <p:sldId id="295" r:id="rId38"/>
    <p:sldId id="396" r:id="rId39"/>
    <p:sldId id="484" r:id="rId40"/>
    <p:sldId id="421" r:id="rId41"/>
    <p:sldId id="423" r:id="rId4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6247" autoAdjust="0"/>
  </p:normalViewPr>
  <p:slideViewPr>
    <p:cSldViewPr snapToGrid="0">
      <p:cViewPr>
        <p:scale>
          <a:sx n="75" d="100"/>
          <a:sy n="75" d="100"/>
        </p:scale>
        <p:origin x="124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29/09/2023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https://mybinder.org/v2/gh/zz4fap/t319_aprendizado_de_maquina/main?filepath=notebooks%2Fregression%2Fgd_versions%2Fstocastic_gradient_descent_with_learning_schedule_and_with_figures.ipynb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https://colab.research.google.com/github/zz4fap/t319_aprendizado_de_maquina/blob/main/notebooks/regression/gd_versions/stocastic_gradient_descent_with_learning_schedule_and_with_figures.ipynb</a:t>
            </a:r>
          </a:p>
          <a:p>
            <a:endParaRPr lang="pt-BR" sz="1200" baseline="0" dirty="0"/>
          </a:p>
          <a:p>
            <a:r>
              <a:rPr lang="pt-BR" sz="1200" baseline="0" dirty="0"/>
              <a:t>Os passos começam com grandes valores (o que ajuda a progredir rapidamente e a escapar de mínimos locais, casos em que a superfície de erro seja bastante irregular) e depois diminuem cada vez mais, permitindo que o algoritmo se estabilize no mínimo global.</a:t>
            </a:r>
          </a:p>
          <a:p>
            <a:endParaRPr lang="pt-BR" sz="1200" baseline="0" dirty="0"/>
          </a:p>
          <a:p>
            <a:r>
              <a:rPr lang="pt-BR" dirty="0"/>
              <a:t>Se a taxa de aprendizagem for reduzida muito rapidamente, o algoritmo poderá ficar preso no mínimo local ou até ficar</a:t>
            </a:r>
            <a:r>
              <a:rPr lang="pt-BR" baseline="0" dirty="0"/>
              <a:t> travado antes de chegar ao mínimo</a:t>
            </a:r>
            <a:r>
              <a:rPr lang="pt-BR" dirty="0"/>
              <a:t>. Se a taxa de aprendizado for reduzida muito lentamente, o algoritmo poderá oscilar ao</a:t>
            </a:r>
            <a:r>
              <a:rPr lang="pt-BR" baseline="0" dirty="0"/>
              <a:t> redor do</a:t>
            </a:r>
            <a:r>
              <a:rPr lang="pt-BR" dirty="0"/>
              <a:t> mínimo por um longo tempo e acabar com uma solução não ótima (</a:t>
            </a:r>
            <a:r>
              <a:rPr lang="pt-BR" dirty="0" err="1"/>
              <a:t>sub-ótima</a:t>
            </a:r>
            <a:r>
              <a:rPr lang="pt-BR" dirty="0"/>
              <a:t>) caso o treinamento se encerre muito cedo.</a:t>
            </a:r>
          </a:p>
          <a:p>
            <a:endParaRPr lang="pt-BR" dirty="0"/>
          </a:p>
          <a:p>
            <a:r>
              <a:rPr lang="pt-BR" b="1" dirty="0"/>
              <a:t>Alguns tipos de esquema para ajuste do passo de aprendizagem são:</a:t>
            </a:r>
          </a:p>
          <a:p>
            <a:pPr marL="171450" indent="-171450">
              <a:buFont typeface="Arial" panose="020B0604020202020204" pitchFamily="34" charset="0"/>
              <a:buChar char="•"/>
            </a:pPr>
            <a:r>
              <a:rPr lang="pt-BR" b="1" dirty="0"/>
              <a:t>Decaimento por etapas ou degraus</a:t>
            </a:r>
            <a:r>
              <a:rPr lang="pt-BR" dirty="0"/>
              <a:t>: reduz a taxa de aprendizado de algum fator a cada número pré-definido de iterações ou épocas. Os valores típicos são utilizados para reduzir a taxa de aprendizado pela metade a cada número pré-definido de épocas. Esses números dependem muito do tipo de problema e do modelo. Uma heurística que você pode ver na prática é observar o erro de validação durante o treinamento com uma taxa de aprendizado fixa e reduzir a taxa de aprendizado em uma constante (por exemplo, 0,5) sempre que o erro de validação parar de decrescer.</a:t>
            </a:r>
          </a:p>
          <a:p>
            <a:pPr marL="171450" indent="-171450">
              <a:buFont typeface="Arial" panose="020B0604020202020204" pitchFamily="34" charset="0"/>
              <a:buChar char="•"/>
            </a:pPr>
            <a:r>
              <a:rPr lang="pt-BR" b="1" dirty="0"/>
              <a:t>Decaimento exponencial</a:t>
            </a:r>
            <a:r>
              <a:rPr lang="pt-BR" dirty="0"/>
              <a:t>: tem a forma matemática α = α0 e^(-</a:t>
            </a:r>
            <a:r>
              <a:rPr lang="pt-BR" dirty="0" err="1"/>
              <a:t>kt</a:t>
            </a:r>
            <a:r>
              <a:rPr lang="pt-BR" dirty="0"/>
              <a:t>), onde α0, k são </a:t>
            </a:r>
            <a:r>
              <a:rPr lang="pt-BR" dirty="0" err="1"/>
              <a:t>hiperparâmetros</a:t>
            </a:r>
            <a:r>
              <a:rPr lang="pt-BR" dirty="0"/>
              <a:t> e t é o número da iteração (mas você também pode usar o número de épocas).</a:t>
            </a:r>
          </a:p>
          <a:p>
            <a:pPr marL="171450" indent="-171450">
              <a:buFont typeface="Arial" panose="020B0604020202020204" pitchFamily="34" charset="0"/>
              <a:buChar char="•"/>
            </a:pPr>
            <a:r>
              <a:rPr lang="pt-BR" b="1" dirty="0"/>
              <a:t>Decaimento temporal</a:t>
            </a:r>
            <a:r>
              <a:rPr lang="pt-BR" dirty="0"/>
              <a:t>: tem a forma matemática α = α0 / (1 + </a:t>
            </a:r>
            <a:r>
              <a:rPr lang="pt-BR" dirty="0" err="1"/>
              <a:t>kt</a:t>
            </a:r>
            <a:r>
              <a:rPr lang="pt-BR" dirty="0"/>
              <a:t>), onde a0, k são </a:t>
            </a:r>
            <a:r>
              <a:rPr lang="pt-BR" dirty="0" err="1"/>
              <a:t>hiperparâmetros</a:t>
            </a:r>
            <a:r>
              <a:rPr lang="pt-BR" dirty="0"/>
              <a:t> e t é o número da iteração.</a:t>
            </a:r>
          </a:p>
          <a:p>
            <a:pPr marL="171450" indent="-171450">
              <a:buFont typeface="Arial" panose="020B0604020202020204" pitchFamily="34" charset="0"/>
              <a:buChar char="•"/>
            </a:pPr>
            <a:endParaRPr lang="pt-BR" dirty="0"/>
          </a:p>
          <a:p>
            <a:pPr marL="0" indent="0">
              <a:buFont typeface="Arial" panose="020B0604020202020204" pitchFamily="34" charset="0"/>
              <a:buNone/>
            </a:pPr>
            <a:r>
              <a:rPr lang="pt-BR" b="1" dirty="0"/>
              <a:t>Exemplo</a:t>
            </a:r>
            <a:r>
              <a:rPr lang="pt-BR" dirty="0"/>
              <a:t>: stocastic_gradient_descent_with_learning_schedule_and_with_figures.ipynb</a:t>
            </a:r>
          </a:p>
        </p:txBody>
      </p:sp>
      <p:sp>
        <p:nvSpPr>
          <p:cNvPr id="4" name="Slide Number Placeholder 3"/>
          <p:cNvSpPr>
            <a:spLocks noGrp="1"/>
          </p:cNvSpPr>
          <p:nvPr>
            <p:ph type="sldNum" sz="quarter" idx="10"/>
          </p:nvPr>
        </p:nvSpPr>
        <p:spPr/>
        <p:txBody>
          <a:bodyPr/>
          <a:lstStyle/>
          <a:p>
            <a:fld id="{DA8B99DF-01BC-492A-8CEF-4FD88D18DD9D}" type="slidenum">
              <a:rPr lang="nl-BE" smtClean="0"/>
              <a:t>25</a:t>
            </a:fld>
            <a:endParaRPr lang="nl-BE"/>
          </a:p>
        </p:txBody>
      </p:sp>
    </p:spTree>
    <p:extLst>
      <p:ext uri="{BB962C8B-B14F-4D97-AF65-F5344CB8AC3E}">
        <p14:creationId xmlns:p14="http://schemas.microsoft.com/office/powerpoint/2010/main" val="2251400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a:t>
            </a:r>
            <a:r>
              <a:rPr lang="pt-BR" baseline="0" dirty="0"/>
              <a:t> </a:t>
            </a:r>
            <a:r>
              <a:rPr lang="pt-BR" dirty="0"/>
              <a:t>https://colab.research.google.com/github/zz4fap/t319_aprendizado_de_maquina/blob/main/labs/Laboratorio4.ipynb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119925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474938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127471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35</a:t>
            </a:fld>
            <a:endParaRPr lang="nl-BE"/>
          </a:p>
        </p:txBody>
      </p:sp>
    </p:spTree>
    <p:extLst>
      <p:ext uri="{BB962C8B-B14F-4D97-AF65-F5344CB8AC3E}">
        <p14:creationId xmlns:p14="http://schemas.microsoft.com/office/powerpoint/2010/main" val="153510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36</a:t>
            </a:fld>
            <a:endParaRPr lang="nl-BE"/>
          </a:p>
        </p:txBody>
      </p:sp>
    </p:spTree>
    <p:extLst>
      <p:ext uri="{BB962C8B-B14F-4D97-AF65-F5344CB8AC3E}">
        <p14:creationId xmlns:p14="http://schemas.microsoft.com/office/powerpoint/2010/main" val="4087609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termo momentum aumenta para dimensões cujos gradientes apontam nas mesmas direções e reduz atualizações para dimensões cujos gradientes mudam de direção. Como resultado, temos convergência mais rápida e oscilação reduzida.</a:t>
            </a:r>
          </a:p>
        </p:txBody>
      </p:sp>
      <p:sp>
        <p:nvSpPr>
          <p:cNvPr id="4" name="Slide Number Placeholder 3"/>
          <p:cNvSpPr>
            <a:spLocks noGrp="1"/>
          </p:cNvSpPr>
          <p:nvPr>
            <p:ph type="sldNum" sz="quarter" idx="10"/>
          </p:nvPr>
        </p:nvSpPr>
        <p:spPr/>
        <p:txBody>
          <a:bodyPr/>
          <a:lstStyle/>
          <a:p>
            <a:fld id="{DA8B99DF-01BC-492A-8CEF-4FD88D18DD9D}" type="slidenum">
              <a:rPr lang="nl-BE" smtClean="0"/>
              <a:t>41</a:t>
            </a:fld>
            <a:endParaRPr lang="nl-BE"/>
          </a:p>
        </p:txBody>
      </p:sp>
    </p:spTree>
    <p:extLst>
      <p:ext uri="{BB962C8B-B14F-4D97-AF65-F5344CB8AC3E}">
        <p14:creationId xmlns:p14="http://schemas.microsoft.com/office/powerpoint/2010/main" val="886674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Se o</a:t>
            </a:r>
            <a:r>
              <a:rPr lang="pt-BR" sz="1200" baseline="0" dirty="0"/>
              <a:t> passo</a:t>
            </a:r>
            <a:r>
              <a:rPr lang="pt-BR" sz="1200" dirty="0"/>
              <a:t> de aprendizagem for muito pequeno, o algoritmo precisará passar por muitas iterações para convergir, o que levará muito tempo.</a:t>
            </a:r>
          </a:p>
          <a:p>
            <a:endParaRPr lang="pt-BR" sz="1200" dirty="0"/>
          </a:p>
          <a:p>
            <a:r>
              <a:rPr lang="pt-BR" sz="1200" dirty="0"/>
              <a:t>Por outro lado, se ele</a:t>
            </a:r>
            <a:r>
              <a:rPr lang="pt-BR" sz="1200" baseline="0" dirty="0"/>
              <a:t> </a:t>
            </a:r>
            <a:r>
              <a:rPr lang="pt-BR" sz="1200" dirty="0"/>
              <a:t>for muito grande, você pode pular o vale e acabar do outro lado, possivelmente até mais alto do que antes. Isso pode fazer o algoritmo divergir, com valores cada vez maiores, falhando em encontrar uma boa solução.</a:t>
            </a:r>
          </a:p>
          <a:p>
            <a:endParaRPr lang="pt-BR" sz="1200" dirty="0"/>
          </a:p>
          <a:p>
            <a:r>
              <a:rPr lang="pt-BR" sz="1200" dirty="0"/>
              <a:t>Assim, o</a:t>
            </a:r>
            <a:r>
              <a:rPr lang="pt-BR" sz="1200" baseline="0" dirty="0"/>
              <a:t> passo </a:t>
            </a:r>
            <a:r>
              <a:rPr lang="pt-BR" sz="1200" dirty="0"/>
              <a:t>de aprendizagem deve ser experimentado/explorado para encontrar o melhor valor que acelere a descida do gradiente.</a:t>
            </a:r>
          </a:p>
          <a:p>
            <a:endParaRPr lang="pt-BR" sz="1200" dirty="0"/>
          </a:p>
          <a:p>
            <a:r>
              <a:rPr lang="pt-BR" sz="1200" dirty="0"/>
              <a:t>O momentum adiciona uma fração da atualização de peso anterior a atual. Quando o gradiente continua apontando na mesma direção por atualizações consecutivas, isso aumentará o tamanho dos passos dados em direção ao mínimo.</a:t>
            </a:r>
            <a:r>
              <a:rPr lang="pt-BR" sz="1200" baseline="0" dirty="0"/>
              <a:t> </a:t>
            </a:r>
            <a:r>
              <a:rPr lang="pt-BR" sz="1200" dirty="0"/>
              <a:t>Por outro lado, quando o gradiente continua mudando de direção, o momentum suaviza as variações, ou seja, as atualizações.</a:t>
            </a:r>
          </a:p>
          <a:p>
            <a:endParaRPr lang="pt-BR" sz="1200" dirty="0"/>
          </a:p>
          <a:p>
            <a:r>
              <a:rPr lang="pt-BR" sz="1200" b="1" dirty="0"/>
              <a:t>OBS</a:t>
            </a:r>
            <a:r>
              <a:rPr lang="pt-BR" sz="1200" dirty="0"/>
              <a:t>.: Passos largos durante as iterações iniciais e curtos conforme o algoritmo se aproxima do mínimo podem acelerar a convergência.</a:t>
            </a:r>
            <a:r>
              <a:rPr lang="pt-BR" sz="1200" baseline="0" dirty="0"/>
              <a:t> </a:t>
            </a:r>
            <a:r>
              <a:rPr lang="pt-BR" sz="1200" dirty="0"/>
              <a:t>Este tipo de abordagem é implementada por </a:t>
            </a:r>
            <a:r>
              <a:rPr lang="pt-BR" sz="1200" b="1" i="1" dirty="0"/>
              <a:t>esquemas de variação programada</a:t>
            </a:r>
            <a:r>
              <a:rPr lang="pt-BR" sz="1200" dirty="0"/>
              <a:t> do passo de aprendizagem </a:t>
            </a:r>
          </a:p>
          <a:p>
            <a:pPr marL="171450" indent="-171450">
              <a:buFont typeface="Arial" panose="020B0604020202020204" pitchFamily="34" charset="0"/>
              <a:buChar char="•"/>
            </a:pPr>
            <a:r>
              <a:rPr lang="pt-BR" sz="1200" dirty="0"/>
              <a:t>Por exemplo: momentum, </a:t>
            </a:r>
            <a:r>
              <a:rPr lang="pt-BR" sz="1200" dirty="0" err="1"/>
              <a:t>anelamento</a:t>
            </a:r>
            <a:r>
              <a:rPr lang="pt-BR" sz="1200" dirty="0"/>
              <a:t>, algoritmos de otimização com ajuste adaptativo do passo de aprendizagem (</a:t>
            </a:r>
            <a:r>
              <a:rPr lang="pt-BR" sz="1200" dirty="0" err="1"/>
              <a:t>RMSProp</a:t>
            </a:r>
            <a:r>
              <a:rPr lang="pt-BR" sz="1200" dirty="0"/>
              <a:t>, </a:t>
            </a:r>
            <a:r>
              <a:rPr lang="pt-BR" sz="1200" dirty="0" err="1"/>
              <a:t>AdaGrad</a:t>
            </a:r>
            <a:r>
              <a:rPr lang="pt-BR" sz="1200" dirty="0"/>
              <a:t>, Adam, etc.).</a:t>
            </a:r>
            <a:endParaRPr lang="nl-BE" sz="120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755092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https://colab.research.google.com/github/zz4fap/t319_aprendizado_de_maquina/blob/main/notebooks/regression/selecionando_o_passo_de_aprendizagem.ipynb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err="1"/>
              <a:t>Hiperparâmetro</a:t>
            </a:r>
            <a:r>
              <a:rPr lang="pt-BR" dirty="0"/>
              <a:t>: parâmetro que influencia no aprendizado do algoritmo,</a:t>
            </a:r>
            <a:r>
              <a:rPr lang="pt-BR" baseline="0" dirty="0"/>
              <a:t> ou seja, dita seu aprendizado. Não é um parâmetro aprendido pelo modelo como no caso dos pesos de um modelo de regressão linear.</a:t>
            </a:r>
            <a:endParaRPr lang="pt-BR" dirty="0"/>
          </a:p>
          <a:p>
            <a:endParaRPr lang="pt-BR" dirty="0"/>
          </a:p>
          <a:p>
            <a:r>
              <a:rPr lang="pt-BR" dirty="0"/>
              <a:t>Se o</a:t>
            </a:r>
            <a:r>
              <a:rPr lang="pt-BR" baseline="0" dirty="0"/>
              <a:t> passo</a:t>
            </a:r>
            <a:r>
              <a:rPr lang="pt-BR" dirty="0"/>
              <a:t> de aprendizagem for muito pequeno, o algoritmo precisará passar por muitas iterações para convergir, o que levará muito tempo.</a:t>
            </a:r>
          </a:p>
          <a:p>
            <a:endParaRPr lang="pt-BR" dirty="0"/>
          </a:p>
          <a:p>
            <a:r>
              <a:rPr lang="pt-BR" dirty="0"/>
              <a:t>Por outro lado, se ele</a:t>
            </a:r>
            <a:r>
              <a:rPr lang="pt-BR" baseline="0" dirty="0"/>
              <a:t> </a:t>
            </a:r>
            <a:r>
              <a:rPr lang="pt-BR" dirty="0"/>
              <a:t>for muito grande, você pode pular o vale e acabar do outro lado, possivelmente até mais alto do que antes. Isso pode fazer o algoritmo divergir, com valores cada vez maiores, falhando em encontrar uma boa solução.</a:t>
            </a:r>
          </a:p>
          <a:p>
            <a:endParaRPr lang="pt-BR" dirty="0"/>
          </a:p>
          <a:p>
            <a:r>
              <a:rPr lang="pt-BR" dirty="0"/>
              <a:t>Assim, o</a:t>
            </a:r>
            <a:r>
              <a:rPr lang="pt-BR" baseline="0" dirty="0"/>
              <a:t> passo </a:t>
            </a:r>
            <a:r>
              <a:rPr lang="pt-BR" dirty="0"/>
              <a:t>de aprendizagem deve ser experimentado/explorado para encontrar o melhor valor que acelere a descida do gradiente.</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59568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Enquanto </a:t>
            </a:r>
            <a:r>
              <a:rPr lang="pt-BR" baseline="0" dirty="0"/>
              <a:t>a </a:t>
            </a:r>
            <a:r>
              <a:rPr lang="pt-BR" dirty="0"/>
              <a:t>direção é determinada pelo</a:t>
            </a:r>
            <a:r>
              <a:rPr lang="pt-BR" baseline="0" dirty="0"/>
              <a:t> vetor</a:t>
            </a:r>
            <a:r>
              <a:rPr lang="pt-BR" dirty="0"/>
              <a:t> gradiente da função de erro, a taxa de aprendizado determina o quão grande um passo é dado nessa direção.</a:t>
            </a:r>
          </a:p>
          <a:p>
            <a:endParaRPr lang="pt-BR" dirty="0"/>
          </a:p>
          <a:p>
            <a:r>
              <a:rPr lang="pt-BR" dirty="0"/>
              <a:t>Se o</a:t>
            </a:r>
            <a:r>
              <a:rPr lang="pt-BR" baseline="0" dirty="0"/>
              <a:t> passo</a:t>
            </a:r>
            <a:r>
              <a:rPr lang="pt-BR" dirty="0"/>
              <a:t> de aprendizagem for muito pequeno, o algoritmo precisará passar por muitas iterações até convergir, o que levará muito tempo.</a:t>
            </a:r>
          </a:p>
          <a:p>
            <a:endParaRPr lang="pt-BR" dirty="0"/>
          </a:p>
          <a:p>
            <a:r>
              <a:rPr lang="pt-BR" dirty="0"/>
              <a:t>Por outro lado, se ele</a:t>
            </a:r>
            <a:r>
              <a:rPr lang="pt-BR" baseline="0" dirty="0"/>
              <a:t> </a:t>
            </a:r>
            <a:r>
              <a:rPr lang="pt-BR" dirty="0"/>
              <a:t>for muito grande, você pode pular o vale e acabar do outro lado, possivelmente até mais alto do que antes. Isso pode fazer o algoritmo divergir, com valores cada vez maiores, falhando em encontrar uma boa solução.</a:t>
            </a:r>
          </a:p>
          <a:p>
            <a:endParaRPr lang="pt-BR" dirty="0"/>
          </a:p>
          <a:p>
            <a:r>
              <a:rPr lang="pt-BR" dirty="0"/>
              <a:t>Assim, o</a:t>
            </a:r>
            <a:r>
              <a:rPr lang="pt-BR" baseline="0" dirty="0"/>
              <a:t> passo </a:t>
            </a:r>
            <a:r>
              <a:rPr lang="pt-BR" dirty="0"/>
              <a:t>de aprendizagem deve ser experimentado/explorado para encontrar o melhor valor que acelere a descida do gradiente.</a:t>
            </a:r>
          </a:p>
          <a:p>
            <a:endParaRPr lang="pt-BR" dirty="0"/>
          </a:p>
          <a:p>
            <a:r>
              <a:rPr lang="pt-BR" dirty="0"/>
              <a:t>Ao usar grandes valores para o passo de aprendizagem, é possível encontrar um ciclo de feedback positivo no qual grandes valores induzem grandes gradientes que, então, induzem uma grande atualização dos pesos. Se essas atualizações aumentarem consistentemente o tamanho dos pesos, então [os pesos] se afastam rapidamente do</a:t>
            </a:r>
            <a:r>
              <a:rPr lang="pt-BR" baseline="0" dirty="0"/>
              <a:t> ponto de mínimo </a:t>
            </a:r>
            <a:r>
              <a:rPr lang="pt-BR" dirty="0"/>
              <a:t>até que ocorra o estouro da precisão numérica.</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boa intuição para se ter em mente é que, com uma alta taxa de aprendizado o vetor de pesos “oscila” ou “pula” caoticamente, incapaz de convergir para áreas mais profundas, porém mais estreitas, da superfície de erro. </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2293088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Enquanto </a:t>
            </a:r>
            <a:r>
              <a:rPr lang="pt-BR" baseline="0" dirty="0"/>
              <a:t>a </a:t>
            </a:r>
            <a:r>
              <a:rPr lang="pt-BR" dirty="0"/>
              <a:t>direção é determinada pelo</a:t>
            </a:r>
            <a:r>
              <a:rPr lang="pt-BR" baseline="0" dirty="0"/>
              <a:t> vetor</a:t>
            </a:r>
            <a:r>
              <a:rPr lang="pt-BR" dirty="0"/>
              <a:t> gradiente da função de erro, a taxa de aprendizado determina o quão grande um passo é dado nessa direção.</a:t>
            </a:r>
          </a:p>
          <a:p>
            <a:endParaRPr lang="pt-BR" dirty="0"/>
          </a:p>
          <a:p>
            <a:r>
              <a:rPr lang="pt-BR" dirty="0"/>
              <a:t>Se o</a:t>
            </a:r>
            <a:r>
              <a:rPr lang="pt-BR" baseline="0" dirty="0"/>
              <a:t> passo</a:t>
            </a:r>
            <a:r>
              <a:rPr lang="pt-BR" dirty="0"/>
              <a:t> de aprendizagem for muito pequeno, o algoritmo precisará passar por muitas iterações até convergir, o que levará muito tempo.</a:t>
            </a:r>
          </a:p>
          <a:p>
            <a:endParaRPr lang="pt-BR" dirty="0"/>
          </a:p>
          <a:p>
            <a:r>
              <a:rPr lang="pt-BR" dirty="0"/>
              <a:t>Por outro lado, se ele</a:t>
            </a:r>
            <a:r>
              <a:rPr lang="pt-BR" baseline="0" dirty="0"/>
              <a:t> </a:t>
            </a:r>
            <a:r>
              <a:rPr lang="pt-BR" dirty="0"/>
              <a:t>for muito grande, você pode pular o vale e acabar do outro lado, possivelmente até mais alto do que antes. Isso pode fazer o algoritmo divergir, com valores cada vez maiores, falhando em encontrar uma boa solução.</a:t>
            </a:r>
          </a:p>
          <a:p>
            <a:endParaRPr lang="pt-BR" dirty="0"/>
          </a:p>
          <a:p>
            <a:r>
              <a:rPr lang="pt-BR" dirty="0"/>
              <a:t>Assim, o</a:t>
            </a:r>
            <a:r>
              <a:rPr lang="pt-BR" baseline="0" dirty="0"/>
              <a:t> passo </a:t>
            </a:r>
            <a:r>
              <a:rPr lang="pt-BR" dirty="0"/>
              <a:t>de aprendizagem deve ser experimentado/explorado para encontrar o melhor valor que acelere a descida do gradiente.</a:t>
            </a:r>
          </a:p>
          <a:p>
            <a:endParaRPr lang="pt-BR" dirty="0"/>
          </a:p>
          <a:p>
            <a:r>
              <a:rPr lang="pt-BR" dirty="0"/>
              <a:t>Ao usar grandes valores para o passo de aprendizagem, é possível encontrar um ciclo de feedback positivo no qual grandes valores induzem grandes gradientes que, então, induzem uma grande atualização dos pesos. Se essas atualizações aumentarem consistentemente o tamanho dos pesos, então [os pesos] se afastam rapidamente do</a:t>
            </a:r>
            <a:r>
              <a:rPr lang="pt-BR" baseline="0" dirty="0"/>
              <a:t> ponto de mínimo </a:t>
            </a:r>
            <a:r>
              <a:rPr lang="pt-BR" dirty="0"/>
              <a:t>até que ocorra o estouro da precisão numérica.</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boa intuição para se ter em mente é que, com uma alta taxa de aprendizado o vetor de pesos “oscila” ou “pula” caoticamente, incapaz de convergir para áreas mais profundas, porém mais estreitas, da superfície de erro. </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52069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Enquanto </a:t>
            </a:r>
            <a:r>
              <a:rPr lang="pt-BR" baseline="0" dirty="0"/>
              <a:t>a </a:t>
            </a:r>
            <a:r>
              <a:rPr lang="pt-BR" dirty="0"/>
              <a:t>direção é determinada pelo</a:t>
            </a:r>
            <a:r>
              <a:rPr lang="pt-BR" baseline="0" dirty="0"/>
              <a:t> vetor</a:t>
            </a:r>
            <a:r>
              <a:rPr lang="pt-BR" dirty="0"/>
              <a:t> gradiente da função de erro, a taxa de aprendizado determina o quão grande um passo é dado nessa direção.</a:t>
            </a:r>
          </a:p>
          <a:p>
            <a:endParaRPr lang="pt-BR" dirty="0"/>
          </a:p>
          <a:p>
            <a:r>
              <a:rPr lang="pt-BR" dirty="0"/>
              <a:t>Se o</a:t>
            </a:r>
            <a:r>
              <a:rPr lang="pt-BR" baseline="0" dirty="0"/>
              <a:t> passo</a:t>
            </a:r>
            <a:r>
              <a:rPr lang="pt-BR" dirty="0"/>
              <a:t> de aprendizagem for muito pequeno, o algoritmo precisará passar por muitas iterações até convergir, o que levará muito tempo.</a:t>
            </a:r>
          </a:p>
          <a:p>
            <a:endParaRPr lang="pt-BR" dirty="0"/>
          </a:p>
          <a:p>
            <a:r>
              <a:rPr lang="pt-BR" dirty="0"/>
              <a:t>Por outro lado, se ele</a:t>
            </a:r>
            <a:r>
              <a:rPr lang="pt-BR" baseline="0" dirty="0"/>
              <a:t> </a:t>
            </a:r>
            <a:r>
              <a:rPr lang="pt-BR" dirty="0"/>
              <a:t>for muito grande, você pode pular o vale e acabar do outro lado, possivelmente até mais alto do que antes. Isso pode fazer o algoritmo divergir, com valores cada vez maiores, falhando em encontrar uma boa solução.</a:t>
            </a:r>
          </a:p>
          <a:p>
            <a:endParaRPr lang="pt-BR" dirty="0"/>
          </a:p>
          <a:p>
            <a:r>
              <a:rPr lang="pt-BR" dirty="0"/>
              <a:t>Assim, o</a:t>
            </a:r>
            <a:r>
              <a:rPr lang="pt-BR" baseline="0" dirty="0"/>
              <a:t> passo </a:t>
            </a:r>
            <a:r>
              <a:rPr lang="pt-BR" dirty="0"/>
              <a:t>de aprendizagem deve ser experimentado/explorado para encontrar o melhor valor que acelere a descida do gradiente.</a:t>
            </a:r>
          </a:p>
          <a:p>
            <a:endParaRPr lang="pt-BR" dirty="0"/>
          </a:p>
          <a:p>
            <a:r>
              <a:rPr lang="pt-BR" dirty="0"/>
              <a:t>Ao usar grandes valores para o passo de aprendizagem, é possível encontrar um ciclo de feedback positivo no qual grandes valores induzem grandes gradientes que, então, induzem uma grande atualização dos pesos. Se essas atualizações aumentarem consistentemente o tamanho dos pesos, então [os pesos] se afastam rapidamente do</a:t>
            </a:r>
            <a:r>
              <a:rPr lang="pt-BR" baseline="0" dirty="0"/>
              <a:t> ponto de mínimo </a:t>
            </a:r>
            <a:r>
              <a:rPr lang="pt-BR" dirty="0"/>
              <a:t>até que ocorra o estouro da precisão numérica.</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Uma boa intuição para se ter em mente é que, com uma alta taxa de aprendizado o vetor de pesos “oscila” ou “pula” caoticamente, incapaz de convergir para áreas mais profundas, porém mais estreitas, da superfície de erro. </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785167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Se o</a:t>
            </a:r>
            <a:r>
              <a:rPr lang="pt-BR" sz="1200" baseline="0" dirty="0"/>
              <a:t> passo</a:t>
            </a:r>
            <a:r>
              <a:rPr lang="pt-BR" sz="1200" dirty="0"/>
              <a:t> de aprendizagem for muito pequeno, o algoritmo precisará passar por muitas iterações para convergir, o que levará muito tempo.</a:t>
            </a:r>
          </a:p>
          <a:p>
            <a:endParaRPr lang="pt-BR" sz="1200" dirty="0"/>
          </a:p>
          <a:p>
            <a:r>
              <a:rPr lang="pt-BR" sz="1200" dirty="0"/>
              <a:t>Por outro lado, se ele</a:t>
            </a:r>
            <a:r>
              <a:rPr lang="pt-BR" sz="1200" baseline="0" dirty="0"/>
              <a:t> </a:t>
            </a:r>
            <a:r>
              <a:rPr lang="pt-BR" sz="1200" dirty="0"/>
              <a:t>for muito grande, você pode pular o vale e acabar do outro lado, possivelmente até mais alto do que antes. Isso pode fazer o algoritmo divergir, com valores cada vez maiores, falhando em encontrar uma boa solução.</a:t>
            </a:r>
          </a:p>
          <a:p>
            <a:endParaRPr lang="pt-BR" sz="1200" dirty="0"/>
          </a:p>
          <a:p>
            <a:r>
              <a:rPr lang="pt-BR" sz="1200" dirty="0"/>
              <a:t>Assim, o</a:t>
            </a:r>
            <a:r>
              <a:rPr lang="pt-BR" sz="1200" baseline="0" dirty="0"/>
              <a:t> passo </a:t>
            </a:r>
            <a:r>
              <a:rPr lang="pt-BR" sz="1200" dirty="0"/>
              <a:t>de aprendizagem deve ser experimentado/explorado para encontrar o melhor valor que acelere a descida do gradiente.</a:t>
            </a:r>
          </a:p>
          <a:p>
            <a:endParaRPr lang="pt-BR" sz="1200" dirty="0"/>
          </a:p>
          <a:p>
            <a:r>
              <a:rPr lang="pt-BR" sz="1200" dirty="0"/>
              <a:t>O momentum adiciona uma fração da atualização de peso anterior a atual. Quando o gradiente continua apontando na mesma direção por atualizações consecutivas, isso aumentará o tamanho dos passos dados em direção ao mínimo.</a:t>
            </a:r>
            <a:r>
              <a:rPr lang="pt-BR" sz="1200" baseline="0" dirty="0"/>
              <a:t> </a:t>
            </a:r>
            <a:r>
              <a:rPr lang="pt-BR" sz="1200" dirty="0"/>
              <a:t>Por outro lado, quando o gradiente continua mudando de direção, o momentum suaviza as variações, ou seja, as atualizações.</a:t>
            </a:r>
          </a:p>
          <a:p>
            <a:endParaRPr lang="pt-BR" sz="1200" dirty="0"/>
          </a:p>
          <a:p>
            <a:r>
              <a:rPr lang="pt-BR" sz="1200" b="1" dirty="0"/>
              <a:t>OBS</a:t>
            </a:r>
            <a:r>
              <a:rPr lang="pt-BR" sz="1200" dirty="0"/>
              <a:t>.: Passos largos durante as iterações iniciais e curtos conforme o algoritmo se aproxima do mínimo podem acelerar a convergência.</a:t>
            </a:r>
            <a:r>
              <a:rPr lang="pt-BR" sz="1200" baseline="0" dirty="0"/>
              <a:t> </a:t>
            </a:r>
            <a:r>
              <a:rPr lang="pt-BR" sz="1200" dirty="0"/>
              <a:t>Este tipo de abordagem é implementada por </a:t>
            </a:r>
            <a:r>
              <a:rPr lang="pt-BR" sz="1200" b="1" i="1" dirty="0"/>
              <a:t>esquemas de variação programada</a:t>
            </a:r>
            <a:r>
              <a:rPr lang="pt-BR" sz="1200" dirty="0"/>
              <a:t> do passo de aprendizagem </a:t>
            </a:r>
          </a:p>
          <a:p>
            <a:pPr marL="171450" indent="-171450">
              <a:buFont typeface="Arial" panose="020B0604020202020204" pitchFamily="34" charset="0"/>
              <a:buChar char="•"/>
            </a:pPr>
            <a:r>
              <a:rPr lang="pt-BR" sz="1200" dirty="0"/>
              <a:t>Por exemplo: momentum, </a:t>
            </a:r>
            <a:r>
              <a:rPr lang="pt-BR" sz="1200" dirty="0" err="1"/>
              <a:t>anelamento</a:t>
            </a:r>
            <a:r>
              <a:rPr lang="pt-BR" sz="1200" dirty="0"/>
              <a:t>, algoritmos de otimização com ajuste adaptativo do passo de aprendizagem (</a:t>
            </a:r>
            <a:r>
              <a:rPr lang="pt-BR" sz="1200" dirty="0" err="1"/>
              <a:t>RMSProp</a:t>
            </a:r>
            <a:r>
              <a:rPr lang="pt-BR" sz="1200" dirty="0"/>
              <a:t>, </a:t>
            </a:r>
            <a:r>
              <a:rPr lang="pt-BR" sz="1200" dirty="0" err="1"/>
              <a:t>AdaGrad</a:t>
            </a:r>
            <a:r>
              <a:rPr lang="pt-BR" sz="1200" dirty="0"/>
              <a:t>, Adam, etc.).</a:t>
            </a:r>
            <a:endParaRPr lang="nl-BE" sz="1200"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919986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Como sabemos se o gradiente</a:t>
            </a:r>
            <a:r>
              <a:rPr lang="pt-BR" baseline="0" dirty="0"/>
              <a:t> descendente está funcionando corretamente em relação ao aprendizado?</a:t>
            </a:r>
            <a:endParaRPr lang="pt-BR" dirty="0"/>
          </a:p>
          <a:p>
            <a:endParaRPr lang="pt-BR" dirty="0"/>
          </a:p>
          <a:p>
            <a:r>
              <a:rPr lang="pt-BR" dirty="0"/>
              <a:t>Como</a:t>
            </a:r>
            <a:r>
              <a:rPr lang="pt-BR" baseline="0" dirty="0"/>
              <a:t> você consegue </a:t>
            </a:r>
            <a:r>
              <a:rPr lang="pt-BR" baseline="0" dirty="0" err="1"/>
              <a:t>debugar</a:t>
            </a:r>
            <a:r>
              <a:rPr lang="pt-BR" baseline="0" dirty="0"/>
              <a:t>/depurar o algoritmo do gradiente descendente quando não é possível se plotar o gráfico de contorno e verificar o caminho seguido pelo algoritmo?</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602861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a:t>Um valor muito pequeno pode resultar em um longo processo de treinamento que pode ficar preso.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Um valor muito alto pode resultar na aprendizagem de um conjunto subótimo de pesos rápido demais ou em um processo de treinamento instável.</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A maneira pela qual a taxa de aprendizado muda com o tempo (iteração/época) é chamada de cronograma/programa da taxa de aprendizado ou decaimento da taxa de aprendizado.</a:t>
            </a:r>
          </a:p>
          <a:p>
            <a:endParaRPr lang="pt-BR" dirty="0"/>
          </a:p>
          <a:p>
            <a:r>
              <a:rPr lang="pt-BR" b="1" dirty="0"/>
              <a:t>Alguns tipos de esquema para ajuste do passo de aprendizagem são:</a:t>
            </a:r>
          </a:p>
          <a:p>
            <a:pPr marL="171450" indent="-171450">
              <a:buFont typeface="Arial" panose="020B0604020202020204" pitchFamily="34" charset="0"/>
              <a:buChar char="•"/>
            </a:pPr>
            <a:r>
              <a:rPr lang="pt-BR" b="1" dirty="0"/>
              <a:t>Decaimento por etapas ou degraus</a:t>
            </a:r>
            <a:r>
              <a:rPr lang="pt-BR" dirty="0"/>
              <a:t>: reduz a taxa de aprendizado de algum fator a cada número pré-definido de iterações ou épocas. Os valores típicos são utilizados para reduzir a taxa de aprendizado pela metade a cada número pré-definido de épocas. Esses números dependem muito do tipo de problema e do modelo. Uma heurística que você pode ver na prática é observar o erro de validação durante o treinamento com uma taxa de aprendizado fixa e reduzir a taxa de aprendizado em uma constante (por exemplo, 0,5) sempre que o erro de validação parar de decrescer.</a:t>
            </a:r>
          </a:p>
          <a:p>
            <a:pPr marL="171450" indent="-171450">
              <a:buFont typeface="Arial" panose="020B0604020202020204" pitchFamily="34" charset="0"/>
              <a:buChar char="•"/>
            </a:pPr>
            <a:r>
              <a:rPr lang="pt-BR" b="1" dirty="0"/>
              <a:t>Decaimento exponencial</a:t>
            </a:r>
            <a:r>
              <a:rPr lang="pt-BR" dirty="0"/>
              <a:t>: tem a forma matemática α = α0 e^(-kt), onde α0, k são hiperparâmetros e t é o número da iteração (mas você também pode usar o número de épocas).</a:t>
            </a:r>
          </a:p>
          <a:p>
            <a:pPr marL="171450" indent="-171450">
              <a:buFont typeface="Arial" panose="020B0604020202020204" pitchFamily="34" charset="0"/>
              <a:buChar char="•"/>
            </a:pPr>
            <a:r>
              <a:rPr lang="pt-BR" b="1" dirty="0"/>
              <a:t>Decaimento temporal</a:t>
            </a:r>
            <a:r>
              <a:rPr lang="pt-BR" dirty="0"/>
              <a:t>: tem a forma matemática α = α0 / (1 + kt), onde a0, k são hiperparâmetros e t é o número da iteração.</a:t>
            </a:r>
          </a:p>
          <a:p>
            <a:pPr marL="171450" indent="-171450">
              <a:buFont typeface="Arial" panose="020B0604020202020204" pitchFamily="34" charset="0"/>
              <a:buChar char="•"/>
            </a:pPr>
            <a:endParaRPr lang="pt-BR" dirty="0"/>
          </a:p>
          <a:p>
            <a:pPr marL="0" indent="0">
              <a:buFont typeface="Arial" panose="020B0604020202020204" pitchFamily="34" charset="0"/>
              <a:buNone/>
            </a:pPr>
            <a:r>
              <a:rPr lang="pt-BR" b="1" dirty="0"/>
              <a:t>Modificação Adaptativa:</a:t>
            </a:r>
          </a:p>
          <a:p>
            <a:pPr marL="0" indent="0">
              <a:buFont typeface="Arial" panose="020B0604020202020204" pitchFamily="34" charset="0"/>
              <a:buNone/>
            </a:pPr>
            <a:r>
              <a:rPr lang="pt-BR" dirty="0"/>
              <a:t>As abordagens anteriores manipulam a taxa de aprendizado global e igualmente para todos os parâmetros. Ajustar a taxa de aprendizado é um processo caro, muito trabalho foi desenvolvido para a criação de métodos que possam ajustar adaptativamente as taxas de aprendizado, e até fazê-lo por parâmetro. Muitos desses métodos ainda podem exigir outras configurações de hiperparâmetro, mas o argumento é que eles são bem-comportados para uma faixa mais ampla de valores de hiperparâmetro do que o ajuste do passo de aprendizado. </a:t>
            </a:r>
          </a:p>
          <a:p>
            <a:pPr marL="171450" indent="-171450">
              <a:buFont typeface="Arial" panose="020B0604020202020204" pitchFamily="34" charset="0"/>
              <a:buChar char="•"/>
            </a:pPr>
            <a:endParaRPr lang="pt-BR" dirty="0"/>
          </a:p>
          <a:p>
            <a:r>
              <a:rPr lang="nl-BE" b="1" u="none" dirty="0"/>
              <a:t>Referências:</a:t>
            </a:r>
          </a:p>
          <a:p>
            <a:r>
              <a:rPr lang="nl-BE" u="sng" dirty="0"/>
              <a:t>[1] https://machinelearningmastery.com/learning-rate-for-deep-learning-neural-networks/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226185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29/09/2023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29/09/2023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29/09/2023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29/09/2023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29/09/2023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29/09/2023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29/09/2023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29/09/2023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29/09/2023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29/09/2023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29/09/2023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29/09/2023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92.png"/><Relationship Id="rId7"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hyperlink" Target="https://colab.research.google.com/github/zz4fap/t319_aprendizado_de_maquina/blob/main/notebooks/regression/gd_versions/stocastic_gradient_descent_with_learning_schedule_and_with_figures.ipynb" TargetMode="External"/><Relationship Id="rId10" Type="http://schemas.openxmlformats.org/officeDocument/2006/relationships/image" Target="../media/image49.png"/><Relationship Id="rId4" Type="http://schemas.openxmlformats.org/officeDocument/2006/relationships/image" Target="../media/image403.png"/><Relationship Id="rId9"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4.ipyn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jpeg"/><Relationship Id="rId2" Type="http://schemas.openxmlformats.org/officeDocument/2006/relationships/image" Target="../media/image50.jpe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jpeg"/><Relationship Id="rId4" Type="http://schemas.openxmlformats.org/officeDocument/2006/relationships/image" Target="../media/image5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0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30.png"/><Relationship Id="rId5" Type="http://schemas.openxmlformats.org/officeDocument/2006/relationships/image" Target="../media/image1120.png"/><Relationship Id="rId4" Type="http://schemas.openxmlformats.org/officeDocument/2006/relationships/image" Target="../media/image1110.png"/></Relationships>
</file>

<file path=ppt/slides/_rels/slide32.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01.png"/><Relationship Id="rId4" Type="http://schemas.openxmlformats.org/officeDocument/2006/relationships/image" Target="../media/image391.png"/></Relationships>
</file>

<file path=ppt/slides/_rels/slide33.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10.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s>
</file>

<file path=ppt/slides/_rels/slide34.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40.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390.png"/><Relationship Id="rId4" Type="http://schemas.openxmlformats.org/officeDocument/2006/relationships/image" Target="../media/image420.png"/></Relationships>
</file>

<file path=ppt/slides/_rels/slide35.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61.png"/><Relationship Id="rId5" Type="http://schemas.openxmlformats.org/officeDocument/2006/relationships/image" Target="../media/image500.png"/><Relationship Id="rId4" Type="http://schemas.openxmlformats.org/officeDocument/2006/relationships/image" Target="../media/image490.png"/></Relationships>
</file>

<file path=ppt/slides/_rels/slide36.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61.png"/><Relationship Id="rId5" Type="http://schemas.openxmlformats.org/officeDocument/2006/relationships/image" Target="../media/image500.png"/><Relationship Id="rId4" Type="http://schemas.openxmlformats.org/officeDocument/2006/relationships/image" Target="../media/image490.png"/></Relationships>
</file>

<file path=ppt/slides/_rels/slide37.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38.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41.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hyperlink" Target="https://colab.research.google.com/github/zz4fap/t319_aprendizado_de_maquina/blob/main/notebooks/regression/selecionando_o_passo_de_aprendizagem.ipynb" TargetMode="External"/><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6A124-E47D-3417-36BC-8BEE00BC4668}"/>
              </a:ext>
            </a:extLst>
          </p:cNvPr>
          <p:cNvSpPr>
            <a:spLocks noGrp="1"/>
          </p:cNvSpPr>
          <p:nvPr>
            <p:ph type="title"/>
          </p:nvPr>
        </p:nvSpPr>
        <p:spPr/>
        <p:txBody>
          <a:bodyPr/>
          <a:lstStyle/>
          <a:p>
            <a:r>
              <a:rPr lang="pt-BR" dirty="0"/>
              <a:t>Passo de aprendizado grande</a:t>
            </a:r>
          </a:p>
        </p:txBody>
      </p:sp>
      <p:sp>
        <p:nvSpPr>
          <p:cNvPr id="3" name="Espaço Reservado para Conteúdo 2">
            <a:extLst>
              <a:ext uri="{FF2B5EF4-FFF2-40B4-BE49-F238E27FC236}">
                <a16:creationId xmlns:a16="http://schemas.microsoft.com/office/drawing/2014/main" id="{AD6B1EE1-E6EE-4E0B-FB14-A459C7084856}"/>
              </a:ext>
            </a:extLst>
          </p:cNvPr>
          <p:cNvSpPr>
            <a:spLocks noGrp="1"/>
          </p:cNvSpPr>
          <p:nvPr>
            <p:ph idx="1"/>
          </p:nvPr>
        </p:nvSpPr>
        <p:spPr>
          <a:xfrm>
            <a:off x="5642811" y="1825624"/>
            <a:ext cx="6424863" cy="5032375"/>
          </a:xfrm>
        </p:spPr>
        <p:txBody>
          <a:bodyPr>
            <a:normAutofit/>
          </a:bodyPr>
          <a:lstStyle/>
          <a:p>
            <a:r>
              <a:rPr lang="pt-BR" dirty="0"/>
              <a:t>Nesse caso ocorre um </a:t>
            </a:r>
            <a:r>
              <a:rPr lang="pt-BR" b="1" i="1" dirty="0">
                <a:solidFill>
                  <a:srgbClr val="00B050"/>
                </a:solidFill>
              </a:rPr>
              <a:t>ciclo de feedback positivo </a:t>
            </a:r>
            <a:r>
              <a:rPr lang="pt-BR" dirty="0"/>
              <a:t>onde </a:t>
            </a:r>
            <a:r>
              <a:rPr lang="pt-BR" b="1" i="1" dirty="0">
                <a:solidFill>
                  <a:srgbClr val="00B050"/>
                </a:solidFill>
              </a:rPr>
              <a:t>a cada época </a:t>
            </a:r>
            <a:r>
              <a:rPr lang="pt-BR" dirty="0"/>
              <a:t>os valores dos </a:t>
            </a:r>
            <a:r>
              <a:rPr lang="pt-BR" b="1" i="1" dirty="0">
                <a:solidFill>
                  <a:srgbClr val="00B050"/>
                </a:solidFill>
              </a:rPr>
              <a:t>gradientes</a:t>
            </a:r>
            <a:r>
              <a:rPr lang="pt-BR" dirty="0"/>
              <a:t> e, consequentemente, dos </a:t>
            </a:r>
            <a:r>
              <a:rPr lang="pt-BR" b="1" i="1" dirty="0">
                <a:solidFill>
                  <a:srgbClr val="00B050"/>
                </a:solidFill>
              </a:rPr>
              <a:t>pesos se tornam maiores e maiores </a:t>
            </a:r>
            <a:r>
              <a:rPr lang="pt-BR" dirty="0"/>
              <a:t>até que ocorra o </a:t>
            </a:r>
            <a:r>
              <a:rPr lang="pt-BR" b="1" i="1" dirty="0">
                <a:solidFill>
                  <a:srgbClr val="7030A0"/>
                </a:solidFill>
              </a:rPr>
              <a:t>estouro da representação numérica</a:t>
            </a:r>
            <a:r>
              <a:rPr lang="pt-BR" dirty="0"/>
              <a:t>.</a:t>
            </a:r>
          </a:p>
          <a:p>
            <a:pPr lvl="1">
              <a:buFont typeface="Wingdings" panose="05000000000000000000" pitchFamily="2" charset="2"/>
              <a:buChar char="§"/>
            </a:pPr>
            <a:r>
              <a:rPr lang="pt-BR" dirty="0"/>
              <a:t>Problema que o ocorre quando uma variável não pode representar um valor, pois ele é maior do que o intervalo que ela pode armazenar.</a:t>
            </a:r>
          </a:p>
        </p:txBody>
      </p:sp>
      <p:grpSp>
        <p:nvGrpSpPr>
          <p:cNvPr id="6" name="Agrupar 5">
            <a:extLst>
              <a:ext uri="{FF2B5EF4-FFF2-40B4-BE49-F238E27FC236}">
                <a16:creationId xmlns:a16="http://schemas.microsoft.com/office/drawing/2014/main" id="{E0A98745-EC18-6F40-59B4-A8FC12CA3344}"/>
              </a:ext>
            </a:extLst>
          </p:cNvPr>
          <p:cNvGrpSpPr/>
          <p:nvPr/>
        </p:nvGrpSpPr>
        <p:grpSpPr>
          <a:xfrm>
            <a:off x="1030705" y="2383300"/>
            <a:ext cx="4151243" cy="3007892"/>
            <a:chOff x="767703" y="2398995"/>
            <a:chExt cx="3868625" cy="2806985"/>
          </a:xfrm>
        </p:grpSpPr>
        <p:pic>
          <p:nvPicPr>
            <p:cNvPr id="4" name="Picture 4">
              <a:extLst>
                <a:ext uri="{FF2B5EF4-FFF2-40B4-BE49-F238E27FC236}">
                  <a16:creationId xmlns:a16="http://schemas.microsoft.com/office/drawing/2014/main" id="{5A818B0E-3846-85AC-CA3B-8E7732D8537B}"/>
                </a:ext>
              </a:extLst>
            </p:cNvPr>
            <p:cNvPicPr>
              <a:picLocks noChangeAspect="1"/>
            </p:cNvPicPr>
            <p:nvPr/>
          </p:nvPicPr>
          <p:blipFill rotWithShape="1">
            <a:blip r:embed="rId3">
              <a:extLst>
                <a:ext uri="{28A0092B-C50C-407E-A947-70E740481C1C}">
                  <a14:useLocalDpi xmlns:a14="http://schemas.microsoft.com/office/drawing/2010/main" val="0"/>
                </a:ext>
              </a:extLst>
            </a:blip>
            <a:srcRect t="48053" r="2828" b="2316"/>
            <a:stretch/>
          </p:blipFill>
          <p:spPr>
            <a:xfrm>
              <a:off x="767703" y="2894295"/>
              <a:ext cx="3548545" cy="2311685"/>
            </a:xfrm>
            <a:prstGeom prst="rect">
              <a:avLst/>
            </a:prstGeom>
          </p:spPr>
        </p:pic>
        <mc:AlternateContent xmlns:mc="http://schemas.openxmlformats.org/markup-compatibility/2006" xmlns:a14="http://schemas.microsoft.com/office/drawing/2010/main">
          <mc:Choice Requires="a14">
            <p:sp>
              <p:nvSpPr>
                <p:cNvPr id="5" name="Rectangle 5">
                  <a:extLst>
                    <a:ext uri="{FF2B5EF4-FFF2-40B4-BE49-F238E27FC236}">
                      <a16:creationId xmlns:a16="http://schemas.microsoft.com/office/drawing/2014/main" id="{85F634B8-E175-3AAC-9CEE-E3119B65ED10}"/>
                    </a:ext>
                  </a:extLst>
                </p:cNvPr>
                <p:cNvSpPr/>
                <p:nvPr/>
              </p:nvSpPr>
              <p:spPr>
                <a:xfrm>
                  <a:off x="767703" y="2398995"/>
                  <a:ext cx="3868625" cy="307777"/>
                </a:xfrm>
                <a:prstGeom prst="rect">
                  <a:avLst/>
                </a:prstGeom>
              </p:spPr>
              <p:txBody>
                <a:bodyPr wrap="square">
                  <a:spAutoFit/>
                </a:bodyPr>
                <a:lstStyle/>
                <a:p>
                  <a:pPr algn="ctr"/>
                  <a:r>
                    <a:rPr lang="pt-BR" sz="1400" dirty="0"/>
                    <a:t>feedback positivo</a:t>
                  </a:r>
                  <a14:m>
                    <m:oMath xmlns:m="http://schemas.openxmlformats.org/officeDocument/2006/math">
                      <m:r>
                        <a:rPr lang="pt-BR" sz="1400" b="0" i="0" smtClean="0">
                          <a:latin typeface="Cambria Math" panose="02040503050406030204" pitchFamily="18" charset="0"/>
                          <a:ea typeface="Cambria Math" panose="02040503050406030204" pitchFamily="18" charset="0"/>
                        </a:rPr>
                        <m:t> </m:t>
                      </m:r>
                      <m:r>
                        <a:rPr lang="pt-BR" sz="1400" i="1" smtClean="0">
                          <a:latin typeface="Cambria Math" panose="02040503050406030204" pitchFamily="18" charset="0"/>
                          <a:ea typeface="Cambria Math" panose="02040503050406030204" pitchFamily="18" charset="0"/>
                        </a:rPr>
                        <m:t>→</m:t>
                      </m:r>
                    </m:oMath>
                  </a14:m>
                  <a:r>
                    <a:rPr lang="pt-BR" sz="1400" dirty="0"/>
                    <a:t> estouro da precisão numérica</a:t>
                  </a:r>
                </a:p>
              </p:txBody>
            </p:sp>
          </mc:Choice>
          <mc:Fallback xmlns="">
            <p:sp>
              <p:nvSpPr>
                <p:cNvPr id="5" name="Rectangle 5">
                  <a:extLst>
                    <a:ext uri="{FF2B5EF4-FFF2-40B4-BE49-F238E27FC236}">
                      <a16:creationId xmlns:a16="http://schemas.microsoft.com/office/drawing/2014/main" id="{85F634B8-E175-3AAC-9CEE-E3119B65ED10}"/>
                    </a:ext>
                  </a:extLst>
                </p:cNvPr>
                <p:cNvSpPr>
                  <a:spLocks noRot="1" noChangeAspect="1" noMove="1" noResize="1" noEditPoints="1" noAdjustHandles="1" noChangeArrowheads="1" noChangeShapeType="1" noTextEdit="1"/>
                </p:cNvSpPr>
                <p:nvPr/>
              </p:nvSpPr>
              <p:spPr>
                <a:xfrm>
                  <a:off x="767703" y="2398995"/>
                  <a:ext cx="3868625" cy="307777"/>
                </a:xfrm>
                <a:prstGeom prst="rect">
                  <a:avLst/>
                </a:prstGeom>
                <a:blipFill>
                  <a:blip r:embed="rId5"/>
                  <a:stretch>
                    <a:fillRect t="-3704" b="-11111"/>
                  </a:stretch>
                </a:blipFill>
              </p:spPr>
              <p:txBody>
                <a:bodyPr/>
                <a:lstStyle/>
                <a:p>
                  <a:r>
                    <a:rPr lang="pt-BR">
                      <a:noFill/>
                    </a:rPr>
                    <a:t> </a:t>
                  </a:r>
                </a:p>
              </p:txBody>
            </p:sp>
          </mc:Fallback>
        </mc:AlternateContent>
      </p:grpSp>
    </p:spTree>
    <p:extLst>
      <p:ext uri="{BB962C8B-B14F-4D97-AF65-F5344CB8AC3E}">
        <p14:creationId xmlns:p14="http://schemas.microsoft.com/office/powerpoint/2010/main" val="73012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6A124-E47D-3417-36BC-8BEE00BC4668}"/>
              </a:ext>
            </a:extLst>
          </p:cNvPr>
          <p:cNvSpPr>
            <a:spLocks noGrp="1"/>
          </p:cNvSpPr>
          <p:nvPr>
            <p:ph type="title"/>
          </p:nvPr>
        </p:nvSpPr>
        <p:spPr/>
        <p:txBody>
          <a:bodyPr/>
          <a:lstStyle/>
          <a:p>
            <a:r>
              <a:rPr lang="pt-BR" dirty="0"/>
              <a:t>Passo de aprendizado ideal</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6B1EE1-E6EE-4E0B-FB14-A459C7084856}"/>
                  </a:ext>
                </a:extLst>
              </p:cNvPr>
              <p:cNvSpPr>
                <a:spLocks noGrp="1"/>
              </p:cNvSpPr>
              <p:nvPr>
                <p:ph idx="1"/>
              </p:nvPr>
            </p:nvSpPr>
            <p:spPr>
              <a:xfrm>
                <a:off x="838201" y="1825624"/>
                <a:ext cx="11179628" cy="5032375"/>
              </a:xfrm>
            </p:spPr>
            <p:txBody>
              <a:bodyPr/>
              <a:lstStyle/>
              <a:p>
                <a:r>
                  <a:rPr lang="pt-BR" dirty="0"/>
                  <a:t>Portanto, o valor do passo de aprendizagem deve ser </a:t>
                </a:r>
                <a:r>
                  <a:rPr lang="pt-BR" b="1" i="1" dirty="0">
                    <a:solidFill>
                      <a:srgbClr val="00B050"/>
                    </a:solidFill>
                  </a:rPr>
                  <a:t>explorado</a:t>
                </a:r>
                <a:r>
                  <a:rPr lang="pt-BR" dirty="0"/>
                  <a:t> para se encontrar um </a:t>
                </a:r>
                <a:r>
                  <a:rPr lang="pt-BR" b="1" i="1" dirty="0">
                    <a:solidFill>
                      <a:srgbClr val="00B050"/>
                    </a:solidFill>
                  </a:rPr>
                  <a:t>valor ideal </a:t>
                </a:r>
                <a:r>
                  <a:rPr lang="pt-BR" dirty="0"/>
                  <a:t>que </a:t>
                </a:r>
                <a:r>
                  <a:rPr lang="pt-BR" b="1" i="1" dirty="0">
                    <a:solidFill>
                      <a:srgbClr val="00B050"/>
                    </a:solidFill>
                  </a:rPr>
                  <a:t>acelere a convergência </a:t>
                </a:r>
                <a:r>
                  <a:rPr lang="pt-BR" dirty="0"/>
                  <a:t>de forma </a:t>
                </a:r>
                <a:r>
                  <a:rPr lang="pt-BR" b="1" i="1" dirty="0">
                    <a:solidFill>
                      <a:srgbClr val="00B050"/>
                    </a:solidFill>
                  </a:rPr>
                  <a:t>estável</a:t>
                </a:r>
                <a:r>
                  <a:rPr lang="pt-BR" dirty="0"/>
                  <a:t>, ou seja, sem oscilações.</a:t>
                </a:r>
              </a:p>
              <a:p>
                <a:r>
                  <a:rPr lang="pt-BR" dirty="0"/>
                  <a:t>O exemplo abaixo, com </a:t>
                </a:r>
                <a14:m>
                  <m:oMath xmlns:m="http://schemas.openxmlformats.org/officeDocument/2006/math">
                    <m:r>
                      <a:rPr lang="pt-BR" i="1" smtClean="0">
                        <a:latin typeface="Cambria Math" panose="02040503050406030204" pitchFamily="18" charset="0"/>
                        <a:ea typeface="Cambria Math" panose="02040503050406030204" pitchFamily="18" charset="0"/>
                      </a:rPr>
                      <m:t>𝛼</m:t>
                    </m:r>
                    <m:r>
                      <a:rPr lang="pt-BR" i="1" smtClean="0">
                        <a:latin typeface="Cambria Math" panose="02040503050406030204" pitchFamily="18" charset="0"/>
                        <a:ea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10</m:t>
                        </m:r>
                      </m:e>
                      <m:sup>
                        <m:r>
                          <a:rPr lang="pt-BR" b="0" i="1" smtClean="0">
                            <a:latin typeface="Cambria Math" panose="02040503050406030204" pitchFamily="18" charset="0"/>
                          </a:rPr>
                          <m:t>−4</m:t>
                        </m:r>
                      </m:sup>
                    </m:sSup>
                  </m:oMath>
                </a14:m>
                <a:r>
                  <a:rPr lang="pt-BR" dirty="0"/>
                  <a:t>, o algoritmo converge de forma estável para o </a:t>
                </a:r>
                <a:r>
                  <a:rPr lang="pt-BR" b="1" i="1" dirty="0"/>
                  <a:t>mínimo global </a:t>
                </a:r>
                <a:r>
                  <a:rPr lang="pt-BR" dirty="0"/>
                  <a:t>em apenas 3 épocas.</a:t>
                </a:r>
              </a:p>
            </p:txBody>
          </p:sp>
        </mc:Choice>
        <mc:Fallback xmlns="">
          <p:sp>
            <p:nvSpPr>
              <p:cNvPr id="3" name="Espaço Reservado para Conteúdo 2">
                <a:extLst>
                  <a:ext uri="{FF2B5EF4-FFF2-40B4-BE49-F238E27FC236}">
                    <a16:creationId xmlns:a16="http://schemas.microsoft.com/office/drawing/2014/main" id="{AD6B1EE1-E6EE-4E0B-FB14-A459C7084856}"/>
                  </a:ext>
                </a:extLst>
              </p:cNvPr>
              <p:cNvSpPr>
                <a:spLocks noGrp="1" noRot="1" noChangeAspect="1" noMove="1" noResize="1" noEditPoints="1" noAdjustHandles="1" noChangeArrowheads="1" noChangeShapeType="1" noTextEdit="1"/>
              </p:cNvSpPr>
              <p:nvPr>
                <p:ph idx="1"/>
              </p:nvPr>
            </p:nvSpPr>
            <p:spPr>
              <a:xfrm>
                <a:off x="838201" y="1825624"/>
                <a:ext cx="11179628" cy="5032375"/>
              </a:xfrm>
              <a:blipFill>
                <a:blip r:embed="rId3"/>
                <a:stretch>
                  <a:fillRect l="-982" t="-1937" r="-1691"/>
                </a:stretch>
              </a:blipFill>
            </p:spPr>
            <p:txBody>
              <a:bodyPr/>
              <a:lstStyle/>
              <a:p>
                <a:r>
                  <a:rPr lang="pt-BR">
                    <a:noFill/>
                  </a:rPr>
                  <a:t> </a:t>
                </a:r>
              </a:p>
            </p:txBody>
          </p:sp>
        </mc:Fallback>
      </mc:AlternateContent>
      <p:pic>
        <p:nvPicPr>
          <p:cNvPr id="6" name="Picture 7">
            <a:extLst>
              <a:ext uri="{FF2B5EF4-FFF2-40B4-BE49-F238E27FC236}">
                <a16:creationId xmlns:a16="http://schemas.microsoft.com/office/drawing/2014/main" id="{29582EC0-E28F-B3E1-4D3A-BFB180B432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94" t="13692" r="22970" b="19399"/>
          <a:stretch/>
        </p:blipFill>
        <p:spPr>
          <a:xfrm>
            <a:off x="838200" y="4469481"/>
            <a:ext cx="2874467" cy="2187131"/>
          </a:xfrm>
          <a:prstGeom prst="rect">
            <a:avLst/>
          </a:prstGeom>
        </p:spPr>
      </p:pic>
      <p:pic>
        <p:nvPicPr>
          <p:cNvPr id="7" name="Picture 5">
            <a:extLst>
              <a:ext uri="{FF2B5EF4-FFF2-40B4-BE49-F238E27FC236}">
                <a16:creationId xmlns:a16="http://schemas.microsoft.com/office/drawing/2014/main" id="{070A2BD3-D0B6-B61F-E496-0B0E7C544D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6771" r="9667" b="2678"/>
          <a:stretch/>
        </p:blipFill>
        <p:spPr>
          <a:xfrm>
            <a:off x="5371384" y="4473509"/>
            <a:ext cx="2532017" cy="2183104"/>
          </a:xfrm>
          <a:prstGeom prst="rect">
            <a:avLst/>
          </a:prstGeom>
        </p:spPr>
      </p:pic>
      <p:cxnSp>
        <p:nvCxnSpPr>
          <p:cNvPr id="9" name="Straight Arrow Connector 23">
            <a:extLst>
              <a:ext uri="{FF2B5EF4-FFF2-40B4-BE49-F238E27FC236}">
                <a16:creationId xmlns:a16="http://schemas.microsoft.com/office/drawing/2014/main" id="{FCFA597F-5193-525D-A4F3-5192D411BA64}"/>
              </a:ext>
            </a:extLst>
          </p:cNvPr>
          <p:cNvCxnSpPr>
            <a:cxnSpLocks/>
            <a:stCxn id="10" idx="3"/>
          </p:cNvCxnSpPr>
          <p:nvPr/>
        </p:nvCxnSpPr>
        <p:spPr>
          <a:xfrm flipV="1">
            <a:off x="5371383" y="6492876"/>
            <a:ext cx="231207" cy="727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24">
                <a:extLst>
                  <a:ext uri="{FF2B5EF4-FFF2-40B4-BE49-F238E27FC236}">
                    <a16:creationId xmlns:a16="http://schemas.microsoft.com/office/drawing/2014/main" id="{E5B364EB-3E10-6499-FB8E-A0CF2D069362}"/>
                  </a:ext>
                </a:extLst>
              </p:cNvPr>
              <p:cNvSpPr txBox="1"/>
              <p:nvPr/>
            </p:nvSpPr>
            <p:spPr>
              <a:xfrm>
                <a:off x="4701068" y="6273225"/>
                <a:ext cx="6703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0" name="TextBox 24">
                <a:extLst>
                  <a:ext uri="{FF2B5EF4-FFF2-40B4-BE49-F238E27FC236}">
                    <a16:creationId xmlns:a16="http://schemas.microsoft.com/office/drawing/2014/main" id="{E5B364EB-3E10-6499-FB8E-A0CF2D069362}"/>
                  </a:ext>
                </a:extLst>
              </p:cNvPr>
              <p:cNvSpPr txBox="1">
                <a:spLocks noRot="1" noChangeAspect="1" noMove="1" noResize="1" noEditPoints="1" noAdjustHandles="1" noChangeArrowheads="1" noChangeShapeType="1" noTextEdit="1"/>
              </p:cNvSpPr>
              <p:nvPr/>
            </p:nvSpPr>
            <p:spPr>
              <a:xfrm>
                <a:off x="4701068" y="6273225"/>
                <a:ext cx="670315" cy="584775"/>
              </a:xfrm>
              <a:prstGeom prst="rect">
                <a:avLst/>
              </a:prstGeom>
              <a:blipFill>
                <a:blip r:embed="rId6"/>
                <a:stretch>
                  <a:fillRect l="-4545" r="-4545" b="-12500"/>
                </a:stretch>
              </a:blipFill>
            </p:spPr>
            <p:txBody>
              <a:bodyPr/>
              <a:lstStyle/>
              <a:p>
                <a:r>
                  <a:rPr lang="pt-BR">
                    <a:noFill/>
                  </a:rPr>
                  <a:t> </a:t>
                </a:r>
              </a:p>
            </p:txBody>
          </p:sp>
        </mc:Fallback>
      </mc:AlternateContent>
      <p:pic>
        <p:nvPicPr>
          <p:cNvPr id="3074" name="Picture 2">
            <a:extLst>
              <a:ext uri="{FF2B5EF4-FFF2-40B4-BE49-F238E27FC236}">
                <a16:creationId xmlns:a16="http://schemas.microsoft.com/office/drawing/2014/main" id="{D97E89BE-830C-9FF1-89B2-40ABC6CE0F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9356"/>
          <a:stretch/>
        </p:blipFill>
        <p:spPr bwMode="auto">
          <a:xfrm>
            <a:off x="9679905" y="4469480"/>
            <a:ext cx="2022177" cy="218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5A032-6954-55F0-305E-6B33F6A71483}"/>
              </a:ext>
            </a:extLst>
          </p:cNvPr>
          <p:cNvSpPr>
            <a:spLocks noGrp="1"/>
          </p:cNvSpPr>
          <p:nvPr>
            <p:ph type="title"/>
          </p:nvPr>
        </p:nvSpPr>
        <p:spPr/>
        <p:txBody>
          <a:bodyPr/>
          <a:lstStyle/>
          <a:p>
            <a:r>
              <a:rPr lang="pt-BR" dirty="0"/>
              <a:t>Analisando o treinamento de um modelo</a:t>
            </a:r>
          </a:p>
        </p:txBody>
      </p:sp>
      <p:sp>
        <p:nvSpPr>
          <p:cNvPr id="3" name="Espaço Reservado para Conteúdo 2">
            <a:extLst>
              <a:ext uri="{FF2B5EF4-FFF2-40B4-BE49-F238E27FC236}">
                <a16:creationId xmlns:a16="http://schemas.microsoft.com/office/drawing/2014/main" id="{8412B770-C618-DF43-C765-CC948AA99CA7}"/>
              </a:ext>
            </a:extLst>
          </p:cNvPr>
          <p:cNvSpPr>
            <a:spLocks noGrp="1"/>
          </p:cNvSpPr>
          <p:nvPr>
            <p:ph idx="1"/>
          </p:nvPr>
        </p:nvSpPr>
        <p:spPr>
          <a:xfrm>
            <a:off x="5269832" y="1825624"/>
            <a:ext cx="6809873" cy="5032375"/>
          </a:xfrm>
        </p:spPr>
        <p:txBody>
          <a:bodyPr/>
          <a:lstStyle/>
          <a:p>
            <a:r>
              <a:rPr lang="pt-BR" b="1" i="1" dirty="0">
                <a:solidFill>
                  <a:srgbClr val="00B050"/>
                </a:solidFill>
              </a:rPr>
              <a:t>Nem sempre iremos conseguir plotar a superfície de erro e de contorno </a:t>
            </a:r>
            <a:r>
              <a:rPr lang="pt-BR" dirty="0"/>
              <a:t>para analisarmos o treinamento e o desempenho de um modelo.</a:t>
            </a:r>
          </a:p>
          <a:p>
            <a:r>
              <a:rPr lang="pt-BR" dirty="0"/>
              <a:t>Por exemplo, quando tivermos </a:t>
            </a:r>
            <a:r>
              <a:rPr lang="pt-BR" b="1" i="1" dirty="0">
                <a:solidFill>
                  <a:srgbClr val="00B050"/>
                </a:solidFill>
              </a:rPr>
              <a:t>três atributos</a:t>
            </a:r>
            <a:r>
              <a:rPr lang="pt-BR" dirty="0"/>
              <a:t>, a </a:t>
            </a:r>
            <a:r>
              <a:rPr lang="pt-BR" b="1" i="1" dirty="0">
                <a:solidFill>
                  <a:srgbClr val="00B050"/>
                </a:solidFill>
              </a:rPr>
              <a:t>superfície de erro terá quatro dimensões</a:t>
            </a:r>
            <a:r>
              <a:rPr lang="pt-BR" dirty="0"/>
              <a:t>, tornando sua análise mais difícil.</a:t>
            </a:r>
          </a:p>
          <a:p>
            <a:r>
              <a:rPr lang="pt-BR" dirty="0"/>
              <a:t>Assim, em geral, usamos a </a:t>
            </a:r>
            <a:r>
              <a:rPr lang="pt-BR" b="1" i="1" dirty="0">
                <a:solidFill>
                  <a:srgbClr val="00B050"/>
                </a:solidFill>
              </a:rPr>
              <a:t>curva do erro (i.e., EQM) em função das épocas</a:t>
            </a:r>
            <a:r>
              <a:rPr lang="pt-BR" dirty="0"/>
              <a:t> (ou iterações) de treinamento para analisar o treinamento de um modelo.</a:t>
            </a:r>
          </a:p>
        </p:txBody>
      </p:sp>
      <p:pic>
        <p:nvPicPr>
          <p:cNvPr id="4" name="Picture 7">
            <a:extLst>
              <a:ext uri="{FF2B5EF4-FFF2-40B4-BE49-F238E27FC236}">
                <a16:creationId xmlns:a16="http://schemas.microsoft.com/office/drawing/2014/main" id="{3AA8C8C3-3C48-8D40-77C8-31C7934D9AE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94" t="13692" r="22970" b="19399"/>
          <a:stretch/>
        </p:blipFill>
        <p:spPr>
          <a:xfrm>
            <a:off x="838200" y="2276307"/>
            <a:ext cx="3965906" cy="3017588"/>
          </a:xfrm>
          <a:prstGeom prst="rect">
            <a:avLst/>
          </a:prstGeom>
        </p:spPr>
      </p:pic>
    </p:spTree>
    <p:extLst>
      <p:ext uri="{BB962C8B-B14F-4D97-AF65-F5344CB8AC3E}">
        <p14:creationId xmlns:p14="http://schemas.microsoft.com/office/powerpoint/2010/main" val="2383821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6A69E-096D-D007-28F5-17618266C5EB}"/>
              </a:ext>
            </a:extLst>
          </p:cNvPr>
          <p:cNvSpPr>
            <a:spLocks noGrp="1"/>
          </p:cNvSpPr>
          <p:nvPr>
            <p:ph type="title"/>
          </p:nvPr>
        </p:nvSpPr>
        <p:spPr/>
        <p:txBody>
          <a:bodyPr/>
          <a:lstStyle/>
          <a:p>
            <a:r>
              <a:rPr lang="pt-BR" dirty="0"/>
              <a:t>Analisando o treinamento de um modelo</a:t>
            </a:r>
          </a:p>
        </p:txBody>
      </p:sp>
      <p:sp>
        <p:nvSpPr>
          <p:cNvPr id="3" name="Espaço Reservado para Conteúdo 2">
            <a:extLst>
              <a:ext uri="{FF2B5EF4-FFF2-40B4-BE49-F238E27FC236}">
                <a16:creationId xmlns:a16="http://schemas.microsoft.com/office/drawing/2014/main" id="{5323D308-AFC7-C3C4-ED4E-8ADAA65191E4}"/>
              </a:ext>
            </a:extLst>
          </p:cNvPr>
          <p:cNvSpPr>
            <a:spLocks noGrp="1"/>
          </p:cNvSpPr>
          <p:nvPr>
            <p:ph idx="1"/>
          </p:nvPr>
        </p:nvSpPr>
        <p:spPr>
          <a:xfrm>
            <a:off x="4860759" y="1825624"/>
            <a:ext cx="7146758" cy="5032375"/>
          </a:xfrm>
        </p:spPr>
        <p:txBody>
          <a:bodyPr>
            <a:normAutofit lnSpcReduction="10000"/>
          </a:bodyPr>
          <a:lstStyle/>
          <a:p>
            <a:r>
              <a:rPr lang="pt-BR" dirty="0"/>
              <a:t>A figura mostra o </a:t>
            </a:r>
            <a:r>
              <a:rPr lang="pt-BR" b="1" i="1" dirty="0">
                <a:solidFill>
                  <a:srgbClr val="00B050"/>
                </a:solidFill>
              </a:rPr>
              <a:t>comportamento esperado</a:t>
            </a:r>
            <a:r>
              <a:rPr lang="pt-BR" dirty="0"/>
              <a:t> quando o </a:t>
            </a:r>
            <a:r>
              <a:rPr lang="pt-BR" b="1" i="1" dirty="0">
                <a:solidFill>
                  <a:srgbClr val="00B050"/>
                </a:solidFill>
              </a:rPr>
              <a:t>passo tem o tamanho ideal</a:t>
            </a:r>
            <a:r>
              <a:rPr lang="pt-BR" dirty="0"/>
              <a:t>.</a:t>
            </a:r>
          </a:p>
          <a:p>
            <a:r>
              <a:rPr lang="pt-BR" dirty="0"/>
              <a:t>A </a:t>
            </a:r>
            <a:r>
              <a:rPr lang="pt-BR" b="1" i="1" dirty="0">
                <a:solidFill>
                  <a:srgbClr val="00B050"/>
                </a:solidFill>
              </a:rPr>
              <a:t>convergência</a:t>
            </a:r>
            <a:r>
              <a:rPr lang="pt-BR" dirty="0"/>
              <a:t> nesse caso é </a:t>
            </a:r>
            <a:r>
              <a:rPr lang="pt-BR" b="1" i="1" dirty="0">
                <a:solidFill>
                  <a:srgbClr val="00B050"/>
                </a:solidFill>
              </a:rPr>
              <a:t>rápida</a:t>
            </a:r>
            <a:r>
              <a:rPr lang="pt-BR" dirty="0"/>
              <a:t>.</a:t>
            </a:r>
          </a:p>
          <a:p>
            <a:pPr lvl="1">
              <a:buFont typeface="Wingdings" panose="05000000000000000000" pitchFamily="2" charset="2"/>
              <a:buChar char="§"/>
            </a:pPr>
            <a:r>
              <a:rPr lang="pt-BR" dirty="0"/>
              <a:t>O</a:t>
            </a:r>
            <a:r>
              <a:rPr lang="pt-BR" b="1" i="1" dirty="0"/>
              <a:t> </a:t>
            </a:r>
            <a:r>
              <a:rPr lang="pt-BR" b="1" i="1" dirty="0">
                <a:solidFill>
                  <a:srgbClr val="00B050"/>
                </a:solidFill>
              </a:rPr>
              <a:t>erro diminui rapidamente nas primeiras épocas </a:t>
            </a:r>
            <a:r>
              <a:rPr lang="pt-BR" dirty="0"/>
              <a:t>(ou iterações).</a:t>
            </a:r>
          </a:p>
          <a:p>
            <a:pPr lvl="1">
              <a:buFont typeface="Wingdings" panose="05000000000000000000" pitchFamily="2" charset="2"/>
              <a:buChar char="§"/>
            </a:pPr>
            <a:r>
              <a:rPr lang="pt-BR" b="0" i="0" dirty="0">
                <a:effectLst/>
              </a:rPr>
              <a:t>Conforme o treinamento continua, o </a:t>
            </a:r>
            <a:r>
              <a:rPr lang="pt-BR" b="1" i="1" dirty="0">
                <a:solidFill>
                  <a:srgbClr val="00B050"/>
                </a:solidFill>
                <a:effectLst/>
              </a:rPr>
              <a:t>erro se estabiliza e exibe uma redução suave </a:t>
            </a:r>
            <a:r>
              <a:rPr lang="pt-BR" b="0" i="0" dirty="0">
                <a:effectLst/>
              </a:rPr>
              <a:t>(i.e., mais lenta).</a:t>
            </a:r>
            <a:endParaRPr lang="pt-BR" dirty="0"/>
          </a:p>
          <a:p>
            <a:pPr lvl="1">
              <a:buFont typeface="Wingdings" panose="05000000000000000000" pitchFamily="2" charset="2"/>
              <a:buChar char="§"/>
            </a:pPr>
            <a:r>
              <a:rPr lang="pt-BR" dirty="0"/>
              <a:t>A </a:t>
            </a:r>
            <a:r>
              <a:rPr lang="pt-BR" b="1" i="1" dirty="0">
                <a:solidFill>
                  <a:srgbClr val="00B050"/>
                </a:solidFill>
              </a:rPr>
              <a:t>convergência é atingida quando o erro se torna praticamente constante</a:t>
            </a:r>
            <a:r>
              <a:rPr lang="pt-BR" dirty="0"/>
              <a:t> ao longo das épocas, indicando que os </a:t>
            </a:r>
            <a:r>
              <a:rPr lang="pt-BR" b="1" i="1" dirty="0">
                <a:solidFill>
                  <a:srgbClr val="00B050"/>
                </a:solidFill>
              </a:rPr>
              <a:t>pesos não são mais atualizados</a:t>
            </a:r>
            <a:r>
              <a:rPr lang="pt-BR" dirty="0"/>
              <a:t>, pois o mínimo da função foi atingido.</a:t>
            </a:r>
          </a:p>
          <a:p>
            <a:pPr lvl="1">
              <a:buFont typeface="Wingdings" panose="05000000000000000000" pitchFamily="2" charset="2"/>
              <a:buChar char="§"/>
            </a:pPr>
            <a:r>
              <a:rPr lang="pt-BR" dirty="0"/>
              <a:t>O treinamento pode ser encerrado quando o erro entre duas épocas consecutivas for menor do que um limiar pré-definido (e.g., 1e-5).</a:t>
            </a:r>
          </a:p>
        </p:txBody>
      </p:sp>
      <p:pic>
        <p:nvPicPr>
          <p:cNvPr id="9" name="Imagem 8">
            <a:extLst>
              <a:ext uri="{FF2B5EF4-FFF2-40B4-BE49-F238E27FC236}">
                <a16:creationId xmlns:a16="http://schemas.microsoft.com/office/drawing/2014/main" id="{6293314C-8B6C-5D4F-5881-F5936884565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439" r="5247" b="4211"/>
          <a:stretch/>
        </p:blipFill>
        <p:spPr>
          <a:xfrm>
            <a:off x="1126965" y="1825624"/>
            <a:ext cx="3016083" cy="2318698"/>
          </a:xfrm>
          <a:prstGeom prst="rect">
            <a:avLst/>
          </a:prstGeom>
        </p:spPr>
      </p:pic>
      <p:pic>
        <p:nvPicPr>
          <p:cNvPr id="10" name="Picture 45">
            <a:extLst>
              <a:ext uri="{FF2B5EF4-FFF2-40B4-BE49-F238E27FC236}">
                <a16:creationId xmlns:a16="http://schemas.microsoft.com/office/drawing/2014/main" id="{66C6627B-DA15-B458-83D7-BE121EE1615D}"/>
              </a:ext>
            </a:extLst>
          </p:cNvPr>
          <p:cNvPicPr>
            <a:picLocks noChangeAspect="1"/>
          </p:cNvPicPr>
          <p:nvPr/>
        </p:nvPicPr>
        <p:blipFill rotWithShape="1">
          <a:blip r:embed="rId3">
            <a:extLst>
              <a:ext uri="{28A0092B-C50C-407E-A947-70E740481C1C}">
                <a14:useLocalDpi xmlns:a14="http://schemas.microsoft.com/office/drawing/2010/main" val="0"/>
              </a:ext>
            </a:extLst>
          </a:blip>
          <a:srcRect t="47676" r="2118" b="6675"/>
          <a:stretch/>
        </p:blipFill>
        <p:spPr>
          <a:xfrm>
            <a:off x="1126964" y="4793527"/>
            <a:ext cx="3016082" cy="1794045"/>
          </a:xfrm>
          <a:prstGeom prst="rect">
            <a:avLst/>
          </a:prstGeom>
        </p:spPr>
      </p:pic>
      <p:sp>
        <p:nvSpPr>
          <p:cNvPr id="11" name="Right Arrow 50">
            <a:extLst>
              <a:ext uri="{FF2B5EF4-FFF2-40B4-BE49-F238E27FC236}">
                <a16:creationId xmlns:a16="http://schemas.microsoft.com/office/drawing/2014/main" id="{4EB6EC90-C16B-1D01-E136-93055342AD29}"/>
              </a:ext>
            </a:extLst>
          </p:cNvPr>
          <p:cNvSpPr/>
          <p:nvPr/>
        </p:nvSpPr>
        <p:spPr>
          <a:xfrm rot="5400000">
            <a:off x="2379334" y="4258372"/>
            <a:ext cx="511340" cy="42110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0605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6A69E-096D-D007-28F5-17618266C5EB}"/>
              </a:ext>
            </a:extLst>
          </p:cNvPr>
          <p:cNvSpPr>
            <a:spLocks noGrp="1"/>
          </p:cNvSpPr>
          <p:nvPr>
            <p:ph type="title"/>
          </p:nvPr>
        </p:nvSpPr>
        <p:spPr/>
        <p:txBody>
          <a:bodyPr/>
          <a:lstStyle/>
          <a:p>
            <a:r>
              <a:rPr lang="pt-BR" dirty="0"/>
              <a:t>Analisando o treinamento de um modelo</a:t>
            </a:r>
          </a:p>
        </p:txBody>
      </p:sp>
      <p:sp>
        <p:nvSpPr>
          <p:cNvPr id="3" name="Espaço Reservado para Conteúdo 2">
            <a:extLst>
              <a:ext uri="{FF2B5EF4-FFF2-40B4-BE49-F238E27FC236}">
                <a16:creationId xmlns:a16="http://schemas.microsoft.com/office/drawing/2014/main" id="{5323D308-AFC7-C3C4-ED4E-8ADAA65191E4}"/>
              </a:ext>
            </a:extLst>
          </p:cNvPr>
          <p:cNvSpPr>
            <a:spLocks noGrp="1"/>
          </p:cNvSpPr>
          <p:nvPr>
            <p:ph idx="1"/>
          </p:nvPr>
        </p:nvSpPr>
        <p:spPr>
          <a:xfrm>
            <a:off x="5378115" y="1825624"/>
            <a:ext cx="6629401" cy="5032375"/>
          </a:xfrm>
        </p:spPr>
        <p:txBody>
          <a:bodyPr>
            <a:normAutofit/>
          </a:bodyPr>
          <a:lstStyle/>
          <a:p>
            <a:r>
              <a:rPr lang="pt-BR" dirty="0"/>
              <a:t>A figura mostra o caso onde o </a:t>
            </a:r>
            <a:r>
              <a:rPr lang="pt-BR" b="1" i="1" dirty="0">
                <a:solidFill>
                  <a:srgbClr val="00B050"/>
                </a:solidFill>
              </a:rPr>
              <a:t>passo de aprendizagem é muito pequeno</a:t>
            </a:r>
            <a:r>
              <a:rPr lang="pt-BR" dirty="0"/>
              <a:t>.</a:t>
            </a:r>
          </a:p>
          <a:p>
            <a:r>
              <a:rPr lang="pt-BR" dirty="0"/>
              <a:t>Nesse caso, a </a:t>
            </a:r>
            <a:r>
              <a:rPr lang="pt-BR" b="1" i="1" dirty="0">
                <a:solidFill>
                  <a:srgbClr val="00B050"/>
                </a:solidFill>
              </a:rPr>
              <a:t>convergência é muito lenta</a:t>
            </a:r>
            <a:r>
              <a:rPr lang="pt-BR" dirty="0"/>
              <a:t>.</a:t>
            </a:r>
          </a:p>
          <a:p>
            <a:r>
              <a:rPr lang="pt-BR" b="1" i="1" dirty="0">
                <a:solidFill>
                  <a:srgbClr val="00B050"/>
                </a:solidFill>
              </a:rPr>
              <a:t>Após várias épocas </a:t>
            </a:r>
            <a:r>
              <a:rPr lang="pt-BR" dirty="0"/>
              <a:t>de treinamento, o </a:t>
            </a:r>
            <a:r>
              <a:rPr lang="pt-BR" b="1" i="1" dirty="0">
                <a:solidFill>
                  <a:srgbClr val="00B050"/>
                </a:solidFill>
              </a:rPr>
              <a:t>erro ainda não se estabilizou</a:t>
            </a:r>
            <a:r>
              <a:rPr lang="pt-BR" dirty="0"/>
              <a:t>.</a:t>
            </a:r>
          </a:p>
          <a:p>
            <a:r>
              <a:rPr lang="pt-BR" dirty="0"/>
              <a:t>Levaria </a:t>
            </a:r>
            <a:r>
              <a:rPr lang="pt-BR" b="1" i="1" dirty="0">
                <a:solidFill>
                  <a:srgbClr val="00B050"/>
                </a:solidFill>
              </a:rPr>
              <a:t>muito tempo </a:t>
            </a:r>
            <a:r>
              <a:rPr lang="pt-BR" dirty="0"/>
              <a:t>para que o modelo atingisse o </a:t>
            </a:r>
            <a:r>
              <a:rPr lang="pt-BR" b="1" i="1" dirty="0">
                <a:solidFill>
                  <a:srgbClr val="00B050"/>
                </a:solidFill>
              </a:rPr>
              <a:t>ponto de mínimo</a:t>
            </a:r>
            <a:r>
              <a:rPr lang="pt-BR" dirty="0"/>
              <a:t>.</a:t>
            </a:r>
          </a:p>
        </p:txBody>
      </p:sp>
      <p:pic>
        <p:nvPicPr>
          <p:cNvPr id="7" name="Imagem 6">
            <a:extLst>
              <a:ext uri="{FF2B5EF4-FFF2-40B4-BE49-F238E27FC236}">
                <a16:creationId xmlns:a16="http://schemas.microsoft.com/office/drawing/2014/main" id="{2A4D98EC-18C1-B474-4AD7-1E84455AA9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495" y="1690688"/>
            <a:ext cx="3313792" cy="2682314"/>
          </a:xfrm>
          <a:prstGeom prst="rect">
            <a:avLst/>
          </a:prstGeom>
        </p:spPr>
      </p:pic>
      <p:pic>
        <p:nvPicPr>
          <p:cNvPr id="9" name="Picture 46">
            <a:extLst>
              <a:ext uri="{FF2B5EF4-FFF2-40B4-BE49-F238E27FC236}">
                <a16:creationId xmlns:a16="http://schemas.microsoft.com/office/drawing/2014/main" id="{C7BFA423-C107-AD7A-127F-D33717E52BCE}"/>
              </a:ext>
            </a:extLst>
          </p:cNvPr>
          <p:cNvPicPr>
            <a:picLocks noChangeAspect="1"/>
          </p:cNvPicPr>
          <p:nvPr/>
        </p:nvPicPr>
        <p:blipFill rotWithShape="1">
          <a:blip r:embed="rId3">
            <a:extLst>
              <a:ext uri="{28A0092B-C50C-407E-A947-70E740481C1C}">
                <a14:useLocalDpi xmlns:a14="http://schemas.microsoft.com/office/drawing/2010/main" val="0"/>
              </a:ext>
            </a:extLst>
          </a:blip>
          <a:srcRect t="48192" r="2447" b="7099"/>
          <a:stretch/>
        </p:blipFill>
        <p:spPr>
          <a:xfrm>
            <a:off x="1331495" y="4788569"/>
            <a:ext cx="3313799" cy="1937087"/>
          </a:xfrm>
          <a:prstGeom prst="rect">
            <a:avLst/>
          </a:prstGeom>
        </p:spPr>
      </p:pic>
      <p:sp>
        <p:nvSpPr>
          <p:cNvPr id="10" name="Right Arrow 50">
            <a:extLst>
              <a:ext uri="{FF2B5EF4-FFF2-40B4-BE49-F238E27FC236}">
                <a16:creationId xmlns:a16="http://schemas.microsoft.com/office/drawing/2014/main" id="{BA2D2D3D-32FC-6420-C5CF-5B8A6005C115}"/>
              </a:ext>
            </a:extLst>
          </p:cNvPr>
          <p:cNvSpPr/>
          <p:nvPr/>
        </p:nvSpPr>
        <p:spPr>
          <a:xfrm rot="5400000">
            <a:off x="2732720" y="4322347"/>
            <a:ext cx="511340" cy="42110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1916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6A69E-096D-D007-28F5-17618266C5EB}"/>
              </a:ext>
            </a:extLst>
          </p:cNvPr>
          <p:cNvSpPr>
            <a:spLocks noGrp="1"/>
          </p:cNvSpPr>
          <p:nvPr>
            <p:ph type="title"/>
          </p:nvPr>
        </p:nvSpPr>
        <p:spPr/>
        <p:txBody>
          <a:bodyPr/>
          <a:lstStyle/>
          <a:p>
            <a:r>
              <a:rPr lang="pt-BR" dirty="0"/>
              <a:t>Analisando o treinamento de um modelo</a:t>
            </a:r>
          </a:p>
        </p:txBody>
      </p:sp>
      <p:sp>
        <p:nvSpPr>
          <p:cNvPr id="3" name="Espaço Reservado para Conteúdo 2">
            <a:extLst>
              <a:ext uri="{FF2B5EF4-FFF2-40B4-BE49-F238E27FC236}">
                <a16:creationId xmlns:a16="http://schemas.microsoft.com/office/drawing/2014/main" id="{5323D308-AFC7-C3C4-ED4E-8ADAA65191E4}"/>
              </a:ext>
            </a:extLst>
          </p:cNvPr>
          <p:cNvSpPr>
            <a:spLocks noGrp="1"/>
          </p:cNvSpPr>
          <p:nvPr>
            <p:ph idx="1"/>
          </p:nvPr>
        </p:nvSpPr>
        <p:spPr>
          <a:xfrm>
            <a:off x="5378115" y="1825624"/>
            <a:ext cx="6629401" cy="5032375"/>
          </a:xfrm>
        </p:spPr>
        <p:txBody>
          <a:bodyPr>
            <a:normAutofit/>
          </a:bodyPr>
          <a:lstStyle/>
          <a:p>
            <a:r>
              <a:rPr lang="pt-BR" dirty="0"/>
              <a:t>A figura mostra o caso onde o </a:t>
            </a:r>
            <a:r>
              <a:rPr lang="pt-BR" b="1" i="1" dirty="0">
                <a:solidFill>
                  <a:srgbClr val="00B050"/>
                </a:solidFill>
              </a:rPr>
              <a:t>passo de aprendizagem é muito grande</a:t>
            </a:r>
            <a:r>
              <a:rPr lang="pt-BR" dirty="0"/>
              <a:t>.</a:t>
            </a:r>
          </a:p>
          <a:p>
            <a:r>
              <a:rPr lang="pt-BR" dirty="0"/>
              <a:t>Nesse caso, ocorre </a:t>
            </a:r>
            <a:r>
              <a:rPr lang="pt-BR" b="1" i="1" dirty="0">
                <a:solidFill>
                  <a:srgbClr val="00B050"/>
                </a:solidFill>
              </a:rPr>
              <a:t>divergência</a:t>
            </a:r>
            <a:r>
              <a:rPr lang="pt-BR" dirty="0"/>
              <a:t>.</a:t>
            </a:r>
          </a:p>
          <a:p>
            <a:r>
              <a:rPr lang="pt-BR" dirty="0"/>
              <a:t>Ou seja, o </a:t>
            </a:r>
            <a:r>
              <a:rPr lang="pt-BR" b="1" i="1" dirty="0">
                <a:solidFill>
                  <a:srgbClr val="00B050"/>
                </a:solidFill>
              </a:rPr>
              <a:t>erro aumenta mais e mais ao longo do treinamento</a:t>
            </a:r>
            <a:r>
              <a:rPr lang="pt-BR" dirty="0"/>
              <a:t>, indicando que o algoritmo está se </a:t>
            </a:r>
            <a:r>
              <a:rPr lang="pt-BR" b="1" i="1" dirty="0">
                <a:solidFill>
                  <a:srgbClr val="00B050"/>
                </a:solidFill>
              </a:rPr>
              <a:t>distanciando do ponto de mínimo</a:t>
            </a:r>
            <a:r>
              <a:rPr lang="pt-BR" dirty="0"/>
              <a:t>.</a:t>
            </a:r>
          </a:p>
          <a:p>
            <a:r>
              <a:rPr lang="pt-BR" dirty="0"/>
              <a:t>Se o treinamento continuar, os gradientes e pesos podem se tornar tão grandes que ocorre o </a:t>
            </a:r>
            <a:r>
              <a:rPr lang="pt-BR" b="1" i="1" dirty="0">
                <a:solidFill>
                  <a:srgbClr val="00B050"/>
                </a:solidFill>
              </a:rPr>
              <a:t>estouro da representação numérica</a:t>
            </a:r>
            <a:r>
              <a:rPr lang="pt-BR" dirty="0"/>
              <a:t>.</a:t>
            </a:r>
          </a:p>
        </p:txBody>
      </p:sp>
      <p:pic>
        <p:nvPicPr>
          <p:cNvPr id="5" name="Imagem 4">
            <a:extLst>
              <a:ext uri="{FF2B5EF4-FFF2-40B4-BE49-F238E27FC236}">
                <a16:creationId xmlns:a16="http://schemas.microsoft.com/office/drawing/2014/main" id="{D0FC005A-1D53-9B54-E0D7-5694609ACA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399" y="1690688"/>
            <a:ext cx="3269165" cy="2604586"/>
          </a:xfrm>
          <a:prstGeom prst="rect">
            <a:avLst/>
          </a:prstGeom>
        </p:spPr>
      </p:pic>
      <p:pic>
        <p:nvPicPr>
          <p:cNvPr id="6" name="Picture 47">
            <a:extLst>
              <a:ext uri="{FF2B5EF4-FFF2-40B4-BE49-F238E27FC236}">
                <a16:creationId xmlns:a16="http://schemas.microsoft.com/office/drawing/2014/main" id="{1B70BF55-F459-13C2-D9A0-CD0EAFBFA24D}"/>
              </a:ext>
            </a:extLst>
          </p:cNvPr>
          <p:cNvPicPr>
            <a:picLocks noChangeAspect="1"/>
          </p:cNvPicPr>
          <p:nvPr/>
        </p:nvPicPr>
        <p:blipFill rotWithShape="1">
          <a:blip r:embed="rId3">
            <a:extLst>
              <a:ext uri="{28A0092B-C50C-407E-A947-70E740481C1C}">
                <a14:useLocalDpi xmlns:a14="http://schemas.microsoft.com/office/drawing/2010/main" val="0"/>
              </a:ext>
            </a:extLst>
          </a:blip>
          <a:srcRect t="48192" r="2118" b="2470"/>
          <a:stretch/>
        </p:blipFill>
        <p:spPr>
          <a:xfrm>
            <a:off x="1295399" y="4632159"/>
            <a:ext cx="3267945" cy="2100950"/>
          </a:xfrm>
          <a:prstGeom prst="rect">
            <a:avLst/>
          </a:prstGeom>
        </p:spPr>
      </p:pic>
      <p:sp>
        <p:nvSpPr>
          <p:cNvPr id="8" name="Right Arrow 50">
            <a:extLst>
              <a:ext uri="{FF2B5EF4-FFF2-40B4-BE49-F238E27FC236}">
                <a16:creationId xmlns:a16="http://schemas.microsoft.com/office/drawing/2014/main" id="{4CE3CAAF-5324-581B-5F00-C22061374152}"/>
              </a:ext>
            </a:extLst>
          </p:cNvPr>
          <p:cNvSpPr/>
          <p:nvPr/>
        </p:nvSpPr>
        <p:spPr>
          <a:xfrm rot="5400000">
            <a:off x="2673700" y="4253165"/>
            <a:ext cx="511340" cy="42110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60140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6A69E-096D-D007-28F5-17618266C5EB}"/>
              </a:ext>
            </a:extLst>
          </p:cNvPr>
          <p:cNvSpPr>
            <a:spLocks noGrp="1"/>
          </p:cNvSpPr>
          <p:nvPr>
            <p:ph type="title"/>
          </p:nvPr>
        </p:nvSpPr>
        <p:spPr/>
        <p:txBody>
          <a:bodyPr/>
          <a:lstStyle/>
          <a:p>
            <a:r>
              <a:rPr lang="pt-BR" dirty="0"/>
              <a:t>Analisando o treinamento de um modelo</a:t>
            </a:r>
          </a:p>
        </p:txBody>
      </p:sp>
      <p:sp>
        <p:nvSpPr>
          <p:cNvPr id="8" name="Espaço Reservado para Conteúdo 7">
            <a:extLst>
              <a:ext uri="{FF2B5EF4-FFF2-40B4-BE49-F238E27FC236}">
                <a16:creationId xmlns:a16="http://schemas.microsoft.com/office/drawing/2014/main" id="{7B9D9473-4E8E-377D-B1BB-4267C247D364}"/>
              </a:ext>
            </a:extLst>
          </p:cNvPr>
          <p:cNvSpPr>
            <a:spLocks noGrp="1"/>
          </p:cNvSpPr>
          <p:nvPr>
            <p:ph idx="1"/>
          </p:nvPr>
        </p:nvSpPr>
        <p:spPr>
          <a:xfrm>
            <a:off x="5835316" y="1825624"/>
            <a:ext cx="6196264" cy="5032375"/>
          </a:xfrm>
        </p:spPr>
        <p:txBody>
          <a:bodyPr/>
          <a:lstStyle/>
          <a:p>
            <a:r>
              <a:rPr lang="pt-BR" dirty="0"/>
              <a:t>A figura mostra o caso onde o </a:t>
            </a:r>
            <a:r>
              <a:rPr lang="pt-BR" b="1" i="1" dirty="0">
                <a:solidFill>
                  <a:srgbClr val="00B050"/>
                </a:solidFill>
              </a:rPr>
              <a:t>passo de aprendizagem é grande, mas não tão grande assim</a:t>
            </a:r>
            <a:r>
              <a:rPr lang="pt-BR" dirty="0"/>
              <a:t>.</a:t>
            </a:r>
          </a:p>
          <a:p>
            <a:r>
              <a:rPr lang="pt-BR" dirty="0"/>
              <a:t>Nesse caso, o </a:t>
            </a:r>
            <a:r>
              <a:rPr lang="pt-BR" b="1" i="1" dirty="0">
                <a:solidFill>
                  <a:srgbClr val="00B050"/>
                </a:solidFill>
              </a:rPr>
              <a:t>erro oscila</a:t>
            </a:r>
            <a:r>
              <a:rPr lang="pt-BR" dirty="0"/>
              <a:t> entre valores grandes e pequenos.</a:t>
            </a:r>
          </a:p>
          <a:p>
            <a:r>
              <a:rPr lang="pt-BR" dirty="0"/>
              <a:t>Por ventura, a </a:t>
            </a:r>
            <a:r>
              <a:rPr lang="pt-BR" b="1" i="1" dirty="0">
                <a:solidFill>
                  <a:srgbClr val="00B050"/>
                </a:solidFill>
              </a:rPr>
              <a:t>convergência pode ocorrer após algumas épocas</a:t>
            </a:r>
            <a:r>
              <a:rPr lang="pt-BR" dirty="0"/>
              <a:t>.</a:t>
            </a:r>
          </a:p>
        </p:txBody>
      </p:sp>
      <p:pic>
        <p:nvPicPr>
          <p:cNvPr id="9" name="Espaço Reservado para Conteúdo 5">
            <a:extLst>
              <a:ext uri="{FF2B5EF4-FFF2-40B4-BE49-F238E27FC236}">
                <a16:creationId xmlns:a16="http://schemas.microsoft.com/office/drawing/2014/main" id="{35860255-3691-3223-4E56-075772F722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4158" y="1568783"/>
            <a:ext cx="3281108" cy="2688807"/>
          </a:xfrm>
          <a:prstGeom prst="rect">
            <a:avLst/>
          </a:prstGeom>
        </p:spPr>
      </p:pic>
      <p:pic>
        <p:nvPicPr>
          <p:cNvPr id="10" name="Picture 48">
            <a:extLst>
              <a:ext uri="{FF2B5EF4-FFF2-40B4-BE49-F238E27FC236}">
                <a16:creationId xmlns:a16="http://schemas.microsoft.com/office/drawing/2014/main" id="{D5B8F54A-8717-FA32-510A-0E14A5CF8749}"/>
              </a:ext>
            </a:extLst>
          </p:cNvPr>
          <p:cNvPicPr>
            <a:picLocks noChangeAspect="1"/>
          </p:cNvPicPr>
          <p:nvPr/>
        </p:nvPicPr>
        <p:blipFill rotWithShape="1">
          <a:blip r:embed="rId3">
            <a:extLst>
              <a:ext uri="{28A0092B-C50C-407E-A947-70E740481C1C}">
                <a14:useLocalDpi xmlns:a14="http://schemas.microsoft.com/office/drawing/2010/main" val="0"/>
              </a:ext>
            </a:extLst>
          </a:blip>
          <a:srcRect l="360" t="48707" r="2776" b="2150"/>
          <a:stretch/>
        </p:blipFill>
        <p:spPr>
          <a:xfrm>
            <a:off x="1594185" y="4653334"/>
            <a:ext cx="3281108" cy="2120444"/>
          </a:xfrm>
          <a:prstGeom prst="rect">
            <a:avLst/>
          </a:prstGeom>
        </p:spPr>
      </p:pic>
      <p:sp>
        <p:nvSpPr>
          <p:cNvPr id="11" name="Right Arrow 50">
            <a:extLst>
              <a:ext uri="{FF2B5EF4-FFF2-40B4-BE49-F238E27FC236}">
                <a16:creationId xmlns:a16="http://schemas.microsoft.com/office/drawing/2014/main" id="{05CC92E3-E5FB-1345-F6D4-88C0AEB16050}"/>
              </a:ext>
            </a:extLst>
          </p:cNvPr>
          <p:cNvSpPr/>
          <p:nvPr/>
        </p:nvSpPr>
        <p:spPr>
          <a:xfrm rot="5400000">
            <a:off x="2979068" y="4187112"/>
            <a:ext cx="511340" cy="42110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512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1AA5C-2DDF-9C9C-CE89-50D9B6F2FC20}"/>
              </a:ext>
            </a:extLst>
          </p:cNvPr>
          <p:cNvSpPr>
            <a:spLocks noGrp="1"/>
          </p:cNvSpPr>
          <p:nvPr>
            <p:ph type="title"/>
          </p:nvPr>
        </p:nvSpPr>
        <p:spPr/>
        <p:txBody>
          <a:bodyPr/>
          <a:lstStyle/>
          <a:p>
            <a:r>
              <a:rPr lang="pt-BR" dirty="0"/>
              <a:t>Melhorando a convergência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3A38DD3-AAC8-CEBB-5966-BFE9490F478F}"/>
                  </a:ext>
                </a:extLst>
              </p:cNvPr>
              <p:cNvSpPr>
                <a:spLocks noGrp="1"/>
              </p:cNvSpPr>
              <p:nvPr>
                <p:ph idx="1"/>
              </p:nvPr>
            </p:nvSpPr>
            <p:spPr>
              <a:xfrm>
                <a:off x="838199" y="1825624"/>
                <a:ext cx="11188701" cy="5032375"/>
              </a:xfrm>
            </p:spPr>
            <p:txBody>
              <a:bodyPr>
                <a:normAutofit lnSpcReduction="10000"/>
              </a:bodyPr>
              <a:lstStyle/>
              <a:p>
                <a:r>
                  <a:rPr lang="pt-BR" dirty="0"/>
                  <a:t>As versões estocástica e mini-</a:t>
                </a:r>
                <a:r>
                  <a:rPr lang="pt-BR" i="1" dirty="0"/>
                  <a:t>batch</a:t>
                </a:r>
                <a:r>
                  <a:rPr lang="pt-BR" dirty="0"/>
                  <a:t> (principalmente quando </a:t>
                </a:r>
                <a14:m>
                  <m:oMath xmlns:m="http://schemas.openxmlformats.org/officeDocument/2006/math">
                    <m:r>
                      <a:rPr lang="pt-BR" b="0" i="1" smtClean="0">
                        <a:latin typeface="Cambria Math" panose="02040503050406030204" pitchFamily="18" charset="0"/>
                      </a:rPr>
                      <m:t>𝑀𝐵</m:t>
                    </m:r>
                  </m:oMath>
                </a14:m>
                <a:r>
                  <a:rPr lang="pt-BR" dirty="0"/>
                  <a:t> é pequeno) do gradiente descendente têm um </a:t>
                </a:r>
                <a:r>
                  <a:rPr lang="pt-BR" b="1" i="1" dirty="0">
                    <a:solidFill>
                      <a:srgbClr val="00B050"/>
                    </a:solidFill>
                  </a:rPr>
                  <a:t>caminho irregular para o ponto de mínimo</a:t>
                </a:r>
                <a:r>
                  <a:rPr lang="pt-BR" dirty="0"/>
                  <a:t>.</a:t>
                </a:r>
              </a:p>
              <a:p>
                <a:r>
                  <a:rPr lang="pt-BR" dirty="0"/>
                  <a:t>Além disso, quando as </a:t>
                </a:r>
                <a:r>
                  <a:rPr lang="pt-BR" b="1" i="1" dirty="0">
                    <a:solidFill>
                      <a:srgbClr val="00B050"/>
                    </a:solidFill>
                  </a:rPr>
                  <a:t>amostras</a:t>
                </a:r>
                <a:r>
                  <a:rPr lang="pt-BR" dirty="0"/>
                  <a:t> do conjunto de treinamento estão </a:t>
                </a:r>
                <a:r>
                  <a:rPr lang="pt-BR" b="1" i="1" dirty="0">
                    <a:solidFill>
                      <a:srgbClr val="00B050"/>
                    </a:solidFill>
                  </a:rPr>
                  <a:t>contaminadas com ruido</a:t>
                </a:r>
                <a:r>
                  <a:rPr lang="pt-BR" dirty="0"/>
                  <a:t>, eles </a:t>
                </a:r>
                <a:r>
                  <a:rPr lang="pt-BR" b="1" i="1" dirty="0">
                    <a:solidFill>
                      <a:srgbClr val="00B050"/>
                    </a:solidFill>
                  </a:rPr>
                  <a:t>podem não convergir </a:t>
                </a:r>
                <a:r>
                  <a:rPr lang="pt-BR" dirty="0"/>
                  <a:t>para o mínimo (oscilam ao redor dele).</a:t>
                </a:r>
              </a:p>
              <a:p>
                <a:r>
                  <a:rPr lang="pt-BR" dirty="0"/>
                  <a:t>Esses problemas </a:t>
                </a:r>
                <a:r>
                  <a:rPr lang="pt-BR" b="1" i="1" dirty="0">
                    <a:solidFill>
                      <a:srgbClr val="00B050"/>
                    </a:solidFill>
                  </a:rPr>
                  <a:t>impactam</a:t>
                </a:r>
                <a:r>
                  <a:rPr lang="pt-BR" dirty="0"/>
                  <a:t> o </a:t>
                </a:r>
                <a:r>
                  <a:rPr lang="pt-BR" b="1" i="1" dirty="0">
                    <a:solidFill>
                      <a:srgbClr val="00B050"/>
                    </a:solidFill>
                  </a:rPr>
                  <a:t>desempenho do modelo </a:t>
                </a:r>
                <a:r>
                  <a:rPr lang="pt-BR" dirty="0"/>
                  <a:t>e deixam o </a:t>
                </a:r>
                <a:r>
                  <a:rPr lang="pt-BR" b="1" i="1" dirty="0">
                    <a:solidFill>
                      <a:srgbClr val="00B050"/>
                    </a:solidFill>
                  </a:rPr>
                  <a:t>treinamento lento </a:t>
                </a:r>
                <a:r>
                  <a:rPr lang="pt-BR" dirty="0"/>
                  <a:t>e, possivelmente, </a:t>
                </a:r>
                <a:r>
                  <a:rPr lang="pt-BR" b="1" i="1" dirty="0">
                    <a:solidFill>
                      <a:srgbClr val="00B050"/>
                    </a:solidFill>
                  </a:rPr>
                  <a:t>instável</a:t>
                </a:r>
                <a:r>
                  <a:rPr lang="pt-BR" dirty="0"/>
                  <a:t>.</a:t>
                </a:r>
              </a:p>
              <a:p>
                <a:r>
                  <a:rPr lang="pt-BR" dirty="0"/>
                  <a:t>Entretanto, existem </a:t>
                </a:r>
                <a:r>
                  <a:rPr lang="pt-BR" b="1" i="1" dirty="0">
                    <a:solidFill>
                      <a:srgbClr val="00B050"/>
                    </a:solidFill>
                  </a:rPr>
                  <a:t>técnicas para minimizar </a:t>
                </a:r>
                <a:r>
                  <a:rPr lang="pt-BR" dirty="0"/>
                  <a:t>esses problemas, deixando essas versões do GD </a:t>
                </a:r>
                <a:r>
                  <a:rPr lang="pt-BR" b="1" i="1" dirty="0">
                    <a:solidFill>
                      <a:srgbClr val="00B050"/>
                    </a:solidFill>
                  </a:rPr>
                  <a:t>mais comportadas</a:t>
                </a:r>
                <a:r>
                  <a:rPr lang="pt-BR" dirty="0"/>
                  <a:t>.</a:t>
                </a:r>
              </a:p>
              <a:p>
                <a:r>
                  <a:rPr lang="pt-BR" dirty="0"/>
                  <a:t>As mais conhecidas envolvem o </a:t>
                </a:r>
                <a:r>
                  <a:rPr lang="pt-BR" b="1" i="1" dirty="0">
                    <a:solidFill>
                      <a:srgbClr val="7030A0"/>
                    </a:solidFill>
                  </a:rPr>
                  <a:t>ajuste do passo de aprendizagem </a:t>
                </a:r>
                <a:r>
                  <a:rPr lang="pt-BR" dirty="0"/>
                  <a:t>ou do </a:t>
                </a:r>
                <a:r>
                  <a:rPr lang="pt-BR" b="1" i="1" dirty="0">
                    <a:solidFill>
                      <a:srgbClr val="7030A0"/>
                    </a:solidFill>
                  </a:rPr>
                  <a:t>termo de atualização dos pesos</a:t>
                </a:r>
                <a:r>
                  <a:rPr lang="pt-BR" dirty="0"/>
                  <a:t>.</a:t>
                </a:r>
              </a:p>
            </p:txBody>
          </p:sp>
        </mc:Choice>
        <mc:Fallback>
          <p:sp>
            <p:nvSpPr>
              <p:cNvPr id="3" name="Espaço Reservado para Conteúdo 2">
                <a:extLst>
                  <a:ext uri="{FF2B5EF4-FFF2-40B4-BE49-F238E27FC236}">
                    <a16:creationId xmlns:a16="http://schemas.microsoft.com/office/drawing/2014/main" id="{83A38DD3-AAC8-CEBB-5966-BFE9490F478F}"/>
                  </a:ext>
                </a:extLst>
              </p:cNvPr>
              <p:cNvSpPr>
                <a:spLocks noGrp="1" noRot="1" noChangeAspect="1" noMove="1" noResize="1" noEditPoints="1" noAdjustHandles="1" noChangeArrowheads="1" noChangeShapeType="1" noTextEdit="1"/>
              </p:cNvSpPr>
              <p:nvPr>
                <p:ph idx="1"/>
              </p:nvPr>
            </p:nvSpPr>
            <p:spPr>
              <a:xfrm>
                <a:off x="838199" y="1825624"/>
                <a:ext cx="11188701" cy="5032375"/>
              </a:xfrm>
              <a:blipFill>
                <a:blip r:embed="rId2"/>
                <a:stretch>
                  <a:fillRect l="-926" t="-2663"/>
                </a:stretch>
              </a:blipFill>
            </p:spPr>
            <p:txBody>
              <a:bodyPr/>
              <a:lstStyle/>
              <a:p>
                <a:r>
                  <a:rPr lang="pt-BR">
                    <a:noFill/>
                  </a:rPr>
                  <a:t> </a:t>
                </a:r>
              </a:p>
            </p:txBody>
          </p:sp>
        </mc:Fallback>
      </mc:AlternateContent>
    </p:spTree>
    <p:extLst>
      <p:ext uri="{BB962C8B-B14F-4D97-AF65-F5344CB8AC3E}">
        <p14:creationId xmlns:p14="http://schemas.microsoft.com/office/powerpoint/2010/main" val="384099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2DAD2-5657-42A1-35B9-4BB9FD00F794}"/>
              </a:ext>
            </a:extLst>
          </p:cNvPr>
          <p:cNvSpPr>
            <a:spLocks noGrp="1"/>
          </p:cNvSpPr>
          <p:nvPr>
            <p:ph type="title"/>
          </p:nvPr>
        </p:nvSpPr>
        <p:spPr/>
        <p:txBody>
          <a:bodyPr/>
          <a:lstStyle/>
          <a:p>
            <a:r>
              <a:rPr lang="pt-BR" dirty="0"/>
              <a:t>Ajuste do passo de aprendizagem</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0C1EAA3-4293-62D4-5778-91C90AA88537}"/>
                  </a:ext>
                </a:extLst>
              </p:cNvPr>
              <p:cNvSpPr>
                <a:spLocks noGrp="1"/>
              </p:cNvSpPr>
              <p:nvPr>
                <p:ph idx="1"/>
              </p:nvPr>
            </p:nvSpPr>
            <p:spPr>
              <a:xfrm>
                <a:off x="838200" y="1825624"/>
                <a:ext cx="11217441" cy="5032375"/>
              </a:xfrm>
            </p:spPr>
            <p:txBody>
              <a:bodyPr>
                <a:normAutofit/>
              </a:bodyPr>
              <a:lstStyle/>
              <a:p>
                <a:r>
                  <a:rPr lang="pt-BR" b="1" i="1" dirty="0">
                    <a:solidFill>
                      <a:srgbClr val="7030A0"/>
                    </a:solidFill>
                  </a:rPr>
                  <a:t>Redução gradual </a:t>
                </a:r>
                <a:r>
                  <a:rPr lang="pt-BR" dirty="0"/>
                  <a:t>(ou decaimento) do passo de aprendizagem </a:t>
                </a:r>
                <a:r>
                  <a:rPr lang="pt-BR" b="1" i="1" dirty="0">
                    <a:solidFill>
                      <a:srgbClr val="00B050"/>
                    </a:solidFill>
                  </a:rPr>
                  <a:t>diminui gradualmente o passo de aprendizagem</a:t>
                </a:r>
                <a:r>
                  <a:rPr lang="pt-BR" dirty="0"/>
                  <a:t> ao longo do treinamento.</a:t>
                </a:r>
                <a:endParaRPr lang="pt-BR" b="1" dirty="0"/>
              </a:p>
              <a:p>
                <a:r>
                  <a:rPr lang="pt-BR" b="0" i="0" dirty="0">
                    <a:effectLst/>
                  </a:rPr>
                  <a:t>A redução da taxa de aprendizagem faz com que as </a:t>
                </a:r>
                <a:r>
                  <a:rPr lang="pt-BR" b="1" i="1" dirty="0">
                    <a:solidFill>
                      <a:srgbClr val="00B050"/>
                    </a:solidFill>
                    <a:effectLst/>
                  </a:rPr>
                  <a:t>atualizações dos pesos se tornem cada vez menores</a:t>
                </a:r>
                <a:r>
                  <a:rPr lang="pt-BR" b="0" i="0" dirty="0">
                    <a:effectLst/>
                  </a:rPr>
                  <a:t> à medida que o treinamento progride, o que pode </a:t>
                </a:r>
                <a:r>
                  <a:rPr lang="pt-BR" b="1" i="1" dirty="0">
                    <a:solidFill>
                      <a:srgbClr val="00B050"/>
                    </a:solidFill>
                    <a:effectLst/>
                  </a:rPr>
                  <a:t>melhorar (ou forçar) a convergência</a:t>
                </a:r>
                <a:r>
                  <a:rPr lang="pt-BR" b="0" i="0" dirty="0">
                    <a:effectLst/>
                  </a:rPr>
                  <a:t>.</a:t>
                </a:r>
              </a:p>
              <a:p>
                <a:pPr marL="0" indent="0">
                  <a:buNone/>
                </a:pPr>
                <a:endParaRPr lang="pt-BR" sz="800" b="0" i="0" dirty="0">
                  <a:effectLst/>
                </a:endParaRPr>
              </a:p>
              <a:p>
                <a:pPr marL="0" indent="0">
                  <a:buNone/>
                </a:pPr>
                <a14:m>
                  <m:oMathPara xmlns:m="http://schemas.openxmlformats.org/officeDocument/2006/math">
                    <m:oMathParaPr>
                      <m:jc m:val="centerGroup"/>
                    </m:oMathParaPr>
                    <m:oMath xmlns:m="http://schemas.openxmlformats.org/officeDocument/2006/math">
                      <m:r>
                        <a:rPr lang="pt-BR" sz="2800" b="1" i="1" smtClean="0">
                          <a:solidFill>
                            <a:schemeClr val="tx1"/>
                          </a:solidFill>
                          <a:latin typeface="Cambria Math" panose="02040503050406030204" pitchFamily="18" charset="0"/>
                        </a:rPr>
                        <m:t>𝒂</m:t>
                      </m:r>
                      <m:d>
                        <m:dPr>
                          <m:ctrlPr>
                            <a:rPr lang="pt-BR" sz="2800" b="0" i="1" smtClean="0">
                              <a:solidFill>
                                <a:schemeClr val="tx1"/>
                              </a:solidFill>
                              <a:latin typeface="Cambria Math" panose="02040503050406030204" pitchFamily="18" charset="0"/>
                            </a:rPr>
                          </m:ctrlPr>
                        </m:dPr>
                        <m:e>
                          <m:r>
                            <a:rPr lang="pt-BR" sz="2800" b="0" i="1" smtClean="0">
                              <a:solidFill>
                                <a:schemeClr val="tx1"/>
                              </a:solidFill>
                              <a:latin typeface="Cambria Math" panose="02040503050406030204" pitchFamily="18" charset="0"/>
                            </a:rPr>
                            <m:t>𝑖</m:t>
                          </m:r>
                          <m:r>
                            <a:rPr lang="pt-BR" sz="2800" b="0" i="0" smtClean="0">
                              <a:solidFill>
                                <a:schemeClr val="tx1"/>
                              </a:solidFill>
                              <a:latin typeface="Cambria Math" panose="02040503050406030204" pitchFamily="18" charset="0"/>
                            </a:rPr>
                            <m:t>+1</m:t>
                          </m:r>
                        </m:e>
                      </m:d>
                      <m:r>
                        <a:rPr lang="pt-BR" sz="2800" b="1" i="1" smtClean="0">
                          <a:solidFill>
                            <a:schemeClr val="tx1"/>
                          </a:solidFill>
                          <a:latin typeface="Cambria Math" panose="02040503050406030204" pitchFamily="18" charset="0"/>
                        </a:rPr>
                        <m:t>=</m:t>
                      </m:r>
                      <m:r>
                        <a:rPr lang="pt-BR" sz="2800" b="1" i="1">
                          <a:solidFill>
                            <a:schemeClr val="tx1"/>
                          </a:solidFill>
                          <a:latin typeface="Cambria Math" panose="02040503050406030204" pitchFamily="18" charset="0"/>
                        </a:rPr>
                        <m:t>𝒂</m:t>
                      </m:r>
                      <m:d>
                        <m:dPr>
                          <m:ctrlPr>
                            <a:rPr lang="pt-BR" sz="2800" b="1" i="1">
                              <a:solidFill>
                                <a:schemeClr val="tx1"/>
                              </a:solidFill>
                              <a:latin typeface="Cambria Math" panose="02040503050406030204" pitchFamily="18" charset="0"/>
                            </a:rPr>
                          </m:ctrlPr>
                        </m:dPr>
                        <m:e>
                          <m:r>
                            <a:rPr lang="pt-BR" sz="2800" i="1">
                              <a:latin typeface="Cambria Math" panose="02040503050406030204" pitchFamily="18" charset="0"/>
                            </a:rPr>
                            <m:t>𝑖</m:t>
                          </m:r>
                        </m:e>
                      </m:d>
                      <m:r>
                        <a:rPr lang="pt-BR" sz="2800" i="1">
                          <a:solidFill>
                            <a:schemeClr val="tx1"/>
                          </a:solidFill>
                          <a:latin typeface="Cambria Math" panose="02040503050406030204" pitchFamily="18" charset="0"/>
                          <a:ea typeface="Cambria Math" panose="02040503050406030204" pitchFamily="18" charset="0"/>
                        </a:rPr>
                        <m:t>−</m:t>
                      </m:r>
                      <m:r>
                        <a:rPr lang="pt-BR" sz="2800" i="1">
                          <a:solidFill>
                            <a:schemeClr val="tx1"/>
                          </a:solidFill>
                          <a:latin typeface="Cambria Math" panose="02040503050406030204" pitchFamily="18" charset="0"/>
                          <a:ea typeface="Cambria Math" panose="02040503050406030204" pitchFamily="18" charset="0"/>
                        </a:rPr>
                        <m:t>𝛼</m:t>
                      </m:r>
                      <m:d>
                        <m:dPr>
                          <m:ctrlPr>
                            <a:rPr lang="pt-BR" sz="2800" i="1">
                              <a:solidFill>
                                <a:schemeClr val="tx1"/>
                              </a:solidFill>
                              <a:latin typeface="Cambria Math" panose="02040503050406030204" pitchFamily="18" charset="0"/>
                              <a:ea typeface="Cambria Math" panose="02040503050406030204" pitchFamily="18" charset="0"/>
                            </a:rPr>
                          </m:ctrlPr>
                        </m:dPr>
                        <m:e>
                          <m:r>
                            <a:rPr lang="pt-BR" sz="2800" i="1">
                              <a:latin typeface="Cambria Math" panose="02040503050406030204" pitchFamily="18" charset="0"/>
                            </a:rPr>
                            <m:t>𝑖</m:t>
                          </m:r>
                        </m:e>
                      </m:d>
                      <m:f>
                        <m:fPr>
                          <m:ctrlPr>
                            <a:rPr lang="pt-BR" sz="2800" i="1">
                              <a:solidFill>
                                <a:schemeClr val="tx1"/>
                              </a:solidFill>
                              <a:latin typeface="Cambria Math" panose="02040503050406030204" pitchFamily="18" charset="0"/>
                              <a:ea typeface="Cambria Math" panose="02040503050406030204" pitchFamily="18" charset="0"/>
                            </a:rPr>
                          </m:ctrlPr>
                        </m:fPr>
                        <m:num>
                          <m:r>
                            <a:rPr lang="pt-BR" sz="2800" i="1">
                              <a:solidFill>
                                <a:schemeClr val="tx1"/>
                              </a:solidFill>
                              <a:latin typeface="Cambria Math" panose="02040503050406030204" pitchFamily="18" charset="0"/>
                              <a:ea typeface="Cambria Math" panose="02040503050406030204" pitchFamily="18" charset="0"/>
                            </a:rPr>
                            <m:t>𝜕</m:t>
                          </m:r>
                          <m:sSub>
                            <m:sSubPr>
                              <m:ctrlPr>
                                <a:rPr lang="pt-BR" sz="2800" i="1">
                                  <a:solidFill>
                                    <a:schemeClr val="tx1"/>
                                  </a:solidFill>
                                  <a:latin typeface="Cambria Math" panose="02040503050406030204" pitchFamily="18" charset="0"/>
                                  <a:ea typeface="Cambria Math" panose="02040503050406030204" pitchFamily="18" charset="0"/>
                                </a:rPr>
                              </m:ctrlPr>
                            </m:sSubPr>
                            <m:e>
                              <m:r>
                                <a:rPr lang="pt-BR" sz="2800" i="1">
                                  <a:solidFill>
                                    <a:schemeClr val="tx1"/>
                                  </a:solidFill>
                                  <a:latin typeface="Cambria Math" panose="02040503050406030204" pitchFamily="18" charset="0"/>
                                  <a:ea typeface="Cambria Math" panose="02040503050406030204" pitchFamily="18" charset="0"/>
                                </a:rPr>
                                <m:t>𝐽</m:t>
                              </m:r>
                            </m:e>
                            <m:sub>
                              <m:r>
                                <a:rPr lang="pt-BR" sz="2800" i="1">
                                  <a:solidFill>
                                    <a:schemeClr val="tx1"/>
                                  </a:solidFill>
                                  <a:latin typeface="Cambria Math" panose="02040503050406030204" pitchFamily="18" charset="0"/>
                                  <a:ea typeface="Cambria Math" panose="02040503050406030204" pitchFamily="18" charset="0"/>
                                </a:rPr>
                                <m:t>𝑒</m:t>
                              </m:r>
                            </m:sub>
                          </m:sSub>
                          <m:d>
                            <m:dPr>
                              <m:ctrlPr>
                                <a:rPr lang="pt-BR" sz="2800" i="1">
                                  <a:solidFill>
                                    <a:schemeClr val="tx1"/>
                                  </a:solidFill>
                                  <a:latin typeface="Cambria Math" panose="02040503050406030204" pitchFamily="18" charset="0"/>
                                  <a:ea typeface="Cambria Math" panose="02040503050406030204" pitchFamily="18" charset="0"/>
                                </a:rPr>
                              </m:ctrlPr>
                            </m:dPr>
                            <m:e>
                              <m:r>
                                <a:rPr lang="pt-BR" sz="2800" b="1" i="1">
                                  <a:solidFill>
                                    <a:schemeClr val="tx1"/>
                                  </a:solidFill>
                                  <a:latin typeface="Cambria Math" panose="02040503050406030204" pitchFamily="18" charset="0"/>
                                  <a:ea typeface="Cambria Math" panose="02040503050406030204" pitchFamily="18" charset="0"/>
                                </a:rPr>
                                <m:t>𝒂</m:t>
                              </m:r>
                              <m:d>
                                <m:dPr>
                                  <m:ctrlPr>
                                    <a:rPr lang="pt-BR" sz="2800" b="1" i="1">
                                      <a:solidFill>
                                        <a:schemeClr val="tx1"/>
                                      </a:solidFill>
                                      <a:latin typeface="Cambria Math" panose="02040503050406030204" pitchFamily="18" charset="0"/>
                                      <a:ea typeface="Cambria Math" panose="02040503050406030204" pitchFamily="18" charset="0"/>
                                    </a:rPr>
                                  </m:ctrlPr>
                                </m:dPr>
                                <m:e>
                                  <m:r>
                                    <a:rPr lang="pt-BR" sz="2800" i="1">
                                      <a:latin typeface="Cambria Math" panose="02040503050406030204" pitchFamily="18" charset="0"/>
                                    </a:rPr>
                                    <m:t>𝑖</m:t>
                                  </m:r>
                                </m:e>
                              </m:d>
                            </m:e>
                          </m:d>
                        </m:num>
                        <m:den>
                          <m:r>
                            <a:rPr lang="pt-BR" sz="2800" i="1">
                              <a:solidFill>
                                <a:schemeClr val="tx1"/>
                              </a:solidFill>
                              <a:latin typeface="Cambria Math" panose="02040503050406030204" pitchFamily="18" charset="0"/>
                              <a:ea typeface="Cambria Math" panose="02040503050406030204" pitchFamily="18" charset="0"/>
                            </a:rPr>
                            <m:t>𝜕</m:t>
                          </m:r>
                          <m:r>
                            <a:rPr lang="pt-BR" sz="2800" b="1" i="1">
                              <a:solidFill>
                                <a:schemeClr val="tx1"/>
                              </a:solidFill>
                              <a:latin typeface="Cambria Math" panose="02040503050406030204" pitchFamily="18" charset="0"/>
                            </a:rPr>
                            <m:t>𝒂</m:t>
                          </m:r>
                        </m:den>
                      </m:f>
                      <m:r>
                        <a:rPr lang="pt-BR" sz="2800" b="1" i="1" smtClean="0">
                          <a:solidFill>
                            <a:schemeClr val="tx1"/>
                          </a:solidFill>
                          <a:latin typeface="Cambria Math" panose="02040503050406030204" pitchFamily="18" charset="0"/>
                        </a:rPr>
                        <m:t>.</m:t>
                      </m:r>
                    </m:oMath>
                  </m:oMathPara>
                </a14:m>
                <a:endParaRPr lang="pt-BR" dirty="0"/>
              </a:p>
              <a:p>
                <a:r>
                  <a:rPr lang="pt-BR" dirty="0"/>
                  <a:t>Essa é a técnica mais simples, porém, precisamos encontrar a taxa ideal de redução do passo.</a:t>
                </a:r>
              </a:p>
              <a:p>
                <a:r>
                  <a:rPr lang="pt-BR" dirty="0"/>
                  <a:t>Veremos um exemplo de como ela funciona. </a:t>
                </a:r>
              </a:p>
            </p:txBody>
          </p:sp>
        </mc:Choice>
        <mc:Fallback>
          <p:sp>
            <p:nvSpPr>
              <p:cNvPr id="3" name="Espaço Reservado para Conteúdo 2">
                <a:extLst>
                  <a:ext uri="{FF2B5EF4-FFF2-40B4-BE49-F238E27FC236}">
                    <a16:creationId xmlns:a16="http://schemas.microsoft.com/office/drawing/2014/main" id="{90C1EAA3-4293-62D4-5778-91C90AA88537}"/>
                  </a:ext>
                </a:extLst>
              </p:cNvPr>
              <p:cNvSpPr>
                <a:spLocks noGrp="1" noRot="1" noChangeAspect="1" noMove="1" noResize="1" noEditPoints="1" noAdjustHandles="1" noChangeArrowheads="1" noChangeShapeType="1" noTextEdit="1"/>
              </p:cNvSpPr>
              <p:nvPr>
                <p:ph idx="1"/>
              </p:nvPr>
            </p:nvSpPr>
            <p:spPr>
              <a:xfrm>
                <a:off x="838200" y="1825624"/>
                <a:ext cx="11217441" cy="5032375"/>
              </a:xfrm>
              <a:blipFill>
                <a:blip r:embed="rId2"/>
                <a:stretch>
                  <a:fillRect l="-978" t="-1937" r="-1522"/>
                </a:stretch>
              </a:blipFill>
            </p:spPr>
            <p:txBody>
              <a:bodyPr/>
              <a:lstStyle/>
              <a:p>
                <a:r>
                  <a:rPr lang="pt-BR">
                    <a:noFill/>
                  </a:rPr>
                  <a:t> </a:t>
                </a:r>
              </a:p>
            </p:txBody>
          </p:sp>
        </mc:Fallback>
      </mc:AlternateContent>
      <p:sp>
        <p:nvSpPr>
          <p:cNvPr id="5" name="Retângulo 4">
            <a:extLst>
              <a:ext uri="{FF2B5EF4-FFF2-40B4-BE49-F238E27FC236}">
                <a16:creationId xmlns:a16="http://schemas.microsoft.com/office/drawing/2014/main" id="{F3C49CDB-DEA1-DD50-127B-71A2D929D6C4}"/>
              </a:ext>
            </a:extLst>
          </p:cNvPr>
          <p:cNvSpPr/>
          <p:nvPr/>
        </p:nvSpPr>
        <p:spPr>
          <a:xfrm>
            <a:off x="6667499" y="4295274"/>
            <a:ext cx="692151" cy="5895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9527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2DAD2-5657-42A1-35B9-4BB9FD00F794}"/>
              </a:ext>
            </a:extLst>
          </p:cNvPr>
          <p:cNvSpPr>
            <a:spLocks noGrp="1"/>
          </p:cNvSpPr>
          <p:nvPr>
            <p:ph type="title"/>
          </p:nvPr>
        </p:nvSpPr>
        <p:spPr/>
        <p:txBody>
          <a:bodyPr/>
          <a:lstStyle/>
          <a:p>
            <a:r>
              <a:rPr lang="pt-BR" dirty="0"/>
              <a:t>Ajuste do termo de atualização dos pesos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0C1EAA3-4293-62D4-5778-91C90AA88537}"/>
                  </a:ext>
                </a:extLst>
              </p:cNvPr>
              <p:cNvSpPr>
                <a:spLocks noGrp="1"/>
              </p:cNvSpPr>
              <p:nvPr>
                <p:ph idx="1"/>
              </p:nvPr>
            </p:nvSpPr>
            <p:spPr>
              <a:xfrm>
                <a:off x="838199" y="1825624"/>
                <a:ext cx="11112501" cy="5032375"/>
              </a:xfrm>
            </p:spPr>
            <p:txBody>
              <a:bodyPr>
                <a:normAutofit/>
              </a:bodyPr>
              <a:lstStyle/>
              <a:p>
                <a:r>
                  <a:rPr lang="pt-BR" dirty="0"/>
                  <a:t>O </a:t>
                </a:r>
                <a:r>
                  <a:rPr lang="pt-BR" b="1" i="1" dirty="0">
                    <a:solidFill>
                      <a:srgbClr val="7030A0"/>
                    </a:solidFill>
                  </a:rPr>
                  <a:t>termo momentum </a:t>
                </a:r>
                <a:r>
                  <a:rPr lang="pt-BR" dirty="0"/>
                  <a:t>adiciona a </a:t>
                </a:r>
                <a:r>
                  <a:rPr lang="pt-BR" b="1" i="1" dirty="0">
                    <a:solidFill>
                      <a:srgbClr val="00B050"/>
                    </a:solidFill>
                  </a:rPr>
                  <a:t>média do histórico de gradientes</a:t>
                </a:r>
                <a:r>
                  <a:rPr lang="pt-BR" dirty="0"/>
                  <a:t>, </a:t>
                </a:r>
                <a14:m>
                  <m:oMath xmlns:m="http://schemas.openxmlformats.org/officeDocument/2006/math">
                    <m:r>
                      <a:rPr lang="en-US" sz="2800" b="1" i="1" smtClean="0">
                        <a:latin typeface="Cambria Math" panose="02040503050406030204" pitchFamily="18" charset="0"/>
                        <a:ea typeface="Cambria Math" panose="02040503050406030204" pitchFamily="18" charset="0"/>
                      </a:rPr>
                      <m:t>𝝂</m:t>
                    </m:r>
                  </m:oMath>
                </a14:m>
                <a:r>
                  <a:rPr lang="pt-BR" dirty="0"/>
                  <a:t>,</a:t>
                </a:r>
                <a:r>
                  <a:rPr lang="pt-BR" b="1" i="1" dirty="0"/>
                  <a:t> </a:t>
                </a:r>
                <a:r>
                  <a:rPr lang="pt-BR" dirty="0"/>
                  <a:t>à equação de atualização dos pesos, </a:t>
                </a:r>
                <a:r>
                  <a:rPr lang="pt-BR" b="1" i="1" dirty="0">
                    <a:solidFill>
                      <a:srgbClr val="00B050"/>
                    </a:solidFill>
                  </a:rPr>
                  <a:t>tornando as atualizações menos ruidosas</a:t>
                </a:r>
                <a:r>
                  <a:rPr lang="pt-BR" dirty="0"/>
                  <a:t>, e, consequentemente, </a:t>
                </a:r>
                <a:r>
                  <a:rPr lang="pt-BR" b="1" i="1" dirty="0">
                    <a:solidFill>
                      <a:srgbClr val="00B050"/>
                    </a:solidFill>
                  </a:rPr>
                  <a:t>acelerando a convergência </a:t>
                </a:r>
                <a:r>
                  <a:rPr lang="pt-BR" dirty="0"/>
                  <a:t>do algoritmo.</a:t>
                </a:r>
              </a:p>
              <a:p>
                <a:pPr marL="0" indent="0">
                  <a:buNone/>
                </a:pPr>
                <a:endParaRPr lang="pt-BR" sz="800" dirty="0"/>
              </a:p>
              <a:p>
                <a:pPr marL="0" indent="0" algn="ctr">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𝝂</m:t>
                      </m:r>
                      <m:r>
                        <a:rPr lang="en-US" sz="2800" b="1" i="1">
                          <a:latin typeface="Cambria Math" panose="02040503050406030204" pitchFamily="18" charset="0"/>
                          <a:ea typeface="Cambria Math" panose="02040503050406030204" pitchFamily="18" charset="0"/>
                        </a:rPr>
                        <m:t>←</m:t>
                      </m:r>
                      <m:r>
                        <m:rPr>
                          <m:sty m:val="p"/>
                        </m:rPr>
                        <a:rPr lang="el-GR" sz="2800" i="1">
                          <a:latin typeface="Cambria Math" panose="02040503050406030204" pitchFamily="18" charset="0"/>
                          <a:ea typeface="Cambria Math" panose="02040503050406030204" pitchFamily="18" charset="0"/>
                        </a:rPr>
                        <m:t>μ</m:t>
                      </m:r>
                      <m:r>
                        <a:rPr lang="el-GR" sz="2800" b="1" i="1" smtClean="0">
                          <a:latin typeface="Cambria Math" panose="02040503050406030204" pitchFamily="18" charset="0"/>
                          <a:ea typeface="Cambria Math" panose="02040503050406030204" pitchFamily="18" charset="0"/>
                        </a:rPr>
                        <m:t>𝝂</m:t>
                      </m:r>
                      <m:r>
                        <a:rPr lang="pt-BR" sz="2800" b="0" i="1" smtClean="0">
                          <a:latin typeface="Cambria Math" panose="02040503050406030204" pitchFamily="18" charset="0"/>
                          <a:ea typeface="Cambria Math" panose="02040503050406030204" pitchFamily="18" charset="0"/>
                        </a:rPr>
                        <m:t>+</m:t>
                      </m:r>
                      <m:d>
                        <m:dPr>
                          <m:ctrlPr>
                            <a:rPr lang="pt-BR" sz="2800" b="0" i="1" smtClean="0">
                              <a:latin typeface="Cambria Math" panose="02040503050406030204" pitchFamily="18" charset="0"/>
                              <a:ea typeface="Cambria Math" panose="02040503050406030204" pitchFamily="18" charset="0"/>
                            </a:rPr>
                          </m:ctrlPr>
                        </m:dPr>
                        <m:e>
                          <m:r>
                            <a:rPr lang="pt-BR" sz="2800" b="0" i="1" smtClean="0">
                              <a:latin typeface="Cambria Math" panose="02040503050406030204" pitchFamily="18" charset="0"/>
                              <a:ea typeface="Cambria Math" panose="02040503050406030204" pitchFamily="18" charset="0"/>
                            </a:rPr>
                            <m:t>1−</m:t>
                          </m:r>
                          <m:r>
                            <m:rPr>
                              <m:sty m:val="p"/>
                            </m:rPr>
                            <a:rPr lang="el-GR" sz="2800" i="1">
                              <a:latin typeface="Cambria Math" panose="02040503050406030204" pitchFamily="18" charset="0"/>
                              <a:ea typeface="Cambria Math" panose="02040503050406030204" pitchFamily="18" charset="0"/>
                            </a:rPr>
                            <m:t>μ</m:t>
                          </m:r>
                        </m:e>
                      </m:d>
                      <m:r>
                        <a:rPr lang="pt-BR" sz="2800" i="1" smtClean="0">
                          <a:latin typeface="Cambria Math" panose="02040503050406030204" pitchFamily="18" charset="0"/>
                          <a:ea typeface="Cambria Math" panose="02040503050406030204" pitchFamily="18" charset="0"/>
                        </a:rPr>
                        <m:t>𝛻</m:t>
                      </m:r>
                      <m:acc>
                        <m:accPr>
                          <m:chr m:val="̂"/>
                          <m:ctrlPr>
                            <a:rPr lang="pt-BR" sz="2800" i="1">
                              <a:latin typeface="Cambria Math" panose="02040503050406030204" pitchFamily="18" charset="0"/>
                              <a:ea typeface="Cambria Math" panose="02040503050406030204" pitchFamily="18" charset="0"/>
                            </a:rPr>
                          </m:ctrlPr>
                        </m:accPr>
                        <m:e>
                          <m:sSub>
                            <m:sSubPr>
                              <m:ctrlPr>
                                <a:rPr lang="pt-BR" sz="2800" i="1">
                                  <a:latin typeface="Cambria Math" panose="02040503050406030204" pitchFamily="18" charset="0"/>
                                  <a:ea typeface="Cambria Math" panose="02040503050406030204" pitchFamily="18" charset="0"/>
                                </a:rPr>
                              </m:ctrlPr>
                            </m:sSubPr>
                            <m:e>
                              <m:r>
                                <a:rPr lang="pt-BR" sz="2800" i="1">
                                  <a:latin typeface="Cambria Math" panose="02040503050406030204" pitchFamily="18" charset="0"/>
                                  <a:ea typeface="Cambria Math" panose="02040503050406030204" pitchFamily="18" charset="0"/>
                                </a:rPr>
                                <m:t>𝐽</m:t>
                              </m:r>
                            </m:e>
                            <m:sub>
                              <m:r>
                                <a:rPr lang="pt-BR" sz="2800" i="1">
                                  <a:latin typeface="Cambria Math" panose="02040503050406030204" pitchFamily="18" charset="0"/>
                                  <a:ea typeface="Cambria Math" panose="02040503050406030204" pitchFamily="18" charset="0"/>
                                </a:rPr>
                                <m:t>𝑒</m:t>
                              </m:r>
                            </m:sub>
                          </m:sSub>
                        </m:e>
                      </m:acc>
                      <m:r>
                        <a:rPr lang="pt-BR" sz="2800" i="1">
                          <a:latin typeface="Cambria Math" panose="02040503050406030204" pitchFamily="18" charset="0"/>
                          <a:ea typeface="Cambria Math" panose="02040503050406030204" pitchFamily="18" charset="0"/>
                        </a:rPr>
                        <m:t> </m:t>
                      </m:r>
                      <m:d>
                        <m:dPr>
                          <m:ctrlPr>
                            <a:rPr lang="pt-BR" sz="2800" i="1">
                              <a:latin typeface="Cambria Math" panose="02040503050406030204" pitchFamily="18" charset="0"/>
                              <a:ea typeface="Cambria Math" panose="02040503050406030204" pitchFamily="18" charset="0"/>
                            </a:rPr>
                          </m:ctrlPr>
                        </m:dPr>
                        <m:e>
                          <m:r>
                            <a:rPr lang="pt-BR" sz="2800" b="1" i="1">
                              <a:latin typeface="Cambria Math" panose="02040503050406030204" pitchFamily="18" charset="0"/>
                              <a:ea typeface="Cambria Math" panose="02040503050406030204" pitchFamily="18" charset="0"/>
                            </a:rPr>
                            <m:t>𝒂</m:t>
                          </m:r>
                        </m:e>
                      </m:d>
                      <m:r>
                        <a:rPr lang="pt-BR" sz="2800" b="1" i="1" smtClean="0">
                          <a:latin typeface="Cambria Math" panose="02040503050406030204" pitchFamily="18" charset="0"/>
                          <a:ea typeface="Cambria Math" panose="02040503050406030204" pitchFamily="18" charset="0"/>
                        </a:rPr>
                        <m:t>,</m:t>
                      </m:r>
                    </m:oMath>
                  </m:oMathPara>
                </a14:m>
                <a:endParaRPr lang="pt-BR" sz="28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800" i="1" smtClean="0">
                          <a:latin typeface="Cambria Math" panose="02040503050406030204" pitchFamily="18" charset="0"/>
                          <a:ea typeface="Cambria Math" panose="02040503050406030204" pitchFamily="18" charset="0"/>
                        </a:rPr>
                        <m:t> </m:t>
                      </m:r>
                      <m:r>
                        <a:rPr lang="pt-BR" sz="2800" b="1" i="1" smtClean="0">
                          <a:latin typeface="Cambria Math" panose="02040503050406030204" pitchFamily="18" charset="0"/>
                          <a:ea typeface="Cambria Math" panose="02040503050406030204" pitchFamily="18" charset="0"/>
                        </a:rPr>
                        <m:t>𝒂</m:t>
                      </m:r>
                      <m:r>
                        <a:rPr lang="en-US" sz="2800" b="1" i="1">
                          <a:latin typeface="Cambria Math" panose="02040503050406030204" pitchFamily="18" charset="0"/>
                          <a:ea typeface="Cambria Math" panose="02040503050406030204" pitchFamily="18" charset="0"/>
                        </a:rPr>
                        <m:t>←</m:t>
                      </m:r>
                      <m:r>
                        <a:rPr lang="pt-BR" sz="2800" b="1" i="1">
                          <a:latin typeface="Cambria Math" panose="02040503050406030204" pitchFamily="18" charset="0"/>
                          <a:ea typeface="Cambria Math" panose="02040503050406030204" pitchFamily="18" charset="0"/>
                        </a:rPr>
                        <m:t>𝒂</m:t>
                      </m:r>
                      <m:r>
                        <a:rPr lang="pt-BR" sz="2800" b="0" i="0" smtClean="0">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𝛼</m:t>
                      </m:r>
                      <m:r>
                        <a:rPr lang="el-GR" sz="2800" b="1" i="1" smtClean="0">
                          <a:latin typeface="Cambria Math" panose="02040503050406030204" pitchFamily="18" charset="0"/>
                          <a:ea typeface="Cambria Math" panose="02040503050406030204" pitchFamily="18" charset="0"/>
                        </a:rPr>
                        <m:t>𝝂</m:t>
                      </m:r>
                      <m:r>
                        <a:rPr lang="pt-BR" sz="2800" b="1" i="1" smtClean="0">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acc>
                      <m:accPr>
                        <m:chr m:val="̂"/>
                        <m:ctrlPr>
                          <a:rPr lang="pt-BR" sz="2800" i="1">
                            <a:latin typeface="Cambria Math" panose="02040503050406030204" pitchFamily="18" charset="0"/>
                            <a:ea typeface="Cambria Math" panose="02040503050406030204" pitchFamily="18" charset="0"/>
                          </a:rPr>
                        </m:ctrlPr>
                      </m:accPr>
                      <m:e>
                        <m:sSub>
                          <m:sSubPr>
                            <m:ctrlPr>
                              <a:rPr lang="pt-BR" sz="2800" i="1">
                                <a:latin typeface="Cambria Math" panose="02040503050406030204" pitchFamily="18" charset="0"/>
                                <a:ea typeface="Cambria Math" panose="02040503050406030204" pitchFamily="18" charset="0"/>
                              </a:rPr>
                            </m:ctrlPr>
                          </m:sSubPr>
                          <m:e>
                            <m:r>
                              <a:rPr lang="pt-BR" sz="2800" i="1">
                                <a:latin typeface="Cambria Math" panose="02040503050406030204" pitchFamily="18" charset="0"/>
                                <a:ea typeface="Cambria Math" panose="02040503050406030204" pitchFamily="18" charset="0"/>
                              </a:rPr>
                              <m:t>𝐽</m:t>
                            </m:r>
                          </m:e>
                          <m:sub>
                            <m:r>
                              <a:rPr lang="pt-BR" sz="2800" i="1">
                                <a:latin typeface="Cambria Math" panose="02040503050406030204" pitchFamily="18" charset="0"/>
                                <a:ea typeface="Cambria Math" panose="02040503050406030204" pitchFamily="18" charset="0"/>
                              </a:rPr>
                              <m:t>𝑒</m:t>
                            </m:r>
                          </m:sub>
                        </m:sSub>
                      </m:e>
                    </m:acc>
                    <m:r>
                      <a:rPr lang="pt-BR" sz="2800" i="1">
                        <a:latin typeface="Cambria Math" panose="02040503050406030204" pitchFamily="18" charset="0"/>
                        <a:ea typeface="Cambria Math" panose="02040503050406030204" pitchFamily="18" charset="0"/>
                      </a:rPr>
                      <m:t> </m:t>
                    </m:r>
                    <m:d>
                      <m:dPr>
                        <m:ctrlPr>
                          <a:rPr lang="pt-BR" sz="2800" i="1">
                            <a:latin typeface="Cambria Math" panose="02040503050406030204" pitchFamily="18" charset="0"/>
                            <a:ea typeface="Cambria Math" panose="02040503050406030204" pitchFamily="18" charset="0"/>
                          </a:rPr>
                        </m:ctrlPr>
                      </m:dPr>
                      <m:e>
                        <m:r>
                          <a:rPr lang="pt-BR" sz="2800" b="1" i="1">
                            <a:latin typeface="Cambria Math" panose="02040503050406030204" pitchFamily="18" charset="0"/>
                            <a:ea typeface="Cambria Math" panose="02040503050406030204" pitchFamily="18" charset="0"/>
                          </a:rPr>
                          <m:t>𝒂</m:t>
                        </m:r>
                      </m:e>
                    </m:d>
                  </m:oMath>
                </a14:m>
                <a:r>
                  <a:rPr lang="pt-BR" dirty="0"/>
                  <a:t> é a aproximação do vetor gradiente e </a:t>
                </a:r>
                <a14:m>
                  <m:oMath xmlns:m="http://schemas.openxmlformats.org/officeDocument/2006/math">
                    <m:r>
                      <m:rPr>
                        <m:sty m:val="p"/>
                      </m:rPr>
                      <a:rPr lang="el-GR" i="1">
                        <a:latin typeface="Cambria Math" panose="02040503050406030204" pitchFamily="18" charset="0"/>
                        <a:ea typeface="Cambria Math" panose="02040503050406030204" pitchFamily="18" charset="0"/>
                      </a:rPr>
                      <m:t>μ</m:t>
                    </m:r>
                  </m:oMath>
                </a14:m>
                <a:r>
                  <a:rPr lang="pt-BR" dirty="0"/>
                  <a:t> determina a quantidade de gradientes anteriores que são considerados no cálculo da média.</a:t>
                </a:r>
              </a:p>
              <a:p>
                <a:r>
                  <a:rPr lang="pt-BR" dirty="0"/>
                  <a:t>A desvantagem é que precisamos encontrar as valores ideais de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e </a:t>
                </a:r>
                <a14:m>
                  <m:oMath xmlns:m="http://schemas.openxmlformats.org/officeDocument/2006/math">
                    <m:r>
                      <m:rPr>
                        <m:sty m:val="p"/>
                      </m:rPr>
                      <a:rPr lang="el-GR" i="1">
                        <a:latin typeface="Cambria Math" panose="02040503050406030204" pitchFamily="18" charset="0"/>
                        <a:ea typeface="Cambria Math" panose="02040503050406030204" pitchFamily="18" charset="0"/>
                      </a:rPr>
                      <m:t>μ</m:t>
                    </m:r>
                  </m:oMath>
                </a14:m>
                <a:r>
                  <a:rPr lang="pt-BR" dirty="0"/>
                  <a:t>. </a:t>
                </a:r>
              </a:p>
            </p:txBody>
          </p:sp>
        </mc:Choice>
        <mc:Fallback>
          <p:sp>
            <p:nvSpPr>
              <p:cNvPr id="3" name="Espaço Reservado para Conteúdo 2">
                <a:extLst>
                  <a:ext uri="{FF2B5EF4-FFF2-40B4-BE49-F238E27FC236}">
                    <a16:creationId xmlns:a16="http://schemas.microsoft.com/office/drawing/2014/main" id="{90C1EAA3-4293-62D4-5778-91C90AA88537}"/>
                  </a:ext>
                </a:extLst>
              </p:cNvPr>
              <p:cNvSpPr>
                <a:spLocks noGrp="1" noRot="1" noChangeAspect="1" noMove="1" noResize="1" noEditPoints="1" noAdjustHandles="1" noChangeArrowheads="1" noChangeShapeType="1" noTextEdit="1"/>
              </p:cNvSpPr>
              <p:nvPr>
                <p:ph idx="1"/>
              </p:nvPr>
            </p:nvSpPr>
            <p:spPr>
              <a:xfrm>
                <a:off x="838199" y="1825624"/>
                <a:ext cx="11112501" cy="5032375"/>
              </a:xfrm>
              <a:blipFill>
                <a:blip r:embed="rId2"/>
                <a:stretch>
                  <a:fillRect l="-1097" t="-1937" r="-1042"/>
                </a:stretch>
              </a:blipFill>
            </p:spPr>
            <p:txBody>
              <a:bodyPr/>
              <a:lstStyle/>
              <a:p>
                <a:r>
                  <a:rPr lang="pt-BR">
                    <a:noFill/>
                  </a:rPr>
                  <a:t> </a:t>
                </a:r>
              </a:p>
            </p:txBody>
          </p:sp>
        </mc:Fallback>
      </mc:AlternateContent>
    </p:spTree>
    <p:extLst>
      <p:ext uri="{BB962C8B-B14F-4D97-AF65-F5344CB8AC3E}">
        <p14:creationId xmlns:p14="http://schemas.microsoft.com/office/powerpoint/2010/main" val="383985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077282" cy="5032376"/>
              </a:xfrm>
            </p:spPr>
            <p:txBody>
              <a:bodyPr>
                <a:normAutofit lnSpcReduction="10000"/>
              </a:bodyPr>
              <a:lstStyle/>
              <a:p>
                <a:r>
                  <a:rPr lang="pt-BR" dirty="0"/>
                  <a:t>No tópico anterior, discutimos o vetor gradiente.</a:t>
                </a:r>
              </a:p>
              <a:p>
                <a:r>
                  <a:rPr lang="pt-BR" dirty="0"/>
                  <a:t>Aprendemos dois algoritmos que usam o vetor gradiente para a resolução de problemas de otimização.</a:t>
                </a:r>
              </a:p>
              <a:p>
                <a:pPr lvl="1">
                  <a:buFont typeface="Wingdings" panose="05000000000000000000" pitchFamily="2" charset="2"/>
                  <a:buChar char="§"/>
                </a:pPr>
                <a:r>
                  <a:rPr lang="pt-BR" b="1" i="1" dirty="0"/>
                  <a:t>Gradiente ascendente </a:t>
                </a:r>
                <a:r>
                  <a:rPr lang="pt-BR" dirty="0"/>
                  <a:t>para problemas de </a:t>
                </a:r>
                <a:r>
                  <a:rPr lang="pt-BR" b="1" i="1" dirty="0">
                    <a:solidFill>
                      <a:srgbClr val="00B050"/>
                    </a:solidFill>
                  </a:rPr>
                  <a:t>maximização</a:t>
                </a:r>
                <a:r>
                  <a:rPr lang="pt-BR" dirty="0"/>
                  <a:t>.</a:t>
                </a:r>
              </a:p>
              <a:p>
                <a:pPr lvl="1">
                  <a:buFont typeface="Wingdings" panose="05000000000000000000" pitchFamily="2" charset="2"/>
                  <a:buChar char="§"/>
                </a:pPr>
                <a:r>
                  <a:rPr lang="pt-BR" b="1" i="1" dirty="0"/>
                  <a:t>Gradiente descendente</a:t>
                </a:r>
                <a:r>
                  <a:rPr lang="pt-BR" dirty="0"/>
                  <a:t> para problemas de </a:t>
                </a:r>
                <a:r>
                  <a:rPr lang="pt-BR" b="1" i="1" dirty="0">
                    <a:solidFill>
                      <a:srgbClr val="00B050"/>
                    </a:solidFill>
                  </a:rPr>
                  <a:t>minimização</a:t>
                </a:r>
                <a:r>
                  <a:rPr lang="pt-BR" dirty="0"/>
                  <a:t>.</a:t>
                </a:r>
              </a:p>
              <a:p>
                <a:r>
                  <a:rPr lang="pt-BR" dirty="0"/>
                  <a:t>Falamos sobre as três versões do gradiente descendente e as comparamos:</a:t>
                </a:r>
              </a:p>
              <a:p>
                <a:pPr lvl="1">
                  <a:buFont typeface="Wingdings" panose="05000000000000000000" pitchFamily="2" charset="2"/>
                  <a:buChar char="§"/>
                </a:pPr>
                <a:r>
                  <a:rPr lang="pt-BR" dirty="0"/>
                  <a:t>Batelada</a:t>
                </a:r>
              </a:p>
              <a:p>
                <a:pPr lvl="1">
                  <a:buFont typeface="Wingdings" panose="05000000000000000000" pitchFamily="2" charset="2"/>
                  <a:buChar char="§"/>
                </a:pPr>
                <a:r>
                  <a:rPr lang="pt-BR" dirty="0"/>
                  <a:t>Estocástico</a:t>
                </a:r>
              </a:p>
              <a:p>
                <a:pPr lvl="1">
                  <a:buFont typeface="Wingdings" panose="05000000000000000000" pitchFamily="2" charset="2"/>
                  <a:buChar char="§"/>
                </a:pPr>
                <a:r>
                  <a:rPr lang="pt-BR" dirty="0"/>
                  <a:t>Mini-batch</a:t>
                </a:r>
              </a:p>
              <a:p>
                <a:r>
                  <a:rPr lang="pt-BR" dirty="0"/>
                  <a:t>Neste tópico, discutiremos o quão importante é o ajuste do passo de aprendizagem,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077282" cy="5032376"/>
              </a:xfrm>
              <a:blipFill>
                <a:blip r:embed="rId2"/>
                <a:stretch>
                  <a:fillRect l="-935" t="-2663" r="-1760"/>
                </a:stretch>
              </a:blipFill>
            </p:spPr>
            <p:txBody>
              <a:bodyPr/>
              <a:lstStyle/>
              <a:p>
                <a:r>
                  <a:rPr lang="pt-BR">
                    <a:noFill/>
                  </a:rPr>
                  <a:t> </a:t>
                </a:r>
              </a:p>
            </p:txBody>
          </p:sp>
        </mc:Fallback>
      </mc:AlternateContent>
    </p:spTree>
    <p:extLst>
      <p:ext uri="{BB962C8B-B14F-4D97-AF65-F5344CB8AC3E}">
        <p14:creationId xmlns:p14="http://schemas.microsoft.com/office/powerpoint/2010/main" val="305777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55A38-76C0-7175-916E-69A9F0C0423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2B8DD716-F1C7-FC10-D293-679A9711A4E9}"/>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08580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2DAD2-5657-42A1-35B9-4BB9FD00F794}"/>
              </a:ext>
            </a:extLst>
          </p:cNvPr>
          <p:cNvSpPr>
            <a:spLocks noGrp="1"/>
          </p:cNvSpPr>
          <p:nvPr>
            <p:ph type="title"/>
          </p:nvPr>
        </p:nvSpPr>
        <p:spPr/>
        <p:txBody>
          <a:bodyPr/>
          <a:lstStyle/>
          <a:p>
            <a:r>
              <a:rPr lang="pt-BR" dirty="0"/>
              <a:t>Ajuste do termo de atualização dos pesos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0C1EAA3-4293-62D4-5778-91C90AA88537}"/>
                  </a:ext>
                </a:extLst>
              </p:cNvPr>
              <p:cNvSpPr>
                <a:spLocks noGrp="1"/>
              </p:cNvSpPr>
              <p:nvPr>
                <p:ph idx="1"/>
              </p:nvPr>
            </p:nvSpPr>
            <p:spPr>
              <a:xfrm>
                <a:off x="838199" y="1825624"/>
                <a:ext cx="11085095" cy="5032375"/>
              </a:xfrm>
            </p:spPr>
            <p:txBody>
              <a:bodyPr>
                <a:normAutofit lnSpcReduction="10000"/>
              </a:bodyPr>
              <a:lstStyle/>
              <a:p>
                <a:r>
                  <a:rPr lang="pt-BR" b="1" dirty="0"/>
                  <a:t>Variação adaptativa</a:t>
                </a:r>
                <a:r>
                  <a:rPr lang="pt-BR" dirty="0"/>
                  <a:t>: o passo</a:t>
                </a:r>
                <a14:m>
                  <m:oMath xmlns:m="http://schemas.openxmlformats.org/officeDocument/2006/math">
                    <m:r>
                      <a:rPr lang="pt-BR" i="1">
                        <a:latin typeface="Cambria Math" panose="02040503050406030204" pitchFamily="18" charset="0"/>
                        <a:ea typeface="Cambria Math" panose="02040503050406030204" pitchFamily="18" charset="0"/>
                      </a:rPr>
                      <m:t> </m:t>
                    </m:r>
                  </m:oMath>
                </a14:m>
                <a:r>
                  <a:rPr lang="pt-BR" dirty="0"/>
                  <a:t>é ajustado adaptativamente de acordo com a inclinação da superfície de erro, além disso, usa passos diferentes para cada peso do modelo, os atualizando de forma independente de acordo com a inclinação na direção destes pesos.</a:t>
                </a:r>
              </a:p>
              <a:p>
                <a:pPr lvl="1">
                  <a:buFont typeface="Wingdings" panose="05000000000000000000" pitchFamily="2" charset="2"/>
                  <a:buChar char="§"/>
                </a:pPr>
                <a:r>
                  <a:rPr lang="pt-BR" b="1" dirty="0"/>
                  <a:t>Vantagem</a:t>
                </a:r>
                <a:r>
                  <a:rPr lang="pt-BR" dirty="0"/>
                  <a:t>: na maioria dos casos, não é necessário se ajustar manualmente nenhum </a:t>
                </a:r>
                <a:r>
                  <a:rPr lang="pt-BR" b="1" i="1" dirty="0"/>
                  <a:t>hiperparâmetro</a:t>
                </a:r>
                <a:r>
                  <a:rPr lang="pt-BR" dirty="0"/>
                  <a:t> como no caso dos esquemas de redução programada.</a:t>
                </a:r>
              </a:p>
              <a:p>
                <a:r>
                  <a:rPr lang="pt-BR" b="1" dirty="0"/>
                  <a:t>Variação adaptativa</a:t>
                </a:r>
                <a:r>
                  <a:rPr lang="pt-BR" dirty="0"/>
                  <a:t>: adapta </a:t>
                </a:r>
                <a:r>
                  <a:rPr lang="pt-BR" b="1" i="1" dirty="0">
                    <a:solidFill>
                      <a:srgbClr val="00B050"/>
                    </a:solidFill>
                  </a:rPr>
                  <a:t>os passos </a:t>
                </a:r>
                <a:r>
                  <a:rPr lang="pt-BR" dirty="0"/>
                  <a:t>de aprendizagem de acordo com as estatísticas dos gradientes em cada iteração do algoritmo. Usa passos de aprendizagem diferentes para cada elemento do vetor gradiente, os quais são ajustados de forma independente, permitindo que o algoritmo se adapte a diferentes magnitudes dos pesos.</a:t>
                </a:r>
              </a:p>
              <a:p>
                <a:r>
                  <a:rPr lang="pt-BR" dirty="0"/>
                  <a:t>Pode ser usado em conjunto com o termo momentum para ajustar termo de atualização dos pesos, melhorando ainda mais a convergência.</a:t>
                </a:r>
              </a:p>
              <a:p>
                <a:pPr lvl="1">
                  <a:buFont typeface="Wingdings" panose="05000000000000000000" pitchFamily="2" charset="2"/>
                  <a:buChar char="§"/>
                </a:pPr>
                <a:endParaRPr lang="pt-BR" dirty="0"/>
              </a:p>
              <a:p>
                <a:pPr marL="0" indent="0">
                  <a:buNone/>
                </a:pPr>
                <a:endParaRPr lang="pt-BR" dirty="0"/>
              </a:p>
            </p:txBody>
          </p:sp>
        </mc:Choice>
        <mc:Fallback>
          <p:sp>
            <p:nvSpPr>
              <p:cNvPr id="3" name="Espaço Reservado para Conteúdo 2">
                <a:extLst>
                  <a:ext uri="{FF2B5EF4-FFF2-40B4-BE49-F238E27FC236}">
                    <a16:creationId xmlns:a16="http://schemas.microsoft.com/office/drawing/2014/main" id="{90C1EAA3-4293-62D4-5778-91C90AA88537}"/>
                  </a:ext>
                </a:extLst>
              </p:cNvPr>
              <p:cNvSpPr>
                <a:spLocks noGrp="1" noRot="1" noChangeAspect="1" noMove="1" noResize="1" noEditPoints="1" noAdjustHandles="1" noChangeArrowheads="1" noChangeShapeType="1" noTextEdit="1"/>
              </p:cNvSpPr>
              <p:nvPr>
                <p:ph idx="1"/>
              </p:nvPr>
            </p:nvSpPr>
            <p:spPr>
              <a:xfrm>
                <a:off x="838199" y="1825624"/>
                <a:ext cx="11085095" cy="5032375"/>
              </a:xfrm>
              <a:blipFill>
                <a:blip r:embed="rId2"/>
                <a:stretch>
                  <a:fillRect l="-935" t="-2663" r="-1100"/>
                </a:stretch>
              </a:blipFill>
            </p:spPr>
            <p:txBody>
              <a:bodyPr/>
              <a:lstStyle/>
              <a:p>
                <a:r>
                  <a:rPr lang="pt-BR">
                    <a:noFill/>
                  </a:rPr>
                  <a:t> </a:t>
                </a:r>
              </a:p>
            </p:txBody>
          </p:sp>
        </mc:Fallback>
      </mc:AlternateContent>
    </p:spTree>
    <p:extLst>
      <p:ext uri="{BB962C8B-B14F-4D97-AF65-F5344CB8AC3E}">
        <p14:creationId xmlns:p14="http://schemas.microsoft.com/office/powerpoint/2010/main" val="3484290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B62AC-2EA5-D087-1B78-194E859E3AA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EBC8142-9B3A-86FE-79CB-348430410440}"/>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24812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pt-BR" dirty="0"/>
              <a:t>Como configurar o passo de aprendizagem?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8128"/>
                <a:ext cx="11211047" cy="5029872"/>
              </a:xfrm>
            </p:spPr>
            <p:txBody>
              <a:bodyPr>
                <a:normAutofit fontScale="92500" lnSpcReduction="20000"/>
              </a:bodyPr>
              <a:lstStyle/>
              <a:p>
                <a:pPr marL="0" indent="0">
                  <a:buNone/>
                </a:pPr>
                <a:r>
                  <a:rPr lang="pt-BR" dirty="0"/>
                  <a:t>Além do </a:t>
                </a:r>
                <a:r>
                  <a:rPr lang="pt-BR" b="1" i="1" dirty="0"/>
                  <a:t>ajuste manual</a:t>
                </a:r>
                <a:r>
                  <a:rPr lang="pt-BR" dirty="0"/>
                  <a:t> (escolha 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 </m:t>
                    </m:r>
                  </m:oMath>
                </a14:m>
                <a:r>
                  <a:rPr lang="pt-BR" dirty="0"/>
                  <a:t>por tentativa e erro), podemos também usar as seguintes abordagens para configurar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a:t>
                </a:r>
              </a:p>
              <a:p>
                <a:r>
                  <a:rPr lang="pt-BR" b="1" dirty="0"/>
                  <a:t>Redução programada</a:t>
                </a:r>
                <a:r>
                  <a:rPr lang="pt-BR" dirty="0"/>
                  <a:t>: redução 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 </m:t>
                    </m:r>
                  </m:oMath>
                </a14:m>
                <a:r>
                  <a:rPr lang="pt-BR" dirty="0"/>
                  <a:t>ao longo do processo de treinamento, ou seja, ao longo das iterações, de forma a garantir a convergência. </a:t>
                </a:r>
              </a:p>
              <a:p>
                <a:r>
                  <a:rPr lang="pt-BR" b="1" dirty="0"/>
                  <a:t>Termo momentum</a:t>
                </a:r>
                <a:r>
                  <a:rPr lang="pt-BR" dirty="0"/>
                  <a:t>: adiciona a </a:t>
                </a:r>
                <a:r>
                  <a:rPr lang="pt-BR" b="1" i="1" dirty="0"/>
                  <a:t>média do histórico de atualizações </a:t>
                </a:r>
                <a:r>
                  <a:rPr lang="pt-BR" dirty="0"/>
                  <a:t>à equação de atualização dos pesos, tornando as atualizações menos ruidosas, e, consequentemente, acelerando a convergência do algoritmo.</a:t>
                </a:r>
              </a:p>
              <a:p>
                <a:r>
                  <a:rPr lang="pt-BR" dirty="0"/>
                  <a:t>As duas últimas abordagens são usadas com GDE e </a:t>
                </a:r>
                <a:r>
                  <a:rPr lang="pt-BR" dirty="0" err="1"/>
                  <a:t>mini-batch</a:t>
                </a:r>
                <a:r>
                  <a:rPr lang="pt-BR" dirty="0"/>
                  <a:t> para garantir a convergência.</a:t>
                </a:r>
              </a:p>
              <a:p>
                <a:r>
                  <a:rPr lang="pt-BR" b="1" dirty="0"/>
                  <a:t>Variação adaptativa</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 </m:t>
                    </m:r>
                  </m:oMath>
                </a14:m>
                <a:r>
                  <a:rPr lang="pt-BR" dirty="0"/>
                  <a:t>é adaptativamente ajustado de acordo com a inclinação da superfície, além disso, usa passos diferentes para cada peso do modelo, os atualizando de forma independente de acordo com a inclinação na direção destes pesos.</a:t>
                </a:r>
              </a:p>
              <a:p>
                <a:pPr lvl="1">
                  <a:buFont typeface="Wingdings" panose="05000000000000000000" pitchFamily="2" charset="2"/>
                  <a:buChar char="§"/>
                </a:pPr>
                <a:r>
                  <a:rPr lang="pt-BR" b="1" dirty="0"/>
                  <a:t>Vantagem</a:t>
                </a:r>
                <a:r>
                  <a:rPr lang="pt-BR" dirty="0"/>
                  <a:t>: na maioria dos casos, não é necessário se ajustar manualmente nenhum </a:t>
                </a:r>
                <a:r>
                  <a:rPr lang="pt-BR" b="1" i="1" dirty="0"/>
                  <a:t>hiperparâmetro</a:t>
                </a:r>
                <a:r>
                  <a:rPr lang="pt-BR" dirty="0"/>
                  <a:t> como no caso dos esquemas de redução programada.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8128"/>
                <a:ext cx="11211047" cy="5029872"/>
              </a:xfrm>
              <a:blipFill rotWithShape="0">
                <a:blip r:embed="rId3"/>
                <a:stretch>
                  <a:fillRect l="-924" t="-3030" r="-1033"/>
                </a:stretch>
              </a:blipFill>
            </p:spPr>
            <p:txBody>
              <a:bodyPr/>
              <a:lstStyle/>
              <a:p>
                <a:r>
                  <a:rPr lang="pt-BR">
                    <a:noFill/>
                  </a:rPr>
                  <a:t> </a:t>
                </a:r>
              </a:p>
            </p:txBody>
          </p:sp>
        </mc:Fallback>
      </mc:AlternateContent>
    </p:spTree>
    <p:extLst>
      <p:ext uri="{BB962C8B-B14F-4D97-AF65-F5344CB8AC3E}">
        <p14:creationId xmlns:p14="http://schemas.microsoft.com/office/powerpoint/2010/main" val="255456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1137900" cy="1118770"/>
          </a:xfrm>
        </p:spPr>
        <p:txBody>
          <a:bodyPr>
            <a:normAutofit/>
          </a:bodyPr>
          <a:lstStyle/>
          <a:p>
            <a:r>
              <a:rPr lang="pt-BR" dirty="0"/>
              <a:t>Redução Programada do Passo de Aprendizagem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20456"/>
                <a:ext cx="11137900" cy="5237544"/>
              </a:xfrm>
            </p:spPr>
            <p:txBody>
              <a:bodyPr>
                <a:normAutofit lnSpcReduction="10000"/>
              </a:bodyPr>
              <a:lstStyle/>
              <a:p>
                <a:r>
                  <a:rPr lang="pt-BR" dirty="0"/>
                  <a:t>Os três tipos mais comuns para a </a:t>
                </a:r>
                <a:r>
                  <a:rPr lang="pt-BR" b="1" i="1" dirty="0"/>
                  <a:t>redução programada</a:t>
                </a:r>
                <a:r>
                  <a:rPr lang="pt-BR" dirty="0"/>
                  <a:t> de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são:</a:t>
                </a:r>
              </a:p>
              <a:p>
                <a:pPr lvl="1">
                  <a:buFont typeface="Wingdings" panose="05000000000000000000" pitchFamily="2" charset="2"/>
                  <a:buChar char="§"/>
                </a:pPr>
                <a:r>
                  <a:rPr lang="pt-BR" b="1" dirty="0"/>
                  <a:t>Decaimento gradual</a:t>
                </a:r>
                <a:r>
                  <a:rPr lang="pt-BR" dirty="0"/>
                  <a:t>: também conhecido como </a:t>
                </a:r>
                <a:r>
                  <a:rPr lang="pt-BR" b="1" i="1" dirty="0"/>
                  <a:t>decaimento por etapas </a:t>
                </a:r>
                <a:r>
                  <a:rPr lang="pt-BR" dirty="0"/>
                  <a:t>ou </a:t>
                </a:r>
                <a:r>
                  <a:rPr lang="pt-BR" b="1" i="1" dirty="0"/>
                  <a:t>por degraus</a:t>
                </a:r>
                <a:r>
                  <a:rPr lang="pt-BR" dirty="0"/>
                  <a:t>. Reduz a taxa de aprendizagem inicial,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ea typeface="Cambria Math" panose="02040503050406030204" pitchFamily="18" charset="0"/>
                          </a:rPr>
                          <m:t>0</m:t>
                        </m:r>
                      </m:sub>
                    </m:sSub>
                  </m:oMath>
                </a14:m>
                <a:r>
                  <a:rPr lang="pt-BR" dirty="0"/>
                  <a:t>, de um fator, </a:t>
                </a:r>
                <a14:m>
                  <m:oMath xmlns:m="http://schemas.openxmlformats.org/officeDocument/2006/math">
                    <m:r>
                      <a:rPr lang="pt-BR" i="1" smtClean="0">
                        <a:latin typeface="Cambria Math" panose="02040503050406030204" pitchFamily="18" charset="0"/>
                        <a:ea typeface="Cambria Math" panose="02040503050406030204" pitchFamily="18" charset="0"/>
                      </a:rPr>
                      <m:t>𝜏</m:t>
                    </m:r>
                  </m:oMath>
                </a14:m>
                <a:r>
                  <a:rPr lang="pt-BR" dirty="0"/>
                  <a:t>, a cada número pré-definido de iterações, </a:t>
                </a:r>
                <a14:m>
                  <m:oMath xmlns:m="http://schemas.openxmlformats.org/officeDocument/2006/math">
                    <m:r>
                      <a:rPr lang="pt-BR" i="1" smtClean="0">
                        <a:latin typeface="Cambria Math" panose="02040503050406030204" pitchFamily="18" charset="0"/>
                        <a:ea typeface="Cambria Math" panose="02040503050406030204" pitchFamily="18" charset="0"/>
                      </a:rPr>
                      <m:t>𝛽</m:t>
                    </m:r>
                  </m:oMath>
                </a14:m>
                <a:r>
                  <a:rPr lang="pt-BR" dirty="0"/>
                  <a:t>. Um valor típico para reduzir a taxa de aprendizado é de </a:t>
                </a:r>
                <a14:m>
                  <m:oMath xmlns:m="http://schemas.openxmlformats.org/officeDocument/2006/math">
                    <m:r>
                      <a:rPr lang="pt-BR" i="1">
                        <a:latin typeface="Cambria Math" panose="02040503050406030204" pitchFamily="18" charset="0"/>
                        <a:ea typeface="Cambria Math" panose="02040503050406030204" pitchFamily="18" charset="0"/>
                      </a:rPr>
                      <m:t>𝜏</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0.5</m:t>
                    </m:r>
                  </m:oMath>
                </a14:m>
                <a:r>
                  <a:rPr lang="pt-BR" dirty="0"/>
                  <a:t> a cada </a:t>
                </a:r>
                <a14:m>
                  <m:oMath xmlns:m="http://schemas.openxmlformats.org/officeDocument/2006/math">
                    <m:r>
                      <a:rPr lang="pt-BR" i="1">
                        <a:latin typeface="Cambria Math" panose="02040503050406030204" pitchFamily="18" charset="0"/>
                        <a:ea typeface="Cambria Math" panose="02040503050406030204" pitchFamily="18" charset="0"/>
                      </a:rPr>
                      <m:t>𝛽</m:t>
                    </m:r>
                  </m:oMath>
                </a14:m>
                <a:r>
                  <a:rPr lang="pt-BR" dirty="0"/>
                  <a:t> de iterações.</a:t>
                </a:r>
              </a:p>
              <a:p>
                <a:pPr lvl="1">
                  <a:buFont typeface="Wingdings" panose="05000000000000000000" pitchFamily="2" charset="2"/>
                  <a:buChar char="§"/>
                </a:pPr>
                <a:r>
                  <a:rPr lang="pt-BR" b="1" dirty="0"/>
                  <a:t>Decaimento exponencial</a:t>
                </a:r>
                <a:r>
                  <a:rPr lang="pt-BR" dirty="0"/>
                  <a:t>: é expresso pela equação </a:t>
                </a:r>
                <a14:m>
                  <m:oMath xmlns:m="http://schemas.openxmlformats.org/officeDocument/2006/math">
                    <m:r>
                      <a:rPr lang="pt-BR" i="1" smtClean="0">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𝛼</m:t>
                        </m:r>
                      </m:e>
                      <m:sub>
                        <m:r>
                          <a:rPr lang="pt-BR" b="0" i="1" smtClean="0">
                            <a:latin typeface="Cambria Math" panose="02040503050406030204" pitchFamily="18" charset="0"/>
                            <a:ea typeface="Cambria Math" panose="02040503050406030204" pitchFamily="18" charset="0"/>
                          </a:rPr>
                          <m:t>0</m:t>
                        </m:r>
                      </m:sub>
                    </m:sSub>
                    <m:sSup>
                      <m:sSupPr>
                        <m:ctrlPr>
                          <a:rPr lang="pt-BR" b="0" i="1" smtClean="0">
                            <a:latin typeface="Cambria Math" panose="02040503050406030204" pitchFamily="18" charset="0"/>
                            <a:ea typeface="Cambria Math" panose="02040503050406030204" pitchFamily="18" charset="0"/>
                          </a:rPr>
                        </m:ctrlPr>
                      </m:sSupPr>
                      <m:e>
                        <m:r>
                          <a:rPr lang="pt-BR" b="0" i="1" smtClean="0">
                            <a:latin typeface="Cambria Math" panose="02040503050406030204" pitchFamily="18" charset="0"/>
                            <a:ea typeface="Cambria Math" panose="02040503050406030204" pitchFamily="18" charset="0"/>
                          </a:rPr>
                          <m:t>𝑒</m:t>
                        </m:r>
                      </m:e>
                      <m:sup>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𝑘𝑡</m:t>
                        </m:r>
                      </m:sup>
                    </m:sSup>
                  </m:oMath>
                </a14:m>
                <a:r>
                  <a:rPr lang="pt-BR" dirty="0"/>
                  <a:t>, onde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ea typeface="Cambria Math" panose="02040503050406030204" pitchFamily="18" charset="0"/>
                          </a:rPr>
                          <m:t>0</m:t>
                        </m:r>
                      </m:sub>
                    </m:sSub>
                  </m:oMath>
                </a14:m>
                <a:r>
                  <a:rPr lang="pt-BR" dirty="0"/>
                  <a:t> e </a:t>
                </a:r>
                <a14:m>
                  <m:oMath xmlns:m="http://schemas.openxmlformats.org/officeDocument/2006/math">
                    <m:r>
                      <a:rPr lang="pt-BR" i="1">
                        <a:latin typeface="Cambria Math" panose="02040503050406030204" pitchFamily="18" charset="0"/>
                        <a:ea typeface="Cambria Math" panose="02040503050406030204" pitchFamily="18" charset="0"/>
                      </a:rPr>
                      <m:t>𝑘</m:t>
                    </m:r>
                  </m:oMath>
                </a14:m>
                <a:r>
                  <a:rPr lang="pt-BR" dirty="0"/>
                  <a:t> são hiperparâmetros e </a:t>
                </a:r>
                <a14:m>
                  <m:oMath xmlns:m="http://schemas.openxmlformats.org/officeDocument/2006/math">
                    <m:r>
                      <a:rPr lang="pt-BR" i="1">
                        <a:latin typeface="Cambria Math" panose="02040503050406030204" pitchFamily="18" charset="0"/>
                        <a:ea typeface="Cambria Math" panose="02040503050406030204" pitchFamily="18" charset="0"/>
                      </a:rPr>
                      <m:t>𝑡</m:t>
                    </m:r>
                  </m:oMath>
                </a14:m>
                <a:r>
                  <a:rPr lang="pt-BR" dirty="0"/>
                  <a:t> é o número da iteração corrente.</a:t>
                </a:r>
              </a:p>
              <a:p>
                <a:pPr lvl="1">
                  <a:buFont typeface="Wingdings" panose="05000000000000000000" pitchFamily="2" charset="2"/>
                  <a:buChar char="§"/>
                </a:pPr>
                <a:r>
                  <a:rPr lang="pt-BR" b="1" dirty="0"/>
                  <a:t>Decaimento temporal</a:t>
                </a:r>
                <a:r>
                  <a:rPr lang="pt-BR" dirty="0"/>
                  <a:t>: é expresso pela equação </a:t>
                </a:r>
                <a14:m>
                  <m:oMath xmlns:m="http://schemas.openxmlformats.org/officeDocument/2006/math">
                    <m:r>
                      <a:rPr lang="pt-BR" i="1" smtClean="0">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m:t>
                    </m:r>
                    <m:f>
                      <m:fPr>
                        <m:type m:val="skw"/>
                        <m:ctrlPr>
                          <a:rPr lang="pt-BR" b="0" i="1" smtClean="0">
                            <a:latin typeface="Cambria Math" panose="02040503050406030204" pitchFamily="18" charset="0"/>
                            <a:ea typeface="Cambria Math" panose="02040503050406030204" pitchFamily="18" charset="0"/>
                          </a:rPr>
                        </m:ctrlPr>
                      </m:fPr>
                      <m:num>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ea typeface="Cambria Math" panose="02040503050406030204" pitchFamily="18" charset="0"/>
                              </a:rPr>
                              <m:t>0</m:t>
                            </m:r>
                          </m:sub>
                        </m:sSub>
                      </m:num>
                      <m:den>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𝑘𝑡</m:t>
                            </m:r>
                          </m:e>
                        </m:d>
                      </m:den>
                    </m:f>
                  </m:oMath>
                </a14:m>
                <a:r>
                  <a:rPr lang="pt-BR" dirty="0"/>
                  <a:t> onde </a:t>
                </a:r>
                <a14:m>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ea typeface="Cambria Math" panose="02040503050406030204" pitchFamily="18" charset="0"/>
                          </a:rPr>
                          <m:t>0</m:t>
                        </m:r>
                      </m:sub>
                    </m:sSub>
                  </m:oMath>
                </a14:m>
                <a:r>
                  <a:rPr lang="pt-BR" dirty="0"/>
                  <a:t> e </a:t>
                </a:r>
                <a14:m>
                  <m:oMath xmlns:m="http://schemas.openxmlformats.org/officeDocument/2006/math">
                    <m:r>
                      <a:rPr lang="pt-BR" i="1">
                        <a:latin typeface="Cambria Math" panose="02040503050406030204" pitchFamily="18" charset="0"/>
                        <a:ea typeface="Cambria Math" panose="02040503050406030204" pitchFamily="18" charset="0"/>
                      </a:rPr>
                      <m:t>𝑘</m:t>
                    </m:r>
                    <m:r>
                      <a:rPr lang="pt-BR" i="1">
                        <a:latin typeface="Cambria Math" panose="02040503050406030204" pitchFamily="18" charset="0"/>
                        <a:ea typeface="Cambria Math" panose="02040503050406030204" pitchFamily="18" charset="0"/>
                      </a:rPr>
                      <m:t> </m:t>
                    </m:r>
                  </m:oMath>
                </a14:m>
                <a:r>
                  <a:rPr lang="pt-BR" dirty="0"/>
                  <a:t>são hiperparâmetros e </a:t>
                </a:r>
                <a14:m>
                  <m:oMath xmlns:m="http://schemas.openxmlformats.org/officeDocument/2006/math">
                    <m:r>
                      <a:rPr lang="pt-BR" i="1">
                        <a:latin typeface="Cambria Math" panose="02040503050406030204" pitchFamily="18" charset="0"/>
                        <a:ea typeface="Cambria Math" panose="02040503050406030204" pitchFamily="18" charset="0"/>
                      </a:rPr>
                      <m:t>𝑡</m:t>
                    </m:r>
                  </m:oMath>
                </a14:m>
                <a:r>
                  <a:rPr lang="pt-BR" dirty="0"/>
                  <a:t> é o número da iteração corrente.</a:t>
                </a:r>
              </a:p>
              <a:p>
                <a:r>
                  <a:rPr lang="pt-BR" dirty="0"/>
                  <a:t>Na prática, o </a:t>
                </a:r>
                <a:r>
                  <a:rPr lang="pt-BR" b="1" i="1" dirty="0"/>
                  <a:t>decaimento gradual </a:t>
                </a:r>
                <a:r>
                  <a:rPr lang="pt-BR" dirty="0"/>
                  <a:t>é o mais utilizado entre os 3, pois seus </a:t>
                </a:r>
                <a:r>
                  <a:rPr lang="pt-BR" b="1" i="1" dirty="0"/>
                  <a:t>hiperparâmetros</a:t>
                </a:r>
                <a:r>
                  <a:rPr lang="pt-BR" dirty="0"/>
                  <a:t> (a taxa de decaimento, </a:t>
                </a:r>
                <a14:m>
                  <m:oMath xmlns:m="http://schemas.openxmlformats.org/officeDocument/2006/math">
                    <m:r>
                      <a:rPr lang="pt-BR" i="1">
                        <a:latin typeface="Cambria Math" panose="02040503050406030204" pitchFamily="18" charset="0"/>
                        <a:ea typeface="Cambria Math" panose="02040503050406030204" pitchFamily="18" charset="0"/>
                      </a:rPr>
                      <m:t>𝜏</m:t>
                    </m:r>
                  </m:oMath>
                </a14:m>
                <a:r>
                  <a:rPr lang="pt-BR" dirty="0"/>
                  <a:t>, e o intervalo para redução, </a:t>
                </a:r>
                <a14:m>
                  <m:oMath xmlns:m="http://schemas.openxmlformats.org/officeDocument/2006/math">
                    <m:r>
                      <a:rPr lang="pt-BR" i="1">
                        <a:latin typeface="Cambria Math" panose="02040503050406030204" pitchFamily="18" charset="0"/>
                        <a:ea typeface="Cambria Math" panose="02040503050406030204" pitchFamily="18" charset="0"/>
                      </a:rPr>
                      <m:t>𝛽</m:t>
                    </m:r>
                  </m:oMath>
                </a14:m>
                <a:r>
                  <a:rPr lang="pt-BR" dirty="0"/>
                  <a:t>) são mais interpretáveis do que o hiperparâmetro </a:t>
                </a:r>
                <a14:m>
                  <m:oMath xmlns:m="http://schemas.openxmlformats.org/officeDocument/2006/math">
                    <m:r>
                      <a:rPr lang="pt-BR" i="1">
                        <a:latin typeface="Cambria Math" panose="02040503050406030204" pitchFamily="18" charset="0"/>
                        <a:ea typeface="Cambria Math" panose="02040503050406030204" pitchFamily="18" charset="0"/>
                      </a:rPr>
                      <m:t>𝑘</m:t>
                    </m:r>
                  </m:oMath>
                </a14:m>
                <a:r>
                  <a:rPr lang="pt-BR" dirty="0"/>
                  <a:t>, que dita a taxa de decaimento do passo de aprendizagem.</a:t>
                </a:r>
              </a:p>
              <a:p>
                <a:r>
                  <a:rPr lang="pt-BR" dirty="0"/>
                  <a:t>Mas percebam que ainda temos que encontrar os </a:t>
                </a:r>
                <a:r>
                  <a:rPr lang="pt-BR" b="1" i="1" dirty="0" err="1"/>
                  <a:t>hiperparâmetros</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20456"/>
                <a:ext cx="11137900" cy="5237544"/>
              </a:xfrm>
              <a:blipFill rotWithShape="0">
                <a:blip r:embed="rId2"/>
                <a:stretch>
                  <a:fillRect l="-985" t="-2678" r="-164"/>
                </a:stretch>
              </a:blipFill>
            </p:spPr>
            <p:txBody>
              <a:bodyPr/>
              <a:lstStyle/>
              <a:p>
                <a:r>
                  <a:rPr lang="pt-BR">
                    <a:noFill/>
                  </a:rPr>
                  <a:t> </a:t>
                </a:r>
              </a:p>
            </p:txBody>
          </p:sp>
        </mc:Fallback>
      </mc:AlternateContent>
    </p:spTree>
    <p:extLst>
      <p:ext uri="{BB962C8B-B14F-4D97-AF65-F5344CB8AC3E}">
        <p14:creationId xmlns:p14="http://schemas.microsoft.com/office/powerpoint/2010/main" val="2658022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199" y="48127"/>
                <a:ext cx="11024616" cy="927254"/>
              </a:xfrm>
            </p:spPr>
            <p:txBody>
              <a:bodyPr>
                <a:normAutofit/>
              </a:bodyPr>
              <a:lstStyle/>
              <a:p>
                <a:r>
                  <a:rPr lang="pt-BR" dirty="0"/>
                  <a:t>Exemplo: GDE com Redução Programada de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endParaRPr lang="pt-BR"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199" y="48127"/>
                <a:ext cx="11024616" cy="927254"/>
              </a:xfrm>
              <a:blipFill rotWithShape="0">
                <a:blip r:embed="rId3"/>
                <a:stretch>
                  <a:fillRect l="-2211" t="-8553" b="-1907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001219" y="1244569"/>
                <a:ext cx="4190781" cy="5217763"/>
              </a:xfrm>
            </p:spPr>
            <p:txBody>
              <a:bodyPr>
                <a:noAutofit/>
              </a:bodyPr>
              <a:lstStyle/>
              <a:p>
                <a:pPr>
                  <a:lnSpc>
                    <a:spcPct val="100000"/>
                  </a:lnSpc>
                  <a:spcBef>
                    <a:spcPts val="0"/>
                  </a:spcBef>
                </a:pPr>
                <a:r>
                  <a:rPr lang="pt-BR" sz="1800" dirty="0"/>
                  <a:t>Exemplo usando GDE com </a:t>
                </a:r>
                <a:r>
                  <a:rPr lang="pt-BR" sz="1800" b="1" i="1" dirty="0"/>
                  <a:t>decaimento gradual</a:t>
                </a:r>
                <a:r>
                  <a:rPr lang="pt-BR" sz="1800" dirty="0"/>
                  <a:t>.</a:t>
                </a:r>
              </a:p>
              <a:p>
                <a:pPr>
                  <a:lnSpc>
                    <a:spcPct val="100000"/>
                  </a:lnSpc>
                  <a:spcBef>
                    <a:spcPts val="0"/>
                  </a:spcBef>
                </a:pPr>
                <a:r>
                  <a:rPr lang="pt-BR" sz="1800" dirty="0"/>
                  <a:t>O caminho com </a:t>
                </a:r>
                <a:r>
                  <a:rPr lang="pt-BR" sz="1800" b="1" i="1" dirty="0"/>
                  <a:t>decaimento gradudal </a:t>
                </a:r>
                <a:r>
                  <a:rPr lang="pt-BR" sz="1800" dirty="0"/>
                  <a:t>também não é regular para o ponto de mínimo.</a:t>
                </a:r>
              </a:p>
              <a:p>
                <a:pPr>
                  <a:lnSpc>
                    <a:spcPct val="100000"/>
                  </a:lnSpc>
                  <a:spcBef>
                    <a:spcPts val="0"/>
                  </a:spcBef>
                </a:pPr>
                <a:r>
                  <a:rPr lang="pt-BR" sz="1800" dirty="0"/>
                  <a:t>Apresenta </a:t>
                </a:r>
                <a:r>
                  <a:rPr lang="pt-BR" sz="1800" b="1" i="1" dirty="0"/>
                  <a:t>algumas mudanças de direção</a:t>
                </a:r>
                <a:r>
                  <a:rPr lang="pt-BR" sz="1800" dirty="0"/>
                  <a:t> ao longo do caminho.</a:t>
                </a:r>
              </a:p>
              <a:p>
                <a:pPr>
                  <a:lnSpc>
                    <a:spcPct val="100000"/>
                  </a:lnSpc>
                  <a:spcBef>
                    <a:spcPts val="0"/>
                  </a:spcBef>
                </a:pPr>
                <a:r>
                  <a:rPr lang="pt-BR" sz="1800" dirty="0"/>
                  <a:t>Porém, a </a:t>
                </a:r>
                <a:r>
                  <a:rPr lang="pt-BR" sz="1800" b="1" i="1" dirty="0"/>
                  <a:t>oscilação em torno do mínimo é bastante reduzida </a:t>
                </a:r>
                <a:r>
                  <a:rPr lang="pt-BR" sz="1800" dirty="0"/>
                  <a:t>devido à </a:t>
                </a:r>
                <a:r>
                  <a:rPr lang="pt-BR" sz="1800" b="1" i="1" dirty="0"/>
                  <a:t>diminuição gradual </a:t>
                </a:r>
                <a:r>
                  <a:rPr lang="pt-BR" sz="1800" dirty="0"/>
                  <a:t>de </a:t>
                </a:r>
                <a14:m>
                  <m:oMath xmlns:m="http://schemas.openxmlformats.org/officeDocument/2006/math">
                    <m:r>
                      <a:rPr lang="pt-BR" sz="1800" i="1">
                        <a:latin typeface="Cambria Math" panose="02040503050406030204" pitchFamily="18" charset="0"/>
                        <a:ea typeface="Cambria Math" panose="02040503050406030204" pitchFamily="18" charset="0"/>
                      </a:rPr>
                      <m:t>𝛼</m:t>
                    </m:r>
                  </m:oMath>
                </a14:m>
                <a:r>
                  <a:rPr lang="pt-BR" sz="1800" dirty="0"/>
                  <a:t>.</a:t>
                </a:r>
              </a:p>
              <a:p>
                <a:pPr>
                  <a:lnSpc>
                    <a:spcPct val="100000"/>
                  </a:lnSpc>
                  <a:spcBef>
                    <a:spcPts val="0"/>
                  </a:spcBef>
                </a:pPr>
                <a:r>
                  <a:rPr lang="pt-BR" sz="1800" dirty="0"/>
                  <a:t>Conseguimos visualizar melhor o efeito da redução de </a:t>
                </a:r>
                <a14:m>
                  <m:oMath xmlns:m="http://schemas.openxmlformats.org/officeDocument/2006/math">
                    <m:r>
                      <a:rPr lang="pt-BR" sz="1800" i="1">
                        <a:latin typeface="Cambria Math" panose="02040503050406030204" pitchFamily="18" charset="0"/>
                        <a:ea typeface="Cambria Math" panose="02040503050406030204" pitchFamily="18" charset="0"/>
                      </a:rPr>
                      <m:t>𝛼</m:t>
                    </m:r>
                  </m:oMath>
                </a14:m>
                <a:r>
                  <a:rPr lang="pt-BR" sz="1800" dirty="0"/>
                  <a:t> nas figuras que mostram o gradiente.</a:t>
                </a:r>
              </a:p>
              <a:p>
                <a:pPr>
                  <a:lnSpc>
                    <a:spcPct val="100000"/>
                  </a:lnSpc>
                  <a:spcBef>
                    <a:spcPts val="0"/>
                  </a:spcBef>
                </a:pPr>
                <a:r>
                  <a:rPr lang="pt-BR" sz="1800" b="1" dirty="0"/>
                  <a:t>Conclusão</a:t>
                </a:r>
                <a:r>
                  <a:rPr lang="pt-BR" sz="1800" dirty="0"/>
                  <a:t>: um passo de aprendizagem que diminui ao longo das iterações permite que o algoritmo se estabilize próximo ao ponto de mínimo global.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001219" y="1244569"/>
                <a:ext cx="4190781" cy="5217763"/>
              </a:xfrm>
              <a:blipFill rotWithShape="0">
                <a:blip r:embed="rId4"/>
                <a:stretch>
                  <a:fillRect l="-1019" t="-584" r="-1456"/>
                </a:stretch>
              </a:blipFill>
            </p:spPr>
            <p:txBody>
              <a:bodyPr/>
              <a:lstStyle/>
              <a:p>
                <a:r>
                  <a:rPr lang="pt-BR">
                    <a:noFill/>
                  </a:rPr>
                  <a:t> </a:t>
                </a:r>
              </a:p>
            </p:txBody>
          </p:sp>
        </mc:Fallback>
      </mc:AlternateContent>
      <p:sp>
        <p:nvSpPr>
          <p:cNvPr id="8" name="TextBox 7"/>
          <p:cNvSpPr txBox="1"/>
          <p:nvPr/>
        </p:nvSpPr>
        <p:spPr>
          <a:xfrm>
            <a:off x="4493804" y="6494815"/>
            <a:ext cx="7512882" cy="338554"/>
          </a:xfrm>
          <a:prstGeom prst="rect">
            <a:avLst/>
          </a:prstGeom>
          <a:noFill/>
        </p:spPr>
        <p:txBody>
          <a:bodyPr wrap="square" rtlCol="0">
            <a:spAutoFit/>
          </a:bodyPr>
          <a:lstStyle/>
          <a:p>
            <a:r>
              <a:rPr lang="pt-BR" sz="1600" u="sng" dirty="0">
                <a:solidFill>
                  <a:srgbClr val="00B0F0"/>
                </a:solidFill>
                <a:hlinkClick r:id="rId5"/>
              </a:rPr>
              <a:t>Exemplo: stocastic_gradient_descent_with_learning_schedule_and_with_figures.ipynb</a:t>
            </a:r>
            <a:endParaRPr lang="pt-BR" sz="1600" u="sng" dirty="0">
              <a:solidFill>
                <a:srgbClr val="00B0F0"/>
              </a:solidFill>
            </a:endParaRPr>
          </a:p>
        </p:txBody>
      </p:sp>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6579" r="8947" b="2656"/>
          <a:stretch/>
        </p:blipFill>
        <p:spPr>
          <a:xfrm>
            <a:off x="5505107" y="1378281"/>
            <a:ext cx="2426907" cy="2419249"/>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t="7997" r="9413" b="4577"/>
          <a:stretch/>
        </p:blipFill>
        <p:spPr>
          <a:xfrm>
            <a:off x="2746959" y="1375067"/>
            <a:ext cx="2501738" cy="2414463"/>
          </a:xfrm>
          <a:prstGeom prst="rect">
            <a:avLst/>
          </a:prstGeom>
        </p:spPr>
      </p:pic>
      <p:pic>
        <p:nvPicPr>
          <p:cNvPr id="5" name="Picture 4"/>
          <p:cNvPicPr>
            <a:picLocks noChangeAspect="1"/>
          </p:cNvPicPr>
          <p:nvPr/>
        </p:nvPicPr>
        <p:blipFill rotWithShape="1">
          <a:blip r:embed="rId8" cstate="print">
            <a:extLst>
              <a:ext uri="{28A0092B-C50C-407E-A947-70E740481C1C}">
                <a14:useLocalDpi xmlns:a14="http://schemas.microsoft.com/office/drawing/2010/main" val="0"/>
              </a:ext>
            </a:extLst>
          </a:blip>
          <a:srcRect t="7082" r="9437" b="2629"/>
          <a:stretch/>
        </p:blipFill>
        <p:spPr>
          <a:xfrm>
            <a:off x="55672" y="1357114"/>
            <a:ext cx="2447809" cy="2440416"/>
          </a:xfrm>
          <a:prstGeom prst="rect">
            <a:avLst/>
          </a:prstGeom>
        </p:spPr>
      </p:pic>
      <p:sp>
        <p:nvSpPr>
          <p:cNvPr id="6" name="Right Arrow 5"/>
          <p:cNvSpPr/>
          <p:nvPr/>
        </p:nvSpPr>
        <p:spPr>
          <a:xfrm>
            <a:off x="2516413" y="2452657"/>
            <a:ext cx="230546" cy="249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ight Arrow 9"/>
          <p:cNvSpPr/>
          <p:nvPr/>
        </p:nvSpPr>
        <p:spPr>
          <a:xfrm>
            <a:off x="5261629" y="2452657"/>
            <a:ext cx="230546" cy="249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Box 8"/>
          <p:cNvSpPr txBox="1"/>
          <p:nvPr/>
        </p:nvSpPr>
        <p:spPr>
          <a:xfrm>
            <a:off x="183876" y="1008609"/>
            <a:ext cx="2447810" cy="307777"/>
          </a:xfrm>
          <a:prstGeom prst="rect">
            <a:avLst/>
          </a:prstGeom>
          <a:noFill/>
        </p:spPr>
        <p:txBody>
          <a:bodyPr wrap="square" rtlCol="0">
            <a:spAutoFit/>
          </a:bodyPr>
          <a:lstStyle/>
          <a:p>
            <a:pPr algn="ctr"/>
            <a:r>
              <a:rPr lang="pt-BR" sz="1400" b="1" dirty="0"/>
              <a:t>GDE sem redução programada</a:t>
            </a:r>
          </a:p>
        </p:txBody>
      </p:sp>
      <p:sp>
        <p:nvSpPr>
          <p:cNvPr id="12" name="TextBox 11"/>
          <p:cNvSpPr txBox="1"/>
          <p:nvPr/>
        </p:nvSpPr>
        <p:spPr>
          <a:xfrm>
            <a:off x="5632104" y="1049318"/>
            <a:ext cx="2447810" cy="307777"/>
          </a:xfrm>
          <a:prstGeom prst="rect">
            <a:avLst/>
          </a:prstGeom>
          <a:noFill/>
        </p:spPr>
        <p:txBody>
          <a:bodyPr wrap="square" rtlCol="0">
            <a:spAutoFit/>
          </a:bodyPr>
          <a:lstStyle/>
          <a:p>
            <a:pPr algn="ctr"/>
            <a:r>
              <a:rPr lang="pt-BR" sz="1400" b="1" dirty="0"/>
              <a:t>GDE com redução programada</a:t>
            </a:r>
          </a:p>
        </p:txBody>
      </p:sp>
      <p:sp>
        <p:nvSpPr>
          <p:cNvPr id="13" name="TextBox 12"/>
          <p:cNvSpPr txBox="1"/>
          <p:nvPr/>
        </p:nvSpPr>
        <p:spPr>
          <a:xfrm>
            <a:off x="2929092" y="1010377"/>
            <a:ext cx="2447810" cy="307777"/>
          </a:xfrm>
          <a:prstGeom prst="rect">
            <a:avLst/>
          </a:prstGeom>
          <a:noFill/>
        </p:spPr>
        <p:txBody>
          <a:bodyPr wrap="square" rtlCol="0">
            <a:spAutoFit/>
          </a:bodyPr>
          <a:lstStyle/>
          <a:p>
            <a:pPr algn="ctr"/>
            <a:r>
              <a:rPr lang="pt-BR" sz="1400" b="1" dirty="0"/>
              <a:t>Redução programada</a:t>
            </a: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2307" t="7344" r="9385" b="3733"/>
          <a:stretch/>
        </p:blipFill>
        <p:spPr>
          <a:xfrm>
            <a:off x="5495069" y="3881776"/>
            <a:ext cx="2436946" cy="2453928"/>
          </a:xfrm>
          <a:prstGeom prst="rect">
            <a:avLst/>
          </a:prstGeom>
        </p:spPr>
      </p:pic>
      <p:pic>
        <p:nvPicPr>
          <p:cNvPr id="15" name="Picture 14"/>
          <p:cNvPicPr>
            <a:picLocks noChangeAspect="1"/>
          </p:cNvPicPr>
          <p:nvPr/>
        </p:nvPicPr>
        <p:blipFill rotWithShape="1">
          <a:blip r:embed="rId10" cstate="print">
            <a:extLst>
              <a:ext uri="{28A0092B-C50C-407E-A947-70E740481C1C}">
                <a14:useLocalDpi xmlns:a14="http://schemas.microsoft.com/office/drawing/2010/main" val="0"/>
              </a:ext>
            </a:extLst>
          </a:blip>
          <a:srcRect t="6779" r="9397" b="3612"/>
          <a:stretch/>
        </p:blipFill>
        <p:spPr>
          <a:xfrm>
            <a:off x="55671" y="3898235"/>
            <a:ext cx="2447810" cy="2421010"/>
          </a:xfrm>
          <a:prstGeom prst="rect">
            <a:avLst/>
          </a:prstGeom>
        </p:spPr>
      </p:pic>
      <p:sp>
        <p:nvSpPr>
          <p:cNvPr id="4" name="Retângulo 3"/>
          <p:cNvSpPr/>
          <p:nvPr/>
        </p:nvSpPr>
        <p:spPr>
          <a:xfrm>
            <a:off x="2631686" y="4632487"/>
            <a:ext cx="3128623" cy="707886"/>
          </a:xfrm>
          <a:prstGeom prst="rect">
            <a:avLst/>
          </a:prstGeom>
        </p:spPr>
        <p:txBody>
          <a:bodyPr wrap="square">
            <a:spAutoFit/>
          </a:bodyPr>
          <a:lstStyle/>
          <a:p>
            <a:r>
              <a:rPr lang="pt-BR" sz="800" dirty="0">
                <a:solidFill>
                  <a:srgbClr val="008000"/>
                </a:solidFill>
                <a:highlight>
                  <a:srgbClr val="FFFFFF"/>
                </a:highlight>
              </a:rPr>
              <a:t># </a:t>
            </a:r>
            <a:r>
              <a:rPr lang="pt-BR" sz="800" dirty="0" err="1">
                <a:solidFill>
                  <a:srgbClr val="008000"/>
                </a:solidFill>
                <a:highlight>
                  <a:srgbClr val="FFFFFF"/>
                </a:highlight>
              </a:rPr>
              <a:t>learning</a:t>
            </a:r>
            <a:r>
              <a:rPr lang="pt-BR" sz="800" dirty="0">
                <a:solidFill>
                  <a:srgbClr val="008000"/>
                </a:solidFill>
                <a:highlight>
                  <a:srgbClr val="FFFFFF"/>
                </a:highlight>
              </a:rPr>
              <a:t> schedule: Gradual </a:t>
            </a:r>
            <a:r>
              <a:rPr lang="pt-BR" sz="800" dirty="0" err="1">
                <a:solidFill>
                  <a:srgbClr val="008000"/>
                </a:solidFill>
                <a:highlight>
                  <a:srgbClr val="FFFFFF"/>
                </a:highlight>
              </a:rPr>
              <a:t>decay</a:t>
            </a:r>
            <a:r>
              <a:rPr lang="pt-BR" sz="800" dirty="0">
                <a:solidFill>
                  <a:srgbClr val="008000"/>
                </a:solidFill>
                <a:highlight>
                  <a:srgbClr val="FFFFFF"/>
                </a:highlight>
              </a:rPr>
              <a:t>.</a:t>
            </a:r>
            <a:endParaRPr lang="pt-BR" sz="800" dirty="0">
              <a:solidFill>
                <a:srgbClr val="000000"/>
              </a:solidFill>
              <a:highlight>
                <a:srgbClr val="FFFFFF"/>
              </a:highlight>
            </a:endParaRPr>
          </a:p>
          <a:p>
            <a:r>
              <a:rPr lang="pt-BR" sz="800" b="1" dirty="0" err="1">
                <a:solidFill>
                  <a:srgbClr val="0000FF"/>
                </a:solidFill>
                <a:highlight>
                  <a:srgbClr val="FFFFFF"/>
                </a:highlight>
              </a:rPr>
              <a:t>def</a:t>
            </a:r>
            <a:r>
              <a:rPr lang="pt-BR" sz="800" dirty="0">
                <a:solidFill>
                  <a:srgbClr val="000000"/>
                </a:solidFill>
                <a:highlight>
                  <a:srgbClr val="FFFFFF"/>
                </a:highlight>
              </a:rPr>
              <a:t> </a:t>
            </a:r>
            <a:r>
              <a:rPr lang="pt-BR" sz="800" dirty="0" err="1">
                <a:solidFill>
                  <a:srgbClr val="FF00FF"/>
                </a:solidFill>
                <a:highlight>
                  <a:srgbClr val="FFFFFF"/>
                </a:highlight>
              </a:rPr>
              <a:t>stepDecay</a:t>
            </a:r>
            <a:r>
              <a:rPr lang="pt-BR" sz="800" b="1" dirty="0">
                <a:solidFill>
                  <a:srgbClr val="000080"/>
                </a:solidFill>
                <a:highlight>
                  <a:srgbClr val="FFFFFF"/>
                </a:highlight>
              </a:rPr>
              <a:t>(</a:t>
            </a:r>
            <a:r>
              <a:rPr lang="pt-BR" sz="800" dirty="0" err="1">
                <a:solidFill>
                  <a:srgbClr val="000000"/>
                </a:solidFill>
                <a:highlight>
                  <a:srgbClr val="FFFFFF"/>
                </a:highlight>
              </a:rPr>
              <a:t>alpha_init</a:t>
            </a:r>
            <a:r>
              <a:rPr lang="pt-BR" sz="800" b="1" dirty="0">
                <a:solidFill>
                  <a:srgbClr val="000080"/>
                </a:solidFill>
                <a:highlight>
                  <a:srgbClr val="FFFFFF"/>
                </a:highlight>
              </a:rPr>
              <a:t>,</a:t>
            </a:r>
            <a:r>
              <a:rPr lang="pt-BR" sz="800" dirty="0">
                <a:solidFill>
                  <a:srgbClr val="000000"/>
                </a:solidFill>
                <a:highlight>
                  <a:srgbClr val="FFFFFF"/>
                </a:highlight>
              </a:rPr>
              <a:t> t</a:t>
            </a:r>
            <a:r>
              <a:rPr lang="pt-BR" sz="800" b="1" dirty="0">
                <a:solidFill>
                  <a:srgbClr val="000080"/>
                </a:solidFill>
                <a:highlight>
                  <a:srgbClr val="FFFFFF"/>
                </a:highlight>
              </a:rPr>
              <a:t>,</a:t>
            </a:r>
            <a:r>
              <a:rPr lang="pt-BR" sz="800" dirty="0">
                <a:solidFill>
                  <a:srgbClr val="000000"/>
                </a:solidFill>
                <a:highlight>
                  <a:srgbClr val="FFFFFF"/>
                </a:highlight>
              </a:rPr>
              <a:t> beta</a:t>
            </a:r>
            <a:r>
              <a:rPr lang="pt-BR" sz="800" b="1" dirty="0">
                <a:solidFill>
                  <a:srgbClr val="000080"/>
                </a:solidFill>
                <a:highlight>
                  <a:srgbClr val="FFFFFF"/>
                </a:highlight>
              </a:rPr>
              <a:t>=</a:t>
            </a:r>
            <a:r>
              <a:rPr lang="pt-BR" sz="800" dirty="0">
                <a:solidFill>
                  <a:srgbClr val="FF0000"/>
                </a:solidFill>
                <a:highlight>
                  <a:srgbClr val="FFFFFF"/>
                </a:highlight>
              </a:rPr>
              <a:t>8.0</a:t>
            </a:r>
            <a:r>
              <a:rPr lang="pt-BR" sz="800" b="1" dirty="0">
                <a:solidFill>
                  <a:srgbClr val="000080"/>
                </a:solidFill>
                <a:highlight>
                  <a:srgbClr val="FFFFFF"/>
                </a:highlight>
              </a:rPr>
              <a:t>,</a:t>
            </a:r>
            <a:r>
              <a:rPr lang="pt-BR" sz="800" dirty="0">
                <a:solidFill>
                  <a:srgbClr val="000000"/>
                </a:solidFill>
                <a:highlight>
                  <a:srgbClr val="FFFFFF"/>
                </a:highlight>
              </a:rPr>
              <a:t> </a:t>
            </a:r>
            <a:r>
              <a:rPr lang="pt-BR" sz="800" dirty="0" err="1">
                <a:solidFill>
                  <a:srgbClr val="000000"/>
                </a:solidFill>
                <a:highlight>
                  <a:srgbClr val="FFFFFF"/>
                </a:highlight>
              </a:rPr>
              <a:t>drop</a:t>
            </a:r>
            <a:r>
              <a:rPr lang="pt-BR" sz="800" b="1" dirty="0">
                <a:solidFill>
                  <a:srgbClr val="000080"/>
                </a:solidFill>
                <a:highlight>
                  <a:srgbClr val="FFFFFF"/>
                </a:highlight>
              </a:rPr>
              <a:t>=</a:t>
            </a:r>
            <a:r>
              <a:rPr lang="pt-BR" sz="800" dirty="0">
                <a:solidFill>
                  <a:srgbClr val="FF0000"/>
                </a:solidFill>
                <a:highlight>
                  <a:srgbClr val="FFFFFF"/>
                </a:highlight>
              </a:rPr>
              <a:t>0.5</a:t>
            </a:r>
            <a:r>
              <a:rPr lang="pt-BR" sz="800" b="1" dirty="0">
                <a:solidFill>
                  <a:srgbClr val="000080"/>
                </a:solidFill>
                <a:highlight>
                  <a:srgbClr val="FFFFFF"/>
                </a:highlight>
              </a:rPr>
              <a:t>):</a:t>
            </a:r>
            <a:endParaRPr lang="pt-BR" sz="800" dirty="0">
              <a:solidFill>
                <a:srgbClr val="000000"/>
              </a:solidFill>
              <a:highlight>
                <a:srgbClr val="FFFFFF"/>
              </a:highlight>
            </a:endParaRPr>
          </a:p>
          <a:p>
            <a:r>
              <a:rPr lang="pt-BR" sz="800" dirty="0">
                <a:solidFill>
                  <a:srgbClr val="000000"/>
                </a:solidFill>
                <a:highlight>
                  <a:srgbClr val="FFFFFF"/>
                </a:highlight>
              </a:rPr>
              <a:t>    </a:t>
            </a:r>
            <a:r>
              <a:rPr lang="pt-BR" sz="800" dirty="0">
                <a:solidFill>
                  <a:srgbClr val="FF8000"/>
                </a:solidFill>
                <a:highlight>
                  <a:srgbClr val="FFFFFF"/>
                </a:highlight>
              </a:rPr>
              <a:t>'''Gradual </a:t>
            </a:r>
            <a:r>
              <a:rPr lang="pt-BR" sz="800" dirty="0" err="1">
                <a:solidFill>
                  <a:srgbClr val="FF8000"/>
                </a:solidFill>
                <a:highlight>
                  <a:srgbClr val="FFFFFF"/>
                </a:highlight>
              </a:rPr>
              <a:t>decay</a:t>
            </a:r>
            <a:r>
              <a:rPr lang="pt-BR" sz="800" dirty="0">
                <a:solidFill>
                  <a:srgbClr val="FF8000"/>
                </a:solidFill>
                <a:highlight>
                  <a:srgbClr val="FFFFFF"/>
                </a:highlight>
              </a:rPr>
              <a:t>.'''</a:t>
            </a:r>
            <a:endParaRPr lang="pt-BR" sz="800" dirty="0">
              <a:solidFill>
                <a:srgbClr val="000000"/>
              </a:solidFill>
              <a:highlight>
                <a:srgbClr val="FFFFFF"/>
              </a:highlight>
            </a:endParaRPr>
          </a:p>
          <a:p>
            <a:r>
              <a:rPr lang="pt-BR" sz="800" dirty="0">
                <a:solidFill>
                  <a:srgbClr val="000000"/>
                </a:solidFill>
                <a:highlight>
                  <a:srgbClr val="FFFFFF"/>
                </a:highlight>
              </a:rPr>
              <a:t>    alpha </a:t>
            </a:r>
            <a:r>
              <a:rPr lang="pt-BR" sz="800" b="1" dirty="0">
                <a:solidFill>
                  <a:srgbClr val="000080"/>
                </a:solidFill>
                <a:highlight>
                  <a:srgbClr val="FFFFFF"/>
                </a:highlight>
              </a:rPr>
              <a:t>=</a:t>
            </a:r>
            <a:r>
              <a:rPr lang="pt-BR" sz="800" dirty="0">
                <a:solidFill>
                  <a:srgbClr val="000000"/>
                </a:solidFill>
                <a:highlight>
                  <a:srgbClr val="FFFFFF"/>
                </a:highlight>
              </a:rPr>
              <a:t> </a:t>
            </a:r>
            <a:r>
              <a:rPr lang="pt-BR" sz="800" dirty="0" err="1">
                <a:solidFill>
                  <a:srgbClr val="000000"/>
                </a:solidFill>
                <a:highlight>
                  <a:srgbClr val="FFFFFF"/>
                </a:highlight>
              </a:rPr>
              <a:t>alpha_init</a:t>
            </a:r>
            <a:r>
              <a:rPr lang="pt-BR" sz="800" dirty="0">
                <a:solidFill>
                  <a:srgbClr val="000000"/>
                </a:solidFill>
                <a:highlight>
                  <a:srgbClr val="FFFFFF"/>
                </a:highlight>
              </a:rPr>
              <a:t> </a:t>
            </a:r>
            <a:r>
              <a:rPr lang="pt-BR" sz="800" b="1" dirty="0">
                <a:solidFill>
                  <a:srgbClr val="000080"/>
                </a:solidFill>
                <a:highlight>
                  <a:srgbClr val="FFFFFF"/>
                </a:highlight>
              </a:rPr>
              <a:t>*</a:t>
            </a:r>
            <a:r>
              <a:rPr lang="pt-BR" sz="800" dirty="0">
                <a:solidFill>
                  <a:srgbClr val="000000"/>
                </a:solidFill>
                <a:highlight>
                  <a:srgbClr val="FFFFFF"/>
                </a:highlight>
              </a:rPr>
              <a:t> </a:t>
            </a:r>
            <a:r>
              <a:rPr lang="pt-BR" sz="800" dirty="0" err="1">
                <a:solidFill>
                  <a:srgbClr val="000000"/>
                </a:solidFill>
                <a:highlight>
                  <a:srgbClr val="FFFFFF"/>
                </a:highlight>
              </a:rPr>
              <a:t>math</a:t>
            </a:r>
            <a:r>
              <a:rPr lang="pt-BR" sz="800" b="1" dirty="0" err="1">
                <a:solidFill>
                  <a:srgbClr val="000080"/>
                </a:solidFill>
                <a:highlight>
                  <a:srgbClr val="FFFFFF"/>
                </a:highlight>
              </a:rPr>
              <a:t>.</a:t>
            </a:r>
            <a:r>
              <a:rPr lang="pt-BR" sz="800" b="1" dirty="0" err="1">
                <a:solidFill>
                  <a:srgbClr val="880088"/>
                </a:solidFill>
                <a:highlight>
                  <a:srgbClr val="FFFFFF"/>
                </a:highlight>
              </a:rPr>
              <a:t>pow</a:t>
            </a:r>
            <a:r>
              <a:rPr lang="pt-BR" sz="800" b="1" dirty="0">
                <a:solidFill>
                  <a:srgbClr val="000080"/>
                </a:solidFill>
                <a:highlight>
                  <a:srgbClr val="FFFFFF"/>
                </a:highlight>
              </a:rPr>
              <a:t>(</a:t>
            </a:r>
            <a:r>
              <a:rPr lang="pt-BR" sz="800" dirty="0" err="1">
                <a:solidFill>
                  <a:srgbClr val="000000"/>
                </a:solidFill>
                <a:highlight>
                  <a:srgbClr val="FFFFFF"/>
                </a:highlight>
              </a:rPr>
              <a:t>drop</a:t>
            </a:r>
            <a:r>
              <a:rPr lang="pt-BR" sz="800" b="1" dirty="0">
                <a:solidFill>
                  <a:srgbClr val="000080"/>
                </a:solidFill>
                <a:highlight>
                  <a:srgbClr val="FFFFFF"/>
                </a:highlight>
              </a:rPr>
              <a:t>,</a:t>
            </a:r>
            <a:r>
              <a:rPr lang="pt-BR" sz="800" dirty="0">
                <a:solidFill>
                  <a:srgbClr val="000000"/>
                </a:solidFill>
                <a:highlight>
                  <a:srgbClr val="FFFFFF"/>
                </a:highlight>
              </a:rPr>
              <a:t> </a:t>
            </a:r>
            <a:r>
              <a:rPr lang="pt-BR" sz="800" dirty="0" err="1">
                <a:solidFill>
                  <a:srgbClr val="000000"/>
                </a:solidFill>
                <a:highlight>
                  <a:srgbClr val="FFFFFF"/>
                </a:highlight>
              </a:rPr>
              <a:t>math</a:t>
            </a:r>
            <a:r>
              <a:rPr lang="pt-BR" sz="800" b="1" dirty="0" err="1">
                <a:solidFill>
                  <a:srgbClr val="000080"/>
                </a:solidFill>
                <a:highlight>
                  <a:srgbClr val="FFFFFF"/>
                </a:highlight>
              </a:rPr>
              <a:t>.</a:t>
            </a:r>
            <a:r>
              <a:rPr lang="pt-BR" sz="800" dirty="0" err="1">
                <a:solidFill>
                  <a:srgbClr val="000000"/>
                </a:solidFill>
                <a:highlight>
                  <a:srgbClr val="FFFFFF"/>
                </a:highlight>
              </a:rPr>
              <a:t>floor</a:t>
            </a:r>
            <a:r>
              <a:rPr lang="pt-BR" sz="800" b="1" dirty="0">
                <a:solidFill>
                  <a:srgbClr val="000080"/>
                </a:solidFill>
                <a:highlight>
                  <a:srgbClr val="FFFFFF"/>
                </a:highlight>
              </a:rPr>
              <a:t>((</a:t>
            </a:r>
            <a:r>
              <a:rPr lang="pt-BR" sz="800" dirty="0">
                <a:solidFill>
                  <a:srgbClr val="FF0000"/>
                </a:solidFill>
                <a:highlight>
                  <a:srgbClr val="FFFFFF"/>
                </a:highlight>
              </a:rPr>
              <a:t>1</a:t>
            </a:r>
            <a:r>
              <a:rPr lang="pt-BR" sz="800" b="1" dirty="0">
                <a:solidFill>
                  <a:srgbClr val="000080"/>
                </a:solidFill>
                <a:highlight>
                  <a:srgbClr val="FFFFFF"/>
                </a:highlight>
              </a:rPr>
              <a:t>+</a:t>
            </a:r>
            <a:r>
              <a:rPr lang="pt-BR" sz="800" dirty="0">
                <a:solidFill>
                  <a:srgbClr val="000000"/>
                </a:solidFill>
                <a:highlight>
                  <a:srgbClr val="FFFFFF"/>
                </a:highlight>
              </a:rPr>
              <a:t>t</a:t>
            </a:r>
            <a:r>
              <a:rPr lang="pt-BR" sz="800" b="1" dirty="0">
                <a:solidFill>
                  <a:srgbClr val="000080"/>
                </a:solidFill>
                <a:highlight>
                  <a:srgbClr val="FFFFFF"/>
                </a:highlight>
              </a:rPr>
              <a:t>)/</a:t>
            </a:r>
            <a:r>
              <a:rPr lang="pt-BR" sz="800" dirty="0">
                <a:solidFill>
                  <a:srgbClr val="000000"/>
                </a:solidFill>
                <a:highlight>
                  <a:srgbClr val="FFFFFF"/>
                </a:highlight>
              </a:rPr>
              <a:t>beta</a:t>
            </a:r>
            <a:r>
              <a:rPr lang="pt-BR" sz="800" b="1" dirty="0">
                <a:solidFill>
                  <a:srgbClr val="000080"/>
                </a:solidFill>
                <a:highlight>
                  <a:srgbClr val="FFFFFF"/>
                </a:highlight>
              </a:rPr>
              <a:t>))</a:t>
            </a:r>
            <a:endParaRPr lang="pt-BR" sz="800" dirty="0">
              <a:solidFill>
                <a:srgbClr val="000000"/>
              </a:solidFill>
              <a:highlight>
                <a:srgbClr val="FFFFFF"/>
              </a:highlight>
            </a:endParaRPr>
          </a:p>
          <a:p>
            <a:r>
              <a:rPr lang="pt-BR" sz="800" dirty="0">
                <a:solidFill>
                  <a:srgbClr val="000000"/>
                </a:solidFill>
                <a:highlight>
                  <a:srgbClr val="FFFFFF"/>
                </a:highlight>
              </a:rPr>
              <a:t>    </a:t>
            </a:r>
            <a:r>
              <a:rPr lang="pt-BR" sz="800" b="1" dirty="0" err="1">
                <a:solidFill>
                  <a:srgbClr val="0000FF"/>
                </a:solidFill>
                <a:highlight>
                  <a:srgbClr val="FFFFFF"/>
                </a:highlight>
              </a:rPr>
              <a:t>return</a:t>
            </a:r>
            <a:r>
              <a:rPr lang="pt-BR" sz="800" dirty="0">
                <a:solidFill>
                  <a:srgbClr val="000000"/>
                </a:solidFill>
                <a:highlight>
                  <a:srgbClr val="FFFFFF"/>
                </a:highlight>
              </a:rPr>
              <a:t> alpha</a:t>
            </a:r>
            <a:endParaRPr lang="pt-BR" sz="800" dirty="0"/>
          </a:p>
        </p:txBody>
      </p:sp>
    </p:spTree>
    <p:extLst>
      <p:ext uri="{BB962C8B-B14F-4D97-AF65-F5344CB8AC3E}">
        <p14:creationId xmlns:p14="http://schemas.microsoft.com/office/powerpoint/2010/main" val="2403932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145254" cy="5032376"/>
          </a:xfrm>
        </p:spPr>
        <p:txBody>
          <a:bodyPr/>
          <a:lstStyle/>
          <a:p>
            <a:r>
              <a:rPr lang="pt-BR" b="1" dirty="0"/>
              <a:t>Quiz</a:t>
            </a:r>
            <a:r>
              <a:rPr lang="pt-BR" dirty="0"/>
              <a:t>: “</a:t>
            </a:r>
            <a:r>
              <a:rPr lang="pt-BR" i="1" dirty="0"/>
              <a:t>T319 - Quiz - Regressão: Parte III</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#4</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149093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enhuma descrição de foto disponí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86" y="201872"/>
            <a:ext cx="2856519" cy="28565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ric Jang: Machine Learning M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407" y="100064"/>
            <a:ext cx="3676745" cy="31744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achine learning meme | Programmer humor, Silly memes, Original mem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0501" y="402472"/>
            <a:ext cx="2780309" cy="313618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rom Hello world to directly Machine Learning? : ProgrammerHum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77" y="3274522"/>
            <a:ext cx="2560736" cy="3380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25+ Best Machine Learning Memes | Know Memes, Imgur Memes, Artificial  Intelligence Mem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0670" y="3792114"/>
            <a:ext cx="3377487" cy="271324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he Role of Mathematics in Machine Learning | by Balaka Biswas | Level Up  Cod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0152" y="3538660"/>
            <a:ext cx="3329401" cy="3220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549E3-7E5B-04E3-09ED-A7C3171C6D5F}"/>
              </a:ext>
            </a:extLst>
          </p:cNvPr>
          <p:cNvSpPr>
            <a:spLocks noGrp="1"/>
          </p:cNvSpPr>
          <p:nvPr>
            <p:ph type="title"/>
          </p:nvPr>
        </p:nvSpPr>
        <p:spPr/>
        <p:txBody>
          <a:bodyPr/>
          <a:lstStyle/>
          <a:p>
            <a:r>
              <a:rPr lang="pt-BR" dirty="0"/>
              <a:t>Escolha do passo de aprendizagem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323DEB1-E32D-5111-52A9-A936D5B18776}"/>
                  </a:ext>
                </a:extLst>
              </p:cNvPr>
              <p:cNvSpPr>
                <a:spLocks noGrp="1"/>
              </p:cNvSpPr>
              <p:nvPr>
                <p:ph idx="1"/>
              </p:nvPr>
            </p:nvSpPr>
            <p:spPr>
              <a:xfrm>
                <a:off x="5693790" y="1825624"/>
                <a:ext cx="6306533" cy="5032375"/>
              </a:xfrm>
            </p:spPr>
            <p:txBody>
              <a:bodyPr>
                <a:normAutofit/>
              </a:bodyPr>
              <a:lstStyle/>
              <a:p>
                <a:r>
                  <a:rPr lang="pt-BR" dirty="0"/>
                  <a:t>Conforme nós vimos, no gradiente descendente, o </a:t>
                </a:r>
                <a:r>
                  <a:rPr lang="pt-BR" b="1" i="1" dirty="0">
                    <a:solidFill>
                      <a:srgbClr val="FF0000"/>
                    </a:solidFill>
                  </a:rPr>
                  <a:t>negativo</a:t>
                </a:r>
                <a:r>
                  <a:rPr lang="pt-BR" dirty="0"/>
                  <a:t> do </a:t>
                </a:r>
                <a:r>
                  <a:rPr lang="pt-BR" b="1" i="1" dirty="0">
                    <a:solidFill>
                      <a:srgbClr val="7030A0"/>
                    </a:solidFill>
                  </a:rPr>
                  <a:t>vetor gradiente</a:t>
                </a:r>
                <a:r>
                  <a:rPr lang="pt-BR" dirty="0"/>
                  <a:t>, </a:t>
                </a:r>
                <a14:m>
                  <m:oMath xmlns:m="http://schemas.openxmlformats.org/officeDocument/2006/math">
                    <m:r>
                      <a:rPr lang="pt-BR" b="0" i="0"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e>
                    </m:d>
                  </m:oMath>
                </a14:m>
                <a:r>
                  <a:rPr lang="pt-BR" dirty="0"/>
                  <a:t>, dá a </a:t>
                </a:r>
                <a:r>
                  <a:rPr lang="pt-BR" b="1" i="1" dirty="0">
                    <a:solidFill>
                      <a:srgbClr val="00B050"/>
                    </a:solidFill>
                  </a:rPr>
                  <a:t>direção </a:t>
                </a:r>
                <a:r>
                  <a:rPr lang="pt-BR" b="1" i="1" dirty="0">
                    <a:solidFill>
                      <a:srgbClr val="00B050"/>
                    </a:solidFill>
                    <a:effectLst/>
                  </a:rPr>
                  <a:t>de decrescimento mais rápido de uma função</a:t>
                </a:r>
                <a:r>
                  <a:rPr lang="pt-BR" b="0" i="0" dirty="0">
                    <a:effectLst/>
                  </a:rPr>
                  <a:t> a partir de um ponto e sua </a:t>
                </a:r>
                <a:r>
                  <a:rPr lang="pt-BR" b="1" i="1" dirty="0">
                    <a:solidFill>
                      <a:srgbClr val="00B050"/>
                    </a:solidFill>
                    <a:effectLst/>
                  </a:rPr>
                  <a:t>magnitude</a:t>
                </a:r>
                <a:r>
                  <a:rPr lang="pt-BR" b="0" i="0" dirty="0">
                    <a:effectLst/>
                  </a:rPr>
                  <a:t> indica a </a:t>
                </a:r>
                <a:r>
                  <a:rPr lang="pt-BR" b="1" i="1" dirty="0">
                    <a:solidFill>
                      <a:srgbClr val="00B050"/>
                    </a:solidFill>
                    <a:effectLst/>
                  </a:rPr>
                  <a:t>taxa de variação da função</a:t>
                </a:r>
                <a:r>
                  <a:rPr lang="pt-BR" b="0" i="0" dirty="0">
                    <a:effectLst/>
                  </a:rPr>
                  <a:t> nessa direção.</a:t>
                </a:r>
                <a:endParaRPr lang="pt-BR" b="1" i="1" dirty="0">
                  <a:effectLst/>
                </a:endParaRPr>
              </a:p>
              <a:p>
                <a:r>
                  <a:rPr lang="pt-BR" dirty="0"/>
                  <a:t>Porém, ele não nos informa a </a:t>
                </a:r>
                <a:r>
                  <a:rPr lang="pt-BR" b="1" i="1" dirty="0">
                    <a:solidFill>
                      <a:srgbClr val="00B050"/>
                    </a:solidFill>
                  </a:rPr>
                  <a:t>distância</a:t>
                </a:r>
                <a:r>
                  <a:rPr lang="pt-BR" dirty="0"/>
                  <a:t> até o ponto de máximo.</a:t>
                </a:r>
              </a:p>
            </p:txBody>
          </p:sp>
        </mc:Choice>
        <mc:Fallback xmlns="">
          <p:sp>
            <p:nvSpPr>
              <p:cNvPr id="3" name="Espaço Reservado para Conteúdo 2">
                <a:extLst>
                  <a:ext uri="{FF2B5EF4-FFF2-40B4-BE49-F238E27FC236}">
                    <a16:creationId xmlns:a16="http://schemas.microsoft.com/office/drawing/2014/main" id="{3323DEB1-E32D-5111-52A9-A936D5B18776}"/>
                  </a:ext>
                </a:extLst>
              </p:cNvPr>
              <p:cNvSpPr>
                <a:spLocks noGrp="1" noRot="1" noChangeAspect="1" noMove="1" noResize="1" noEditPoints="1" noAdjustHandles="1" noChangeArrowheads="1" noChangeShapeType="1" noTextEdit="1"/>
              </p:cNvSpPr>
              <p:nvPr>
                <p:ph idx="1"/>
              </p:nvPr>
            </p:nvSpPr>
            <p:spPr>
              <a:xfrm>
                <a:off x="5693790" y="1825624"/>
                <a:ext cx="6306533" cy="5032375"/>
              </a:xfrm>
              <a:blipFill>
                <a:blip r:embed="rId2"/>
                <a:stretch>
                  <a:fillRect l="-1739" t="-1937" r="-1449"/>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860F9137-10B0-2765-3CAF-0E8F4196E620}"/>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191677" y="2780906"/>
            <a:ext cx="5270984" cy="1888343"/>
          </a:xfrm>
          <a:prstGeom prst="rect">
            <a:avLst/>
          </a:prstGeom>
        </p:spPr>
      </p:pic>
    </p:spTree>
    <p:extLst>
      <p:ext uri="{BB962C8B-B14F-4D97-AF65-F5344CB8AC3E}">
        <p14:creationId xmlns:p14="http://schemas.microsoft.com/office/powerpoint/2010/main" val="1489300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pSp>
        <p:nvGrpSpPr>
          <p:cNvPr id="4" name="Group 3"/>
          <p:cNvGrpSpPr/>
          <p:nvPr/>
        </p:nvGrpSpPr>
        <p:grpSpPr>
          <a:xfrm>
            <a:off x="5034465" y="3089448"/>
            <a:ext cx="5180001" cy="3048149"/>
            <a:chOff x="5034465" y="3089448"/>
            <a:chExt cx="5180001" cy="3048149"/>
          </a:xfrm>
        </p:grpSpPr>
        <p:sp>
          <p:nvSpPr>
            <p:cNvPr id="5" name="Freeform 4"/>
            <p:cNvSpPr/>
            <p:nvPr/>
          </p:nvSpPr>
          <p:spPr>
            <a:xfrm>
              <a:off x="5178136" y="3647922"/>
              <a:ext cx="4343400" cy="1972366"/>
            </a:xfrm>
            <a:custGeom>
              <a:avLst/>
              <a:gdLst>
                <a:gd name="connsiteX0" fmla="*/ 0 w 4343400"/>
                <a:gd name="connsiteY0" fmla="*/ 0 h 1972366"/>
                <a:gd name="connsiteX1" fmla="*/ 561109 w 4343400"/>
                <a:gd name="connsiteY1" fmla="*/ 1600200 h 1972366"/>
                <a:gd name="connsiteX2" fmla="*/ 1132609 w 4343400"/>
                <a:gd name="connsiteY2" fmla="*/ 914400 h 1972366"/>
                <a:gd name="connsiteX3" fmla="*/ 1756063 w 4343400"/>
                <a:gd name="connsiteY3" fmla="*/ 1963882 h 1972366"/>
                <a:gd name="connsiteX4" fmla="*/ 2389909 w 4343400"/>
                <a:gd name="connsiteY4" fmla="*/ 1402773 h 1972366"/>
                <a:gd name="connsiteX5" fmla="*/ 3917373 w 4343400"/>
                <a:gd name="connsiteY5" fmla="*/ 1278082 h 1972366"/>
                <a:gd name="connsiteX6" fmla="*/ 4343400 w 4343400"/>
                <a:gd name="connsiteY6" fmla="*/ 955964 h 197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1972366">
                  <a:moveTo>
                    <a:pt x="0" y="0"/>
                  </a:moveTo>
                  <a:cubicBezTo>
                    <a:pt x="186170" y="723900"/>
                    <a:pt x="372341" y="1447800"/>
                    <a:pt x="561109" y="1600200"/>
                  </a:cubicBezTo>
                  <a:cubicBezTo>
                    <a:pt x="749877" y="1752600"/>
                    <a:pt x="933450" y="853786"/>
                    <a:pt x="1132609" y="914400"/>
                  </a:cubicBezTo>
                  <a:cubicBezTo>
                    <a:pt x="1331768" y="975014"/>
                    <a:pt x="1546513" y="1882487"/>
                    <a:pt x="1756063" y="1963882"/>
                  </a:cubicBezTo>
                  <a:cubicBezTo>
                    <a:pt x="1965613" y="2045277"/>
                    <a:pt x="2029691" y="1517073"/>
                    <a:pt x="2389909" y="1402773"/>
                  </a:cubicBezTo>
                  <a:cubicBezTo>
                    <a:pt x="2750127" y="1288473"/>
                    <a:pt x="3591791" y="1352550"/>
                    <a:pt x="3917373" y="1278082"/>
                  </a:cubicBezTo>
                  <a:cubicBezTo>
                    <a:pt x="4242955" y="1203614"/>
                    <a:pt x="4158096" y="1046019"/>
                    <a:pt x="4343400" y="955964"/>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Flowchart: Connector 5"/>
            <p:cNvSpPr/>
            <p:nvPr/>
          </p:nvSpPr>
          <p:spPr>
            <a:xfrm>
              <a:off x="5200996" y="3828637"/>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Flowchart: Connector 6"/>
            <p:cNvSpPr/>
            <p:nvPr/>
          </p:nvSpPr>
          <p:spPr>
            <a:xfrm>
              <a:off x="5271481" y="4110868"/>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Flowchart: Connector 7"/>
            <p:cNvSpPr/>
            <p:nvPr/>
          </p:nvSpPr>
          <p:spPr>
            <a:xfrm>
              <a:off x="5361016" y="4415377"/>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Flowchart: Connector 8"/>
            <p:cNvSpPr/>
            <p:nvPr/>
          </p:nvSpPr>
          <p:spPr>
            <a:xfrm>
              <a:off x="5452456" y="4712557"/>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Flowchart: Connector 9"/>
            <p:cNvSpPr/>
            <p:nvPr/>
          </p:nvSpPr>
          <p:spPr>
            <a:xfrm>
              <a:off x="5551516" y="4979257"/>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1" name="Curved Connector 10"/>
            <p:cNvCxnSpPr>
              <a:stCxn id="6" idx="6"/>
              <a:endCxn id="7" idx="7"/>
            </p:cNvCxnSpPr>
            <p:nvPr/>
          </p:nvCxnSpPr>
          <p:spPr>
            <a:xfrm>
              <a:off x="5286721" y="3879395"/>
              <a:ext cx="57931" cy="246340"/>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7" idx="6"/>
              <a:endCxn id="8" idx="7"/>
            </p:cNvCxnSpPr>
            <p:nvPr/>
          </p:nvCxnSpPr>
          <p:spPr>
            <a:xfrm>
              <a:off x="5357206" y="4161626"/>
              <a:ext cx="76981" cy="26861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8" idx="6"/>
              <a:endCxn id="9" idx="7"/>
            </p:cNvCxnSpPr>
            <p:nvPr/>
          </p:nvCxnSpPr>
          <p:spPr>
            <a:xfrm>
              <a:off x="5446741" y="4466135"/>
              <a:ext cx="78886" cy="26128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9" idx="6"/>
              <a:endCxn id="10" idx="7"/>
            </p:cNvCxnSpPr>
            <p:nvPr/>
          </p:nvCxnSpPr>
          <p:spPr>
            <a:xfrm>
              <a:off x="5538181" y="4763315"/>
              <a:ext cx="86506" cy="23080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10" idx="6"/>
              <a:endCxn id="35" idx="0"/>
            </p:cNvCxnSpPr>
            <p:nvPr/>
          </p:nvCxnSpPr>
          <p:spPr>
            <a:xfrm>
              <a:off x="5637241" y="5030015"/>
              <a:ext cx="147638" cy="18546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9261504" y="4777203"/>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Flowchart: Connector 16"/>
            <p:cNvSpPr/>
            <p:nvPr/>
          </p:nvSpPr>
          <p:spPr>
            <a:xfrm>
              <a:off x="9118623" y="4842250"/>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Flowchart: Connector 17"/>
            <p:cNvSpPr/>
            <p:nvPr/>
          </p:nvSpPr>
          <p:spPr>
            <a:xfrm>
              <a:off x="9001472" y="4878719"/>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Flowchart: Connector 18"/>
            <p:cNvSpPr/>
            <p:nvPr/>
          </p:nvSpPr>
          <p:spPr>
            <a:xfrm>
              <a:off x="8892889" y="4893008"/>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Flowchart: Connector 19"/>
            <p:cNvSpPr/>
            <p:nvPr/>
          </p:nvSpPr>
          <p:spPr>
            <a:xfrm>
              <a:off x="8793832" y="4897771"/>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Flowchart: Connector 20"/>
            <p:cNvSpPr/>
            <p:nvPr/>
          </p:nvSpPr>
          <p:spPr>
            <a:xfrm>
              <a:off x="8693814" y="4910425"/>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Flowchart: Connector 21"/>
            <p:cNvSpPr/>
            <p:nvPr/>
          </p:nvSpPr>
          <p:spPr>
            <a:xfrm>
              <a:off x="8589990" y="4914210"/>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3" name="Curved Connector 22"/>
            <p:cNvCxnSpPr>
              <a:stCxn id="16" idx="0"/>
              <a:endCxn id="17" idx="0"/>
            </p:cNvCxnSpPr>
            <p:nvPr/>
          </p:nvCxnSpPr>
          <p:spPr>
            <a:xfrm rot="16200000" flipH="1" flipV="1">
              <a:off x="9200403" y="4738285"/>
              <a:ext cx="65047" cy="142881"/>
            </a:xfrm>
            <a:prstGeom prst="curvedConnector3">
              <a:avLst>
                <a:gd name="adj1" fmla="val -21964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7" idx="0"/>
              <a:endCxn id="18" idx="0"/>
            </p:cNvCxnSpPr>
            <p:nvPr/>
          </p:nvCxnSpPr>
          <p:spPr>
            <a:xfrm rot="16200000" flipH="1" flipV="1">
              <a:off x="9084676" y="4801908"/>
              <a:ext cx="36469" cy="117151"/>
            </a:xfrm>
            <a:prstGeom prst="curvedConnector3">
              <a:avLst>
                <a:gd name="adj1" fmla="val -4048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8" idx="0"/>
              <a:endCxn id="19" idx="0"/>
            </p:cNvCxnSpPr>
            <p:nvPr/>
          </p:nvCxnSpPr>
          <p:spPr>
            <a:xfrm rot="16200000" flipH="1" flipV="1">
              <a:off x="8982899" y="4831571"/>
              <a:ext cx="14289" cy="108583"/>
            </a:xfrm>
            <a:prstGeom prst="curvedConnector3">
              <a:avLst>
                <a:gd name="adj1" fmla="val -79991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9" idx="0"/>
              <a:endCxn id="20" idx="0"/>
            </p:cNvCxnSpPr>
            <p:nvPr/>
          </p:nvCxnSpPr>
          <p:spPr>
            <a:xfrm rot="16200000" flipH="1" flipV="1">
              <a:off x="8883842" y="4845860"/>
              <a:ext cx="4763" cy="99057"/>
            </a:xfrm>
            <a:prstGeom prst="curvedConnector3">
              <a:avLst>
                <a:gd name="adj1" fmla="val -22997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20" idx="0"/>
              <a:endCxn id="21" idx="0"/>
            </p:cNvCxnSpPr>
            <p:nvPr/>
          </p:nvCxnSpPr>
          <p:spPr>
            <a:xfrm rot="16200000" flipH="1" flipV="1">
              <a:off x="8780359" y="4854089"/>
              <a:ext cx="12654" cy="100018"/>
            </a:xfrm>
            <a:prstGeom prst="curvedConnector3">
              <a:avLst>
                <a:gd name="adj1" fmla="val -8280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1" idx="0"/>
              <a:endCxn id="22" idx="0"/>
            </p:cNvCxnSpPr>
            <p:nvPr/>
          </p:nvCxnSpPr>
          <p:spPr>
            <a:xfrm rot="16200000" flipH="1" flipV="1">
              <a:off x="8682872" y="4860405"/>
              <a:ext cx="3785" cy="103824"/>
            </a:xfrm>
            <a:prstGeom prst="curvedConnector3">
              <a:avLst>
                <a:gd name="adj1" fmla="val -27681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048250" y="3181615"/>
              <a:ext cx="0" cy="262800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7464465" y="3379430"/>
              <a:ext cx="0" cy="486000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5070131" y="3089448"/>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31" name="Rectangle 30"/>
                <p:cNvSpPr>
                  <a:spLocks noRot="1" noChangeAspect="1" noMove="1" noResize="1" noEditPoints="1" noAdjustHandles="1" noChangeArrowheads="1" noChangeShapeType="1" noTextEdit="1"/>
                </p:cNvSpPr>
                <p:nvPr/>
              </p:nvSpPr>
              <p:spPr>
                <a:xfrm>
                  <a:off x="5070131" y="3089448"/>
                  <a:ext cx="753220" cy="369332"/>
                </a:xfrm>
                <a:prstGeom prst="rect">
                  <a:avLst/>
                </a:prstGeom>
                <a:blipFill>
                  <a:blip r:embed="rId2"/>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9834234" y="5604557"/>
                  <a:ext cx="3802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𝒂</m:t>
                        </m:r>
                      </m:oMath>
                    </m:oMathPara>
                  </a14:m>
                  <a:endParaRPr lang="nl-BE" b="1" dirty="0"/>
                </a:p>
              </p:txBody>
            </p:sp>
          </mc:Choice>
          <mc:Fallback xmlns="">
            <p:sp>
              <p:nvSpPr>
                <p:cNvPr id="32" name="Rectangle 31"/>
                <p:cNvSpPr>
                  <a:spLocks noRot="1" noChangeAspect="1" noMove="1" noResize="1" noEditPoints="1" noAdjustHandles="1" noChangeArrowheads="1" noChangeShapeType="1" noTextEdit="1"/>
                </p:cNvSpPr>
                <p:nvPr/>
              </p:nvSpPr>
              <p:spPr>
                <a:xfrm>
                  <a:off x="9834234" y="5604557"/>
                  <a:ext cx="380232" cy="369332"/>
                </a:xfrm>
                <a:prstGeom prst="rect">
                  <a:avLst/>
                </a:prstGeom>
                <a:blipFill>
                  <a:blip r:embed="rId3"/>
                  <a:stretch>
                    <a:fillRect/>
                  </a:stretch>
                </a:blipFill>
              </p:spPr>
              <p:txBody>
                <a:bodyPr/>
                <a:lstStyle/>
                <a:p>
                  <a:r>
                    <a:rPr lang="nl-BE">
                      <a:noFill/>
                    </a:rPr>
                    <a:t> </a:t>
                  </a:r>
                </a:p>
              </p:txBody>
            </p:sp>
          </mc:Fallback>
        </mc:AlternateContent>
        <p:cxnSp>
          <p:nvCxnSpPr>
            <p:cNvPr id="33" name="Straight Connector 32"/>
            <p:cNvCxnSpPr/>
            <p:nvPr/>
          </p:nvCxnSpPr>
          <p:spPr>
            <a:xfrm>
              <a:off x="5784878" y="5282575"/>
              <a:ext cx="0" cy="54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85028" y="5620288"/>
              <a:ext cx="0" cy="18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Flowchart: Connector 34"/>
            <p:cNvSpPr/>
            <p:nvPr/>
          </p:nvSpPr>
          <p:spPr>
            <a:xfrm>
              <a:off x="5742016" y="5215477"/>
              <a:ext cx="85725" cy="101516"/>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TextBox 35"/>
            <p:cNvSpPr txBox="1"/>
            <p:nvPr/>
          </p:nvSpPr>
          <p:spPr>
            <a:xfrm>
              <a:off x="5067300" y="5829820"/>
              <a:ext cx="1438882" cy="307777"/>
            </a:xfrm>
            <a:prstGeom prst="rect">
              <a:avLst/>
            </a:prstGeom>
            <a:noFill/>
          </p:spPr>
          <p:txBody>
            <a:bodyPr wrap="square" rtlCol="0">
              <a:spAutoFit/>
            </a:bodyPr>
            <a:lstStyle/>
            <a:p>
              <a:pPr algn="ctr"/>
              <a:r>
                <a:rPr lang="pt-BR" sz="1400" dirty="0"/>
                <a:t>mínimo local</a:t>
              </a:r>
              <a:endParaRPr lang="nl-BE" sz="1400" dirty="0"/>
            </a:p>
          </p:txBody>
        </p:sp>
        <p:sp>
          <p:nvSpPr>
            <p:cNvPr id="37" name="TextBox 36"/>
            <p:cNvSpPr txBox="1"/>
            <p:nvPr/>
          </p:nvSpPr>
          <p:spPr>
            <a:xfrm>
              <a:off x="6031541" y="5812790"/>
              <a:ext cx="1935549" cy="307777"/>
            </a:xfrm>
            <a:prstGeom prst="rect">
              <a:avLst/>
            </a:prstGeom>
            <a:noFill/>
          </p:spPr>
          <p:txBody>
            <a:bodyPr wrap="square" rtlCol="0">
              <a:spAutoFit/>
            </a:bodyPr>
            <a:lstStyle/>
            <a:p>
              <a:pPr algn="ctr"/>
              <a:r>
                <a:rPr lang="pt-BR" sz="1400" dirty="0"/>
                <a:t>mínimo global</a:t>
              </a:r>
              <a:endParaRPr lang="nl-BE" sz="1400" dirty="0"/>
            </a:p>
          </p:txBody>
        </p:sp>
        <p:sp>
          <p:nvSpPr>
            <p:cNvPr id="38" name="Flowchart: Connector 37"/>
            <p:cNvSpPr/>
            <p:nvPr/>
          </p:nvSpPr>
          <p:spPr>
            <a:xfrm>
              <a:off x="6932641" y="5558377"/>
              <a:ext cx="85725" cy="1015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TextBox 38"/>
            <p:cNvSpPr txBox="1"/>
            <p:nvPr/>
          </p:nvSpPr>
          <p:spPr>
            <a:xfrm>
              <a:off x="8041560" y="4972605"/>
              <a:ext cx="1935549" cy="307777"/>
            </a:xfrm>
            <a:prstGeom prst="rect">
              <a:avLst/>
            </a:prstGeom>
            <a:noFill/>
          </p:spPr>
          <p:txBody>
            <a:bodyPr wrap="square" rtlCol="0">
              <a:spAutoFit/>
            </a:bodyPr>
            <a:lstStyle/>
            <a:p>
              <a:pPr algn="ctr"/>
              <a:r>
                <a:rPr lang="pt-BR" sz="1400" dirty="0"/>
                <a:t>platô</a:t>
              </a:r>
              <a:endParaRPr lang="nl-BE" sz="1400" dirty="0"/>
            </a:p>
          </p:txBody>
        </p:sp>
      </p:grpSp>
    </p:spTree>
    <p:extLst>
      <p:ext uri="{BB962C8B-B14F-4D97-AF65-F5344CB8AC3E}">
        <p14:creationId xmlns:p14="http://schemas.microsoft.com/office/powerpoint/2010/main" val="3895923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6426200" y="644806"/>
            <a:ext cx="3578724" cy="4590907"/>
            <a:chOff x="6426200" y="644806"/>
            <a:chExt cx="3578724" cy="4590907"/>
          </a:xfrm>
        </p:grpSpPr>
        <p:grpSp>
          <p:nvGrpSpPr>
            <p:cNvPr id="12" name="Group 11"/>
            <p:cNvGrpSpPr/>
            <p:nvPr/>
          </p:nvGrpSpPr>
          <p:grpSpPr>
            <a:xfrm rot="10800000">
              <a:off x="6769100" y="644806"/>
              <a:ext cx="2806700" cy="4067687"/>
              <a:chOff x="5943600" y="2032000"/>
              <a:chExt cx="2806700" cy="4067687"/>
            </a:xfrm>
          </p:grpSpPr>
          <p:sp>
            <p:nvSpPr>
              <p:cNvPr id="13" name="Oval 12"/>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tangle 13"/>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7" name="Flowchart: Connector 16"/>
            <p:cNvSpPr/>
            <p:nvPr/>
          </p:nvSpPr>
          <p:spPr>
            <a:xfrm>
              <a:off x="8115300" y="4669997"/>
              <a:ext cx="85725" cy="1015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8" name="Straight Arrow Connector 17"/>
            <p:cNvCxnSpPr/>
            <p:nvPr/>
          </p:nvCxnSpPr>
          <p:spPr>
            <a:xfrm>
              <a:off x="6432550" y="2924872"/>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426200" y="4726109"/>
              <a:ext cx="3168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6498442" y="2839619"/>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20" name="Rectangle 19"/>
                <p:cNvSpPr>
                  <a:spLocks noRot="1" noChangeAspect="1" noMove="1" noResize="1" noEditPoints="1" noAdjustHandles="1" noChangeArrowheads="1" noChangeShapeType="1" noTextEdit="1"/>
                </p:cNvSpPr>
                <p:nvPr/>
              </p:nvSpPr>
              <p:spPr>
                <a:xfrm>
                  <a:off x="6498442" y="2839619"/>
                  <a:ext cx="753220" cy="369332"/>
                </a:xfrm>
                <a:prstGeom prst="rect">
                  <a:avLst/>
                </a:prstGeom>
                <a:blipFill rotWithShape="0">
                  <a:blip r:embed="rId3"/>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9633476" y="4527827"/>
                  <a:ext cx="3714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nl-BE" dirty="0"/>
                </a:p>
              </p:txBody>
            </p:sp>
          </mc:Choice>
          <mc:Fallback xmlns="">
            <p:sp>
              <p:nvSpPr>
                <p:cNvPr id="21" name="Rectangle 20"/>
                <p:cNvSpPr>
                  <a:spLocks noRot="1" noChangeAspect="1" noMove="1" noResize="1" noEditPoints="1" noAdjustHandles="1" noChangeArrowheads="1" noChangeShapeType="1" noTextEdit="1"/>
                </p:cNvSpPr>
                <p:nvPr/>
              </p:nvSpPr>
              <p:spPr>
                <a:xfrm>
                  <a:off x="9633476" y="4527827"/>
                  <a:ext cx="371448" cy="369332"/>
                </a:xfrm>
                <a:prstGeom prst="rect">
                  <a:avLst/>
                </a:prstGeom>
                <a:blipFill rotWithShape="0">
                  <a:blip r:embed="rId4"/>
                  <a:stretch>
                    <a:fillRect/>
                  </a:stretch>
                </a:blipFill>
              </p:spPr>
              <p:txBody>
                <a:bodyPr/>
                <a:lstStyle/>
                <a:p>
                  <a:r>
                    <a:rPr lang="pt-BR">
                      <a:noFill/>
                    </a:rPr>
                    <a:t> </a:t>
                  </a:r>
                </a:p>
              </p:txBody>
            </p:sp>
          </mc:Fallback>
        </mc:AlternateContent>
        <p:cxnSp>
          <p:nvCxnSpPr>
            <p:cNvPr id="27" name="Straight Connector 26"/>
            <p:cNvCxnSpPr/>
            <p:nvPr/>
          </p:nvCxnSpPr>
          <p:spPr>
            <a:xfrm rot="5400000">
              <a:off x="7396226" y="4599671"/>
              <a:ext cx="25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156540" y="4712493"/>
              <a:ext cx="731372" cy="523220"/>
            </a:xfrm>
            <a:prstGeom prst="rect">
              <a:avLst/>
            </a:prstGeom>
          </p:spPr>
          <p:txBody>
            <a:bodyPr wrap="square">
              <a:spAutoFit/>
            </a:bodyPr>
            <a:lstStyle/>
            <a:p>
              <a:pPr algn="ctr"/>
              <a:r>
                <a:rPr lang="en-US" sz="1400" dirty="0"/>
                <a:t>valor </a:t>
              </a:r>
              <a:r>
                <a:rPr lang="en-US" sz="1400" dirty="0" err="1"/>
                <a:t>inicial</a:t>
              </a:r>
              <a:endParaRPr lang="en-US" sz="1400" dirty="0"/>
            </a:p>
          </p:txBody>
        </p:sp>
        <p:sp>
          <p:nvSpPr>
            <p:cNvPr id="16" name="Flowchart: Connector 15"/>
            <p:cNvSpPr/>
            <p:nvPr/>
          </p:nvSpPr>
          <p:spPr>
            <a:xfrm>
              <a:off x="7479364" y="4422913"/>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Flowchart: Connector 37"/>
            <p:cNvSpPr/>
            <p:nvPr/>
          </p:nvSpPr>
          <p:spPr>
            <a:xfrm>
              <a:off x="8893031" y="43086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7179327" y="4068106"/>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Flowchart: Connector 39"/>
            <p:cNvSpPr/>
            <p:nvPr/>
          </p:nvSpPr>
          <p:spPr>
            <a:xfrm>
              <a:off x="9243870" y="3774659"/>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Flowchart: Connector 40"/>
            <p:cNvSpPr/>
            <p:nvPr/>
          </p:nvSpPr>
          <p:spPr>
            <a:xfrm>
              <a:off x="6936439" y="353584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Flowchart: Connector 41"/>
            <p:cNvSpPr/>
            <p:nvPr/>
          </p:nvSpPr>
          <p:spPr>
            <a:xfrm>
              <a:off x="9390551" y="3349850"/>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 name="Straight Arrow Connector 2"/>
            <p:cNvCxnSpPr>
              <a:stCxn id="16" idx="6"/>
              <a:endCxn id="38" idx="2"/>
            </p:cNvCxnSpPr>
            <p:nvPr/>
          </p:nvCxnSpPr>
          <p:spPr>
            <a:xfrm flipV="1">
              <a:off x="7565089" y="4359455"/>
              <a:ext cx="1327942" cy="11421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38" idx="2"/>
              <a:endCxn id="39" idx="6"/>
            </p:cNvCxnSpPr>
            <p:nvPr/>
          </p:nvCxnSpPr>
          <p:spPr>
            <a:xfrm flipH="1" flipV="1">
              <a:off x="7265052" y="4118864"/>
              <a:ext cx="1627979" cy="24059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9" idx="6"/>
              <a:endCxn id="40" idx="2"/>
            </p:cNvCxnSpPr>
            <p:nvPr/>
          </p:nvCxnSpPr>
          <p:spPr>
            <a:xfrm flipV="1">
              <a:off x="7265052" y="3825417"/>
              <a:ext cx="1978818" cy="29344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0" idx="2"/>
              <a:endCxn id="41" idx="6"/>
            </p:cNvCxnSpPr>
            <p:nvPr/>
          </p:nvCxnSpPr>
          <p:spPr>
            <a:xfrm flipH="1" flipV="1">
              <a:off x="7022164" y="3586602"/>
              <a:ext cx="2221706" cy="2388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1" idx="6"/>
              <a:endCxn id="42" idx="2"/>
            </p:cNvCxnSpPr>
            <p:nvPr/>
          </p:nvCxnSpPr>
          <p:spPr>
            <a:xfrm flipV="1">
              <a:off x="7022164" y="3400608"/>
              <a:ext cx="2368387" cy="1859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1226234" y="657185"/>
            <a:ext cx="3578724" cy="4587393"/>
            <a:chOff x="1226234" y="657185"/>
            <a:chExt cx="3578724" cy="4587393"/>
          </a:xfrm>
        </p:grpSpPr>
        <p:grpSp>
          <p:nvGrpSpPr>
            <p:cNvPr id="25" name="Group 24"/>
            <p:cNvGrpSpPr/>
            <p:nvPr/>
          </p:nvGrpSpPr>
          <p:grpSpPr>
            <a:xfrm rot="10800000">
              <a:off x="1569134" y="657185"/>
              <a:ext cx="2806700" cy="4067687"/>
              <a:chOff x="5943600" y="2032000"/>
              <a:chExt cx="2806700" cy="4067687"/>
            </a:xfrm>
          </p:grpSpPr>
          <p:sp>
            <p:nvSpPr>
              <p:cNvPr id="26" name="Oval 25"/>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9" name="Rectangle 28"/>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0" name="Flowchart: Connector 29"/>
            <p:cNvSpPr/>
            <p:nvPr/>
          </p:nvSpPr>
          <p:spPr>
            <a:xfrm>
              <a:off x="2915334" y="4682376"/>
              <a:ext cx="85725" cy="1015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1232584" y="2937251"/>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226234" y="4738488"/>
              <a:ext cx="3168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1298476" y="2851998"/>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1298476" y="2851998"/>
                  <a:ext cx="753220" cy="369332"/>
                </a:xfrm>
                <a:prstGeom prst="rect">
                  <a:avLst/>
                </a:prstGeom>
                <a:blipFill rotWithShape="0">
                  <a:blip r:embed="rId5"/>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4433510" y="4540206"/>
                  <a:ext cx="3714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4433510" y="4540206"/>
                  <a:ext cx="371448" cy="369332"/>
                </a:xfrm>
                <a:prstGeom prst="rect">
                  <a:avLst/>
                </a:prstGeom>
                <a:blipFill rotWithShape="0">
                  <a:blip r:embed="rId6"/>
                  <a:stretch>
                    <a:fillRect/>
                  </a:stretch>
                </a:blipFill>
              </p:spPr>
              <p:txBody>
                <a:bodyPr/>
                <a:lstStyle/>
                <a:p>
                  <a:r>
                    <a:rPr lang="pt-BR">
                      <a:noFill/>
                    </a:rPr>
                    <a:t> </a:t>
                  </a:r>
                </a:p>
              </p:txBody>
            </p:sp>
          </mc:Fallback>
        </mc:AlternateContent>
        <p:cxnSp>
          <p:nvCxnSpPr>
            <p:cNvPr id="35" name="Straight Connector 34"/>
            <p:cNvCxnSpPr/>
            <p:nvPr/>
          </p:nvCxnSpPr>
          <p:spPr>
            <a:xfrm rot="5400000">
              <a:off x="1234573" y="4193493"/>
              <a:ext cx="1080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399362" y="4721358"/>
              <a:ext cx="731372" cy="523220"/>
            </a:xfrm>
            <a:prstGeom prst="rect">
              <a:avLst/>
            </a:prstGeom>
          </p:spPr>
          <p:txBody>
            <a:bodyPr wrap="square">
              <a:spAutoFit/>
            </a:bodyPr>
            <a:lstStyle/>
            <a:p>
              <a:pPr algn="ctr"/>
              <a:r>
                <a:rPr lang="en-US" sz="1400" dirty="0"/>
                <a:t>valor </a:t>
              </a:r>
              <a:r>
                <a:rPr lang="en-US" sz="1400" dirty="0" err="1"/>
                <a:t>inicial</a:t>
              </a:r>
              <a:endParaRPr lang="en-US" sz="1400" dirty="0"/>
            </a:p>
          </p:txBody>
        </p:sp>
        <p:sp>
          <p:nvSpPr>
            <p:cNvPr id="37" name="Flowchart: Connector 36"/>
            <p:cNvSpPr/>
            <p:nvPr/>
          </p:nvSpPr>
          <p:spPr>
            <a:xfrm>
              <a:off x="2279398" y="44352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Flowchart: Connector 44"/>
            <p:cNvSpPr/>
            <p:nvPr/>
          </p:nvSpPr>
          <p:spPr>
            <a:xfrm>
              <a:off x="4090837" y="3706009"/>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Flowchart: Connector 45"/>
            <p:cNvSpPr/>
            <p:nvPr/>
          </p:nvSpPr>
          <p:spPr>
            <a:xfrm>
              <a:off x="1736473" y="3548223"/>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53" name="Curved Connector 52"/>
            <p:cNvCxnSpPr>
              <a:stCxn id="46" idx="7"/>
              <a:endCxn id="37" idx="7"/>
            </p:cNvCxnSpPr>
            <p:nvPr/>
          </p:nvCxnSpPr>
          <p:spPr>
            <a:xfrm rot="16200000" flipH="1">
              <a:off x="1637571" y="3735162"/>
              <a:ext cx="887069" cy="542925"/>
            </a:xfrm>
            <a:prstGeom prst="curvedConnector3">
              <a:avLst>
                <a:gd name="adj1" fmla="val -274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37" idx="0"/>
            </p:cNvCxnSpPr>
            <p:nvPr/>
          </p:nvCxnSpPr>
          <p:spPr>
            <a:xfrm rot="5400000" flipH="1" flipV="1">
              <a:off x="2876235" y="3220688"/>
              <a:ext cx="660631" cy="17685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lowchart: Connector 54"/>
            <p:cNvSpPr/>
            <p:nvPr/>
          </p:nvSpPr>
          <p:spPr>
            <a:xfrm>
              <a:off x="3498051" y="4497190"/>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56" name="Curved Connector 55"/>
            <p:cNvCxnSpPr>
              <a:stCxn id="45" idx="2"/>
            </p:cNvCxnSpPr>
            <p:nvPr/>
          </p:nvCxnSpPr>
          <p:spPr>
            <a:xfrm rot="10800000" flipV="1">
              <a:off x="3540913" y="3756767"/>
              <a:ext cx="549924" cy="7268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Flowchart: Connector 59"/>
            <p:cNvSpPr/>
            <p:nvPr/>
          </p:nvSpPr>
          <p:spPr>
            <a:xfrm>
              <a:off x="1849761" y="3820720"/>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Curved Connector 60"/>
            <p:cNvCxnSpPr>
              <a:stCxn id="55" idx="0"/>
            </p:cNvCxnSpPr>
            <p:nvPr/>
          </p:nvCxnSpPr>
          <p:spPr>
            <a:xfrm rot="16200000" flipV="1">
              <a:off x="2433788" y="3390064"/>
              <a:ext cx="625712" cy="15885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5372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426200" y="644806"/>
            <a:ext cx="3578724" cy="4590907"/>
            <a:chOff x="6426200" y="644806"/>
            <a:chExt cx="3578724" cy="4590907"/>
          </a:xfrm>
        </p:grpSpPr>
        <p:grpSp>
          <p:nvGrpSpPr>
            <p:cNvPr id="12" name="Group 11"/>
            <p:cNvGrpSpPr/>
            <p:nvPr/>
          </p:nvGrpSpPr>
          <p:grpSpPr>
            <a:xfrm rot="10800000">
              <a:off x="6769100" y="644806"/>
              <a:ext cx="2806700" cy="4067687"/>
              <a:chOff x="5943600" y="2032000"/>
              <a:chExt cx="2806700" cy="4067687"/>
            </a:xfrm>
          </p:grpSpPr>
          <p:sp>
            <p:nvSpPr>
              <p:cNvPr id="13" name="Oval 12"/>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tangle 13"/>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7" name="Flowchart: Connector 16"/>
            <p:cNvSpPr/>
            <p:nvPr/>
          </p:nvSpPr>
          <p:spPr>
            <a:xfrm>
              <a:off x="8115300" y="4669997"/>
              <a:ext cx="85725" cy="1015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8" name="Straight Arrow Connector 17"/>
            <p:cNvCxnSpPr/>
            <p:nvPr/>
          </p:nvCxnSpPr>
          <p:spPr>
            <a:xfrm>
              <a:off x="6432550" y="2924872"/>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426200" y="4726109"/>
              <a:ext cx="3168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6498442" y="2839619"/>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20" name="Rectangle 19"/>
                <p:cNvSpPr>
                  <a:spLocks noRot="1" noChangeAspect="1" noMove="1" noResize="1" noEditPoints="1" noAdjustHandles="1" noChangeArrowheads="1" noChangeShapeType="1" noTextEdit="1"/>
                </p:cNvSpPr>
                <p:nvPr/>
              </p:nvSpPr>
              <p:spPr>
                <a:xfrm>
                  <a:off x="6498442" y="2839619"/>
                  <a:ext cx="753220"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9633476" y="4527827"/>
                  <a:ext cx="3714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nl-BE" dirty="0"/>
                </a:p>
              </p:txBody>
            </p:sp>
          </mc:Choice>
          <mc:Fallback xmlns="">
            <p:sp>
              <p:nvSpPr>
                <p:cNvPr id="21" name="Rectangle 20"/>
                <p:cNvSpPr>
                  <a:spLocks noRot="1" noChangeAspect="1" noMove="1" noResize="1" noEditPoints="1" noAdjustHandles="1" noChangeArrowheads="1" noChangeShapeType="1" noTextEdit="1"/>
                </p:cNvSpPr>
                <p:nvPr/>
              </p:nvSpPr>
              <p:spPr>
                <a:xfrm>
                  <a:off x="9633476" y="4527827"/>
                  <a:ext cx="371448" cy="369332"/>
                </a:xfrm>
                <a:prstGeom prst="rect">
                  <a:avLst/>
                </a:prstGeom>
                <a:blipFill>
                  <a:blip r:embed="rId4"/>
                  <a:stretch>
                    <a:fillRect/>
                  </a:stretch>
                </a:blipFill>
              </p:spPr>
              <p:txBody>
                <a:bodyPr/>
                <a:lstStyle/>
                <a:p>
                  <a:r>
                    <a:rPr lang="nl-BE">
                      <a:noFill/>
                    </a:rPr>
                    <a:t> </a:t>
                  </a:r>
                </a:p>
              </p:txBody>
            </p:sp>
          </mc:Fallback>
        </mc:AlternateContent>
        <p:cxnSp>
          <p:nvCxnSpPr>
            <p:cNvPr id="27" name="Straight Connector 26"/>
            <p:cNvCxnSpPr/>
            <p:nvPr/>
          </p:nvCxnSpPr>
          <p:spPr>
            <a:xfrm rot="5400000">
              <a:off x="7396226" y="4599671"/>
              <a:ext cx="25200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7522227" y="4712493"/>
                  <a:ext cx="130044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nl-BE" sz="140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0" smtClean="0">
                                <a:latin typeface="Cambria Math" panose="02040503050406030204" pitchFamily="18" charset="0"/>
                              </a:rPr>
                              <m:t>ó</m:t>
                            </m:r>
                            <m:r>
                              <m:rPr>
                                <m:sty m:val="p"/>
                              </m:rPr>
                              <a:rPr lang="en-US" sz="1400" b="0" i="0" smtClean="0">
                                <a:latin typeface="Cambria Math" panose="02040503050406030204" pitchFamily="18" charset="0"/>
                              </a:rPr>
                              <m:t>timo</m:t>
                            </m:r>
                          </m:sub>
                        </m:sSub>
                      </m:oMath>
                    </m:oMathPara>
                  </a14:m>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7522227" y="4712493"/>
                  <a:ext cx="1300446" cy="307777"/>
                </a:xfrm>
                <a:prstGeom prst="rect">
                  <a:avLst/>
                </a:prstGeom>
                <a:blipFill>
                  <a:blip r:embed="rId5"/>
                  <a:stretch>
                    <a:fillRect/>
                  </a:stretch>
                </a:blipFill>
              </p:spPr>
              <p:txBody>
                <a:bodyPr/>
                <a:lstStyle/>
                <a:p>
                  <a:r>
                    <a:rPr lang="nl-BE">
                      <a:noFill/>
                    </a:rPr>
                    <a:t> </a:t>
                  </a:r>
                </a:p>
              </p:txBody>
            </p:sp>
          </mc:Fallback>
        </mc:AlternateContent>
        <p:sp>
          <p:nvSpPr>
            <p:cNvPr id="28" name="Rectangle 27"/>
            <p:cNvSpPr/>
            <p:nvPr/>
          </p:nvSpPr>
          <p:spPr>
            <a:xfrm>
              <a:off x="7156540" y="4712493"/>
              <a:ext cx="731372" cy="523220"/>
            </a:xfrm>
            <a:prstGeom prst="rect">
              <a:avLst/>
            </a:prstGeom>
          </p:spPr>
          <p:txBody>
            <a:bodyPr wrap="square">
              <a:spAutoFit/>
            </a:bodyPr>
            <a:lstStyle/>
            <a:p>
              <a:pPr algn="ctr"/>
              <a:r>
                <a:rPr lang="en-US" sz="1400" dirty="0"/>
                <a:t>valor </a:t>
              </a:r>
              <a:r>
                <a:rPr lang="en-US" sz="1400" dirty="0" err="1"/>
                <a:t>inicial</a:t>
              </a:r>
              <a:endParaRPr lang="en-US" sz="1400" dirty="0"/>
            </a:p>
          </p:txBody>
        </p:sp>
        <p:sp>
          <p:nvSpPr>
            <p:cNvPr id="16" name="Flowchart: Connector 15"/>
            <p:cNvSpPr/>
            <p:nvPr/>
          </p:nvSpPr>
          <p:spPr>
            <a:xfrm>
              <a:off x="7479364" y="4422913"/>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Flowchart: Connector 37"/>
            <p:cNvSpPr/>
            <p:nvPr/>
          </p:nvSpPr>
          <p:spPr>
            <a:xfrm>
              <a:off x="8893031" y="43086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7179327" y="4068106"/>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Flowchart: Connector 39"/>
            <p:cNvSpPr/>
            <p:nvPr/>
          </p:nvSpPr>
          <p:spPr>
            <a:xfrm>
              <a:off x="9243870" y="3774659"/>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Flowchart: Connector 40"/>
            <p:cNvSpPr/>
            <p:nvPr/>
          </p:nvSpPr>
          <p:spPr>
            <a:xfrm>
              <a:off x="6936439" y="353584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Flowchart: Connector 41"/>
            <p:cNvSpPr/>
            <p:nvPr/>
          </p:nvSpPr>
          <p:spPr>
            <a:xfrm>
              <a:off x="9390551" y="3349850"/>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 name="Straight Arrow Connector 2"/>
            <p:cNvCxnSpPr>
              <a:stCxn id="16" idx="6"/>
              <a:endCxn id="38" idx="2"/>
            </p:cNvCxnSpPr>
            <p:nvPr/>
          </p:nvCxnSpPr>
          <p:spPr>
            <a:xfrm flipV="1">
              <a:off x="7565089" y="4359455"/>
              <a:ext cx="1327942" cy="11421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38" idx="2"/>
              <a:endCxn id="39" idx="6"/>
            </p:cNvCxnSpPr>
            <p:nvPr/>
          </p:nvCxnSpPr>
          <p:spPr>
            <a:xfrm flipH="1" flipV="1">
              <a:off x="7265052" y="4118864"/>
              <a:ext cx="1627979" cy="24059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9" idx="6"/>
              <a:endCxn id="40" idx="2"/>
            </p:cNvCxnSpPr>
            <p:nvPr/>
          </p:nvCxnSpPr>
          <p:spPr>
            <a:xfrm flipV="1">
              <a:off x="7265052" y="3825417"/>
              <a:ext cx="1978818" cy="29344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0" idx="2"/>
              <a:endCxn id="41" idx="6"/>
            </p:cNvCxnSpPr>
            <p:nvPr/>
          </p:nvCxnSpPr>
          <p:spPr>
            <a:xfrm flipH="1" flipV="1">
              <a:off x="7022164" y="3586602"/>
              <a:ext cx="2221706" cy="2388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1" idx="6"/>
              <a:endCxn id="42" idx="2"/>
            </p:cNvCxnSpPr>
            <p:nvPr/>
          </p:nvCxnSpPr>
          <p:spPr>
            <a:xfrm flipV="1">
              <a:off x="7022164" y="3400608"/>
              <a:ext cx="2368387" cy="18599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1368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6498442" y="644806"/>
            <a:ext cx="3571938" cy="5234403"/>
            <a:chOff x="6498442" y="644806"/>
            <a:chExt cx="3571938" cy="5234403"/>
          </a:xfrm>
        </p:grpSpPr>
        <p:grpSp>
          <p:nvGrpSpPr>
            <p:cNvPr id="7" name="Group 6"/>
            <p:cNvGrpSpPr/>
            <p:nvPr/>
          </p:nvGrpSpPr>
          <p:grpSpPr>
            <a:xfrm rot="10800000">
              <a:off x="6769100" y="644806"/>
              <a:ext cx="2806700" cy="4067687"/>
              <a:chOff x="5943600" y="2032000"/>
              <a:chExt cx="2806700" cy="4067687"/>
            </a:xfrm>
          </p:grpSpPr>
          <p:sp>
            <p:nvSpPr>
              <p:cNvPr id="19" name="Oval 18"/>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5" name="Straight Arrow Connector 4"/>
            <p:cNvCxnSpPr/>
            <p:nvPr/>
          </p:nvCxnSpPr>
          <p:spPr>
            <a:xfrm>
              <a:off x="6804722" y="3162300"/>
              <a:ext cx="358078" cy="97155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6938613" y="3561880"/>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Flowchart: Connector 10"/>
            <p:cNvSpPr/>
            <p:nvPr/>
          </p:nvSpPr>
          <p:spPr>
            <a:xfrm>
              <a:off x="8115300" y="4669997"/>
              <a:ext cx="85725" cy="1015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2" name="Straight Arrow Connector 11"/>
            <p:cNvCxnSpPr/>
            <p:nvPr/>
          </p:nvCxnSpPr>
          <p:spPr>
            <a:xfrm>
              <a:off x="65087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502400" y="4726109"/>
              <a:ext cx="32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498442" y="2534819"/>
                  <a:ext cx="76662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600" i="1">
                                <a:latin typeface="Cambria Math" panose="02040503050406030204" pitchFamily="18" charset="0"/>
                                <a:ea typeface="Cambria Math" panose="02040503050406030204" pitchFamily="18" charset="0"/>
                              </a:rPr>
                            </m:ctrlPr>
                          </m:sSubPr>
                          <m:e>
                            <m:r>
                              <a:rPr lang="pt-BR" sz="1600" i="1">
                                <a:latin typeface="Cambria Math" panose="02040503050406030204" pitchFamily="18" charset="0"/>
                                <a:ea typeface="Cambria Math" panose="02040503050406030204" pitchFamily="18" charset="0"/>
                              </a:rPr>
                              <m:t>𝐽</m:t>
                            </m:r>
                          </m:e>
                          <m:sub>
                            <m:r>
                              <a:rPr lang="pt-BR" sz="1600" i="1">
                                <a:latin typeface="Cambria Math" panose="02040503050406030204" pitchFamily="18" charset="0"/>
                                <a:ea typeface="Cambria Math" panose="02040503050406030204" pitchFamily="18" charset="0"/>
                              </a:rPr>
                              <m:t>𝑒</m:t>
                            </m:r>
                          </m:sub>
                        </m:sSub>
                        <m:r>
                          <a:rPr lang="pt-BR" sz="1600" i="1">
                            <a:latin typeface="Cambria Math" panose="02040503050406030204" pitchFamily="18" charset="0"/>
                            <a:ea typeface="Cambria Math" panose="02040503050406030204" pitchFamily="18" charset="0"/>
                          </a:rPr>
                          <m:t>(</m:t>
                        </m:r>
                        <m:sSub>
                          <m:sSubPr>
                            <m:ctrlPr>
                              <a:rPr lang="nl-BE"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1</m:t>
                            </m:r>
                          </m:sub>
                        </m:sSub>
                        <m:r>
                          <a:rPr lang="pt-BR" sz="1600" i="1">
                            <a:latin typeface="Cambria Math" panose="02040503050406030204" pitchFamily="18" charset="0"/>
                            <a:ea typeface="Cambria Math" panose="02040503050406030204" pitchFamily="18" charset="0"/>
                          </a:rPr>
                          <m:t>)</m:t>
                        </m:r>
                      </m:oMath>
                    </m:oMathPara>
                  </a14:m>
                  <a:endParaRPr lang="nl-BE" sz="1600" dirty="0"/>
                </a:p>
              </p:txBody>
            </p:sp>
          </mc:Choice>
          <mc:Fallback xmlns="">
            <p:sp>
              <p:nvSpPr>
                <p:cNvPr id="14" name="Rectangle 13"/>
                <p:cNvSpPr>
                  <a:spLocks noRot="1" noChangeAspect="1" noMove="1" noResize="1" noEditPoints="1" noAdjustHandles="1" noChangeArrowheads="1" noChangeShapeType="1" noTextEdit="1"/>
                </p:cNvSpPr>
                <p:nvPr/>
              </p:nvSpPr>
              <p:spPr>
                <a:xfrm>
                  <a:off x="6498442" y="2534819"/>
                  <a:ext cx="766620" cy="338554"/>
                </a:xfrm>
                <a:prstGeom prst="rect">
                  <a:avLst/>
                </a:prstGeom>
                <a:blipFill>
                  <a:blip r:embed="rId2"/>
                  <a:stretch>
                    <a:fillRect b="-1090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635069" y="4547158"/>
                  <a:ext cx="43531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sz="160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oMath>
                    </m:oMathPara>
                  </a14:m>
                  <a:endParaRPr lang="nl-BE" sz="1600" dirty="0"/>
                </a:p>
              </p:txBody>
            </p:sp>
          </mc:Choice>
          <mc:Fallback xmlns="">
            <p:sp>
              <p:nvSpPr>
                <p:cNvPr id="15" name="Rectangle 14"/>
                <p:cNvSpPr>
                  <a:spLocks noRot="1" noChangeAspect="1" noMove="1" noResize="1" noEditPoints="1" noAdjustHandles="1" noChangeArrowheads="1" noChangeShapeType="1" noTextEdit="1"/>
                </p:cNvSpPr>
                <p:nvPr/>
              </p:nvSpPr>
              <p:spPr>
                <a:xfrm>
                  <a:off x="9635069" y="4547158"/>
                  <a:ext cx="435311" cy="338554"/>
                </a:xfrm>
                <a:prstGeom prst="rect">
                  <a:avLst/>
                </a:prstGeom>
                <a:blipFill>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902450" y="2858827"/>
                  <a:ext cx="2463799" cy="523220"/>
                </a:xfrm>
                <a:prstGeom prst="rect">
                  <a:avLst/>
                </a:prstGeom>
                <a:noFill/>
              </p:spPr>
              <p:txBody>
                <a:bodyPr wrap="square" rtlCol="0">
                  <a:spAutoFit/>
                </a:bodyPr>
                <a:lstStyle/>
                <a:p>
                  <a:pPr algn="ctr"/>
                  <a14:m>
                    <m:oMath xmlns:m="http://schemas.openxmlformats.org/officeDocument/2006/math">
                      <m:sSub>
                        <m:sSubPr>
                          <m:ctrlPr>
                            <a:rPr lang="nl-BE" sz="1400" b="1" i="1">
                              <a:latin typeface="Cambria Math" panose="02040503050406030204" pitchFamily="18" charset="0"/>
                            </a:rPr>
                          </m:ctrlPr>
                        </m:sSubPr>
                        <m:e>
                          <m:r>
                            <a:rPr lang="en-US" sz="1400" b="1" i="1">
                              <a:latin typeface="Cambria Math" panose="02040503050406030204" pitchFamily="18" charset="0"/>
                            </a:rPr>
                            <m:t>𝒂</m:t>
                          </m:r>
                        </m:e>
                        <m:sub>
                          <m:r>
                            <a:rPr lang="en-US" sz="1400" b="1" i="1">
                              <a:latin typeface="Cambria Math" panose="02040503050406030204" pitchFamily="18" charset="0"/>
                            </a:rPr>
                            <m:t>𝟏</m:t>
                          </m:r>
                        </m:sub>
                      </m:sSub>
                    </m:oMath>
                  </a14:m>
                  <a:r>
                    <a:rPr lang="en-US" sz="1400" b="1" dirty="0"/>
                    <a:t> inicializado </a:t>
                  </a:r>
                  <a:r>
                    <a:rPr lang="en-US" sz="1400" b="1" dirty="0" err="1"/>
                    <a:t>em</a:t>
                  </a:r>
                  <a:r>
                    <a:rPr lang="en-US" sz="1400" b="1" dirty="0"/>
                    <a:t> </a:t>
                  </a:r>
                  <a:r>
                    <a:rPr lang="en-US" sz="1400" b="1" dirty="0" err="1"/>
                    <a:t>uma</a:t>
                  </a:r>
                  <a:r>
                    <a:rPr lang="en-US" sz="1400" b="1" dirty="0"/>
                    <a:t> </a:t>
                  </a:r>
                  <a:r>
                    <a:rPr lang="en-US" sz="1400" b="1" dirty="0" err="1"/>
                    <a:t>posição</a:t>
                  </a:r>
                  <a:r>
                    <a:rPr lang="en-US" sz="1400" b="1" dirty="0"/>
                    <a:t> antes do </a:t>
                  </a:r>
                  <a:r>
                    <a:rPr lang="en-US" sz="1400" b="1" dirty="0" err="1"/>
                    <a:t>mínimo</a:t>
                  </a:r>
                  <a:endParaRPr lang="en-US" sz="14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6902450" y="2858827"/>
                  <a:ext cx="2463799" cy="523220"/>
                </a:xfrm>
                <a:prstGeom prst="rect">
                  <a:avLst/>
                </a:prstGeom>
                <a:blipFill>
                  <a:blip r:embed="rId4"/>
                  <a:stretch>
                    <a:fillRect t="-2326" b="-10465"/>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522227" y="4807743"/>
                  <a:ext cx="1300446" cy="53617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nl-BE" sz="1400" i="1" smtClean="0">
                                <a:latin typeface="Cambria Math" panose="02040503050406030204" pitchFamily="18" charset="0"/>
                              </a:rPr>
                            </m:ctrlPr>
                          </m:sSubSup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up>
                            <m:r>
                              <a:rPr lang="en-US" sz="1400" b="0" i="0" smtClean="0">
                                <a:latin typeface="Cambria Math" panose="02040503050406030204" pitchFamily="18" charset="0"/>
                              </a:rPr>
                              <m:t>ó</m:t>
                            </m:r>
                            <m:r>
                              <m:rPr>
                                <m:sty m:val="p"/>
                              </m:rPr>
                              <a:rPr lang="en-US" sz="1400" b="0" i="0" smtClean="0">
                                <a:latin typeface="Cambria Math" panose="02040503050406030204" pitchFamily="18" charset="0"/>
                              </a:rPr>
                              <m:t>timo</m:t>
                            </m:r>
                          </m:sup>
                        </m:sSubSup>
                      </m:oMath>
                    </m:oMathPara>
                  </a14:m>
                  <a:endParaRPr lang="en-US" sz="1400" dirty="0"/>
                </a:p>
                <a:p>
                  <a:pPr algn="ctr"/>
                  <a:r>
                    <a:rPr lang="en-US" sz="1400" dirty="0" err="1"/>
                    <a:t>mínimo</a:t>
                  </a:r>
                  <a:r>
                    <a:rPr lang="en-US" sz="1400" dirty="0"/>
                    <a:t> global</a:t>
                  </a:r>
                </a:p>
              </p:txBody>
            </p:sp>
          </mc:Choice>
          <mc:Fallback xmlns="">
            <p:sp>
              <p:nvSpPr>
                <p:cNvPr id="18" name="TextBox 17"/>
                <p:cNvSpPr txBox="1">
                  <a:spLocks noRot="1" noChangeAspect="1" noMove="1" noResize="1" noEditPoints="1" noAdjustHandles="1" noChangeArrowheads="1" noChangeShapeType="1" noTextEdit="1"/>
                </p:cNvSpPr>
                <p:nvPr/>
              </p:nvSpPr>
              <p:spPr>
                <a:xfrm>
                  <a:off x="7522227" y="4807743"/>
                  <a:ext cx="1300446" cy="536172"/>
                </a:xfrm>
                <a:prstGeom prst="rect">
                  <a:avLst/>
                </a:prstGeom>
                <a:blipFill>
                  <a:blip r:embed="rId5"/>
                  <a:stretch>
                    <a:fillRect b="-10227"/>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6622708" y="4810334"/>
                  <a:ext cx="727059" cy="3215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nl-BE" sz="1400" i="1" smtClean="0">
                                <a:latin typeface="Cambria Math" panose="02040503050406030204" pitchFamily="18" charset="0"/>
                              </a:rPr>
                            </m:ctrlPr>
                          </m:sSubSupPr>
                          <m:e>
                            <m:r>
                              <a:rPr lang="en-US" sz="1400" i="1">
                                <a:latin typeface="Cambria Math" panose="02040503050406030204" pitchFamily="18" charset="0"/>
                              </a:rPr>
                              <m:t>𝑎</m:t>
                            </m:r>
                          </m:e>
                          <m:sub>
                            <m:r>
                              <a:rPr lang="en-US" sz="1400" i="1">
                                <a:latin typeface="Cambria Math" panose="02040503050406030204" pitchFamily="18" charset="0"/>
                              </a:rPr>
                              <m:t>1</m:t>
                            </m:r>
                          </m:sub>
                          <m:sup>
                            <m:r>
                              <m:rPr>
                                <m:sty m:val="p"/>
                              </m:rPr>
                              <a:rPr lang="en-US" sz="1400" b="0" i="0" smtClean="0">
                                <a:latin typeface="Cambria Math" panose="02040503050406030204" pitchFamily="18" charset="0"/>
                              </a:rPr>
                              <m:t>inicial</m:t>
                            </m:r>
                          </m:sup>
                        </m:sSubSup>
                      </m:oMath>
                    </m:oMathPara>
                  </a14:m>
                  <a:endParaRPr lang="nl-BE" sz="1400" dirty="0"/>
                </a:p>
              </p:txBody>
            </p:sp>
          </mc:Choice>
          <mc:Fallback xmlns="">
            <p:sp>
              <p:nvSpPr>
                <p:cNvPr id="2" name="Rectangle 1"/>
                <p:cNvSpPr>
                  <a:spLocks noRot="1" noChangeAspect="1" noMove="1" noResize="1" noEditPoints="1" noAdjustHandles="1" noChangeArrowheads="1" noChangeShapeType="1" noTextEdit="1"/>
                </p:cNvSpPr>
                <p:nvPr/>
              </p:nvSpPr>
              <p:spPr>
                <a:xfrm>
                  <a:off x="6622708" y="4810334"/>
                  <a:ext cx="727059" cy="321563"/>
                </a:xfrm>
                <a:prstGeom prst="rect">
                  <a:avLst/>
                </a:prstGeom>
                <a:blipFill>
                  <a:blip r:embed="rId6"/>
                  <a:stretch>
                    <a:fillRect/>
                  </a:stretch>
                </a:blipFill>
              </p:spPr>
              <p:txBody>
                <a:bodyPr/>
                <a:lstStyle/>
                <a:p>
                  <a:r>
                    <a:rPr lang="nl-BE">
                      <a:noFill/>
                    </a:rPr>
                    <a:t> </a:t>
                  </a:r>
                </a:p>
              </p:txBody>
            </p:sp>
          </mc:Fallback>
        </mc:AlternateContent>
        <p:cxnSp>
          <p:nvCxnSpPr>
            <p:cNvPr id="4" name="Straight Connector 3"/>
            <p:cNvCxnSpPr/>
            <p:nvPr/>
          </p:nvCxnSpPr>
          <p:spPr>
            <a:xfrm rot="5400000">
              <a:off x="6441475" y="4188075"/>
              <a:ext cx="108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0"/>
            </p:cNvCxnSpPr>
            <p:nvPr/>
          </p:nvCxnSpPr>
          <p:spPr>
            <a:xfrm flipV="1">
              <a:off x="6986238" y="4807743"/>
              <a:ext cx="1148112" cy="25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6498442" y="5342203"/>
                  <a:ext cx="3571938" cy="537006"/>
                </a:xfrm>
                <a:prstGeom prst="rect">
                  <a:avLst/>
                </a:prstGeom>
              </p:spPr>
              <p:txBody>
                <a:bodyPr wrap="square">
                  <a:spAutoFit/>
                </a:bodyPr>
                <a:lstStyle/>
                <a:p>
                  <a:pPr algn="ctr"/>
                  <a:r>
                    <a:rPr lang="en-US" sz="1400" b="1" dirty="0"/>
                    <a:t>gradiente </a:t>
                  </a:r>
                  <a:r>
                    <a:rPr lang="en-US" sz="1400" b="1" dirty="0" err="1"/>
                    <a:t>negativo</a:t>
                  </a: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Sup>
                        <m:sSubSupPr>
                          <m:ctrlPr>
                            <a:rPr lang="nl-BE" sz="1400" i="1" smtClean="0">
                              <a:latin typeface="Cambria Math" panose="02040503050406030204" pitchFamily="18" charset="0"/>
                            </a:rPr>
                          </m:ctrlPr>
                        </m:sSubSupPr>
                        <m:e>
                          <m:r>
                            <a:rPr lang="en-US" sz="1400" i="1">
                              <a:latin typeface="Cambria Math" panose="02040503050406030204" pitchFamily="18" charset="0"/>
                            </a:rPr>
                            <m:t>𝑎</m:t>
                          </m:r>
                        </m:e>
                        <m:sub>
                          <m:r>
                            <a:rPr lang="en-US" sz="1400" i="1">
                              <a:latin typeface="Cambria Math" panose="02040503050406030204" pitchFamily="18" charset="0"/>
                            </a:rPr>
                            <m:t>1</m:t>
                          </m:r>
                        </m:sub>
                        <m:sup>
                          <m:r>
                            <m:rPr>
                              <m:sty m:val="p"/>
                            </m:rPr>
                            <a:rPr lang="en-US" sz="1400">
                              <a:latin typeface="Cambria Math" panose="02040503050406030204" pitchFamily="18" charset="0"/>
                            </a:rPr>
                            <m:t>inicial</m:t>
                          </m:r>
                        </m:sup>
                      </m:sSubSup>
                      <m:r>
                        <a:rPr lang="en-US" sz="1400" b="0" i="0"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𝛼</m:t>
                      </m:r>
                      <m:r>
                        <a:rPr lang="en-US" sz="1400" i="1" smtClean="0">
                          <a:latin typeface="Cambria Math" panose="02040503050406030204" pitchFamily="18" charset="0"/>
                          <a:ea typeface="Cambria Math" panose="02040503050406030204" pitchFamily="18" charset="0"/>
                        </a:rPr>
                        <m:t>𝛻</m:t>
                      </m:r>
                      <m:sSub>
                        <m:sSubPr>
                          <m:ctrlPr>
                            <a:rPr lang="pt-BR" sz="1400" i="1">
                              <a:latin typeface="Cambria Math" panose="02040503050406030204" pitchFamily="18" charset="0"/>
                              <a:ea typeface="Cambria Math" panose="02040503050406030204" pitchFamily="18" charset="0"/>
                            </a:rPr>
                          </m:ctrlPr>
                        </m:sSubPr>
                        <m:e>
                          <m:r>
                            <a:rPr lang="pt-BR" sz="1400" i="1">
                              <a:latin typeface="Cambria Math" panose="02040503050406030204" pitchFamily="18" charset="0"/>
                              <a:ea typeface="Cambria Math" panose="02040503050406030204" pitchFamily="18" charset="0"/>
                            </a:rPr>
                            <m:t>𝐽</m:t>
                          </m:r>
                        </m:e>
                        <m:sub>
                          <m:r>
                            <a:rPr lang="pt-BR" sz="1400" i="1">
                              <a:latin typeface="Cambria Math" panose="02040503050406030204" pitchFamily="18" charset="0"/>
                              <a:ea typeface="Cambria Math" panose="02040503050406030204" pitchFamily="18" charset="0"/>
                            </a:rPr>
                            <m:t>𝑒</m:t>
                          </m:r>
                        </m:sub>
                      </m:sSub>
                      <m:d>
                        <m:dPr>
                          <m:ctrlPr>
                            <a:rPr lang="pt-BR" sz="1400" i="1">
                              <a:latin typeface="Cambria Math" panose="02040503050406030204" pitchFamily="18" charset="0"/>
                              <a:ea typeface="Cambria Math" panose="02040503050406030204" pitchFamily="18" charset="0"/>
                            </a:rPr>
                          </m:ctrlPr>
                        </m:dPr>
                        <m:e>
                          <m:sSub>
                            <m:sSubPr>
                              <m:ctrlPr>
                                <a:rPr lang="nl-BE"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1</m:t>
                              </m:r>
                            </m:sub>
                          </m:sSub>
                        </m:e>
                      </m:d>
                    </m:oMath>
                  </a14:m>
                  <a:endParaRPr lang="nl-BE" sz="1400" dirty="0"/>
                </a:p>
                <a:p>
                  <a:pPr algn="ct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1</m:t>
                          </m:r>
                        </m:sub>
                      </m:sSub>
                    </m:oMath>
                  </a14:m>
                  <a:r>
                    <a:rPr lang="nl-BE" sz="1400" dirty="0"/>
                    <a:t> </a:t>
                  </a:r>
                  <a:r>
                    <a:rPr lang="nl-BE" sz="1400" dirty="0" err="1"/>
                    <a:t>aumenta</a:t>
                  </a:r>
                  <a:r>
                    <a:rPr lang="nl-BE" sz="1400" dirty="0"/>
                    <a:t> e se </a:t>
                  </a:r>
                  <a:r>
                    <a:rPr lang="nl-BE" sz="1400" dirty="0" err="1"/>
                    <a:t>aproxima</a:t>
                  </a:r>
                  <a:r>
                    <a:rPr lang="nl-BE" sz="1400" dirty="0"/>
                    <a:t> do </a:t>
                  </a:r>
                  <a:r>
                    <a:rPr lang="nl-BE" sz="1400" dirty="0" err="1"/>
                    <a:t>mínimo</a:t>
                  </a:r>
                  <a:endParaRPr lang="nl-BE" sz="1400" dirty="0"/>
                </a:p>
              </p:txBody>
            </p:sp>
          </mc:Choice>
          <mc:Fallback xmlns="">
            <p:sp>
              <p:nvSpPr>
                <p:cNvPr id="17" name="Rectangle 16"/>
                <p:cNvSpPr>
                  <a:spLocks noRot="1" noChangeAspect="1" noMove="1" noResize="1" noEditPoints="1" noAdjustHandles="1" noChangeArrowheads="1" noChangeShapeType="1" noTextEdit="1"/>
                </p:cNvSpPr>
                <p:nvPr/>
              </p:nvSpPr>
              <p:spPr>
                <a:xfrm>
                  <a:off x="6498442" y="5342203"/>
                  <a:ext cx="3571938" cy="537006"/>
                </a:xfrm>
                <a:prstGeom prst="rect">
                  <a:avLst/>
                </a:prstGeom>
                <a:blipFill>
                  <a:blip r:embed="rId7"/>
                  <a:stretch>
                    <a:fillRect b="-12500"/>
                  </a:stretch>
                </a:blipFill>
              </p:spPr>
              <p:txBody>
                <a:bodyPr/>
                <a:lstStyle/>
                <a:p>
                  <a:r>
                    <a:rPr lang="nl-BE">
                      <a:noFill/>
                    </a:rPr>
                    <a:t> </a:t>
                  </a:r>
                </a:p>
              </p:txBody>
            </p:sp>
          </mc:Fallback>
        </mc:AlternateContent>
      </p:grpSp>
    </p:spTree>
    <p:extLst>
      <p:ext uri="{BB962C8B-B14F-4D97-AF65-F5344CB8AC3E}">
        <p14:creationId xmlns:p14="http://schemas.microsoft.com/office/powerpoint/2010/main" val="3726704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498442" y="644806"/>
            <a:ext cx="3571938" cy="5234403"/>
            <a:chOff x="6498442" y="644806"/>
            <a:chExt cx="3571938" cy="5234403"/>
          </a:xfrm>
        </p:grpSpPr>
        <p:grpSp>
          <p:nvGrpSpPr>
            <p:cNvPr id="7" name="Group 6"/>
            <p:cNvGrpSpPr/>
            <p:nvPr/>
          </p:nvGrpSpPr>
          <p:grpSpPr>
            <a:xfrm rot="10800000">
              <a:off x="6769100" y="644806"/>
              <a:ext cx="2806700" cy="4067687"/>
              <a:chOff x="5943600" y="2032000"/>
              <a:chExt cx="2806700" cy="4067687"/>
            </a:xfrm>
          </p:grpSpPr>
          <p:sp>
            <p:nvSpPr>
              <p:cNvPr id="19" name="Oval 18"/>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1" name="Flowchart: Connector 10"/>
            <p:cNvSpPr/>
            <p:nvPr/>
          </p:nvSpPr>
          <p:spPr>
            <a:xfrm>
              <a:off x="8115300" y="4669997"/>
              <a:ext cx="85725" cy="1015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2" name="Straight Arrow Connector 11"/>
            <p:cNvCxnSpPr/>
            <p:nvPr/>
          </p:nvCxnSpPr>
          <p:spPr>
            <a:xfrm>
              <a:off x="65087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502400" y="4726109"/>
              <a:ext cx="32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498442" y="2534819"/>
                  <a:ext cx="76662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600" i="1">
                                <a:latin typeface="Cambria Math" panose="02040503050406030204" pitchFamily="18" charset="0"/>
                                <a:ea typeface="Cambria Math" panose="02040503050406030204" pitchFamily="18" charset="0"/>
                              </a:rPr>
                            </m:ctrlPr>
                          </m:sSubPr>
                          <m:e>
                            <m:r>
                              <a:rPr lang="pt-BR" sz="1600" i="1">
                                <a:latin typeface="Cambria Math" panose="02040503050406030204" pitchFamily="18" charset="0"/>
                                <a:ea typeface="Cambria Math" panose="02040503050406030204" pitchFamily="18" charset="0"/>
                              </a:rPr>
                              <m:t>𝐽</m:t>
                            </m:r>
                          </m:e>
                          <m:sub>
                            <m:r>
                              <a:rPr lang="pt-BR" sz="1600" i="1">
                                <a:latin typeface="Cambria Math" panose="02040503050406030204" pitchFamily="18" charset="0"/>
                                <a:ea typeface="Cambria Math" panose="02040503050406030204" pitchFamily="18" charset="0"/>
                              </a:rPr>
                              <m:t>𝑒</m:t>
                            </m:r>
                          </m:sub>
                        </m:sSub>
                        <m:r>
                          <a:rPr lang="pt-BR" sz="1600" i="1">
                            <a:latin typeface="Cambria Math" panose="02040503050406030204" pitchFamily="18" charset="0"/>
                            <a:ea typeface="Cambria Math" panose="02040503050406030204" pitchFamily="18" charset="0"/>
                          </a:rPr>
                          <m:t>(</m:t>
                        </m:r>
                        <m:sSub>
                          <m:sSubPr>
                            <m:ctrlPr>
                              <a:rPr lang="nl-BE"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1</m:t>
                            </m:r>
                          </m:sub>
                        </m:sSub>
                        <m:r>
                          <a:rPr lang="pt-BR" sz="1600" i="1">
                            <a:latin typeface="Cambria Math" panose="02040503050406030204" pitchFamily="18" charset="0"/>
                            <a:ea typeface="Cambria Math" panose="02040503050406030204" pitchFamily="18" charset="0"/>
                          </a:rPr>
                          <m:t>)</m:t>
                        </m:r>
                      </m:oMath>
                    </m:oMathPara>
                  </a14:m>
                  <a:endParaRPr lang="nl-BE" sz="1600" dirty="0"/>
                </a:p>
              </p:txBody>
            </p:sp>
          </mc:Choice>
          <mc:Fallback xmlns="">
            <p:sp>
              <p:nvSpPr>
                <p:cNvPr id="14" name="Rectangle 13"/>
                <p:cNvSpPr>
                  <a:spLocks noRot="1" noChangeAspect="1" noMove="1" noResize="1" noEditPoints="1" noAdjustHandles="1" noChangeArrowheads="1" noChangeShapeType="1" noTextEdit="1"/>
                </p:cNvSpPr>
                <p:nvPr/>
              </p:nvSpPr>
              <p:spPr>
                <a:xfrm>
                  <a:off x="6498442" y="2534819"/>
                  <a:ext cx="766620" cy="338554"/>
                </a:xfrm>
                <a:prstGeom prst="rect">
                  <a:avLst/>
                </a:prstGeom>
                <a:blipFill>
                  <a:blip r:embed="rId2"/>
                  <a:stretch>
                    <a:fillRect b="-1090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635069" y="4547158"/>
                  <a:ext cx="435311"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sz="160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oMath>
                    </m:oMathPara>
                  </a14:m>
                  <a:endParaRPr lang="nl-BE" sz="1600" dirty="0"/>
                </a:p>
              </p:txBody>
            </p:sp>
          </mc:Choice>
          <mc:Fallback xmlns="">
            <p:sp>
              <p:nvSpPr>
                <p:cNvPr id="15" name="Rectangle 14"/>
                <p:cNvSpPr>
                  <a:spLocks noRot="1" noChangeAspect="1" noMove="1" noResize="1" noEditPoints="1" noAdjustHandles="1" noChangeArrowheads="1" noChangeShapeType="1" noTextEdit="1"/>
                </p:cNvSpPr>
                <p:nvPr/>
              </p:nvSpPr>
              <p:spPr>
                <a:xfrm>
                  <a:off x="9635069" y="4547158"/>
                  <a:ext cx="435311" cy="338554"/>
                </a:xfrm>
                <a:prstGeom prst="rect">
                  <a:avLst/>
                </a:prstGeom>
                <a:blipFill>
                  <a:blip r:embed="rId3"/>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902450" y="2858827"/>
                  <a:ext cx="2463799" cy="523220"/>
                </a:xfrm>
                <a:prstGeom prst="rect">
                  <a:avLst/>
                </a:prstGeom>
                <a:noFill/>
              </p:spPr>
              <p:txBody>
                <a:bodyPr wrap="square" rtlCol="0">
                  <a:spAutoFit/>
                </a:bodyPr>
                <a:lstStyle/>
                <a:p>
                  <a:pPr algn="ctr"/>
                  <a14:m>
                    <m:oMath xmlns:m="http://schemas.openxmlformats.org/officeDocument/2006/math">
                      <m:sSub>
                        <m:sSubPr>
                          <m:ctrlPr>
                            <a:rPr lang="nl-BE" sz="1400" b="1" i="1">
                              <a:latin typeface="Cambria Math" panose="02040503050406030204" pitchFamily="18" charset="0"/>
                            </a:rPr>
                          </m:ctrlPr>
                        </m:sSubPr>
                        <m:e>
                          <m:r>
                            <a:rPr lang="en-US" sz="1400" b="1" i="1">
                              <a:latin typeface="Cambria Math" panose="02040503050406030204" pitchFamily="18" charset="0"/>
                            </a:rPr>
                            <m:t>𝒂</m:t>
                          </m:r>
                        </m:e>
                        <m:sub>
                          <m:r>
                            <a:rPr lang="en-US" sz="1400" b="1" i="1">
                              <a:latin typeface="Cambria Math" panose="02040503050406030204" pitchFamily="18" charset="0"/>
                            </a:rPr>
                            <m:t>𝟏</m:t>
                          </m:r>
                        </m:sub>
                      </m:sSub>
                    </m:oMath>
                  </a14:m>
                  <a:r>
                    <a:rPr lang="en-US" sz="1400" b="1" dirty="0"/>
                    <a:t> inicializado </a:t>
                  </a:r>
                  <a:r>
                    <a:rPr lang="en-US" sz="1400" b="1" dirty="0" err="1"/>
                    <a:t>em</a:t>
                  </a:r>
                  <a:r>
                    <a:rPr lang="en-US" sz="1400" b="1" dirty="0"/>
                    <a:t> </a:t>
                  </a:r>
                  <a:r>
                    <a:rPr lang="en-US" sz="1400" b="1" dirty="0" err="1"/>
                    <a:t>uma</a:t>
                  </a:r>
                  <a:r>
                    <a:rPr lang="en-US" sz="1400" b="1" dirty="0"/>
                    <a:t> </a:t>
                  </a:r>
                  <a:r>
                    <a:rPr lang="en-US" sz="1400" b="1" dirty="0" err="1"/>
                    <a:t>posição</a:t>
                  </a:r>
                  <a:r>
                    <a:rPr lang="en-US" sz="1400" b="1" dirty="0"/>
                    <a:t> </a:t>
                  </a:r>
                  <a:r>
                    <a:rPr lang="en-US" sz="1400" b="1" dirty="0" err="1"/>
                    <a:t>após</a:t>
                  </a:r>
                  <a:r>
                    <a:rPr lang="en-US" sz="1400" b="1" dirty="0"/>
                    <a:t> o </a:t>
                  </a:r>
                  <a:r>
                    <a:rPr lang="en-US" sz="1400" b="1" dirty="0" err="1"/>
                    <a:t>mínimo</a:t>
                  </a:r>
                  <a:endParaRPr lang="en-US" sz="14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6902450" y="2858827"/>
                  <a:ext cx="2463799" cy="523220"/>
                </a:xfrm>
                <a:prstGeom prst="rect">
                  <a:avLst/>
                </a:prstGeom>
                <a:blipFill>
                  <a:blip r:embed="rId4"/>
                  <a:stretch>
                    <a:fillRect t="-2326" b="-10465"/>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522227" y="4807743"/>
                  <a:ext cx="1300446" cy="53617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nl-BE" sz="1400" i="1" smtClean="0">
                                <a:latin typeface="Cambria Math" panose="02040503050406030204" pitchFamily="18" charset="0"/>
                              </a:rPr>
                            </m:ctrlPr>
                          </m:sSubSup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up>
                            <m:r>
                              <a:rPr lang="en-US" sz="1400" b="0" i="0" smtClean="0">
                                <a:latin typeface="Cambria Math" panose="02040503050406030204" pitchFamily="18" charset="0"/>
                              </a:rPr>
                              <m:t>ó</m:t>
                            </m:r>
                            <m:r>
                              <m:rPr>
                                <m:sty m:val="p"/>
                              </m:rPr>
                              <a:rPr lang="en-US" sz="1400" b="0" i="0" smtClean="0">
                                <a:latin typeface="Cambria Math" panose="02040503050406030204" pitchFamily="18" charset="0"/>
                              </a:rPr>
                              <m:t>timo</m:t>
                            </m:r>
                          </m:sup>
                        </m:sSubSup>
                      </m:oMath>
                    </m:oMathPara>
                  </a14:m>
                  <a:endParaRPr lang="en-US" sz="1400" dirty="0"/>
                </a:p>
                <a:p>
                  <a:pPr algn="ctr"/>
                  <a:r>
                    <a:rPr lang="en-US" sz="1400" dirty="0" err="1"/>
                    <a:t>mínimo</a:t>
                  </a:r>
                  <a:r>
                    <a:rPr lang="en-US" sz="1400" dirty="0"/>
                    <a:t> global</a:t>
                  </a:r>
                </a:p>
              </p:txBody>
            </p:sp>
          </mc:Choice>
          <mc:Fallback xmlns="">
            <p:sp>
              <p:nvSpPr>
                <p:cNvPr id="18" name="TextBox 17"/>
                <p:cNvSpPr txBox="1">
                  <a:spLocks noRot="1" noChangeAspect="1" noMove="1" noResize="1" noEditPoints="1" noAdjustHandles="1" noChangeArrowheads="1" noChangeShapeType="1" noTextEdit="1"/>
                </p:cNvSpPr>
                <p:nvPr/>
              </p:nvSpPr>
              <p:spPr>
                <a:xfrm>
                  <a:off x="7522227" y="4807743"/>
                  <a:ext cx="1300446" cy="536172"/>
                </a:xfrm>
                <a:prstGeom prst="rect">
                  <a:avLst/>
                </a:prstGeom>
                <a:blipFill>
                  <a:blip r:embed="rId5"/>
                  <a:stretch>
                    <a:fillRect b="-10227"/>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9003958" y="4810334"/>
                  <a:ext cx="727059" cy="3215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nl-BE" sz="1400" i="1" smtClean="0">
                                <a:latin typeface="Cambria Math" panose="02040503050406030204" pitchFamily="18" charset="0"/>
                              </a:rPr>
                            </m:ctrlPr>
                          </m:sSubSupPr>
                          <m:e>
                            <m:r>
                              <a:rPr lang="en-US" sz="1400" i="1">
                                <a:latin typeface="Cambria Math" panose="02040503050406030204" pitchFamily="18" charset="0"/>
                              </a:rPr>
                              <m:t>𝑎</m:t>
                            </m:r>
                          </m:e>
                          <m:sub>
                            <m:r>
                              <a:rPr lang="en-US" sz="1400" i="1">
                                <a:latin typeface="Cambria Math" panose="02040503050406030204" pitchFamily="18" charset="0"/>
                              </a:rPr>
                              <m:t>1</m:t>
                            </m:r>
                          </m:sub>
                          <m:sup>
                            <m:r>
                              <m:rPr>
                                <m:sty m:val="p"/>
                              </m:rPr>
                              <a:rPr lang="en-US" sz="1400" b="0" i="0" smtClean="0">
                                <a:latin typeface="Cambria Math" panose="02040503050406030204" pitchFamily="18" charset="0"/>
                              </a:rPr>
                              <m:t>inicial</m:t>
                            </m:r>
                          </m:sup>
                        </m:sSubSup>
                      </m:oMath>
                    </m:oMathPara>
                  </a14:m>
                  <a:endParaRPr lang="nl-BE" sz="1400" dirty="0"/>
                </a:p>
              </p:txBody>
            </p:sp>
          </mc:Choice>
          <mc:Fallback xmlns="">
            <p:sp>
              <p:nvSpPr>
                <p:cNvPr id="2" name="Rectangle 1"/>
                <p:cNvSpPr>
                  <a:spLocks noRot="1" noChangeAspect="1" noMove="1" noResize="1" noEditPoints="1" noAdjustHandles="1" noChangeArrowheads="1" noChangeShapeType="1" noTextEdit="1"/>
                </p:cNvSpPr>
                <p:nvPr/>
              </p:nvSpPr>
              <p:spPr>
                <a:xfrm>
                  <a:off x="9003958" y="4810334"/>
                  <a:ext cx="727059" cy="321563"/>
                </a:xfrm>
                <a:prstGeom prst="rect">
                  <a:avLst/>
                </a:prstGeom>
                <a:blipFill>
                  <a:blip r:embed="rId6"/>
                  <a:stretch>
                    <a:fillRect/>
                  </a:stretch>
                </a:blipFill>
              </p:spPr>
              <p:txBody>
                <a:bodyPr/>
                <a:lstStyle/>
                <a:p>
                  <a:r>
                    <a:rPr lang="nl-BE">
                      <a:noFill/>
                    </a:rPr>
                    <a:t> </a:t>
                  </a:r>
                </a:p>
              </p:txBody>
            </p:sp>
          </mc:Fallback>
        </mc:AlternateContent>
        <p:cxnSp>
          <p:nvCxnSpPr>
            <p:cNvPr id="4" name="Straight Connector 3"/>
            <p:cNvCxnSpPr/>
            <p:nvPr/>
          </p:nvCxnSpPr>
          <p:spPr>
            <a:xfrm rot="5400000">
              <a:off x="8822725" y="4188075"/>
              <a:ext cx="108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205438" y="4807743"/>
              <a:ext cx="1148112" cy="2591"/>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6498442" y="5342203"/>
                  <a:ext cx="3571938" cy="537006"/>
                </a:xfrm>
                <a:prstGeom prst="rect">
                  <a:avLst/>
                </a:prstGeom>
              </p:spPr>
              <p:txBody>
                <a:bodyPr wrap="square">
                  <a:spAutoFit/>
                </a:bodyPr>
                <a:lstStyle/>
                <a:p>
                  <a:pPr algn="ctr"/>
                  <a:r>
                    <a:rPr lang="en-US" sz="1400" b="1" dirty="0"/>
                    <a:t>gradiente </a:t>
                  </a:r>
                  <a:r>
                    <a:rPr lang="en-US" sz="1400" b="1" dirty="0" err="1"/>
                    <a:t>positivo</a:t>
                  </a:r>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Sup>
                        <m:sSubSupPr>
                          <m:ctrlPr>
                            <a:rPr lang="nl-BE" sz="1400" i="1" smtClean="0">
                              <a:latin typeface="Cambria Math" panose="02040503050406030204" pitchFamily="18" charset="0"/>
                            </a:rPr>
                          </m:ctrlPr>
                        </m:sSubSupPr>
                        <m:e>
                          <m:r>
                            <a:rPr lang="en-US" sz="1400" i="1">
                              <a:latin typeface="Cambria Math" panose="02040503050406030204" pitchFamily="18" charset="0"/>
                            </a:rPr>
                            <m:t>𝑎</m:t>
                          </m:r>
                        </m:e>
                        <m:sub>
                          <m:r>
                            <a:rPr lang="en-US" sz="1400" i="1">
                              <a:latin typeface="Cambria Math" panose="02040503050406030204" pitchFamily="18" charset="0"/>
                            </a:rPr>
                            <m:t>1</m:t>
                          </m:r>
                        </m:sub>
                        <m:sup>
                          <m:r>
                            <m:rPr>
                              <m:sty m:val="p"/>
                            </m:rPr>
                            <a:rPr lang="en-US" sz="1400">
                              <a:latin typeface="Cambria Math" panose="02040503050406030204" pitchFamily="18" charset="0"/>
                            </a:rPr>
                            <m:t>inicial</m:t>
                          </m:r>
                        </m:sup>
                      </m:sSubSup>
                      <m:r>
                        <a:rPr lang="en-US" sz="1400" b="0" i="0" smtClean="0">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𝛼</m:t>
                      </m:r>
                      <m:r>
                        <a:rPr lang="en-US" sz="1400" i="1" smtClean="0">
                          <a:latin typeface="Cambria Math" panose="02040503050406030204" pitchFamily="18" charset="0"/>
                          <a:ea typeface="Cambria Math" panose="02040503050406030204" pitchFamily="18" charset="0"/>
                        </a:rPr>
                        <m:t>𝛻</m:t>
                      </m:r>
                      <m:sSub>
                        <m:sSubPr>
                          <m:ctrlPr>
                            <a:rPr lang="pt-BR" sz="1400" i="1">
                              <a:latin typeface="Cambria Math" panose="02040503050406030204" pitchFamily="18" charset="0"/>
                              <a:ea typeface="Cambria Math" panose="02040503050406030204" pitchFamily="18" charset="0"/>
                            </a:rPr>
                          </m:ctrlPr>
                        </m:sSubPr>
                        <m:e>
                          <m:r>
                            <a:rPr lang="pt-BR" sz="1400" i="1">
                              <a:latin typeface="Cambria Math" panose="02040503050406030204" pitchFamily="18" charset="0"/>
                              <a:ea typeface="Cambria Math" panose="02040503050406030204" pitchFamily="18" charset="0"/>
                            </a:rPr>
                            <m:t>𝐽</m:t>
                          </m:r>
                        </m:e>
                        <m:sub>
                          <m:r>
                            <a:rPr lang="pt-BR" sz="1400" i="1">
                              <a:latin typeface="Cambria Math" panose="02040503050406030204" pitchFamily="18" charset="0"/>
                              <a:ea typeface="Cambria Math" panose="02040503050406030204" pitchFamily="18" charset="0"/>
                            </a:rPr>
                            <m:t>𝑒</m:t>
                          </m:r>
                        </m:sub>
                      </m:sSub>
                      <m:d>
                        <m:dPr>
                          <m:ctrlPr>
                            <a:rPr lang="pt-BR" sz="1400" i="1">
                              <a:latin typeface="Cambria Math" panose="02040503050406030204" pitchFamily="18" charset="0"/>
                              <a:ea typeface="Cambria Math" panose="02040503050406030204" pitchFamily="18" charset="0"/>
                            </a:rPr>
                          </m:ctrlPr>
                        </m:dPr>
                        <m:e>
                          <m:sSub>
                            <m:sSubPr>
                              <m:ctrlPr>
                                <a:rPr lang="nl-BE"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1</m:t>
                              </m:r>
                            </m:sub>
                          </m:sSub>
                        </m:e>
                      </m:d>
                    </m:oMath>
                  </a14:m>
                  <a:endParaRPr lang="nl-BE" sz="1400" dirty="0"/>
                </a:p>
                <a:p>
                  <a:pPr algn="ct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1</m:t>
                          </m:r>
                        </m:sub>
                      </m:sSub>
                    </m:oMath>
                  </a14:m>
                  <a:r>
                    <a:rPr lang="nl-BE" sz="1400" dirty="0"/>
                    <a:t> diminiu e se </a:t>
                  </a:r>
                  <a:r>
                    <a:rPr lang="nl-BE" sz="1400" dirty="0" err="1"/>
                    <a:t>aproxima</a:t>
                  </a:r>
                  <a:r>
                    <a:rPr lang="nl-BE" sz="1400" dirty="0"/>
                    <a:t> do </a:t>
                  </a:r>
                  <a:r>
                    <a:rPr lang="nl-BE" sz="1400" dirty="0" err="1"/>
                    <a:t>mínimo</a:t>
                  </a:r>
                  <a:endParaRPr lang="nl-BE" sz="1400" dirty="0"/>
                </a:p>
              </p:txBody>
            </p:sp>
          </mc:Choice>
          <mc:Fallback xmlns="">
            <p:sp>
              <p:nvSpPr>
                <p:cNvPr id="17" name="Rectangle 16"/>
                <p:cNvSpPr>
                  <a:spLocks noRot="1" noChangeAspect="1" noMove="1" noResize="1" noEditPoints="1" noAdjustHandles="1" noChangeArrowheads="1" noChangeShapeType="1" noTextEdit="1"/>
                </p:cNvSpPr>
                <p:nvPr/>
              </p:nvSpPr>
              <p:spPr>
                <a:xfrm>
                  <a:off x="6498442" y="5342203"/>
                  <a:ext cx="3571938" cy="537006"/>
                </a:xfrm>
                <a:prstGeom prst="rect">
                  <a:avLst/>
                </a:prstGeom>
                <a:blipFill>
                  <a:blip r:embed="rId7"/>
                  <a:stretch>
                    <a:fillRect b="-12500"/>
                  </a:stretch>
                </a:blipFill>
              </p:spPr>
              <p:txBody>
                <a:bodyPr/>
                <a:lstStyle/>
                <a:p>
                  <a:r>
                    <a:rPr lang="nl-BE">
                      <a:noFill/>
                    </a:rPr>
                    <a:t> </a:t>
                  </a:r>
                </a:p>
              </p:txBody>
            </p:sp>
          </mc:Fallback>
        </mc:AlternateContent>
        <p:cxnSp>
          <p:nvCxnSpPr>
            <p:cNvPr id="5" name="Straight Arrow Connector 4"/>
            <p:cNvCxnSpPr/>
            <p:nvPr/>
          </p:nvCxnSpPr>
          <p:spPr>
            <a:xfrm flipH="1">
              <a:off x="9179906" y="3209455"/>
              <a:ext cx="396591" cy="907881"/>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9319863" y="3561880"/>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extLst>
      <p:ext uri="{BB962C8B-B14F-4D97-AF65-F5344CB8AC3E}">
        <p14:creationId xmlns:p14="http://schemas.microsoft.com/office/powerpoint/2010/main" val="1130214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497840" y="1894739"/>
            <a:ext cx="3469041" cy="2223658"/>
            <a:chOff x="6426200" y="2839619"/>
            <a:chExt cx="3469041" cy="2223658"/>
          </a:xfrm>
        </p:grpSpPr>
        <p:cxnSp>
          <p:nvCxnSpPr>
            <p:cNvPr id="18" name="Straight Arrow Connector 17"/>
            <p:cNvCxnSpPr/>
            <p:nvPr/>
          </p:nvCxnSpPr>
          <p:spPr>
            <a:xfrm>
              <a:off x="6432550" y="2924872"/>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426200" y="4726109"/>
              <a:ext cx="259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6498442" y="2839619"/>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20" name="Rectangle 19"/>
                <p:cNvSpPr>
                  <a:spLocks noRot="1" noChangeAspect="1" noMove="1" noResize="1" noEditPoints="1" noAdjustHandles="1" noChangeArrowheads="1" noChangeShapeType="1" noTextEdit="1"/>
                </p:cNvSpPr>
                <p:nvPr/>
              </p:nvSpPr>
              <p:spPr>
                <a:xfrm>
                  <a:off x="6498442" y="2839619"/>
                  <a:ext cx="753220" cy="369332"/>
                </a:xfrm>
                <a:prstGeom prst="rect">
                  <a:avLst/>
                </a:prstGeom>
                <a:blipFill>
                  <a:blip r:embed="rId3"/>
                  <a:stretch>
                    <a:fillRect b="-13333"/>
                  </a:stretch>
                </a:blipFill>
              </p:spPr>
              <p:txBody>
                <a:bodyPr/>
                <a:lstStyle/>
                <a:p>
                  <a:r>
                    <a:rPr lang="pt-BR">
                      <a:noFill/>
                    </a:rPr>
                    <a:t> </a:t>
                  </a:r>
                </a:p>
              </p:txBody>
            </p:sp>
          </mc:Fallback>
        </mc:AlternateContent>
        <p:sp>
          <p:nvSpPr>
            <p:cNvPr id="21" name="Rectangle 20"/>
            <p:cNvSpPr/>
            <p:nvPr/>
          </p:nvSpPr>
          <p:spPr>
            <a:xfrm>
              <a:off x="8867643" y="4416946"/>
              <a:ext cx="1027598" cy="646331"/>
            </a:xfrm>
            <a:prstGeom prst="rect">
              <a:avLst/>
            </a:prstGeom>
          </p:spPr>
          <p:txBody>
            <a:bodyPr wrap="square">
              <a:spAutoFit/>
            </a:bodyPr>
            <a:lstStyle/>
            <a:p>
              <a:pPr algn="ctr"/>
              <a:r>
                <a:rPr lang="nl-BE" dirty="0"/>
                <a:t># de </a:t>
              </a:r>
              <a:r>
                <a:rPr lang="nl-BE" dirty="0" err="1"/>
                <a:t>iterações</a:t>
              </a:r>
              <a:endParaRPr lang="nl-BE" dirty="0"/>
            </a:p>
          </p:txBody>
        </p:sp>
        <p:sp>
          <p:nvSpPr>
            <p:cNvPr id="29" name="Freeform 28"/>
            <p:cNvSpPr/>
            <p:nvPr/>
          </p:nvSpPr>
          <p:spPr>
            <a:xfrm>
              <a:off x="6575413" y="3276600"/>
              <a:ext cx="2209800" cy="1387355"/>
            </a:xfrm>
            <a:custGeom>
              <a:avLst/>
              <a:gdLst>
                <a:gd name="connsiteX0" fmla="*/ 0 w 1699260"/>
                <a:gd name="connsiteY0" fmla="*/ 0 h 1575619"/>
                <a:gd name="connsiteX1" fmla="*/ 365760 w 1699260"/>
                <a:gd name="connsiteY1" fmla="*/ 1348740 h 1575619"/>
                <a:gd name="connsiteX2" fmla="*/ 1699260 w 1699260"/>
                <a:gd name="connsiteY2" fmla="*/ 1562100 h 1575619"/>
              </a:gdLst>
              <a:ahLst/>
              <a:cxnLst>
                <a:cxn ang="0">
                  <a:pos x="connsiteX0" y="connsiteY0"/>
                </a:cxn>
                <a:cxn ang="0">
                  <a:pos x="connsiteX1" y="connsiteY1"/>
                </a:cxn>
                <a:cxn ang="0">
                  <a:pos x="connsiteX2" y="connsiteY2"/>
                </a:cxn>
              </a:cxnLst>
              <a:rect l="l" t="t" r="r" b="b"/>
              <a:pathLst>
                <a:path w="1699260" h="1575619">
                  <a:moveTo>
                    <a:pt x="0" y="0"/>
                  </a:moveTo>
                  <a:cubicBezTo>
                    <a:pt x="41275" y="544195"/>
                    <a:pt x="82550" y="1088390"/>
                    <a:pt x="365760" y="1348740"/>
                  </a:cubicBezTo>
                  <a:cubicBezTo>
                    <a:pt x="648970" y="1609090"/>
                    <a:pt x="1174115" y="1585595"/>
                    <a:pt x="1699260" y="1562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2" name="Group 31"/>
          <p:cNvGrpSpPr/>
          <p:nvPr/>
        </p:nvGrpSpPr>
        <p:grpSpPr>
          <a:xfrm>
            <a:off x="4224020" y="1913568"/>
            <a:ext cx="3469041" cy="2223658"/>
            <a:chOff x="4224020" y="1913568"/>
            <a:chExt cx="3469041" cy="2223658"/>
          </a:xfrm>
        </p:grpSpPr>
        <p:cxnSp>
          <p:nvCxnSpPr>
            <p:cNvPr id="37" name="Straight Arrow Connector 36"/>
            <p:cNvCxnSpPr/>
            <p:nvPr/>
          </p:nvCxnSpPr>
          <p:spPr>
            <a:xfrm>
              <a:off x="4230370" y="1998821"/>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224020" y="3800058"/>
              <a:ext cx="259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4296262" y="1913568"/>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44" name="Rectangle 43"/>
                <p:cNvSpPr>
                  <a:spLocks noRot="1" noChangeAspect="1" noMove="1" noResize="1" noEditPoints="1" noAdjustHandles="1" noChangeArrowheads="1" noChangeShapeType="1" noTextEdit="1"/>
                </p:cNvSpPr>
                <p:nvPr/>
              </p:nvSpPr>
              <p:spPr>
                <a:xfrm>
                  <a:off x="4296262" y="1913568"/>
                  <a:ext cx="753220" cy="369332"/>
                </a:xfrm>
                <a:prstGeom prst="rect">
                  <a:avLst/>
                </a:prstGeom>
                <a:blipFill>
                  <a:blip r:embed="rId4"/>
                  <a:stretch>
                    <a:fillRect b="-13333"/>
                  </a:stretch>
                </a:blipFill>
              </p:spPr>
              <p:txBody>
                <a:bodyPr/>
                <a:lstStyle/>
                <a:p>
                  <a:r>
                    <a:rPr lang="pt-BR">
                      <a:noFill/>
                    </a:rPr>
                    <a:t> </a:t>
                  </a:r>
                </a:p>
              </p:txBody>
            </p:sp>
          </mc:Fallback>
        </mc:AlternateContent>
        <p:sp>
          <p:nvSpPr>
            <p:cNvPr id="45" name="Rectangle 44"/>
            <p:cNvSpPr/>
            <p:nvPr/>
          </p:nvSpPr>
          <p:spPr>
            <a:xfrm>
              <a:off x="6665463" y="3490895"/>
              <a:ext cx="1027598" cy="646331"/>
            </a:xfrm>
            <a:prstGeom prst="rect">
              <a:avLst/>
            </a:prstGeom>
          </p:spPr>
          <p:txBody>
            <a:bodyPr wrap="square">
              <a:spAutoFit/>
            </a:bodyPr>
            <a:lstStyle/>
            <a:p>
              <a:pPr algn="ctr"/>
              <a:r>
                <a:rPr lang="nl-BE" dirty="0"/>
                <a:t># de </a:t>
              </a:r>
              <a:r>
                <a:rPr lang="nl-BE" dirty="0" err="1"/>
                <a:t>iterações</a:t>
              </a:r>
              <a:endParaRPr lang="nl-BE" dirty="0"/>
            </a:p>
          </p:txBody>
        </p:sp>
        <p:sp>
          <p:nvSpPr>
            <p:cNvPr id="31" name="Freeform 30"/>
            <p:cNvSpPr/>
            <p:nvPr/>
          </p:nvSpPr>
          <p:spPr>
            <a:xfrm>
              <a:off x="4419600" y="2415540"/>
              <a:ext cx="2209800" cy="1104900"/>
            </a:xfrm>
            <a:custGeom>
              <a:avLst/>
              <a:gdLst>
                <a:gd name="connsiteX0" fmla="*/ 0 w 2209800"/>
                <a:gd name="connsiteY0" fmla="*/ 0 h 1104900"/>
                <a:gd name="connsiteX1" fmla="*/ 800100 w 2209800"/>
                <a:gd name="connsiteY1" fmla="*/ 838200 h 1104900"/>
                <a:gd name="connsiteX2" fmla="*/ 2209800 w 2209800"/>
                <a:gd name="connsiteY2" fmla="*/ 1104900 h 1104900"/>
              </a:gdLst>
              <a:ahLst/>
              <a:cxnLst>
                <a:cxn ang="0">
                  <a:pos x="connsiteX0" y="connsiteY0"/>
                </a:cxn>
                <a:cxn ang="0">
                  <a:pos x="connsiteX1" y="connsiteY1"/>
                </a:cxn>
                <a:cxn ang="0">
                  <a:pos x="connsiteX2" y="connsiteY2"/>
                </a:cxn>
              </a:cxnLst>
              <a:rect l="l" t="t" r="r" b="b"/>
              <a:pathLst>
                <a:path w="2209800" h="1104900">
                  <a:moveTo>
                    <a:pt x="0" y="0"/>
                  </a:moveTo>
                  <a:cubicBezTo>
                    <a:pt x="215900" y="327025"/>
                    <a:pt x="431800" y="654050"/>
                    <a:pt x="800100" y="838200"/>
                  </a:cubicBezTo>
                  <a:cubicBezTo>
                    <a:pt x="1168400" y="1022350"/>
                    <a:pt x="1902460" y="1054100"/>
                    <a:pt x="2209800" y="1104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4" name="Group 33"/>
          <p:cNvGrpSpPr/>
          <p:nvPr/>
        </p:nvGrpSpPr>
        <p:grpSpPr>
          <a:xfrm>
            <a:off x="8393632" y="1979992"/>
            <a:ext cx="3469041" cy="2223658"/>
            <a:chOff x="8393632" y="1979992"/>
            <a:chExt cx="3469041" cy="2223658"/>
          </a:xfrm>
        </p:grpSpPr>
        <p:cxnSp>
          <p:nvCxnSpPr>
            <p:cNvPr id="48" name="Straight Arrow Connector 47"/>
            <p:cNvCxnSpPr/>
            <p:nvPr/>
          </p:nvCxnSpPr>
          <p:spPr>
            <a:xfrm>
              <a:off x="8399982" y="2065245"/>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8393632" y="3866482"/>
              <a:ext cx="259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49"/>
                <p:cNvSpPr/>
                <p:nvPr/>
              </p:nvSpPr>
              <p:spPr>
                <a:xfrm>
                  <a:off x="8465874" y="1979992"/>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50" name="Rectangle 49"/>
                <p:cNvSpPr>
                  <a:spLocks noRot="1" noChangeAspect="1" noMove="1" noResize="1" noEditPoints="1" noAdjustHandles="1" noChangeArrowheads="1" noChangeShapeType="1" noTextEdit="1"/>
                </p:cNvSpPr>
                <p:nvPr/>
              </p:nvSpPr>
              <p:spPr>
                <a:xfrm>
                  <a:off x="8465874" y="1979992"/>
                  <a:ext cx="753220" cy="369332"/>
                </a:xfrm>
                <a:prstGeom prst="rect">
                  <a:avLst/>
                </a:prstGeom>
                <a:blipFill>
                  <a:blip r:embed="rId5"/>
                  <a:stretch>
                    <a:fillRect b="-13333"/>
                  </a:stretch>
                </a:blipFill>
              </p:spPr>
              <p:txBody>
                <a:bodyPr/>
                <a:lstStyle/>
                <a:p>
                  <a:r>
                    <a:rPr lang="pt-BR">
                      <a:noFill/>
                    </a:rPr>
                    <a:t> </a:t>
                  </a:r>
                </a:p>
              </p:txBody>
            </p:sp>
          </mc:Fallback>
        </mc:AlternateContent>
        <p:sp>
          <p:nvSpPr>
            <p:cNvPr id="51" name="Rectangle 50"/>
            <p:cNvSpPr/>
            <p:nvPr/>
          </p:nvSpPr>
          <p:spPr>
            <a:xfrm>
              <a:off x="10835075" y="3557319"/>
              <a:ext cx="1027598" cy="646331"/>
            </a:xfrm>
            <a:prstGeom prst="rect">
              <a:avLst/>
            </a:prstGeom>
          </p:spPr>
          <p:txBody>
            <a:bodyPr wrap="square">
              <a:spAutoFit/>
            </a:bodyPr>
            <a:lstStyle/>
            <a:p>
              <a:pPr algn="ctr"/>
              <a:r>
                <a:rPr lang="nl-BE" dirty="0"/>
                <a:t># de </a:t>
              </a:r>
              <a:r>
                <a:rPr lang="nl-BE" dirty="0" err="1"/>
                <a:t>iterações</a:t>
              </a:r>
              <a:endParaRPr lang="nl-BE" dirty="0"/>
            </a:p>
          </p:txBody>
        </p:sp>
        <p:sp>
          <p:nvSpPr>
            <p:cNvPr id="33" name="Freeform 32"/>
            <p:cNvSpPr/>
            <p:nvPr/>
          </p:nvSpPr>
          <p:spPr>
            <a:xfrm>
              <a:off x="8511540" y="2247900"/>
              <a:ext cx="1676400" cy="92964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 name="Group 2"/>
          <p:cNvGrpSpPr/>
          <p:nvPr/>
        </p:nvGrpSpPr>
        <p:grpSpPr>
          <a:xfrm>
            <a:off x="4230370" y="4542555"/>
            <a:ext cx="3469041" cy="2223658"/>
            <a:chOff x="4230370" y="4542555"/>
            <a:chExt cx="3469041" cy="2223658"/>
          </a:xfrm>
        </p:grpSpPr>
        <p:cxnSp>
          <p:nvCxnSpPr>
            <p:cNvPr id="23" name="Straight Arrow Connector 22"/>
            <p:cNvCxnSpPr/>
            <p:nvPr/>
          </p:nvCxnSpPr>
          <p:spPr>
            <a:xfrm>
              <a:off x="4236720" y="4627808"/>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30370" y="6429045"/>
              <a:ext cx="259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4302612" y="4542555"/>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25" name="Rectangle 24"/>
                <p:cNvSpPr>
                  <a:spLocks noRot="1" noChangeAspect="1" noMove="1" noResize="1" noEditPoints="1" noAdjustHandles="1" noChangeArrowheads="1" noChangeShapeType="1" noTextEdit="1"/>
                </p:cNvSpPr>
                <p:nvPr/>
              </p:nvSpPr>
              <p:spPr>
                <a:xfrm>
                  <a:off x="4302612" y="4542555"/>
                  <a:ext cx="753220" cy="369332"/>
                </a:xfrm>
                <a:prstGeom prst="rect">
                  <a:avLst/>
                </a:prstGeom>
                <a:blipFill>
                  <a:blip r:embed="rId6"/>
                  <a:stretch>
                    <a:fillRect b="-13115"/>
                  </a:stretch>
                </a:blipFill>
              </p:spPr>
              <p:txBody>
                <a:bodyPr/>
                <a:lstStyle/>
                <a:p>
                  <a:r>
                    <a:rPr lang="pt-BR">
                      <a:noFill/>
                    </a:rPr>
                    <a:t> </a:t>
                  </a:r>
                </a:p>
              </p:txBody>
            </p:sp>
          </mc:Fallback>
        </mc:AlternateContent>
        <p:sp>
          <p:nvSpPr>
            <p:cNvPr id="26" name="Rectangle 25"/>
            <p:cNvSpPr/>
            <p:nvPr/>
          </p:nvSpPr>
          <p:spPr>
            <a:xfrm>
              <a:off x="6671813" y="6119882"/>
              <a:ext cx="1027598" cy="646331"/>
            </a:xfrm>
            <a:prstGeom prst="rect">
              <a:avLst/>
            </a:prstGeom>
          </p:spPr>
          <p:txBody>
            <a:bodyPr wrap="square">
              <a:spAutoFit/>
            </a:bodyPr>
            <a:lstStyle/>
            <a:p>
              <a:pPr algn="ctr"/>
              <a:r>
                <a:rPr lang="nl-BE" dirty="0"/>
                <a:t># de </a:t>
              </a:r>
              <a:r>
                <a:rPr lang="nl-BE" dirty="0" err="1"/>
                <a:t>iterações</a:t>
              </a:r>
              <a:endParaRPr lang="nl-BE" dirty="0"/>
            </a:p>
          </p:txBody>
        </p:sp>
        <p:grpSp>
          <p:nvGrpSpPr>
            <p:cNvPr id="2" name="Group 1"/>
            <p:cNvGrpSpPr/>
            <p:nvPr/>
          </p:nvGrpSpPr>
          <p:grpSpPr>
            <a:xfrm>
              <a:off x="4296262" y="5421973"/>
              <a:ext cx="2422570" cy="464820"/>
              <a:chOff x="4856408" y="5438056"/>
              <a:chExt cx="2422570" cy="464820"/>
            </a:xfrm>
          </p:grpSpPr>
          <p:sp>
            <p:nvSpPr>
              <p:cNvPr id="27" name="Freeform 26"/>
              <p:cNvSpPr/>
              <p:nvPr/>
            </p:nvSpPr>
            <p:spPr>
              <a:xfrm>
                <a:off x="5256786" y="5438056"/>
                <a:ext cx="403200"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Freeform 27"/>
              <p:cNvSpPr/>
              <p:nvPr/>
            </p:nvSpPr>
            <p:spPr>
              <a:xfrm flipH="1">
                <a:off x="5658106" y="5438056"/>
                <a:ext cx="401318"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Freeform 34"/>
              <p:cNvSpPr/>
              <p:nvPr/>
            </p:nvSpPr>
            <p:spPr>
              <a:xfrm>
                <a:off x="6059424" y="5438056"/>
                <a:ext cx="401318"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Freeform 35"/>
              <p:cNvSpPr/>
              <p:nvPr/>
            </p:nvSpPr>
            <p:spPr>
              <a:xfrm flipH="1">
                <a:off x="6467601" y="5438056"/>
                <a:ext cx="403200"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Freeform 37"/>
              <p:cNvSpPr/>
              <p:nvPr/>
            </p:nvSpPr>
            <p:spPr>
              <a:xfrm>
                <a:off x="6877660" y="5438056"/>
                <a:ext cx="401318"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reeform 38"/>
              <p:cNvSpPr/>
              <p:nvPr/>
            </p:nvSpPr>
            <p:spPr>
              <a:xfrm flipH="1">
                <a:off x="4856408" y="5438056"/>
                <a:ext cx="401318"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spTree>
    <p:extLst>
      <p:ext uri="{BB962C8B-B14F-4D97-AF65-F5344CB8AC3E}">
        <p14:creationId xmlns:p14="http://schemas.microsoft.com/office/powerpoint/2010/main" val="2156612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510540" y="739715"/>
            <a:ext cx="3197975" cy="2476760"/>
            <a:chOff x="6426200" y="2839619"/>
            <a:chExt cx="3197975" cy="2476760"/>
          </a:xfrm>
        </p:grpSpPr>
        <p:cxnSp>
          <p:nvCxnSpPr>
            <p:cNvPr id="18" name="Straight Arrow Connector 17"/>
            <p:cNvCxnSpPr/>
            <p:nvPr/>
          </p:nvCxnSpPr>
          <p:spPr>
            <a:xfrm>
              <a:off x="6432550" y="2924872"/>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426200" y="4726109"/>
              <a:ext cx="259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6498442" y="2839619"/>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20" name="Rectangle 19"/>
                <p:cNvSpPr>
                  <a:spLocks noRot="1" noChangeAspect="1" noMove="1" noResize="1" noEditPoints="1" noAdjustHandles="1" noChangeArrowheads="1" noChangeShapeType="1" noTextEdit="1"/>
                </p:cNvSpPr>
                <p:nvPr/>
              </p:nvSpPr>
              <p:spPr>
                <a:xfrm>
                  <a:off x="6498442" y="2839619"/>
                  <a:ext cx="753220" cy="369332"/>
                </a:xfrm>
                <a:prstGeom prst="rect">
                  <a:avLst/>
                </a:prstGeom>
                <a:blipFill>
                  <a:blip r:embed="rId3"/>
                  <a:stretch>
                    <a:fillRect b="-13333"/>
                  </a:stretch>
                </a:blipFill>
              </p:spPr>
              <p:txBody>
                <a:bodyPr/>
                <a:lstStyle/>
                <a:p>
                  <a:r>
                    <a:rPr lang="pt-BR">
                      <a:noFill/>
                    </a:rPr>
                    <a:t> </a:t>
                  </a:r>
                </a:p>
              </p:txBody>
            </p:sp>
          </mc:Fallback>
        </mc:AlternateContent>
        <p:sp>
          <p:nvSpPr>
            <p:cNvPr id="21" name="Rectangle 20"/>
            <p:cNvSpPr/>
            <p:nvPr/>
          </p:nvSpPr>
          <p:spPr>
            <a:xfrm>
              <a:off x="8409450" y="4731604"/>
              <a:ext cx="1214725" cy="584775"/>
            </a:xfrm>
            <a:prstGeom prst="rect">
              <a:avLst/>
            </a:prstGeom>
          </p:spPr>
          <p:txBody>
            <a:bodyPr wrap="square">
              <a:spAutoFit/>
            </a:bodyPr>
            <a:lstStyle/>
            <a:p>
              <a:pPr algn="ctr"/>
              <a:r>
                <a:rPr lang="nl-BE" sz="1600" dirty="0"/>
                <a:t>Épocas ou</a:t>
              </a:r>
            </a:p>
            <a:p>
              <a:pPr algn="ctr"/>
              <a:r>
                <a:rPr lang="nl-BE" sz="1600" dirty="0"/>
                <a:t>iterações</a:t>
              </a:r>
            </a:p>
          </p:txBody>
        </p:sp>
        <p:sp>
          <p:nvSpPr>
            <p:cNvPr id="29" name="Freeform 28"/>
            <p:cNvSpPr/>
            <p:nvPr/>
          </p:nvSpPr>
          <p:spPr>
            <a:xfrm>
              <a:off x="6575413" y="3276600"/>
              <a:ext cx="2209800" cy="1387355"/>
            </a:xfrm>
            <a:custGeom>
              <a:avLst/>
              <a:gdLst>
                <a:gd name="connsiteX0" fmla="*/ 0 w 1699260"/>
                <a:gd name="connsiteY0" fmla="*/ 0 h 1575619"/>
                <a:gd name="connsiteX1" fmla="*/ 365760 w 1699260"/>
                <a:gd name="connsiteY1" fmla="*/ 1348740 h 1575619"/>
                <a:gd name="connsiteX2" fmla="*/ 1699260 w 1699260"/>
                <a:gd name="connsiteY2" fmla="*/ 1562100 h 1575619"/>
              </a:gdLst>
              <a:ahLst/>
              <a:cxnLst>
                <a:cxn ang="0">
                  <a:pos x="connsiteX0" y="connsiteY0"/>
                </a:cxn>
                <a:cxn ang="0">
                  <a:pos x="connsiteX1" y="connsiteY1"/>
                </a:cxn>
                <a:cxn ang="0">
                  <a:pos x="connsiteX2" y="connsiteY2"/>
                </a:cxn>
              </a:cxnLst>
              <a:rect l="l" t="t" r="r" b="b"/>
              <a:pathLst>
                <a:path w="1699260" h="1575619">
                  <a:moveTo>
                    <a:pt x="0" y="0"/>
                  </a:moveTo>
                  <a:cubicBezTo>
                    <a:pt x="41275" y="544195"/>
                    <a:pt x="82550" y="1088390"/>
                    <a:pt x="365760" y="1348740"/>
                  </a:cubicBezTo>
                  <a:cubicBezTo>
                    <a:pt x="648970" y="1609090"/>
                    <a:pt x="1174115" y="1585595"/>
                    <a:pt x="1699260" y="1562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2" name="Group 31"/>
          <p:cNvGrpSpPr/>
          <p:nvPr/>
        </p:nvGrpSpPr>
        <p:grpSpPr>
          <a:xfrm>
            <a:off x="4236720" y="758544"/>
            <a:ext cx="3069922" cy="2495521"/>
            <a:chOff x="4224020" y="1913568"/>
            <a:chExt cx="3069922" cy="2495521"/>
          </a:xfrm>
        </p:grpSpPr>
        <p:cxnSp>
          <p:nvCxnSpPr>
            <p:cNvPr id="37" name="Straight Arrow Connector 36"/>
            <p:cNvCxnSpPr/>
            <p:nvPr/>
          </p:nvCxnSpPr>
          <p:spPr>
            <a:xfrm>
              <a:off x="4230370" y="1998821"/>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224020" y="3800058"/>
              <a:ext cx="259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4296262" y="1913568"/>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44" name="Rectangle 43"/>
                <p:cNvSpPr>
                  <a:spLocks noRot="1" noChangeAspect="1" noMove="1" noResize="1" noEditPoints="1" noAdjustHandles="1" noChangeArrowheads="1" noChangeShapeType="1" noTextEdit="1"/>
                </p:cNvSpPr>
                <p:nvPr/>
              </p:nvSpPr>
              <p:spPr>
                <a:xfrm>
                  <a:off x="4296262" y="1913568"/>
                  <a:ext cx="753220" cy="369332"/>
                </a:xfrm>
                <a:prstGeom prst="rect">
                  <a:avLst/>
                </a:prstGeom>
                <a:blipFill>
                  <a:blip r:embed="rId4"/>
                  <a:stretch>
                    <a:fillRect b="-13333"/>
                  </a:stretch>
                </a:blipFill>
              </p:spPr>
              <p:txBody>
                <a:bodyPr/>
                <a:lstStyle/>
                <a:p>
                  <a:r>
                    <a:rPr lang="pt-BR">
                      <a:noFill/>
                    </a:rPr>
                    <a:t> </a:t>
                  </a:r>
                </a:p>
              </p:txBody>
            </p:sp>
          </mc:Fallback>
        </mc:AlternateContent>
        <p:sp>
          <p:nvSpPr>
            <p:cNvPr id="45" name="Rectangle 44"/>
            <p:cNvSpPr/>
            <p:nvPr/>
          </p:nvSpPr>
          <p:spPr>
            <a:xfrm>
              <a:off x="6266344" y="3824314"/>
              <a:ext cx="1027598" cy="584775"/>
            </a:xfrm>
            <a:prstGeom prst="rect">
              <a:avLst/>
            </a:prstGeom>
          </p:spPr>
          <p:txBody>
            <a:bodyPr wrap="square">
              <a:spAutoFit/>
            </a:bodyPr>
            <a:lstStyle/>
            <a:p>
              <a:pPr algn="ctr"/>
              <a:r>
                <a:rPr lang="nl-BE" sz="1600" dirty="0"/>
                <a:t>Épocas ou</a:t>
              </a:r>
            </a:p>
            <a:p>
              <a:pPr algn="ctr"/>
              <a:r>
                <a:rPr lang="nl-BE" sz="1600" dirty="0"/>
                <a:t>iterações</a:t>
              </a:r>
            </a:p>
          </p:txBody>
        </p:sp>
        <p:sp>
          <p:nvSpPr>
            <p:cNvPr id="31" name="Freeform 30"/>
            <p:cNvSpPr/>
            <p:nvPr/>
          </p:nvSpPr>
          <p:spPr>
            <a:xfrm>
              <a:off x="4419600" y="2415540"/>
              <a:ext cx="2209800" cy="1104900"/>
            </a:xfrm>
            <a:custGeom>
              <a:avLst/>
              <a:gdLst>
                <a:gd name="connsiteX0" fmla="*/ 0 w 2209800"/>
                <a:gd name="connsiteY0" fmla="*/ 0 h 1104900"/>
                <a:gd name="connsiteX1" fmla="*/ 800100 w 2209800"/>
                <a:gd name="connsiteY1" fmla="*/ 838200 h 1104900"/>
                <a:gd name="connsiteX2" fmla="*/ 2209800 w 2209800"/>
                <a:gd name="connsiteY2" fmla="*/ 1104900 h 1104900"/>
              </a:gdLst>
              <a:ahLst/>
              <a:cxnLst>
                <a:cxn ang="0">
                  <a:pos x="connsiteX0" y="connsiteY0"/>
                </a:cxn>
                <a:cxn ang="0">
                  <a:pos x="connsiteX1" y="connsiteY1"/>
                </a:cxn>
                <a:cxn ang="0">
                  <a:pos x="connsiteX2" y="connsiteY2"/>
                </a:cxn>
              </a:cxnLst>
              <a:rect l="l" t="t" r="r" b="b"/>
              <a:pathLst>
                <a:path w="2209800" h="1104900">
                  <a:moveTo>
                    <a:pt x="0" y="0"/>
                  </a:moveTo>
                  <a:cubicBezTo>
                    <a:pt x="215900" y="327025"/>
                    <a:pt x="431800" y="654050"/>
                    <a:pt x="800100" y="838200"/>
                  </a:cubicBezTo>
                  <a:cubicBezTo>
                    <a:pt x="1168400" y="1022350"/>
                    <a:pt x="1902460" y="1054100"/>
                    <a:pt x="2209800" y="1104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4" name="Group 33"/>
          <p:cNvGrpSpPr/>
          <p:nvPr/>
        </p:nvGrpSpPr>
        <p:grpSpPr>
          <a:xfrm>
            <a:off x="8406332" y="824968"/>
            <a:ext cx="3105799" cy="2479912"/>
            <a:chOff x="8393632" y="1979992"/>
            <a:chExt cx="3105799" cy="2479912"/>
          </a:xfrm>
        </p:grpSpPr>
        <p:cxnSp>
          <p:nvCxnSpPr>
            <p:cNvPr id="48" name="Straight Arrow Connector 47"/>
            <p:cNvCxnSpPr/>
            <p:nvPr/>
          </p:nvCxnSpPr>
          <p:spPr>
            <a:xfrm>
              <a:off x="8399982" y="2065245"/>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8393632" y="3866482"/>
              <a:ext cx="259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49"/>
                <p:cNvSpPr/>
                <p:nvPr/>
              </p:nvSpPr>
              <p:spPr>
                <a:xfrm>
                  <a:off x="8465874" y="1979992"/>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50" name="Rectangle 49"/>
                <p:cNvSpPr>
                  <a:spLocks noRot="1" noChangeAspect="1" noMove="1" noResize="1" noEditPoints="1" noAdjustHandles="1" noChangeArrowheads="1" noChangeShapeType="1" noTextEdit="1"/>
                </p:cNvSpPr>
                <p:nvPr/>
              </p:nvSpPr>
              <p:spPr>
                <a:xfrm>
                  <a:off x="8465874" y="1979992"/>
                  <a:ext cx="753220" cy="369332"/>
                </a:xfrm>
                <a:prstGeom prst="rect">
                  <a:avLst/>
                </a:prstGeom>
                <a:blipFill>
                  <a:blip r:embed="rId5"/>
                  <a:stretch>
                    <a:fillRect b="-13333"/>
                  </a:stretch>
                </a:blipFill>
              </p:spPr>
              <p:txBody>
                <a:bodyPr/>
                <a:lstStyle/>
                <a:p>
                  <a:r>
                    <a:rPr lang="pt-BR">
                      <a:noFill/>
                    </a:rPr>
                    <a:t> </a:t>
                  </a:r>
                </a:p>
              </p:txBody>
            </p:sp>
          </mc:Fallback>
        </mc:AlternateContent>
        <p:sp>
          <p:nvSpPr>
            <p:cNvPr id="51" name="Rectangle 50"/>
            <p:cNvSpPr/>
            <p:nvPr/>
          </p:nvSpPr>
          <p:spPr>
            <a:xfrm>
              <a:off x="10471833" y="3875129"/>
              <a:ext cx="1027598" cy="584775"/>
            </a:xfrm>
            <a:prstGeom prst="rect">
              <a:avLst/>
            </a:prstGeom>
          </p:spPr>
          <p:txBody>
            <a:bodyPr wrap="square">
              <a:spAutoFit/>
            </a:bodyPr>
            <a:lstStyle/>
            <a:p>
              <a:pPr algn="ctr"/>
              <a:r>
                <a:rPr lang="nl-BE" sz="1600" dirty="0"/>
                <a:t>Épocas ou</a:t>
              </a:r>
            </a:p>
            <a:p>
              <a:pPr algn="ctr"/>
              <a:r>
                <a:rPr lang="nl-BE" sz="1600" dirty="0"/>
                <a:t>iterações</a:t>
              </a:r>
            </a:p>
          </p:txBody>
        </p:sp>
        <p:sp>
          <p:nvSpPr>
            <p:cNvPr id="33" name="Freeform 32"/>
            <p:cNvSpPr/>
            <p:nvPr/>
          </p:nvSpPr>
          <p:spPr>
            <a:xfrm>
              <a:off x="8511540" y="2247900"/>
              <a:ext cx="1676400" cy="92964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 name="Group 2"/>
          <p:cNvGrpSpPr/>
          <p:nvPr/>
        </p:nvGrpSpPr>
        <p:grpSpPr>
          <a:xfrm>
            <a:off x="4236720" y="3937354"/>
            <a:ext cx="3002261" cy="2470028"/>
            <a:chOff x="4230370" y="4542555"/>
            <a:chExt cx="3002261" cy="2470028"/>
          </a:xfrm>
        </p:grpSpPr>
        <p:cxnSp>
          <p:nvCxnSpPr>
            <p:cNvPr id="23" name="Straight Arrow Connector 22"/>
            <p:cNvCxnSpPr/>
            <p:nvPr/>
          </p:nvCxnSpPr>
          <p:spPr>
            <a:xfrm>
              <a:off x="4236720" y="4627808"/>
              <a:ext cx="0" cy="1800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30370" y="6429045"/>
              <a:ext cx="259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p:cNvSpPr/>
                <p:nvPr/>
              </p:nvSpPr>
              <p:spPr>
                <a:xfrm>
                  <a:off x="4302612" y="4542555"/>
                  <a:ext cx="7532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m:oMathPara>
                  </a14:m>
                  <a:endParaRPr lang="nl-BE" dirty="0"/>
                </a:p>
              </p:txBody>
            </p:sp>
          </mc:Choice>
          <mc:Fallback xmlns="">
            <p:sp>
              <p:nvSpPr>
                <p:cNvPr id="25" name="Rectangle 24"/>
                <p:cNvSpPr>
                  <a:spLocks noRot="1" noChangeAspect="1" noMove="1" noResize="1" noEditPoints="1" noAdjustHandles="1" noChangeArrowheads="1" noChangeShapeType="1" noTextEdit="1"/>
                </p:cNvSpPr>
                <p:nvPr/>
              </p:nvSpPr>
              <p:spPr>
                <a:xfrm>
                  <a:off x="4302612" y="4542555"/>
                  <a:ext cx="753220" cy="369332"/>
                </a:xfrm>
                <a:prstGeom prst="rect">
                  <a:avLst/>
                </a:prstGeom>
                <a:blipFill>
                  <a:blip r:embed="rId6"/>
                  <a:stretch>
                    <a:fillRect b="-13115"/>
                  </a:stretch>
                </a:blipFill>
              </p:spPr>
              <p:txBody>
                <a:bodyPr/>
                <a:lstStyle/>
                <a:p>
                  <a:r>
                    <a:rPr lang="pt-BR">
                      <a:noFill/>
                    </a:rPr>
                    <a:t> </a:t>
                  </a:r>
                </a:p>
              </p:txBody>
            </p:sp>
          </mc:Fallback>
        </mc:AlternateContent>
        <p:sp>
          <p:nvSpPr>
            <p:cNvPr id="26" name="Rectangle 25"/>
            <p:cNvSpPr/>
            <p:nvPr/>
          </p:nvSpPr>
          <p:spPr>
            <a:xfrm>
              <a:off x="6205033" y="6427808"/>
              <a:ext cx="1027598" cy="584775"/>
            </a:xfrm>
            <a:prstGeom prst="rect">
              <a:avLst/>
            </a:prstGeom>
          </p:spPr>
          <p:txBody>
            <a:bodyPr wrap="square">
              <a:spAutoFit/>
            </a:bodyPr>
            <a:lstStyle/>
            <a:p>
              <a:pPr algn="ctr"/>
              <a:r>
                <a:rPr lang="nl-BE" sz="1600" dirty="0"/>
                <a:t>Épocas ou</a:t>
              </a:r>
            </a:p>
            <a:p>
              <a:pPr algn="ctr"/>
              <a:r>
                <a:rPr lang="nl-BE" sz="1600" dirty="0"/>
                <a:t>iterações</a:t>
              </a:r>
            </a:p>
          </p:txBody>
        </p:sp>
        <p:grpSp>
          <p:nvGrpSpPr>
            <p:cNvPr id="2" name="Group 1"/>
            <p:cNvGrpSpPr/>
            <p:nvPr/>
          </p:nvGrpSpPr>
          <p:grpSpPr>
            <a:xfrm>
              <a:off x="4296262" y="5421973"/>
              <a:ext cx="2422570" cy="464820"/>
              <a:chOff x="4856408" y="5438056"/>
              <a:chExt cx="2422570" cy="464820"/>
            </a:xfrm>
          </p:grpSpPr>
          <p:sp>
            <p:nvSpPr>
              <p:cNvPr id="27" name="Freeform 26"/>
              <p:cNvSpPr/>
              <p:nvPr/>
            </p:nvSpPr>
            <p:spPr>
              <a:xfrm>
                <a:off x="5256786" y="5438056"/>
                <a:ext cx="403200"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Freeform 27"/>
              <p:cNvSpPr/>
              <p:nvPr/>
            </p:nvSpPr>
            <p:spPr>
              <a:xfrm flipH="1">
                <a:off x="5658106" y="5438056"/>
                <a:ext cx="401318"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Freeform 34"/>
              <p:cNvSpPr/>
              <p:nvPr/>
            </p:nvSpPr>
            <p:spPr>
              <a:xfrm>
                <a:off x="6059424" y="5438056"/>
                <a:ext cx="401318"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Freeform 35"/>
              <p:cNvSpPr/>
              <p:nvPr/>
            </p:nvSpPr>
            <p:spPr>
              <a:xfrm flipH="1">
                <a:off x="6467601" y="5438056"/>
                <a:ext cx="403200"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Freeform 37"/>
              <p:cNvSpPr/>
              <p:nvPr/>
            </p:nvSpPr>
            <p:spPr>
              <a:xfrm>
                <a:off x="6877660" y="5438056"/>
                <a:ext cx="401318"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Freeform 38"/>
              <p:cNvSpPr/>
              <p:nvPr/>
            </p:nvSpPr>
            <p:spPr>
              <a:xfrm flipH="1">
                <a:off x="4856408" y="5438056"/>
                <a:ext cx="401318" cy="464820"/>
              </a:xfrm>
              <a:custGeom>
                <a:avLst/>
                <a:gdLst>
                  <a:gd name="connsiteX0" fmla="*/ 0 w 1676400"/>
                  <a:gd name="connsiteY0" fmla="*/ 929640 h 929640"/>
                  <a:gd name="connsiteX1" fmla="*/ 1379220 w 1676400"/>
                  <a:gd name="connsiteY1" fmla="*/ 746760 h 929640"/>
                  <a:gd name="connsiteX2" fmla="*/ 1676400 w 1676400"/>
                  <a:gd name="connsiteY2" fmla="*/ 0 h 929640"/>
                </a:gdLst>
                <a:ahLst/>
                <a:cxnLst>
                  <a:cxn ang="0">
                    <a:pos x="connsiteX0" y="connsiteY0"/>
                  </a:cxn>
                  <a:cxn ang="0">
                    <a:pos x="connsiteX1" y="connsiteY1"/>
                  </a:cxn>
                  <a:cxn ang="0">
                    <a:pos x="connsiteX2" y="connsiteY2"/>
                  </a:cxn>
                </a:cxnLst>
                <a:rect l="l" t="t" r="r" b="b"/>
                <a:pathLst>
                  <a:path w="1676400" h="929640">
                    <a:moveTo>
                      <a:pt x="0" y="929640"/>
                    </a:moveTo>
                    <a:cubicBezTo>
                      <a:pt x="549910" y="915670"/>
                      <a:pt x="1099820" y="901700"/>
                      <a:pt x="1379220" y="746760"/>
                    </a:cubicBezTo>
                    <a:cubicBezTo>
                      <a:pt x="1658620" y="591820"/>
                      <a:pt x="1667510" y="295910"/>
                      <a:pt x="16764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spTree>
    <p:extLst>
      <p:ext uri="{BB962C8B-B14F-4D97-AF65-F5344CB8AC3E}">
        <p14:creationId xmlns:p14="http://schemas.microsoft.com/office/powerpoint/2010/main" val="1587213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25535" y="2360642"/>
            <a:ext cx="3217781" cy="2544915"/>
            <a:chOff x="8677971" y="3786094"/>
            <a:chExt cx="3514029" cy="273046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971" y="4063458"/>
              <a:ext cx="3514029" cy="2453099"/>
            </a:xfrm>
            <a:prstGeom prst="rect">
              <a:avLst/>
            </a:prstGeom>
          </p:spPr>
        </p:pic>
        <p:sp>
          <p:nvSpPr>
            <p:cNvPr id="6" name="TextBox 5"/>
            <p:cNvSpPr txBox="1"/>
            <p:nvPr/>
          </p:nvSpPr>
          <p:spPr>
            <a:xfrm>
              <a:off x="9107097" y="3786094"/>
              <a:ext cx="2606874" cy="646331"/>
            </a:xfrm>
            <a:prstGeom prst="rect">
              <a:avLst/>
            </a:prstGeom>
            <a:noFill/>
          </p:spPr>
          <p:txBody>
            <a:bodyPr wrap="square" rtlCol="0">
              <a:spAutoFit/>
            </a:bodyPr>
            <a:lstStyle/>
            <a:p>
              <a:pPr algn="ctr"/>
              <a:r>
                <a:rPr lang="pt-BR" dirty="0"/>
                <a:t>Gradiente Descendente Estocástico</a:t>
              </a:r>
            </a:p>
          </p:txBody>
        </p:sp>
      </p:grpSp>
    </p:spTree>
    <p:extLst>
      <p:ext uri="{BB962C8B-B14F-4D97-AF65-F5344CB8AC3E}">
        <p14:creationId xmlns:p14="http://schemas.microsoft.com/office/powerpoint/2010/main" val="119068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549E3-7E5B-04E3-09ED-A7C3171C6D5F}"/>
              </a:ext>
            </a:extLst>
          </p:cNvPr>
          <p:cNvSpPr>
            <a:spLocks noGrp="1"/>
          </p:cNvSpPr>
          <p:nvPr>
            <p:ph type="title"/>
          </p:nvPr>
        </p:nvSpPr>
        <p:spPr/>
        <p:txBody>
          <a:bodyPr/>
          <a:lstStyle/>
          <a:p>
            <a:r>
              <a:rPr lang="pt-BR" dirty="0"/>
              <a:t>Escolha do passo de aprendizagem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323DEB1-E32D-5111-52A9-A936D5B18776}"/>
                  </a:ext>
                </a:extLst>
              </p:cNvPr>
              <p:cNvSpPr>
                <a:spLocks noGrp="1"/>
              </p:cNvSpPr>
              <p:nvPr>
                <p:ph idx="1"/>
              </p:nvPr>
            </p:nvSpPr>
            <p:spPr>
              <a:xfrm>
                <a:off x="5533534" y="1825624"/>
                <a:ext cx="6466789" cy="5032375"/>
              </a:xfrm>
            </p:spPr>
            <p:txBody>
              <a:bodyPr>
                <a:normAutofit lnSpcReduction="10000"/>
              </a:bodyPr>
              <a:lstStyle/>
              <a:p>
                <a:r>
                  <a:rPr lang="pt-BR" dirty="0"/>
                  <a:t>Portanto, para </a:t>
                </a:r>
                <a:r>
                  <a:rPr lang="pt-BR" b="1" i="1" dirty="0">
                    <a:solidFill>
                      <a:srgbClr val="00B050"/>
                    </a:solidFill>
                  </a:rPr>
                  <a:t>andarmos na direção apontada pelo gradiente</a:t>
                </a:r>
                <a:r>
                  <a:rPr lang="pt-BR" dirty="0"/>
                  <a:t>, usamos uma </a:t>
                </a:r>
                <a:r>
                  <a:rPr lang="pt-BR" b="1" i="1" dirty="0">
                    <a:solidFill>
                      <a:srgbClr val="7030A0"/>
                    </a:solidFill>
                  </a:rPr>
                  <a:t>porcentagem</a:t>
                </a:r>
                <a:r>
                  <a:rPr lang="pt-BR" dirty="0"/>
                  <a:t> de seu valor.</a:t>
                </a:r>
              </a:p>
              <a:p>
                <a:r>
                  <a:rPr lang="pt-BR" dirty="0"/>
                  <a:t>Essa porcentagem é dada pelo </a:t>
                </a:r>
                <a:r>
                  <a:rPr lang="pt-BR" b="1" i="1" dirty="0">
                    <a:solidFill>
                      <a:srgbClr val="00B050"/>
                    </a:solidFill>
                  </a:rPr>
                  <a:t>passo de aprendizagem</a:t>
                </a:r>
                <a:r>
                  <a:rPr lang="pt-BR" dirty="0"/>
                  <a:t>,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O</a:t>
                </a:r>
                <a:r>
                  <a:rPr lang="pt-BR" b="0" i="0" dirty="0">
                    <a:effectLst/>
                  </a:rPr>
                  <a:t> passo de aprendizagem </a:t>
                </a:r>
                <a:r>
                  <a:rPr lang="pt-BR" b="1" i="1" dirty="0">
                    <a:solidFill>
                      <a:srgbClr val="00B050"/>
                    </a:solidFill>
                    <a:effectLst/>
                  </a:rPr>
                  <a:t>controla o quão "grande" ou "pequena"</a:t>
                </a:r>
                <a:r>
                  <a:rPr lang="pt-BR" b="0" i="0" dirty="0">
                    <a:effectLst/>
                  </a:rPr>
                  <a:t> </a:t>
                </a:r>
                <a:r>
                  <a:rPr lang="pt-BR" b="1" i="1" dirty="0">
                    <a:solidFill>
                      <a:srgbClr val="00B050"/>
                    </a:solidFill>
                    <a:effectLst/>
                  </a:rPr>
                  <a:t>é a</a:t>
                </a:r>
                <a:r>
                  <a:rPr lang="pt-BR" b="0" i="0" dirty="0">
                    <a:effectLst/>
                  </a:rPr>
                  <a:t> </a:t>
                </a:r>
                <a:r>
                  <a:rPr lang="pt-BR" b="1" i="1" dirty="0">
                    <a:solidFill>
                      <a:srgbClr val="00B050"/>
                    </a:solidFill>
                    <a:effectLst/>
                  </a:rPr>
                  <a:t>atualização aplicada aos pesos </a:t>
                </a:r>
                <a:r>
                  <a:rPr lang="pt-BR" b="0" i="0" dirty="0">
                    <a:effectLst/>
                  </a:rPr>
                  <a:t>do modelo em cada iteração do processo de treinamento.</a:t>
                </a:r>
              </a:p>
              <a:p>
                <a:r>
                  <a:rPr lang="pt-BR" dirty="0"/>
                  <a:t>Ou seja, ele determina o </a:t>
                </a:r>
                <a:r>
                  <a:rPr lang="pt-BR" b="1" i="1" dirty="0">
                    <a:solidFill>
                      <a:srgbClr val="00B050"/>
                    </a:solidFill>
                  </a:rPr>
                  <a:t>tamanho do passo dado na direção oposta à indicada pelo vetor gradiente</a:t>
                </a:r>
                <a:r>
                  <a:rPr lang="pt-BR" dirty="0"/>
                  <a:t>.</a:t>
                </a:r>
                <a:endParaRPr lang="pt-BR" b="0" i="0" dirty="0">
                  <a:effectLst/>
                </a:endParaRPr>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323DEB1-E32D-5111-52A9-A936D5B18776}"/>
                  </a:ext>
                </a:extLst>
              </p:cNvPr>
              <p:cNvSpPr>
                <a:spLocks noGrp="1" noRot="1" noChangeAspect="1" noMove="1" noResize="1" noEditPoints="1" noAdjustHandles="1" noChangeArrowheads="1" noChangeShapeType="1" noTextEdit="1"/>
              </p:cNvSpPr>
              <p:nvPr>
                <p:ph idx="1"/>
              </p:nvPr>
            </p:nvSpPr>
            <p:spPr>
              <a:xfrm>
                <a:off x="5533534" y="1825624"/>
                <a:ext cx="6466789" cy="5032375"/>
              </a:xfrm>
              <a:blipFill>
                <a:blip r:embed="rId2"/>
                <a:stretch>
                  <a:fillRect l="-1697" t="-2663" r="-2168" b="-1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0979B72-FA06-3341-0C8C-22E5606766C2}"/>
                  </a:ext>
                </a:extLst>
              </p:cNvPr>
              <p:cNvSpPr txBox="1"/>
              <p:nvPr/>
            </p:nvSpPr>
            <p:spPr>
              <a:xfrm>
                <a:off x="1074655" y="3428804"/>
                <a:ext cx="3777792" cy="9130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2800" b="1" i="1" smtClean="0">
                          <a:solidFill>
                            <a:schemeClr val="tx1"/>
                          </a:solidFill>
                          <a:latin typeface="Cambria Math" panose="02040503050406030204" pitchFamily="18" charset="0"/>
                        </a:rPr>
                        <m:t>𝒂</m:t>
                      </m:r>
                      <m:r>
                        <a:rPr lang="en-US" sz="2800" b="1" i="1">
                          <a:solidFill>
                            <a:schemeClr val="tx1"/>
                          </a:solidFill>
                          <a:latin typeface="Cambria Math" panose="02040503050406030204" pitchFamily="18" charset="0"/>
                          <a:ea typeface="Cambria Math" panose="02040503050406030204" pitchFamily="18" charset="0"/>
                        </a:rPr>
                        <m:t>←</m:t>
                      </m:r>
                      <m:r>
                        <a:rPr lang="pt-BR" sz="2800" b="1" i="1">
                          <a:solidFill>
                            <a:schemeClr val="tx1"/>
                          </a:solidFill>
                          <a:latin typeface="Cambria Math" panose="02040503050406030204" pitchFamily="18" charset="0"/>
                        </a:rPr>
                        <m:t>𝒂</m:t>
                      </m:r>
                      <m:r>
                        <a:rPr lang="pt-BR" sz="2800" i="1">
                          <a:solidFill>
                            <a:schemeClr val="tx1"/>
                          </a:solidFill>
                          <a:latin typeface="Cambria Math" panose="02040503050406030204" pitchFamily="18" charset="0"/>
                          <a:ea typeface="Cambria Math" panose="02040503050406030204" pitchFamily="18" charset="0"/>
                        </a:rPr>
                        <m:t>−</m:t>
                      </m:r>
                      <m:r>
                        <a:rPr lang="pt-BR" sz="2800" i="1">
                          <a:solidFill>
                            <a:schemeClr val="tx1"/>
                          </a:solidFill>
                          <a:latin typeface="Cambria Math" panose="02040503050406030204" pitchFamily="18" charset="0"/>
                          <a:ea typeface="Cambria Math" panose="02040503050406030204" pitchFamily="18" charset="0"/>
                        </a:rPr>
                        <m:t>𝛼</m:t>
                      </m:r>
                      <m:f>
                        <m:fPr>
                          <m:ctrlPr>
                            <a:rPr lang="pt-BR" sz="2800" i="1">
                              <a:solidFill>
                                <a:schemeClr val="tx1"/>
                              </a:solidFill>
                              <a:latin typeface="Cambria Math" panose="02040503050406030204" pitchFamily="18" charset="0"/>
                              <a:ea typeface="Cambria Math" panose="02040503050406030204" pitchFamily="18" charset="0"/>
                            </a:rPr>
                          </m:ctrlPr>
                        </m:fPr>
                        <m:num>
                          <m:r>
                            <a:rPr lang="pt-BR" sz="2800" i="1">
                              <a:solidFill>
                                <a:schemeClr val="tx1"/>
                              </a:solidFill>
                              <a:latin typeface="Cambria Math" panose="02040503050406030204" pitchFamily="18" charset="0"/>
                              <a:ea typeface="Cambria Math" panose="02040503050406030204" pitchFamily="18" charset="0"/>
                            </a:rPr>
                            <m:t>𝜕</m:t>
                          </m:r>
                          <m:sSub>
                            <m:sSubPr>
                              <m:ctrlPr>
                                <a:rPr lang="pt-BR" sz="2800" i="1">
                                  <a:solidFill>
                                    <a:schemeClr val="tx1"/>
                                  </a:solidFill>
                                  <a:latin typeface="Cambria Math" panose="02040503050406030204" pitchFamily="18" charset="0"/>
                                  <a:ea typeface="Cambria Math" panose="02040503050406030204" pitchFamily="18" charset="0"/>
                                </a:rPr>
                              </m:ctrlPr>
                            </m:sSubPr>
                            <m:e>
                              <m:r>
                                <a:rPr lang="pt-BR" sz="2800" i="1">
                                  <a:solidFill>
                                    <a:schemeClr val="tx1"/>
                                  </a:solidFill>
                                  <a:latin typeface="Cambria Math" panose="02040503050406030204" pitchFamily="18" charset="0"/>
                                  <a:ea typeface="Cambria Math" panose="02040503050406030204" pitchFamily="18" charset="0"/>
                                </a:rPr>
                                <m:t>𝐽</m:t>
                              </m:r>
                            </m:e>
                            <m:sub>
                              <m:r>
                                <a:rPr lang="pt-BR" sz="2800" i="1">
                                  <a:solidFill>
                                    <a:schemeClr val="tx1"/>
                                  </a:solidFill>
                                  <a:latin typeface="Cambria Math" panose="02040503050406030204" pitchFamily="18" charset="0"/>
                                  <a:ea typeface="Cambria Math" panose="02040503050406030204" pitchFamily="18" charset="0"/>
                                </a:rPr>
                                <m:t>𝑒</m:t>
                              </m:r>
                            </m:sub>
                          </m:sSub>
                          <m:r>
                            <a:rPr lang="pt-BR" sz="2800" i="1">
                              <a:solidFill>
                                <a:schemeClr val="tx1"/>
                              </a:solidFill>
                              <a:latin typeface="Cambria Math" panose="02040503050406030204" pitchFamily="18" charset="0"/>
                              <a:ea typeface="Cambria Math" panose="02040503050406030204" pitchFamily="18" charset="0"/>
                            </a:rPr>
                            <m:t>(</m:t>
                          </m:r>
                          <m:r>
                            <a:rPr lang="pt-BR" sz="2800" b="1" i="1">
                              <a:solidFill>
                                <a:schemeClr val="tx1"/>
                              </a:solidFill>
                              <a:latin typeface="Cambria Math" panose="02040503050406030204" pitchFamily="18" charset="0"/>
                              <a:ea typeface="Cambria Math" panose="02040503050406030204" pitchFamily="18" charset="0"/>
                            </a:rPr>
                            <m:t>𝒂</m:t>
                          </m:r>
                          <m:r>
                            <a:rPr lang="pt-BR" sz="2800" i="1">
                              <a:solidFill>
                                <a:schemeClr val="tx1"/>
                              </a:solidFill>
                              <a:latin typeface="Cambria Math" panose="02040503050406030204" pitchFamily="18" charset="0"/>
                              <a:ea typeface="Cambria Math" panose="02040503050406030204" pitchFamily="18" charset="0"/>
                            </a:rPr>
                            <m:t>)</m:t>
                          </m:r>
                        </m:num>
                        <m:den>
                          <m:r>
                            <a:rPr lang="pt-BR" sz="2800" i="1">
                              <a:solidFill>
                                <a:schemeClr val="tx1"/>
                              </a:solidFill>
                              <a:latin typeface="Cambria Math" panose="02040503050406030204" pitchFamily="18" charset="0"/>
                              <a:ea typeface="Cambria Math" panose="02040503050406030204" pitchFamily="18" charset="0"/>
                            </a:rPr>
                            <m:t>𝜕</m:t>
                          </m:r>
                          <m:r>
                            <a:rPr lang="pt-BR" sz="2800" b="1" i="1">
                              <a:solidFill>
                                <a:schemeClr val="tx1"/>
                              </a:solidFill>
                              <a:latin typeface="Cambria Math" panose="02040503050406030204" pitchFamily="18" charset="0"/>
                            </a:rPr>
                            <m:t>𝒂</m:t>
                          </m:r>
                        </m:den>
                      </m:f>
                    </m:oMath>
                  </m:oMathPara>
                </a14:m>
                <a:endParaRPr lang="pt-BR" sz="2800" dirty="0">
                  <a:solidFill>
                    <a:schemeClr val="tx1"/>
                  </a:solidFill>
                </a:endParaRPr>
              </a:p>
            </p:txBody>
          </p:sp>
        </mc:Choice>
        <mc:Fallback xmlns="">
          <p:sp>
            <p:nvSpPr>
              <p:cNvPr id="6" name="CaixaDeTexto 5">
                <a:extLst>
                  <a:ext uri="{FF2B5EF4-FFF2-40B4-BE49-F238E27FC236}">
                    <a16:creationId xmlns:a16="http://schemas.microsoft.com/office/drawing/2014/main" id="{C0979B72-FA06-3341-0C8C-22E5606766C2}"/>
                  </a:ext>
                </a:extLst>
              </p:cNvPr>
              <p:cNvSpPr txBox="1">
                <a:spLocks noRot="1" noChangeAspect="1" noMove="1" noResize="1" noEditPoints="1" noAdjustHandles="1" noChangeArrowheads="1" noChangeShapeType="1" noTextEdit="1"/>
              </p:cNvSpPr>
              <p:nvPr/>
            </p:nvSpPr>
            <p:spPr>
              <a:xfrm>
                <a:off x="1074655" y="3428804"/>
                <a:ext cx="3777792" cy="913007"/>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681891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p:nvPr/>
        </p:nvCxnSpPr>
        <p:spPr>
          <a:xfrm>
            <a:off x="4688114" y="4847771"/>
            <a:ext cx="13680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688114" y="3586843"/>
            <a:ext cx="1514993" cy="126093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688114" y="3568700"/>
            <a:ext cx="722993" cy="127907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11107" y="3577771"/>
            <a:ext cx="792000" cy="0"/>
          </a:xfrm>
          <a:prstGeom prst="straightConnector1">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634114" y="4793773"/>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TextBox 30"/>
          <p:cNvSpPr txBox="1"/>
          <p:nvPr/>
        </p:nvSpPr>
        <p:spPr>
          <a:xfrm>
            <a:off x="4111398" y="3824968"/>
            <a:ext cx="938212" cy="461665"/>
          </a:xfrm>
          <a:prstGeom prst="rect">
            <a:avLst/>
          </a:prstGeom>
          <a:noFill/>
        </p:spPr>
        <p:txBody>
          <a:bodyPr wrap="square" rtlCol="0">
            <a:spAutoFit/>
          </a:bodyPr>
          <a:lstStyle/>
          <a:p>
            <a:pPr algn="ctr"/>
            <a:r>
              <a:rPr lang="pt-BR" sz="1200" dirty="0"/>
              <a:t>Passo</a:t>
            </a:r>
          </a:p>
          <a:p>
            <a:pPr algn="ctr"/>
            <a:r>
              <a:rPr lang="pt-BR" sz="1200" dirty="0"/>
              <a:t>momentum</a:t>
            </a:r>
          </a:p>
        </p:txBody>
      </p:sp>
      <p:sp>
        <p:nvSpPr>
          <p:cNvPr id="32" name="TextBox 31"/>
          <p:cNvSpPr txBox="1"/>
          <p:nvPr/>
        </p:nvSpPr>
        <p:spPr>
          <a:xfrm>
            <a:off x="4868895" y="4847770"/>
            <a:ext cx="938212" cy="461665"/>
          </a:xfrm>
          <a:prstGeom prst="rect">
            <a:avLst/>
          </a:prstGeom>
          <a:noFill/>
        </p:spPr>
        <p:txBody>
          <a:bodyPr wrap="square" rtlCol="0">
            <a:spAutoFit/>
          </a:bodyPr>
          <a:lstStyle/>
          <a:p>
            <a:pPr algn="ctr"/>
            <a:r>
              <a:rPr lang="pt-BR" sz="1200" dirty="0"/>
              <a:t>Passo</a:t>
            </a:r>
          </a:p>
          <a:p>
            <a:pPr algn="ctr"/>
            <a:r>
              <a:rPr lang="pt-BR" sz="1200" dirty="0"/>
              <a:t>gradiente</a:t>
            </a:r>
          </a:p>
        </p:txBody>
      </p:sp>
      <p:sp>
        <p:nvSpPr>
          <p:cNvPr id="33" name="TextBox 32"/>
          <p:cNvSpPr txBox="1"/>
          <p:nvPr/>
        </p:nvSpPr>
        <p:spPr>
          <a:xfrm>
            <a:off x="5462895" y="3974680"/>
            <a:ext cx="938212" cy="461665"/>
          </a:xfrm>
          <a:prstGeom prst="rect">
            <a:avLst/>
          </a:prstGeom>
          <a:noFill/>
        </p:spPr>
        <p:txBody>
          <a:bodyPr wrap="square" rtlCol="0">
            <a:spAutoFit/>
          </a:bodyPr>
          <a:lstStyle/>
          <a:p>
            <a:pPr algn="ctr"/>
            <a:r>
              <a:rPr lang="pt-BR" sz="1200" dirty="0"/>
              <a:t>Passo corrente</a:t>
            </a:r>
          </a:p>
        </p:txBody>
      </p:sp>
      <p:pic>
        <p:nvPicPr>
          <p:cNvPr id="34" name="Picture 2" descr="The Ravine - Jam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9147" y="1029161"/>
            <a:ext cx="4280274" cy="428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22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2F82374-172C-DD33-1E6D-772199B0F901}"/>
              </a:ext>
            </a:extLst>
          </p:cNvPr>
          <p:cNvSpPr>
            <a:spLocks noGrp="1"/>
          </p:cNvSpPr>
          <p:nvPr>
            <p:ph idx="1"/>
          </p:nvPr>
        </p:nvSpPr>
        <p:spPr>
          <a:xfrm>
            <a:off x="628061" y="2225495"/>
            <a:ext cx="10935878" cy="2407010"/>
          </a:xfrm>
        </p:spPr>
        <p:txBody>
          <a:bodyPr>
            <a:normAutofit/>
          </a:bodyPr>
          <a:lstStyle/>
          <a:p>
            <a:pPr marL="0" indent="0" algn="ctr">
              <a:buNone/>
            </a:pPr>
            <a:r>
              <a:rPr lang="pt-BR" sz="4400" b="1" i="1" dirty="0"/>
              <a:t>Portanto, como veremos, a escolha do passo de aprendizagem é muito importante para o aprendizado de um modelo de ML.</a:t>
            </a:r>
          </a:p>
        </p:txBody>
      </p:sp>
    </p:spTree>
    <p:extLst>
      <p:ext uri="{BB962C8B-B14F-4D97-AF65-F5344CB8AC3E}">
        <p14:creationId xmlns:p14="http://schemas.microsoft.com/office/powerpoint/2010/main" val="84098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FB011-1700-FEDE-C81B-65D08163C5E8}"/>
              </a:ext>
            </a:extLst>
          </p:cNvPr>
          <p:cNvSpPr>
            <a:spLocks noGrp="1"/>
          </p:cNvSpPr>
          <p:nvPr>
            <p:ph type="title"/>
          </p:nvPr>
        </p:nvSpPr>
        <p:spPr/>
        <p:txBody>
          <a:bodyPr/>
          <a:lstStyle/>
          <a:p>
            <a:r>
              <a:rPr lang="pt-BR" dirty="0"/>
              <a:t>Escolha do passo de aprendizagem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37D7F6-2609-AE39-CC56-50E8812A0FF6}"/>
                  </a:ext>
                </a:extLst>
              </p:cNvPr>
              <p:cNvSpPr>
                <a:spLocks noGrp="1"/>
              </p:cNvSpPr>
              <p:nvPr>
                <p:ph idx="1"/>
              </p:nvPr>
            </p:nvSpPr>
            <p:spPr>
              <a:xfrm>
                <a:off x="838201" y="1825624"/>
                <a:ext cx="11180974" cy="5032375"/>
              </a:xfrm>
            </p:spPr>
            <p:txBody>
              <a:bodyPr>
                <a:normAutofit lnSpcReduction="10000"/>
              </a:bodyPr>
              <a:lstStyle/>
              <a:p>
                <a:r>
                  <a:rPr lang="pt-BR" b="0" i="0" dirty="0">
                    <a:effectLst/>
                  </a:rPr>
                  <a:t>O passo de aprendizagem é um </a:t>
                </a:r>
                <a:r>
                  <a:rPr lang="pt-BR" b="1" i="1" dirty="0" err="1">
                    <a:solidFill>
                      <a:srgbClr val="7030A0"/>
                    </a:solidFill>
                    <a:effectLst/>
                  </a:rPr>
                  <a:t>hiperparâmetro</a:t>
                </a:r>
                <a:r>
                  <a:rPr lang="pt-BR" b="0" i="0" dirty="0">
                    <a:effectLst/>
                  </a:rPr>
                  <a:t> que influencia diretamente o </a:t>
                </a:r>
                <a:r>
                  <a:rPr lang="pt-BR" b="1" i="1" dirty="0">
                    <a:solidFill>
                      <a:srgbClr val="00B050"/>
                    </a:solidFill>
                    <a:effectLst/>
                  </a:rPr>
                  <a:t>desempenho e a convergência </a:t>
                </a:r>
                <a:r>
                  <a:rPr lang="pt-BR" b="0" i="0" dirty="0">
                    <a:effectLst/>
                  </a:rPr>
                  <a:t>do algoritmo do gradiente descendente.</a:t>
                </a:r>
              </a:p>
              <a:p>
                <a:pPr lvl="1">
                  <a:buFont typeface="Wingdings" panose="05000000000000000000" pitchFamily="2" charset="2"/>
                  <a:buChar char="§"/>
                </a:pPr>
                <a:r>
                  <a:rPr lang="pt-BR" sz="2400" b="1" i="0" dirty="0">
                    <a:effectLst/>
                  </a:rPr>
                  <a:t>Hiperparâmetros</a:t>
                </a:r>
                <a:r>
                  <a:rPr lang="pt-BR" sz="2400" b="0" i="0" dirty="0">
                    <a:effectLst/>
                  </a:rPr>
                  <a:t>: são </a:t>
                </a:r>
                <a:r>
                  <a:rPr lang="pt-BR" sz="2400" b="1" i="1" dirty="0">
                    <a:solidFill>
                      <a:srgbClr val="00B050"/>
                    </a:solidFill>
                    <a:effectLst/>
                  </a:rPr>
                  <a:t>parâmetros que não são aprendidos durante o treinamento </a:t>
                </a:r>
                <a:r>
                  <a:rPr lang="pt-BR" sz="2400" b="0" i="0" dirty="0">
                    <a:effectLst/>
                  </a:rPr>
                  <a:t>do modelo, mas que influenciam </a:t>
                </a:r>
                <a:r>
                  <a:rPr lang="pt-BR" sz="2400" dirty="0"/>
                  <a:t>seu</a:t>
                </a:r>
                <a:r>
                  <a:rPr lang="pt-BR" sz="2400" b="0" i="0" dirty="0">
                    <a:effectLst/>
                  </a:rPr>
                  <a:t> aprendizado.</a:t>
                </a:r>
                <a:endParaRPr lang="pt-BR" b="0" i="0" dirty="0">
                  <a:effectLst/>
                </a:endParaRPr>
              </a:p>
              <a:p>
                <a:r>
                  <a:rPr lang="pt-BR" b="0" i="0" dirty="0">
                    <a:effectLst/>
                  </a:rPr>
                  <a:t>Valores </a:t>
                </a:r>
                <a:r>
                  <a:rPr lang="pt-BR" b="1" i="1" dirty="0">
                    <a:solidFill>
                      <a:srgbClr val="00B050"/>
                    </a:solidFill>
                    <a:effectLst/>
                  </a:rPr>
                  <a:t>muito pequenos </a:t>
                </a:r>
                <a:r>
                  <a:rPr lang="pt-BR" b="0" i="0" dirty="0">
                    <a:effectLst/>
                  </a:rPr>
                  <a:t>podem resultar em </a:t>
                </a:r>
                <a:r>
                  <a:rPr lang="pt-BR" b="1" i="1" dirty="0">
                    <a:solidFill>
                      <a:srgbClr val="00B050"/>
                    </a:solidFill>
                    <a:effectLst/>
                  </a:rPr>
                  <a:t>treinamento lento</a:t>
                </a:r>
                <a:r>
                  <a:rPr lang="pt-BR" b="0" i="0" dirty="0">
                    <a:effectLst/>
                  </a:rPr>
                  <a:t>, enquanto valores </a:t>
                </a:r>
                <a:r>
                  <a:rPr lang="pt-BR" b="1" i="1" dirty="0">
                    <a:solidFill>
                      <a:srgbClr val="00B050"/>
                    </a:solidFill>
                    <a:effectLst/>
                  </a:rPr>
                  <a:t>muito grandes</a:t>
                </a:r>
                <a:r>
                  <a:rPr lang="pt-BR" b="0" i="0" dirty="0">
                    <a:effectLst/>
                  </a:rPr>
                  <a:t> podem causar </a:t>
                </a:r>
                <a:r>
                  <a:rPr lang="pt-BR" b="1" i="1" dirty="0">
                    <a:solidFill>
                      <a:srgbClr val="00B050"/>
                    </a:solidFill>
                    <a:effectLst/>
                  </a:rPr>
                  <a:t>divergência</a:t>
                </a:r>
                <a:r>
                  <a:rPr lang="pt-BR" b="0" i="0" dirty="0">
                    <a:effectLst/>
                  </a:rPr>
                  <a:t>. </a:t>
                </a:r>
              </a:p>
              <a:p>
                <a:r>
                  <a:rPr lang="pt-BR" b="0" i="0" dirty="0">
                    <a:effectLst/>
                  </a:rPr>
                  <a:t>Em geral, a escolha do passo é feita empiricamente por meio de experimentação.</a:t>
                </a:r>
              </a:p>
              <a:p>
                <a:r>
                  <a:rPr lang="pt-BR" dirty="0"/>
                  <a:t>Uma regra empírica para </a:t>
                </a:r>
                <a:r>
                  <a:rPr lang="pt-BR" b="1" i="1" dirty="0"/>
                  <a:t>exploração</a:t>
                </a:r>
                <a:r>
                  <a:rPr lang="pt-BR" dirty="0"/>
                  <a:t> do passo de aprendizagem é usar a seguinte sequência (</a:t>
                </a:r>
                <a:r>
                  <a:rPr lang="pt-BR" b="1" i="1" dirty="0"/>
                  <a:t>ajuste manual</a:t>
                </a:r>
                <a:r>
                  <a:rPr lang="pt-BR" dirty="0"/>
                  <a:t>):</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m:t>
                      </m:r>
                      <m:r>
                        <a:rPr lang="pt-BR" b="0" i="1" smtClean="0">
                          <a:latin typeface="Cambria Math" panose="02040503050406030204" pitchFamily="18" charset="0"/>
                        </a:rPr>
                        <m:t>, 0.001, 0.003, 0.01, 0.03, 0.1, 0.3, 1.0, …</m:t>
                      </m:r>
                    </m:oMath>
                  </m:oMathPara>
                </a14:m>
                <a:endParaRPr lang="pt-BR" dirty="0"/>
              </a:p>
            </p:txBody>
          </p:sp>
        </mc:Choice>
        <mc:Fallback xmlns="">
          <p:sp>
            <p:nvSpPr>
              <p:cNvPr id="3" name="Espaço Reservado para Conteúdo 2">
                <a:extLst>
                  <a:ext uri="{FF2B5EF4-FFF2-40B4-BE49-F238E27FC236}">
                    <a16:creationId xmlns:a16="http://schemas.microsoft.com/office/drawing/2014/main" id="{5937D7F6-2609-AE39-CC56-50E8812A0FF6}"/>
                  </a:ext>
                </a:extLst>
              </p:cNvPr>
              <p:cNvSpPr>
                <a:spLocks noGrp="1" noRot="1" noChangeAspect="1" noMove="1" noResize="1" noEditPoints="1" noAdjustHandles="1" noChangeArrowheads="1" noChangeShapeType="1" noTextEdit="1"/>
              </p:cNvSpPr>
              <p:nvPr>
                <p:ph idx="1"/>
              </p:nvPr>
            </p:nvSpPr>
            <p:spPr>
              <a:xfrm>
                <a:off x="838201" y="1825624"/>
                <a:ext cx="11180974" cy="5032375"/>
              </a:xfrm>
              <a:blipFill>
                <a:blip r:embed="rId3"/>
                <a:stretch>
                  <a:fillRect l="-981" t="-2663" r="-1254"/>
                </a:stretch>
              </a:blipFill>
            </p:spPr>
            <p:txBody>
              <a:bodyPr/>
              <a:lstStyle/>
              <a:p>
                <a:r>
                  <a:rPr lang="pt-BR">
                    <a:noFill/>
                  </a:rPr>
                  <a:t> </a:t>
                </a:r>
              </a:p>
            </p:txBody>
          </p:sp>
        </mc:Fallback>
      </mc:AlternateContent>
      <p:sp>
        <p:nvSpPr>
          <p:cNvPr id="6" name="Arc 16">
            <a:extLst>
              <a:ext uri="{FF2B5EF4-FFF2-40B4-BE49-F238E27FC236}">
                <a16:creationId xmlns:a16="http://schemas.microsoft.com/office/drawing/2014/main" id="{FADFFC9D-BD51-9093-3AFE-1567CE0EE43C}"/>
              </a:ext>
            </a:extLst>
          </p:cNvPr>
          <p:cNvSpPr/>
          <p:nvPr/>
        </p:nvSpPr>
        <p:spPr>
          <a:xfrm rot="7589185">
            <a:off x="4144164" y="5194536"/>
            <a:ext cx="1059543" cy="1393371"/>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7" name="TextBox 17">
                <a:extLst>
                  <a:ext uri="{FF2B5EF4-FFF2-40B4-BE49-F238E27FC236}">
                    <a16:creationId xmlns:a16="http://schemas.microsoft.com/office/drawing/2014/main" id="{3E05BB30-5F5E-02E5-F40C-5ED014858567}"/>
                  </a:ext>
                </a:extLst>
              </p:cNvPr>
              <p:cNvSpPr txBox="1"/>
              <p:nvPr/>
            </p:nvSpPr>
            <p:spPr>
              <a:xfrm>
                <a:off x="4240751" y="6480330"/>
                <a:ext cx="105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3</m:t>
                      </m:r>
                      <m:r>
                        <a:rPr lang="pt-BR"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7" name="TextBox 17">
                <a:extLst>
                  <a:ext uri="{FF2B5EF4-FFF2-40B4-BE49-F238E27FC236}">
                    <a16:creationId xmlns:a16="http://schemas.microsoft.com/office/drawing/2014/main" id="{3E05BB30-5F5E-02E5-F40C-5ED014858567}"/>
                  </a:ext>
                </a:extLst>
              </p:cNvPr>
              <p:cNvSpPr txBox="1">
                <a:spLocks noRot="1" noChangeAspect="1" noMove="1" noResize="1" noEditPoints="1" noAdjustHandles="1" noChangeArrowheads="1" noChangeShapeType="1" noTextEdit="1"/>
              </p:cNvSpPr>
              <p:nvPr/>
            </p:nvSpPr>
            <p:spPr>
              <a:xfrm>
                <a:off x="4240751" y="6480330"/>
                <a:ext cx="1059543" cy="369332"/>
              </a:xfrm>
              <a:prstGeom prst="rect">
                <a:avLst/>
              </a:prstGeom>
              <a:blipFill>
                <a:blip r:embed="rId4"/>
                <a:stretch>
                  <a:fillRect/>
                </a:stretch>
              </a:blipFill>
            </p:spPr>
            <p:txBody>
              <a:bodyPr/>
              <a:lstStyle/>
              <a:p>
                <a:r>
                  <a:rPr lang="pt-BR">
                    <a:noFill/>
                  </a:rPr>
                  <a:t> </a:t>
                </a:r>
              </a:p>
            </p:txBody>
          </p:sp>
        </mc:Fallback>
      </mc:AlternateContent>
      <p:sp>
        <p:nvSpPr>
          <p:cNvPr id="8" name="Arc 18">
            <a:extLst>
              <a:ext uri="{FF2B5EF4-FFF2-40B4-BE49-F238E27FC236}">
                <a16:creationId xmlns:a16="http://schemas.microsoft.com/office/drawing/2014/main" id="{7E54F900-1BCF-B720-53AA-630E39DA0CA7}"/>
              </a:ext>
            </a:extLst>
          </p:cNvPr>
          <p:cNvSpPr/>
          <p:nvPr/>
        </p:nvSpPr>
        <p:spPr>
          <a:xfrm rot="7589185">
            <a:off x="5120693" y="5220906"/>
            <a:ext cx="1059543" cy="1393371"/>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9" name="TextBox 19">
                <a:extLst>
                  <a:ext uri="{FF2B5EF4-FFF2-40B4-BE49-F238E27FC236}">
                    <a16:creationId xmlns:a16="http://schemas.microsoft.com/office/drawing/2014/main" id="{143895B5-9CD7-6B2A-5B40-B65ADC335727}"/>
                  </a:ext>
                </a:extLst>
              </p:cNvPr>
              <p:cNvSpPr txBox="1"/>
              <p:nvPr/>
            </p:nvSpPr>
            <p:spPr>
              <a:xfrm>
                <a:off x="5268460" y="6499845"/>
                <a:ext cx="105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3</m:t>
                      </m:r>
                      <m:r>
                        <a:rPr lang="pt-BR"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9" name="TextBox 19">
                <a:extLst>
                  <a:ext uri="{FF2B5EF4-FFF2-40B4-BE49-F238E27FC236}">
                    <a16:creationId xmlns:a16="http://schemas.microsoft.com/office/drawing/2014/main" id="{143895B5-9CD7-6B2A-5B40-B65ADC335727}"/>
                  </a:ext>
                </a:extLst>
              </p:cNvPr>
              <p:cNvSpPr txBox="1">
                <a:spLocks noRot="1" noChangeAspect="1" noMove="1" noResize="1" noEditPoints="1" noAdjustHandles="1" noChangeArrowheads="1" noChangeShapeType="1" noTextEdit="1"/>
              </p:cNvSpPr>
              <p:nvPr/>
            </p:nvSpPr>
            <p:spPr>
              <a:xfrm>
                <a:off x="5268460" y="6499845"/>
                <a:ext cx="1059543" cy="369332"/>
              </a:xfrm>
              <a:prstGeom prst="rect">
                <a:avLst/>
              </a:prstGeom>
              <a:blipFill>
                <a:blip r:embed="rId5"/>
                <a:stretch>
                  <a:fillRect/>
                </a:stretch>
              </a:blipFill>
            </p:spPr>
            <p:txBody>
              <a:bodyPr/>
              <a:lstStyle/>
              <a:p>
                <a:r>
                  <a:rPr lang="pt-BR">
                    <a:noFill/>
                  </a:rPr>
                  <a:t> </a:t>
                </a:r>
              </a:p>
            </p:txBody>
          </p:sp>
        </mc:Fallback>
      </mc:AlternateContent>
      <p:sp>
        <p:nvSpPr>
          <p:cNvPr id="10" name="Arc 20">
            <a:extLst>
              <a:ext uri="{FF2B5EF4-FFF2-40B4-BE49-F238E27FC236}">
                <a16:creationId xmlns:a16="http://schemas.microsoft.com/office/drawing/2014/main" id="{35953112-E242-B812-3BDA-2555E5932180}"/>
              </a:ext>
            </a:extLst>
          </p:cNvPr>
          <p:cNvSpPr/>
          <p:nvPr/>
        </p:nvSpPr>
        <p:spPr>
          <a:xfrm rot="7381844">
            <a:off x="6086074" y="5429728"/>
            <a:ext cx="821031" cy="1155237"/>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1" name="TextBox 21">
                <a:extLst>
                  <a:ext uri="{FF2B5EF4-FFF2-40B4-BE49-F238E27FC236}">
                    <a16:creationId xmlns:a16="http://schemas.microsoft.com/office/drawing/2014/main" id="{E8AC4AC6-AC67-A956-F839-099263F85B11}"/>
                  </a:ext>
                </a:extLst>
              </p:cNvPr>
              <p:cNvSpPr txBox="1"/>
              <p:nvPr/>
            </p:nvSpPr>
            <p:spPr>
              <a:xfrm>
                <a:off x="6047412" y="6489012"/>
                <a:ext cx="105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3</m:t>
                      </m:r>
                      <m:r>
                        <a:rPr lang="pt-BR"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11" name="TextBox 21">
                <a:extLst>
                  <a:ext uri="{FF2B5EF4-FFF2-40B4-BE49-F238E27FC236}">
                    <a16:creationId xmlns:a16="http://schemas.microsoft.com/office/drawing/2014/main" id="{E8AC4AC6-AC67-A956-F839-099263F85B11}"/>
                  </a:ext>
                </a:extLst>
              </p:cNvPr>
              <p:cNvSpPr txBox="1">
                <a:spLocks noRot="1" noChangeAspect="1" noMove="1" noResize="1" noEditPoints="1" noAdjustHandles="1" noChangeArrowheads="1" noChangeShapeType="1" noTextEdit="1"/>
              </p:cNvSpPr>
              <p:nvPr/>
            </p:nvSpPr>
            <p:spPr>
              <a:xfrm>
                <a:off x="6047412" y="6489012"/>
                <a:ext cx="1059543" cy="369332"/>
              </a:xfrm>
              <a:prstGeom prst="rect">
                <a:avLst/>
              </a:prstGeom>
              <a:blipFill>
                <a:blip r:embed="rId6"/>
                <a:stretch>
                  <a:fillRect/>
                </a:stretch>
              </a:blipFill>
            </p:spPr>
            <p:txBody>
              <a:bodyPr/>
              <a:lstStyle/>
              <a:p>
                <a:r>
                  <a:rPr lang="pt-BR">
                    <a:noFill/>
                  </a:rPr>
                  <a:t> </a:t>
                </a:r>
              </a:p>
            </p:txBody>
          </p:sp>
        </mc:Fallback>
      </mc:AlternateContent>
      <p:sp>
        <p:nvSpPr>
          <p:cNvPr id="12" name="Arc 22">
            <a:extLst>
              <a:ext uri="{FF2B5EF4-FFF2-40B4-BE49-F238E27FC236}">
                <a16:creationId xmlns:a16="http://schemas.microsoft.com/office/drawing/2014/main" id="{7975BFFB-0E0B-DB6F-4946-7B7CFBBD7764}"/>
              </a:ext>
            </a:extLst>
          </p:cNvPr>
          <p:cNvSpPr/>
          <p:nvPr/>
        </p:nvSpPr>
        <p:spPr>
          <a:xfrm rot="7285154">
            <a:off x="6889653" y="5492856"/>
            <a:ext cx="729866" cy="1080087"/>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Arc 25">
            <a:extLst>
              <a:ext uri="{FF2B5EF4-FFF2-40B4-BE49-F238E27FC236}">
                <a16:creationId xmlns:a16="http://schemas.microsoft.com/office/drawing/2014/main" id="{38544561-E633-C2CD-7154-BE26A6E6C18E}"/>
              </a:ext>
            </a:extLst>
          </p:cNvPr>
          <p:cNvSpPr/>
          <p:nvPr/>
        </p:nvSpPr>
        <p:spPr>
          <a:xfrm rot="7043539">
            <a:off x="7606310" y="5646660"/>
            <a:ext cx="574483" cy="919370"/>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Arc 26">
            <a:extLst>
              <a:ext uri="{FF2B5EF4-FFF2-40B4-BE49-F238E27FC236}">
                <a16:creationId xmlns:a16="http://schemas.microsoft.com/office/drawing/2014/main" id="{4EF49F99-C5ED-5CB9-69BE-6074CF85E4B4}"/>
              </a:ext>
            </a:extLst>
          </p:cNvPr>
          <p:cNvSpPr/>
          <p:nvPr/>
        </p:nvSpPr>
        <p:spPr>
          <a:xfrm rot="7439932">
            <a:off x="8202137" y="5725698"/>
            <a:ext cx="492730" cy="824698"/>
          </a:xfrm>
          <a:prstGeom prst="arc">
            <a:avLst>
              <a:gd name="adj1" fmla="val 15558147"/>
              <a:gd name="adj2" fmla="val 2091548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5" name="TextBox 28">
                <a:extLst>
                  <a:ext uri="{FF2B5EF4-FFF2-40B4-BE49-F238E27FC236}">
                    <a16:creationId xmlns:a16="http://schemas.microsoft.com/office/drawing/2014/main" id="{F8424A97-4931-D4FB-2715-5C7B8EF2182B}"/>
                  </a:ext>
                </a:extLst>
              </p:cNvPr>
              <p:cNvSpPr txBox="1"/>
              <p:nvPr/>
            </p:nvSpPr>
            <p:spPr>
              <a:xfrm>
                <a:off x="7504301" y="6482262"/>
                <a:ext cx="105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3</m:t>
                      </m:r>
                      <m:r>
                        <a:rPr lang="pt-BR"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15" name="TextBox 28">
                <a:extLst>
                  <a:ext uri="{FF2B5EF4-FFF2-40B4-BE49-F238E27FC236}">
                    <a16:creationId xmlns:a16="http://schemas.microsoft.com/office/drawing/2014/main" id="{F8424A97-4931-D4FB-2715-5C7B8EF2182B}"/>
                  </a:ext>
                </a:extLst>
              </p:cNvPr>
              <p:cNvSpPr txBox="1">
                <a:spLocks noRot="1" noChangeAspect="1" noMove="1" noResize="1" noEditPoints="1" noAdjustHandles="1" noChangeArrowheads="1" noChangeShapeType="1" noTextEdit="1"/>
              </p:cNvSpPr>
              <p:nvPr/>
            </p:nvSpPr>
            <p:spPr>
              <a:xfrm>
                <a:off x="7504301" y="6482262"/>
                <a:ext cx="1059543" cy="369332"/>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TextBox 29">
                <a:extLst>
                  <a:ext uri="{FF2B5EF4-FFF2-40B4-BE49-F238E27FC236}">
                    <a16:creationId xmlns:a16="http://schemas.microsoft.com/office/drawing/2014/main" id="{F4403508-F5BF-1E8E-02DB-4035FA6169FC}"/>
                  </a:ext>
                </a:extLst>
              </p:cNvPr>
              <p:cNvSpPr txBox="1"/>
              <p:nvPr/>
            </p:nvSpPr>
            <p:spPr>
              <a:xfrm>
                <a:off x="8141180" y="6493794"/>
                <a:ext cx="105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3</m:t>
                      </m:r>
                      <m:r>
                        <a:rPr lang="pt-BR"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16" name="TextBox 29">
                <a:extLst>
                  <a:ext uri="{FF2B5EF4-FFF2-40B4-BE49-F238E27FC236}">
                    <a16:creationId xmlns:a16="http://schemas.microsoft.com/office/drawing/2014/main" id="{F4403508-F5BF-1E8E-02DB-4035FA6169FC}"/>
                  </a:ext>
                </a:extLst>
              </p:cNvPr>
              <p:cNvSpPr txBox="1">
                <a:spLocks noRot="1" noChangeAspect="1" noMove="1" noResize="1" noEditPoints="1" noAdjustHandles="1" noChangeArrowheads="1" noChangeShapeType="1" noTextEdit="1"/>
              </p:cNvSpPr>
              <p:nvPr/>
            </p:nvSpPr>
            <p:spPr>
              <a:xfrm>
                <a:off x="8141180" y="6493794"/>
                <a:ext cx="1059543" cy="369332"/>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TextBox 19">
                <a:extLst>
                  <a:ext uri="{FF2B5EF4-FFF2-40B4-BE49-F238E27FC236}">
                    <a16:creationId xmlns:a16="http://schemas.microsoft.com/office/drawing/2014/main" id="{34060A1D-2E52-39F5-0DF8-189C862047D9}"/>
                  </a:ext>
                </a:extLst>
              </p:cNvPr>
              <p:cNvSpPr txBox="1"/>
              <p:nvPr/>
            </p:nvSpPr>
            <p:spPr>
              <a:xfrm>
                <a:off x="6822682" y="6490418"/>
                <a:ext cx="10595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3</m:t>
                      </m:r>
                      <m:r>
                        <a:rPr lang="pt-BR"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17" name="TextBox 19">
                <a:extLst>
                  <a:ext uri="{FF2B5EF4-FFF2-40B4-BE49-F238E27FC236}">
                    <a16:creationId xmlns:a16="http://schemas.microsoft.com/office/drawing/2014/main" id="{34060A1D-2E52-39F5-0DF8-189C862047D9}"/>
                  </a:ext>
                </a:extLst>
              </p:cNvPr>
              <p:cNvSpPr txBox="1">
                <a:spLocks noRot="1" noChangeAspect="1" noMove="1" noResize="1" noEditPoints="1" noAdjustHandles="1" noChangeArrowheads="1" noChangeShapeType="1" noTextEdit="1"/>
              </p:cNvSpPr>
              <p:nvPr/>
            </p:nvSpPr>
            <p:spPr>
              <a:xfrm>
                <a:off x="6822682" y="6490418"/>
                <a:ext cx="1059543" cy="369332"/>
              </a:xfrm>
              <a:prstGeom prst="rect">
                <a:avLst/>
              </a:prstGeom>
              <a:blipFill>
                <a:blip r:embed="rId9"/>
                <a:stretch>
                  <a:fillRect/>
                </a:stretch>
              </a:blipFill>
            </p:spPr>
            <p:txBody>
              <a:bodyPr/>
              <a:lstStyle/>
              <a:p>
                <a:r>
                  <a:rPr lang="pt-BR">
                    <a:noFill/>
                  </a:rPr>
                  <a:t> </a:t>
                </a:r>
              </a:p>
            </p:txBody>
          </p:sp>
        </mc:Fallback>
      </mc:AlternateContent>
      <p:sp>
        <p:nvSpPr>
          <p:cNvPr id="18" name="Rectangle 3">
            <a:extLst>
              <a:ext uri="{FF2B5EF4-FFF2-40B4-BE49-F238E27FC236}">
                <a16:creationId xmlns:a16="http://schemas.microsoft.com/office/drawing/2014/main" id="{A93A9D3A-8C54-B58D-C4C0-7F2E2E3666A0}"/>
              </a:ext>
            </a:extLst>
          </p:cNvPr>
          <p:cNvSpPr/>
          <p:nvPr/>
        </p:nvSpPr>
        <p:spPr>
          <a:xfrm>
            <a:off x="0" y="6572663"/>
            <a:ext cx="3838026" cy="276999"/>
          </a:xfrm>
          <a:prstGeom prst="rect">
            <a:avLst/>
          </a:prstGeom>
        </p:spPr>
        <p:txBody>
          <a:bodyPr wrap="square">
            <a:spAutoFit/>
          </a:bodyPr>
          <a:lstStyle/>
          <a:p>
            <a:r>
              <a:rPr lang="nl-BE" sz="1200" dirty="0">
                <a:hlinkClick r:id="rId10"/>
              </a:rPr>
              <a:t>Exemplo: </a:t>
            </a:r>
            <a:r>
              <a:rPr lang="pt-BR" sz="1200" dirty="0" err="1">
                <a:hlinkClick r:id="rId10"/>
              </a:rPr>
              <a:t>selecionando_o_passo_de_aprendizagem.ipynb</a:t>
            </a:r>
            <a:endParaRPr lang="pt-BR" sz="1200" dirty="0"/>
          </a:p>
        </p:txBody>
      </p:sp>
    </p:spTree>
    <p:extLst>
      <p:ext uri="{BB962C8B-B14F-4D97-AF65-F5344CB8AC3E}">
        <p14:creationId xmlns:p14="http://schemas.microsoft.com/office/powerpoint/2010/main" val="938094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D4CFC-DDCB-8078-3C54-56133CAABF8B}"/>
              </a:ext>
            </a:extLst>
          </p:cNvPr>
          <p:cNvSpPr>
            <a:spLocks noGrp="1"/>
          </p:cNvSpPr>
          <p:nvPr>
            <p:ph type="title"/>
          </p:nvPr>
        </p:nvSpPr>
        <p:spPr/>
        <p:txBody>
          <a:bodyPr/>
          <a:lstStyle/>
          <a:p>
            <a:r>
              <a:rPr lang="pt-BR" dirty="0"/>
              <a:t>Passo de aprendizado pequeno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EE83549-CA46-62F5-CF24-FC969E4A47BB}"/>
                  </a:ext>
                </a:extLst>
              </p:cNvPr>
              <p:cNvSpPr>
                <a:spLocks noGrp="1"/>
              </p:cNvSpPr>
              <p:nvPr>
                <p:ph idx="1"/>
              </p:nvPr>
            </p:nvSpPr>
            <p:spPr>
              <a:xfrm>
                <a:off x="843481" y="1825624"/>
                <a:ext cx="11218682" cy="2703957"/>
              </a:xfrm>
            </p:spPr>
            <p:txBody>
              <a:bodyPr>
                <a:normAutofit/>
              </a:bodyPr>
              <a:lstStyle/>
              <a:p>
                <a:r>
                  <a:rPr lang="pt-BR" dirty="0"/>
                  <a:t>Caso o passo de aprendizagem seja </a:t>
                </a:r>
                <a:r>
                  <a:rPr lang="pt-BR" b="1" i="1" dirty="0">
                    <a:solidFill>
                      <a:srgbClr val="00B050"/>
                    </a:solidFill>
                  </a:rPr>
                  <a:t>muito pequeno</a:t>
                </a:r>
                <a:r>
                  <a:rPr lang="pt-BR" dirty="0"/>
                  <a:t>, a </a:t>
                </a:r>
                <a:r>
                  <a:rPr lang="pt-BR" b="1" i="1" dirty="0">
                    <a:solidFill>
                      <a:srgbClr val="00B050"/>
                    </a:solidFill>
                  </a:rPr>
                  <a:t>convergência do algoritmo será muito lenta</a:t>
                </a:r>
                <a:r>
                  <a:rPr lang="pt-BR" dirty="0"/>
                  <a:t>.</a:t>
                </a:r>
              </a:p>
              <a:p>
                <a:r>
                  <a:rPr lang="pt-BR" dirty="0"/>
                  <a:t>No exemplo abaixo, com </a:t>
                </a:r>
                <a14:m>
                  <m:oMath xmlns:m="http://schemas.openxmlformats.org/officeDocument/2006/math">
                    <m:r>
                      <a:rPr lang="pt-BR" i="1" smtClean="0">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m:t>
                    </m:r>
                    <m:sSup>
                      <m:sSupPr>
                        <m:ctrlPr>
                          <a:rPr lang="pt-BR" b="0" i="1" smtClean="0">
                            <a:latin typeface="Cambria Math" panose="02040503050406030204" pitchFamily="18" charset="0"/>
                            <a:ea typeface="Cambria Math" panose="02040503050406030204" pitchFamily="18" charset="0"/>
                          </a:rPr>
                        </m:ctrlPr>
                      </m:sSupPr>
                      <m:e>
                        <m:r>
                          <a:rPr lang="pt-BR" b="0" i="1" smtClean="0">
                            <a:latin typeface="Cambria Math" panose="02040503050406030204" pitchFamily="18" charset="0"/>
                            <a:ea typeface="Cambria Math" panose="02040503050406030204" pitchFamily="18" charset="0"/>
                          </a:rPr>
                          <m:t>10</m:t>
                        </m:r>
                      </m:e>
                      <m:sup>
                        <m:r>
                          <a:rPr lang="pt-BR" b="0" i="1" smtClean="0">
                            <a:latin typeface="Cambria Math" panose="02040503050406030204" pitchFamily="18" charset="0"/>
                            <a:ea typeface="Cambria Math" panose="02040503050406030204" pitchFamily="18" charset="0"/>
                          </a:rPr>
                          <m:t>−6</m:t>
                        </m:r>
                      </m:sup>
                    </m:sSup>
                  </m:oMath>
                </a14:m>
                <a:r>
                  <a:rPr lang="pt-BR" dirty="0"/>
                  <a:t>, o algoritmo atinge o ponto de mínimo, i.e., converge, após mais de 250 épocas.</a:t>
                </a:r>
              </a:p>
              <a:p>
                <a:pPr lvl="1">
                  <a:buFont typeface="Wingdings" panose="05000000000000000000" pitchFamily="2" charset="2"/>
                  <a:buChar char="§"/>
                </a:pPr>
                <a:r>
                  <a:rPr lang="pt-BR" dirty="0"/>
                  <a:t>Passos muito curtos, fazem com que o algoritmo caminhe vagarosamente em direção ao </a:t>
                </a:r>
                <a:r>
                  <a:rPr lang="pt-BR" b="1" i="1" dirty="0"/>
                  <a:t>mínimo global</a:t>
                </a:r>
                <a:r>
                  <a:rPr lang="pt-BR" dirty="0"/>
                  <a:t> da </a:t>
                </a:r>
                <a:r>
                  <a:rPr lang="pt-BR" b="1" i="1" dirty="0"/>
                  <a:t>função de erro</a:t>
                </a:r>
                <a:r>
                  <a:rPr lang="pt-BR" dirty="0"/>
                  <a:t>.</a:t>
                </a:r>
              </a:p>
            </p:txBody>
          </p:sp>
        </mc:Choice>
        <mc:Fallback xmlns="">
          <p:sp>
            <p:nvSpPr>
              <p:cNvPr id="3" name="Espaço Reservado para Conteúdo 2">
                <a:extLst>
                  <a:ext uri="{FF2B5EF4-FFF2-40B4-BE49-F238E27FC236}">
                    <a16:creationId xmlns:a16="http://schemas.microsoft.com/office/drawing/2014/main" id="{7EE83549-CA46-62F5-CF24-FC969E4A47BB}"/>
                  </a:ext>
                </a:extLst>
              </p:cNvPr>
              <p:cNvSpPr>
                <a:spLocks noGrp="1" noRot="1" noChangeAspect="1" noMove="1" noResize="1" noEditPoints="1" noAdjustHandles="1" noChangeArrowheads="1" noChangeShapeType="1" noTextEdit="1"/>
              </p:cNvSpPr>
              <p:nvPr>
                <p:ph idx="1"/>
              </p:nvPr>
            </p:nvSpPr>
            <p:spPr>
              <a:xfrm>
                <a:off x="843481" y="1825624"/>
                <a:ext cx="11218682" cy="2703957"/>
              </a:xfrm>
              <a:blipFill>
                <a:blip r:embed="rId3"/>
                <a:stretch>
                  <a:fillRect l="-978" t="-3604" r="-1630"/>
                </a:stretch>
              </a:blipFill>
            </p:spPr>
            <p:txBody>
              <a:bodyPr/>
              <a:lstStyle/>
              <a:p>
                <a:r>
                  <a:rPr lang="pt-BR">
                    <a:noFill/>
                  </a:rPr>
                  <a:t> </a:t>
                </a:r>
              </a:p>
            </p:txBody>
          </p:sp>
        </mc:Fallback>
      </mc:AlternateContent>
      <p:pic>
        <p:nvPicPr>
          <p:cNvPr id="5" name="Picture 5">
            <a:extLst>
              <a:ext uri="{FF2B5EF4-FFF2-40B4-BE49-F238E27FC236}">
                <a16:creationId xmlns:a16="http://schemas.microsoft.com/office/drawing/2014/main" id="{404700FD-2AD0-0263-A281-0518044D23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94" t="13692" r="22970" b="19399"/>
          <a:stretch/>
        </p:blipFill>
        <p:spPr>
          <a:xfrm>
            <a:off x="838200" y="4529581"/>
            <a:ext cx="2794921" cy="2233394"/>
          </a:xfrm>
          <a:prstGeom prst="rect">
            <a:avLst/>
          </a:prstGeom>
        </p:spPr>
      </p:pic>
      <p:pic>
        <p:nvPicPr>
          <p:cNvPr id="6" name="Picture 6">
            <a:extLst>
              <a:ext uri="{FF2B5EF4-FFF2-40B4-BE49-F238E27FC236}">
                <a16:creationId xmlns:a16="http://schemas.microsoft.com/office/drawing/2014/main" id="{5C026D89-CF0B-9034-ECD6-7E0ECB93400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001" r="9381" b="2090"/>
          <a:stretch/>
        </p:blipFill>
        <p:spPr>
          <a:xfrm>
            <a:off x="5117246" y="4529581"/>
            <a:ext cx="2461767" cy="2230891"/>
          </a:xfrm>
          <a:prstGeom prst="rect">
            <a:avLst/>
          </a:prstGeom>
        </p:spPr>
      </p:pic>
      <p:cxnSp>
        <p:nvCxnSpPr>
          <p:cNvPr id="8" name="Straight Arrow Connector 10">
            <a:extLst>
              <a:ext uri="{FF2B5EF4-FFF2-40B4-BE49-F238E27FC236}">
                <a16:creationId xmlns:a16="http://schemas.microsoft.com/office/drawing/2014/main" id="{00ACB6AA-75DC-2F42-67F7-9B365EB6FD7D}"/>
              </a:ext>
            </a:extLst>
          </p:cNvPr>
          <p:cNvCxnSpPr>
            <a:cxnSpLocks/>
          </p:cNvCxnSpPr>
          <p:nvPr/>
        </p:nvCxnSpPr>
        <p:spPr>
          <a:xfrm flipV="1">
            <a:off x="5119618" y="6502653"/>
            <a:ext cx="303166" cy="2578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11">
                <a:extLst>
                  <a:ext uri="{FF2B5EF4-FFF2-40B4-BE49-F238E27FC236}">
                    <a16:creationId xmlns:a16="http://schemas.microsoft.com/office/drawing/2014/main" id="{8E1AC9A0-8AE3-88D2-924C-3555079253D3}"/>
                  </a:ext>
                </a:extLst>
              </p:cNvPr>
              <p:cNvSpPr txBox="1"/>
              <p:nvPr/>
            </p:nvSpPr>
            <p:spPr>
              <a:xfrm>
                <a:off x="4428429" y="6550223"/>
                <a:ext cx="812715" cy="307777"/>
              </a:xfrm>
              <a:prstGeom prst="rect">
                <a:avLst/>
              </a:prstGeom>
              <a:noFill/>
            </p:spPr>
            <p:txBody>
              <a:bodyPr wrap="square" rtlCol="0">
                <a:spAutoFit/>
              </a:bodyPr>
              <a:lstStyle/>
              <a:p>
                <a:pPr algn="ctr"/>
                <a14:m>
                  <m:oMath xmlns:m="http://schemas.openxmlformats.org/officeDocument/2006/math">
                    <m:r>
                      <a:rPr lang="pt-BR" sz="1400" b="1" i="1" smtClean="0">
                        <a:latin typeface="Cambria Math" panose="02040503050406030204" pitchFamily="18" charset="0"/>
                      </a:rPr>
                      <m:t>𝒂</m:t>
                    </m:r>
                  </m:oMath>
                </a14:m>
                <a:r>
                  <a:rPr lang="pt-BR" sz="1400" dirty="0"/>
                  <a:t> inicial</a:t>
                </a:r>
              </a:p>
            </p:txBody>
          </p:sp>
        </mc:Choice>
        <mc:Fallback xmlns="">
          <p:sp>
            <p:nvSpPr>
              <p:cNvPr id="9" name="TextBox 11">
                <a:extLst>
                  <a:ext uri="{FF2B5EF4-FFF2-40B4-BE49-F238E27FC236}">
                    <a16:creationId xmlns:a16="http://schemas.microsoft.com/office/drawing/2014/main" id="{8E1AC9A0-8AE3-88D2-924C-3555079253D3}"/>
                  </a:ext>
                </a:extLst>
              </p:cNvPr>
              <p:cNvSpPr txBox="1">
                <a:spLocks noRot="1" noChangeAspect="1" noMove="1" noResize="1" noEditPoints="1" noAdjustHandles="1" noChangeArrowheads="1" noChangeShapeType="1" noTextEdit="1"/>
              </p:cNvSpPr>
              <p:nvPr/>
            </p:nvSpPr>
            <p:spPr>
              <a:xfrm>
                <a:off x="4428429" y="6550223"/>
                <a:ext cx="812715" cy="307777"/>
              </a:xfrm>
              <a:prstGeom prst="rect">
                <a:avLst/>
              </a:prstGeom>
              <a:blipFill>
                <a:blip r:embed="rId6"/>
                <a:stretch>
                  <a:fillRect t="-4000" b="-20000"/>
                </a:stretch>
              </a:blipFill>
            </p:spPr>
            <p:txBody>
              <a:bodyPr/>
              <a:lstStyle/>
              <a:p>
                <a:r>
                  <a:rPr lang="pt-BR">
                    <a:noFill/>
                  </a:rPr>
                  <a:t> </a:t>
                </a:r>
              </a:p>
            </p:txBody>
          </p:sp>
        </mc:Fallback>
      </mc:AlternateContent>
      <p:pic>
        <p:nvPicPr>
          <p:cNvPr id="4" name="Picture 2">
            <a:extLst>
              <a:ext uri="{FF2B5EF4-FFF2-40B4-BE49-F238E27FC236}">
                <a16:creationId xmlns:a16="http://schemas.microsoft.com/office/drawing/2014/main" id="{F21DC2AF-EDF3-1582-F5C3-58459BFDB97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000"/>
          <a:stretch/>
        </p:blipFill>
        <p:spPr bwMode="auto">
          <a:xfrm>
            <a:off x="9420224" y="4529582"/>
            <a:ext cx="2010613" cy="223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66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07E1E-02FA-BE90-DF8D-F7CD2EFB6D24}"/>
              </a:ext>
            </a:extLst>
          </p:cNvPr>
          <p:cNvSpPr>
            <a:spLocks noGrp="1"/>
          </p:cNvSpPr>
          <p:nvPr>
            <p:ph type="title"/>
          </p:nvPr>
        </p:nvSpPr>
        <p:spPr/>
        <p:txBody>
          <a:bodyPr/>
          <a:lstStyle/>
          <a:p>
            <a:r>
              <a:rPr lang="pt-BR" dirty="0"/>
              <a:t>Passo de aprendizado grande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69917BF-2F45-6A09-7D88-35A718CBAA50}"/>
                  </a:ext>
                </a:extLst>
              </p:cNvPr>
              <p:cNvSpPr>
                <a:spLocks noGrp="1"/>
              </p:cNvSpPr>
              <p:nvPr>
                <p:ph idx="1"/>
              </p:nvPr>
            </p:nvSpPr>
            <p:spPr>
              <a:xfrm>
                <a:off x="838200" y="1825624"/>
                <a:ext cx="11253715" cy="4881733"/>
              </a:xfrm>
            </p:spPr>
            <p:txBody>
              <a:bodyPr>
                <a:normAutofit/>
              </a:bodyPr>
              <a:lstStyle/>
              <a:p>
                <a:r>
                  <a:rPr lang="pt-BR" dirty="0"/>
                  <a:t>Caso o passo seja grande, o algoritmo pode nunca convergir.</a:t>
                </a:r>
              </a:p>
              <a:p>
                <a:r>
                  <a:rPr lang="pt-BR" dirty="0"/>
                  <a:t>Se o passo</a:t>
                </a:r>
                <a14:m>
                  <m:oMath xmlns:m="http://schemas.openxmlformats.org/officeDocument/2006/math">
                    <m:r>
                      <a:rPr lang="pt-BR" i="1">
                        <a:latin typeface="Cambria Math" panose="02040503050406030204" pitchFamily="18" charset="0"/>
                        <a:ea typeface="Cambria Math" panose="02040503050406030204" pitchFamily="18" charset="0"/>
                      </a:rPr>
                      <m:t> </m:t>
                    </m:r>
                  </m:oMath>
                </a14:m>
                <a:r>
                  <a:rPr lang="pt-BR" dirty="0"/>
                  <a:t>for grande, </a:t>
                </a:r>
                <a:r>
                  <a:rPr lang="pt-BR" b="1" i="1" dirty="0">
                    <a:solidFill>
                      <a:srgbClr val="00B050"/>
                    </a:solidFill>
                  </a:rPr>
                  <a:t>mas não tão grande assim</a:t>
                </a:r>
                <a:r>
                  <a:rPr lang="pt-BR" dirty="0"/>
                  <a:t>, o algoritmo pode ficar “</a:t>
                </a:r>
                <a:r>
                  <a:rPr lang="pt-BR" b="1" i="1" dirty="0">
                    <a:solidFill>
                      <a:srgbClr val="00B050"/>
                    </a:solidFill>
                  </a:rPr>
                  <a:t>pulando</a:t>
                </a:r>
                <a:r>
                  <a:rPr lang="pt-BR" dirty="0"/>
                  <a:t>” ou “</a:t>
                </a:r>
                <a:r>
                  <a:rPr lang="pt-BR" b="1" i="1" dirty="0">
                    <a:solidFill>
                      <a:srgbClr val="00B050"/>
                    </a:solidFill>
                  </a:rPr>
                  <a:t>oscilando</a:t>
                </a:r>
                <a:r>
                  <a:rPr lang="pt-BR" dirty="0"/>
                  <a:t>” </a:t>
                </a:r>
                <a:r>
                  <a:rPr lang="pt-BR" b="1" i="1" dirty="0">
                    <a:solidFill>
                      <a:srgbClr val="00B050"/>
                    </a:solidFill>
                  </a:rPr>
                  <a:t>de um lado para o outro da superfície de erro </a:t>
                </a:r>
                <a:r>
                  <a:rPr lang="pt-BR" dirty="0"/>
                  <a:t>até que, por sorte, ele converge.</a:t>
                </a:r>
              </a:p>
              <a:p>
                <a:pPr lvl="1">
                  <a:buFont typeface="Wingdings" panose="05000000000000000000" pitchFamily="2" charset="2"/>
                  <a:buChar char="§"/>
                </a:pPr>
                <a:r>
                  <a:rPr lang="pt-BR" dirty="0">
                    <a:ea typeface="Cambria Math" panose="02040503050406030204" pitchFamily="18" charset="0"/>
                  </a:rPr>
                  <a:t>No exemplo abaixo, com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=1.3×</m:t>
                    </m:r>
                    <m:sSup>
                      <m:sSupPr>
                        <m:ctrlPr>
                          <a:rPr lang="pt-BR" b="0" i="1" smtClean="0">
                            <a:latin typeface="Cambria Math" panose="02040503050406030204" pitchFamily="18" charset="0"/>
                          </a:rPr>
                        </m:ctrlPr>
                      </m:sSupPr>
                      <m:e>
                        <m:r>
                          <a:rPr lang="pt-BR" b="0" i="1" smtClean="0">
                            <a:latin typeface="Cambria Math" panose="02040503050406030204" pitchFamily="18" charset="0"/>
                          </a:rPr>
                          <m:t>10</m:t>
                        </m:r>
                      </m:e>
                      <m:sup>
                        <m:r>
                          <a:rPr lang="pt-BR" b="0" i="1" smtClean="0">
                            <a:latin typeface="Cambria Math" panose="02040503050406030204" pitchFamily="18" charset="0"/>
                          </a:rPr>
                          <m:t>−3</m:t>
                        </m:r>
                      </m:sup>
                    </m:sSup>
                  </m:oMath>
                </a14:m>
                <a:r>
                  <a:rPr lang="pt-BR" dirty="0"/>
                  <a:t>, o algoritmo oscila inicialmente, mas acaba convergindo após 20 épocas.</a:t>
                </a:r>
              </a:p>
            </p:txBody>
          </p:sp>
        </mc:Choice>
        <mc:Fallback xmlns="">
          <p:sp>
            <p:nvSpPr>
              <p:cNvPr id="3" name="Espaço Reservado para Conteúdo 2">
                <a:extLst>
                  <a:ext uri="{FF2B5EF4-FFF2-40B4-BE49-F238E27FC236}">
                    <a16:creationId xmlns:a16="http://schemas.microsoft.com/office/drawing/2014/main" id="{E69917BF-2F45-6A09-7D88-35A718CBAA50}"/>
                  </a:ext>
                </a:extLst>
              </p:cNvPr>
              <p:cNvSpPr>
                <a:spLocks noGrp="1" noRot="1" noChangeAspect="1" noMove="1" noResize="1" noEditPoints="1" noAdjustHandles="1" noChangeArrowheads="1" noChangeShapeType="1" noTextEdit="1"/>
              </p:cNvSpPr>
              <p:nvPr>
                <p:ph idx="1"/>
              </p:nvPr>
            </p:nvSpPr>
            <p:spPr>
              <a:xfrm>
                <a:off x="838200" y="1825624"/>
                <a:ext cx="11253715" cy="4881733"/>
              </a:xfrm>
              <a:blipFill>
                <a:blip r:embed="rId3"/>
                <a:stretch>
                  <a:fillRect l="-975" t="-1998"/>
                </a:stretch>
              </a:blipFill>
            </p:spPr>
            <p:txBody>
              <a:bodyPr/>
              <a:lstStyle/>
              <a:p>
                <a:r>
                  <a:rPr lang="pt-BR">
                    <a:noFill/>
                  </a:rPr>
                  <a:t> </a:t>
                </a:r>
              </a:p>
            </p:txBody>
          </p:sp>
        </mc:Fallback>
      </mc:AlternateContent>
      <p:pic>
        <p:nvPicPr>
          <p:cNvPr id="4" name="Picture 8">
            <a:extLst>
              <a:ext uri="{FF2B5EF4-FFF2-40B4-BE49-F238E27FC236}">
                <a16:creationId xmlns:a16="http://schemas.microsoft.com/office/drawing/2014/main" id="{E1C923F9-D8D5-387C-D5B7-782CE5422B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94" t="13692" r="22970" b="19399"/>
          <a:stretch/>
        </p:blipFill>
        <p:spPr>
          <a:xfrm>
            <a:off x="1172949" y="4372942"/>
            <a:ext cx="2677839" cy="2368858"/>
          </a:xfrm>
          <a:prstGeom prst="rect">
            <a:avLst/>
          </a:prstGeom>
        </p:spPr>
      </p:pic>
      <p:pic>
        <p:nvPicPr>
          <p:cNvPr id="5" name="Picture 3">
            <a:extLst>
              <a:ext uri="{FF2B5EF4-FFF2-40B4-BE49-F238E27FC236}">
                <a16:creationId xmlns:a16="http://schemas.microsoft.com/office/drawing/2014/main" id="{5F7D6C9C-2DF4-F962-D10F-5412C1DA080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6940" r="9378" b="2314"/>
          <a:stretch/>
        </p:blipFill>
        <p:spPr>
          <a:xfrm>
            <a:off x="5413644" y="4373526"/>
            <a:ext cx="2369910" cy="2373159"/>
          </a:xfrm>
          <a:prstGeom prst="rect">
            <a:avLst/>
          </a:prstGeom>
        </p:spPr>
      </p:pic>
      <p:cxnSp>
        <p:nvCxnSpPr>
          <p:cNvPr id="7" name="Straight Arrow Connector 7">
            <a:extLst>
              <a:ext uri="{FF2B5EF4-FFF2-40B4-BE49-F238E27FC236}">
                <a16:creationId xmlns:a16="http://schemas.microsoft.com/office/drawing/2014/main" id="{98A69CEB-47F4-A85F-762F-6622419002E6}"/>
              </a:ext>
            </a:extLst>
          </p:cNvPr>
          <p:cNvCxnSpPr>
            <a:cxnSpLocks/>
          </p:cNvCxnSpPr>
          <p:nvPr/>
        </p:nvCxnSpPr>
        <p:spPr>
          <a:xfrm flipV="1">
            <a:off x="5385153" y="6533910"/>
            <a:ext cx="277779" cy="1657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10">
                <a:extLst>
                  <a:ext uri="{FF2B5EF4-FFF2-40B4-BE49-F238E27FC236}">
                    <a16:creationId xmlns:a16="http://schemas.microsoft.com/office/drawing/2014/main" id="{54AC2781-3C16-CFC1-9D56-9FC370256E77}"/>
                  </a:ext>
                </a:extLst>
              </p:cNvPr>
              <p:cNvSpPr txBox="1"/>
              <p:nvPr/>
            </p:nvSpPr>
            <p:spPr>
              <a:xfrm>
                <a:off x="4380464" y="6530351"/>
                <a:ext cx="1263477" cy="338554"/>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8" name="TextBox 10">
                <a:extLst>
                  <a:ext uri="{FF2B5EF4-FFF2-40B4-BE49-F238E27FC236}">
                    <a16:creationId xmlns:a16="http://schemas.microsoft.com/office/drawing/2014/main" id="{54AC2781-3C16-CFC1-9D56-9FC370256E77}"/>
                  </a:ext>
                </a:extLst>
              </p:cNvPr>
              <p:cNvSpPr txBox="1">
                <a:spLocks noRot="1" noChangeAspect="1" noMove="1" noResize="1" noEditPoints="1" noAdjustHandles="1" noChangeArrowheads="1" noChangeShapeType="1" noTextEdit="1"/>
              </p:cNvSpPr>
              <p:nvPr/>
            </p:nvSpPr>
            <p:spPr>
              <a:xfrm>
                <a:off x="4380464" y="6530351"/>
                <a:ext cx="1263477" cy="338554"/>
              </a:xfrm>
              <a:prstGeom prst="rect">
                <a:avLst/>
              </a:prstGeom>
              <a:blipFill>
                <a:blip r:embed="rId6"/>
                <a:stretch>
                  <a:fillRect t="-5357" b="-21429"/>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6232E825-A6A5-D6AD-ED62-433ACECDE11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000"/>
          <a:stretch/>
        </p:blipFill>
        <p:spPr bwMode="auto">
          <a:xfrm>
            <a:off x="9337328" y="4375353"/>
            <a:ext cx="2129926" cy="236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93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6A124-E47D-3417-36BC-8BEE00BC4668}"/>
              </a:ext>
            </a:extLst>
          </p:cNvPr>
          <p:cNvSpPr>
            <a:spLocks noGrp="1"/>
          </p:cNvSpPr>
          <p:nvPr>
            <p:ph type="title"/>
          </p:nvPr>
        </p:nvSpPr>
        <p:spPr/>
        <p:txBody>
          <a:bodyPr/>
          <a:lstStyle/>
          <a:p>
            <a:r>
              <a:rPr lang="pt-BR" dirty="0"/>
              <a:t>Passo de aprendizado grande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AD6B1EE1-E6EE-4E0B-FB14-A459C7084856}"/>
                  </a:ext>
                </a:extLst>
              </p:cNvPr>
              <p:cNvSpPr>
                <a:spLocks noGrp="1"/>
              </p:cNvSpPr>
              <p:nvPr>
                <p:ph idx="1"/>
              </p:nvPr>
            </p:nvSpPr>
            <p:spPr>
              <a:xfrm>
                <a:off x="5763126" y="1825624"/>
                <a:ext cx="6304548" cy="5032375"/>
              </a:xfrm>
            </p:spPr>
            <p:txBody>
              <a:bodyPr>
                <a:normAutofit/>
              </a:bodyPr>
              <a:lstStyle/>
              <a:p>
                <a:r>
                  <a:rPr lang="pt-BR" dirty="0"/>
                  <a:t>Em outros casos, quando o passo</a:t>
                </a:r>
                <a14:m>
                  <m:oMath xmlns:m="http://schemas.openxmlformats.org/officeDocument/2006/math">
                    <m:r>
                      <a:rPr lang="pt-BR" i="1">
                        <a:latin typeface="Cambria Math" panose="02040503050406030204" pitchFamily="18" charset="0"/>
                        <a:ea typeface="Cambria Math" panose="02040503050406030204" pitchFamily="18" charset="0"/>
                      </a:rPr>
                      <m:t> </m:t>
                    </m:r>
                  </m:oMath>
                </a14:m>
                <a:r>
                  <a:rPr lang="pt-BR" dirty="0"/>
                  <a:t>é </a:t>
                </a:r>
                <a:r>
                  <a:rPr lang="pt-BR" b="1" i="1" dirty="0">
                    <a:solidFill>
                      <a:srgbClr val="00B050"/>
                    </a:solidFill>
                  </a:rPr>
                  <a:t>muito grande</a:t>
                </a:r>
                <a:r>
                  <a:rPr lang="pt-BR" dirty="0"/>
                  <a:t>, a cada época, o algoritmo “pula” para um valor mais alto do que o anterior, e assim, acaba divergindo.</a:t>
                </a:r>
              </a:p>
              <a:p>
                <a:r>
                  <a:rPr lang="pt-BR" dirty="0"/>
                  <a:t>Ou seja, ao invés de se aproximar do ponto de mínimo a cada época, ele se distancia dele.</a:t>
                </a:r>
              </a:p>
            </p:txBody>
          </p:sp>
        </mc:Choice>
        <mc:Fallback>
          <p:sp>
            <p:nvSpPr>
              <p:cNvPr id="3" name="Espaço Reservado para Conteúdo 2">
                <a:extLst>
                  <a:ext uri="{FF2B5EF4-FFF2-40B4-BE49-F238E27FC236}">
                    <a16:creationId xmlns:a16="http://schemas.microsoft.com/office/drawing/2014/main" id="{AD6B1EE1-E6EE-4E0B-FB14-A459C7084856}"/>
                  </a:ext>
                </a:extLst>
              </p:cNvPr>
              <p:cNvSpPr>
                <a:spLocks noGrp="1" noRot="1" noChangeAspect="1" noMove="1" noResize="1" noEditPoints="1" noAdjustHandles="1" noChangeArrowheads="1" noChangeShapeType="1" noTextEdit="1"/>
              </p:cNvSpPr>
              <p:nvPr>
                <p:ph idx="1"/>
              </p:nvPr>
            </p:nvSpPr>
            <p:spPr>
              <a:xfrm>
                <a:off x="5763126" y="1825624"/>
                <a:ext cx="6304548" cy="5032375"/>
              </a:xfrm>
              <a:blipFill>
                <a:blip r:embed="rId3"/>
                <a:stretch>
                  <a:fillRect l="-1739" t="-1937" r="-3092"/>
                </a:stretch>
              </a:blipFill>
            </p:spPr>
            <p:txBody>
              <a:bodyPr/>
              <a:lstStyle/>
              <a:p>
                <a:r>
                  <a:rPr lang="pt-BR">
                    <a:noFill/>
                  </a:rPr>
                  <a:t> </a:t>
                </a:r>
              </a:p>
            </p:txBody>
          </p:sp>
        </mc:Fallback>
      </mc:AlternateContent>
      <p:grpSp>
        <p:nvGrpSpPr>
          <p:cNvPr id="6" name="Agrupar 5">
            <a:extLst>
              <a:ext uri="{FF2B5EF4-FFF2-40B4-BE49-F238E27FC236}">
                <a16:creationId xmlns:a16="http://schemas.microsoft.com/office/drawing/2014/main" id="{E0A98745-EC18-6F40-59B4-A8FC12CA3344}"/>
              </a:ext>
            </a:extLst>
          </p:cNvPr>
          <p:cNvGrpSpPr/>
          <p:nvPr/>
        </p:nvGrpSpPr>
        <p:grpSpPr>
          <a:xfrm>
            <a:off x="1042736" y="2371269"/>
            <a:ext cx="4151243" cy="3007892"/>
            <a:chOff x="767703" y="2398995"/>
            <a:chExt cx="3868625" cy="2806985"/>
          </a:xfrm>
        </p:grpSpPr>
        <p:pic>
          <p:nvPicPr>
            <p:cNvPr id="4" name="Picture 4">
              <a:extLst>
                <a:ext uri="{FF2B5EF4-FFF2-40B4-BE49-F238E27FC236}">
                  <a16:creationId xmlns:a16="http://schemas.microsoft.com/office/drawing/2014/main" id="{5A818B0E-3846-85AC-CA3B-8E7732D8537B}"/>
                </a:ext>
              </a:extLst>
            </p:cNvPr>
            <p:cNvPicPr>
              <a:picLocks noChangeAspect="1"/>
            </p:cNvPicPr>
            <p:nvPr/>
          </p:nvPicPr>
          <p:blipFill rotWithShape="1">
            <a:blip r:embed="rId4">
              <a:extLst>
                <a:ext uri="{28A0092B-C50C-407E-A947-70E740481C1C}">
                  <a14:useLocalDpi xmlns:a14="http://schemas.microsoft.com/office/drawing/2010/main" val="0"/>
                </a:ext>
              </a:extLst>
            </a:blip>
            <a:srcRect t="48053" r="2828" b="2316"/>
            <a:stretch/>
          </p:blipFill>
          <p:spPr>
            <a:xfrm>
              <a:off x="767703" y="2894295"/>
              <a:ext cx="3548545" cy="2311685"/>
            </a:xfrm>
            <a:prstGeom prst="rect">
              <a:avLst/>
            </a:prstGeom>
          </p:spPr>
        </p:pic>
        <mc:AlternateContent xmlns:mc="http://schemas.openxmlformats.org/markup-compatibility/2006" xmlns:a14="http://schemas.microsoft.com/office/drawing/2010/main">
          <mc:Choice Requires="a14">
            <p:sp>
              <p:nvSpPr>
                <p:cNvPr id="5" name="Rectangle 5">
                  <a:extLst>
                    <a:ext uri="{FF2B5EF4-FFF2-40B4-BE49-F238E27FC236}">
                      <a16:creationId xmlns:a16="http://schemas.microsoft.com/office/drawing/2014/main" id="{85F634B8-E175-3AAC-9CEE-E3119B65ED10}"/>
                    </a:ext>
                  </a:extLst>
                </p:cNvPr>
                <p:cNvSpPr/>
                <p:nvPr/>
              </p:nvSpPr>
              <p:spPr>
                <a:xfrm>
                  <a:off x="767703" y="2398995"/>
                  <a:ext cx="3868625" cy="307777"/>
                </a:xfrm>
                <a:prstGeom prst="rect">
                  <a:avLst/>
                </a:prstGeom>
              </p:spPr>
              <p:txBody>
                <a:bodyPr wrap="square">
                  <a:spAutoFit/>
                </a:bodyPr>
                <a:lstStyle/>
                <a:p>
                  <a:pPr algn="ctr"/>
                  <a:r>
                    <a:rPr lang="pt-BR" sz="1400" dirty="0"/>
                    <a:t>feedback positivo</a:t>
                  </a:r>
                  <a14:m>
                    <m:oMath xmlns:m="http://schemas.openxmlformats.org/officeDocument/2006/math">
                      <m:r>
                        <a:rPr lang="pt-BR" sz="1400" b="0" i="0" smtClean="0">
                          <a:latin typeface="Cambria Math" panose="02040503050406030204" pitchFamily="18" charset="0"/>
                          <a:ea typeface="Cambria Math" panose="02040503050406030204" pitchFamily="18" charset="0"/>
                        </a:rPr>
                        <m:t> </m:t>
                      </m:r>
                      <m:r>
                        <a:rPr lang="pt-BR" sz="1400" i="1" smtClean="0">
                          <a:latin typeface="Cambria Math" panose="02040503050406030204" pitchFamily="18" charset="0"/>
                          <a:ea typeface="Cambria Math" panose="02040503050406030204" pitchFamily="18" charset="0"/>
                        </a:rPr>
                        <m:t>→</m:t>
                      </m:r>
                    </m:oMath>
                  </a14:m>
                  <a:r>
                    <a:rPr lang="pt-BR" sz="1400" dirty="0"/>
                    <a:t> estouro da precisão numérica</a:t>
                  </a:r>
                </a:p>
              </p:txBody>
            </p:sp>
          </mc:Choice>
          <mc:Fallback xmlns="">
            <p:sp>
              <p:nvSpPr>
                <p:cNvPr id="5" name="Rectangle 5">
                  <a:extLst>
                    <a:ext uri="{FF2B5EF4-FFF2-40B4-BE49-F238E27FC236}">
                      <a16:creationId xmlns:a16="http://schemas.microsoft.com/office/drawing/2014/main" id="{85F634B8-E175-3AAC-9CEE-E3119B65ED10}"/>
                    </a:ext>
                  </a:extLst>
                </p:cNvPr>
                <p:cNvSpPr>
                  <a:spLocks noRot="1" noChangeAspect="1" noMove="1" noResize="1" noEditPoints="1" noAdjustHandles="1" noChangeArrowheads="1" noChangeShapeType="1" noTextEdit="1"/>
                </p:cNvSpPr>
                <p:nvPr/>
              </p:nvSpPr>
              <p:spPr>
                <a:xfrm>
                  <a:off x="767703" y="2398995"/>
                  <a:ext cx="3868625" cy="307777"/>
                </a:xfrm>
                <a:prstGeom prst="rect">
                  <a:avLst/>
                </a:prstGeom>
                <a:blipFill>
                  <a:blip r:embed="rId5"/>
                  <a:stretch>
                    <a:fillRect t="-3704" b="-11111"/>
                  </a:stretch>
                </a:blipFill>
              </p:spPr>
              <p:txBody>
                <a:bodyPr/>
                <a:lstStyle/>
                <a:p>
                  <a:r>
                    <a:rPr lang="pt-BR">
                      <a:noFill/>
                    </a:rPr>
                    <a:t> </a:t>
                  </a:r>
                </a:p>
              </p:txBody>
            </p:sp>
          </mc:Fallback>
        </mc:AlternateContent>
      </p:grpSp>
    </p:spTree>
    <p:extLst>
      <p:ext uri="{BB962C8B-B14F-4D97-AF65-F5344CB8AC3E}">
        <p14:creationId xmlns:p14="http://schemas.microsoft.com/office/powerpoint/2010/main" val="213373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19144</TotalTime>
  <Words>4685</Words>
  <Application>Microsoft Office PowerPoint</Application>
  <PresentationFormat>Widescreen</PresentationFormat>
  <Paragraphs>336</Paragraphs>
  <Slides>41</Slides>
  <Notes>16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41</vt:i4>
      </vt:variant>
    </vt:vector>
  </HeadingPairs>
  <TitlesOfParts>
    <vt:vector size="47" baseType="lpstr">
      <vt:lpstr>Arial</vt:lpstr>
      <vt:lpstr>Calibri</vt:lpstr>
      <vt:lpstr>Calibri Light</vt:lpstr>
      <vt:lpstr>Cambria Math</vt:lpstr>
      <vt:lpstr>Wingdings</vt:lpstr>
      <vt:lpstr>Office Theme</vt:lpstr>
      <vt:lpstr>T319 - Introdução ao Aprendizado de Máquina: Regressão Linear (Parte III)</vt:lpstr>
      <vt:lpstr>Recapitulando</vt:lpstr>
      <vt:lpstr>Escolha do passo de aprendizagem</vt:lpstr>
      <vt:lpstr>Escolha do passo de aprendizagem</vt:lpstr>
      <vt:lpstr>Apresentação do PowerPoint</vt:lpstr>
      <vt:lpstr>Escolha do passo de aprendizagem</vt:lpstr>
      <vt:lpstr>Passo de aprendizado pequeno</vt:lpstr>
      <vt:lpstr>Passo de aprendizado grande</vt:lpstr>
      <vt:lpstr>Passo de aprendizado grande</vt:lpstr>
      <vt:lpstr>Passo de aprendizado grande</vt:lpstr>
      <vt:lpstr>Passo de aprendizado ideal</vt:lpstr>
      <vt:lpstr>Analisando o treinamento de um modelo</vt:lpstr>
      <vt:lpstr>Analisando o treinamento de um modelo</vt:lpstr>
      <vt:lpstr>Analisando o treinamento de um modelo</vt:lpstr>
      <vt:lpstr>Analisando o treinamento de um modelo</vt:lpstr>
      <vt:lpstr>Analisando o treinamento de um modelo</vt:lpstr>
      <vt:lpstr>Melhorando a convergência</vt:lpstr>
      <vt:lpstr>Ajuste do passo de aprendizagem</vt:lpstr>
      <vt:lpstr>Ajuste do termo de atualização dos pesos</vt:lpstr>
      <vt:lpstr>Apresentação do PowerPoint</vt:lpstr>
      <vt:lpstr>Ajuste do termo de atualização dos pesos</vt:lpstr>
      <vt:lpstr>Apresentação do PowerPoint</vt:lpstr>
      <vt:lpstr>Como configurar o passo de aprendizagem?</vt:lpstr>
      <vt:lpstr>Redução Programada do Passo de Aprendizagem</vt:lpstr>
      <vt:lpstr>Exemplo: GDE com Redução Programada de α</vt:lpstr>
      <vt:lpstr>Tarefas</vt:lpstr>
      <vt:lpstr>Apresentação do PowerPoint</vt:lpstr>
      <vt:lpstr>Apresentação do PowerPoint</vt:lpstr>
      <vt:lpstr>FIGURAS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2323</cp:revision>
  <dcterms:created xsi:type="dcterms:W3CDTF">2020-02-17T11:18:32Z</dcterms:created>
  <dcterms:modified xsi:type="dcterms:W3CDTF">2023-09-29T15:05:59Z</dcterms:modified>
</cp:coreProperties>
</file>