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9" r:id="rId2"/>
    <p:sldId id="463" r:id="rId3"/>
    <p:sldId id="485" r:id="rId4"/>
    <p:sldId id="487" r:id="rId5"/>
    <p:sldId id="513" r:id="rId6"/>
    <p:sldId id="489" r:id="rId7"/>
    <p:sldId id="488" r:id="rId8"/>
    <p:sldId id="486" r:id="rId9"/>
    <p:sldId id="492" r:id="rId10"/>
    <p:sldId id="493" r:id="rId11"/>
    <p:sldId id="501" r:id="rId12"/>
    <p:sldId id="494" r:id="rId13"/>
    <p:sldId id="490" r:id="rId14"/>
    <p:sldId id="497" r:id="rId15"/>
    <p:sldId id="499" r:id="rId16"/>
    <p:sldId id="500" r:id="rId17"/>
    <p:sldId id="502" r:id="rId18"/>
    <p:sldId id="495" r:id="rId19"/>
    <p:sldId id="496" r:id="rId20"/>
    <p:sldId id="512" r:id="rId21"/>
    <p:sldId id="504" r:id="rId22"/>
    <p:sldId id="505" r:id="rId23"/>
    <p:sldId id="508" r:id="rId24"/>
    <p:sldId id="510" r:id="rId25"/>
    <p:sldId id="511" r:id="rId26"/>
    <p:sldId id="482" r:id="rId27"/>
    <p:sldId id="317" r:id="rId28"/>
    <p:sldId id="332" r:id="rId29"/>
    <p:sldId id="299" r:id="rId30"/>
    <p:sldId id="285" r:id="rId31"/>
    <p:sldId id="415" r:id="rId32"/>
    <p:sldId id="283" r:id="rId33"/>
    <p:sldId id="274" r:id="rId34"/>
    <p:sldId id="278" r:id="rId35"/>
    <p:sldId id="292" r:id="rId36"/>
    <p:sldId id="498" r:id="rId37"/>
    <p:sldId id="295" r:id="rId38"/>
    <p:sldId id="396" r:id="rId39"/>
    <p:sldId id="484" r:id="rId40"/>
    <p:sldId id="421" r:id="rId41"/>
    <p:sldId id="423" r:id="rId4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680" autoAdjust="0"/>
  </p:normalViewPr>
  <p:slideViewPr>
    <p:cSldViewPr snapToGrid="0">
      <p:cViewPr varScale="1">
        <p:scale>
          <a:sx n="102" d="100"/>
          <a:sy n="102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 e,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ocorre quando uma variável não pode mais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épocas</a:t>
            </a:r>
            <a:r>
              <a:rPr lang="pt-BR" dirty="0"/>
              <a:t> (ou iterações) de treinamento para analisar o treinamento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ao lado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00B05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treinamento pode ser encerrado quando o erro entre duas épocas consecutivas for menor do que um valor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(oscilam ao redor dele).</a:t>
                </a:r>
              </a:p>
              <a:p>
                <a:r>
                  <a:rPr lang="pt-BR" dirty="0"/>
                  <a:t>Esses problemas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impactam</a:t>
                </a:r>
                <a:r>
                  <a:rPr lang="pt-BR" dirty="0"/>
                  <a:t>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desempenho do modelo </a:t>
                </a:r>
                <a:r>
                  <a:rPr lang="pt-BR" dirty="0"/>
                  <a:t>e deixam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treinamento lento </a:t>
                </a:r>
                <a:r>
                  <a:rPr lang="pt-BR" dirty="0"/>
                  <a:t>e, possivelmente,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instável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para minimizar </a:t>
                </a:r>
                <a:r>
                  <a:rPr lang="pt-BR" dirty="0"/>
                  <a:t>esses problemas, deixando essas versões do GD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comportadas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mais conhecidas envolvem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ajuste do passo de aprendizagem </a:t>
                </a:r>
                <a:r>
                  <a:rPr lang="pt-BR" dirty="0"/>
                  <a:t>e/ou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 dos pesos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  <a:blipFill>
                <a:blip r:embed="rId2"/>
                <a:stretch>
                  <a:fillRect l="-926" t="-2663" r="-1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número da iteração de atualização atual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é a técnica mais simples das que veremos, mas, precisamos encontrar os hiperparâmetros que dão a taxa ideal de redução do passo de aprendizagem.</a:t>
                </a:r>
              </a:p>
              <a:p>
                <a:r>
                  <a:rPr lang="pt-BR" dirty="0"/>
                  <a:t>Veremos um exemplo de como ela funciona.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  <a:blipFill>
                <a:blip r:embed="rId2"/>
                <a:stretch>
                  <a:fillRect l="-1145" t="-2663" r="-1745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89098" y="3894953"/>
            <a:ext cx="642266" cy="44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falamos sobre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𝑘𝑖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𝑘𝑖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tem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estimativas do vetor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, chamado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, determina a quantidade de estimativas anteriores que são consideradas no cálculo da média.</a:t>
                </a:r>
              </a:p>
              <a:p>
                <a:r>
                  <a:rPr lang="pt-BR" dirty="0"/>
                  <a:t>O passo de aprendizagem é constante.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>
                <a:blip r:embed="rId2"/>
                <a:stretch>
                  <a:fillRect l="-1097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passos de aprendizagem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momentum.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gradiente.</a:t>
                </a:r>
              </a:p>
            </p:txBody>
          </p:sp>
        </mc:Choice>
        <mc:Fallback xmlns="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  <a:blipFill>
                <a:blip r:embed="rId8"/>
                <a:stretch>
                  <a:fillRect l="-2765" t="-1937" r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versões estocásticas do gradiente descendente se estabilizem próximo ao ponto de mínimo global.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</a:t>
            </a:r>
            <a:r>
              <a:rPr lang="pt-BR"/>
              <a:t>-&gt; Recordings -&gt; </a:t>
            </a:r>
            <a:r>
              <a:rPr lang="pt-BR" dirty="0"/>
              <a:t>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 antes,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vetor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do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que é sempre um valor maior do que zero.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1937" r="-22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3DEB1-E32D-5111-52A9-A936D5B1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4"/>
            <a:ext cx="6466789" cy="5032375"/>
          </a:xfrm>
        </p:spPr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="0" i="0" dirty="0">
                <a:effectLst/>
              </a:rPr>
              <a:t> passo de aprendizagem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controla o quão "grande" ou "pequena"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é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atualização aplicada aos pesos </a:t>
            </a:r>
            <a:r>
              <a:rPr lang="pt-BR" b="0" i="0" dirty="0">
                <a:effectLst/>
              </a:rPr>
              <a:t>do modelo em cada iteração do processo de treinamento.</a:t>
            </a:r>
          </a:p>
          <a:p>
            <a:r>
              <a:rPr lang="pt-BR" dirty="0"/>
              <a:t>Ou seja, ele determina o </a:t>
            </a:r>
            <a:r>
              <a:rPr lang="pt-BR" b="1" i="1" dirty="0">
                <a:solidFill>
                  <a:srgbClr val="00B050"/>
                </a:solidFill>
              </a:rPr>
              <a:t>tamanho do passo dado na direção oposta à indicada pelo vetor gradiente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FF0000"/>
                </a:solidFill>
                <a:effectLst/>
              </a:rPr>
              <a:t>Porém, qual deve ser </a:t>
            </a:r>
            <a:r>
              <a:rPr lang="pt-BR" b="1" i="1" dirty="0">
                <a:solidFill>
                  <a:srgbClr val="FF0000"/>
                </a:solidFill>
              </a:rPr>
              <a:t>o tamanho desse passo?</a:t>
            </a:r>
            <a:endParaRPr lang="pt-BR" b="1" i="1" dirty="0">
              <a:solidFill>
                <a:srgbClr val="FF0000"/>
              </a:solidFill>
              <a:effectLst/>
            </a:endParaRPr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</a:t>
                </a:r>
                <a:r>
                  <a:rPr lang="pt-BR" b="1" i="1"/>
                  <a:t>manual</a:t>
                </a:r>
                <a:r>
                  <a:rPr lang="pt-BR"/>
                  <a:t>):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19689</TotalTime>
  <Words>5006</Words>
  <Application>Microsoft Office PowerPoint</Application>
  <PresentationFormat>Widescreen</PresentationFormat>
  <Paragraphs>359</Paragraphs>
  <Slides>41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Ajuste do passo de aprendizagem</vt:lpstr>
      <vt:lpstr>Técnicas mais comuns para a redução gradual</vt:lpstr>
      <vt:lpstr>Ajuste do termo de atualização dos pesos</vt:lpstr>
      <vt:lpstr>Ajuste dos pesos e de seu termo de atualização</vt:lpstr>
      <vt:lpstr>Exemplo de redução programada com GDE</vt:lpstr>
      <vt:lpstr>Exemplo de redução programada com GDE</vt:lpstr>
      <vt:lpstr>Exemplo de redução programada com GDE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2369</cp:revision>
  <dcterms:created xsi:type="dcterms:W3CDTF">2020-02-17T11:18:32Z</dcterms:created>
  <dcterms:modified xsi:type="dcterms:W3CDTF">2024-04-19T16:54:11Z</dcterms:modified>
</cp:coreProperties>
</file>