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9" r:id="rId2"/>
    <p:sldId id="443" r:id="rId3"/>
    <p:sldId id="466" r:id="rId4"/>
    <p:sldId id="467" r:id="rId5"/>
    <p:sldId id="468" r:id="rId6"/>
    <p:sldId id="469" r:id="rId7"/>
    <p:sldId id="470" r:id="rId8"/>
    <p:sldId id="459" r:id="rId9"/>
    <p:sldId id="472" r:id="rId10"/>
    <p:sldId id="475" r:id="rId11"/>
    <p:sldId id="473" r:id="rId12"/>
    <p:sldId id="476" r:id="rId13"/>
    <p:sldId id="477" r:id="rId14"/>
    <p:sldId id="474" r:id="rId15"/>
    <p:sldId id="478" r:id="rId16"/>
    <p:sldId id="441" r:id="rId17"/>
    <p:sldId id="317" r:id="rId18"/>
    <p:sldId id="465" r:id="rId19"/>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CAF96C-3A3A-4667-836E-5D2043E55A0D}" v="89" dt="2020-02-17T16:29:36.671"/>
    <p1510:client id="{328F8323-A8B4-4BB5-8B29-141FF986EA24}" v="11" dt="2020-04-06T19:56:50.842"/>
    <p1510:client id="{58D05219-7C7B-4B91-A7AF-DC0AF21441D4}" v="8" dt="2020-03-15T18:19:04.037"/>
    <p1510:client id="{62FC7D01-7DC2-4ECC-8EE4-941CF425DBEE}" v="272" dt="2020-04-04T01:47:57.654"/>
    <p1510:client id="{7B93843C-DFF4-4B6D-9934-AB8C4C568E2D}" v="86" dt="2020-03-14T00:29:41.866"/>
    <p1510:client id="{B7CA8C48-7DAD-40D1-BA98-01463637147D}" v="67" dt="2020-03-14T21:04:21.668"/>
    <p1510:client id="{BAE3137E-5ED2-488F-90AA-67C3B75162E2}" v="4" dt="2020-04-06T18:41:56.7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050" autoAdjust="0"/>
    <p:restoredTop sz="87971" autoAdjust="0"/>
  </p:normalViewPr>
  <p:slideViewPr>
    <p:cSldViewPr snapToGrid="0">
      <p:cViewPr varScale="1">
        <p:scale>
          <a:sx n="65" d="100"/>
          <a:sy n="65" d="100"/>
        </p:scale>
        <p:origin x="120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117"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116"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7CA8C48-7DAD-40D1-BA98-01463637147D}"/>
    <pc:docChg chg="modSld">
      <pc:chgData name="Felipe Augusto Pereira de Figueiredo" userId="e1771b70d906f94b" providerId="Windows Live" clId="Web-{B7CA8C48-7DAD-40D1-BA98-01463637147D}" dt="2020-03-14T21:04:21.668" v="66" actId="20577"/>
      <pc:docMkLst>
        <pc:docMk/>
      </pc:docMkLst>
      <pc:sldChg chg="modSp">
        <pc:chgData name="Felipe Augusto Pereira de Figueiredo" userId="e1771b70d906f94b" providerId="Windows Live" clId="Web-{B7CA8C48-7DAD-40D1-BA98-01463637147D}" dt="2020-03-14T21:04:21.668" v="65" actId="20577"/>
        <pc:sldMkLst>
          <pc:docMk/>
          <pc:sldMk cId="63867976" sldId="310"/>
        </pc:sldMkLst>
        <pc:spChg chg="mod">
          <ac:chgData name="Felipe Augusto Pereira de Figueiredo" userId="e1771b70d906f94b" providerId="Windows Live" clId="Web-{B7CA8C48-7DAD-40D1-BA98-01463637147D}" dt="2020-03-14T21:04:21.668" v="65" actId="20577"/>
          <ac:spMkLst>
            <pc:docMk/>
            <pc:sldMk cId="63867976" sldId="310"/>
            <ac:spMk id="3" creationId="{00000000-0000-0000-0000-000000000000}"/>
          </ac:spMkLst>
        </pc:spChg>
      </pc:sldChg>
    </pc:docChg>
  </pc:docChgLst>
  <pc:docChgLst>
    <pc:chgData name="Felipe Augusto Pereira de Figueiredo" userId="e1771b70d906f94b" providerId="Windows Live" clId="Web-{BAE3137E-5ED2-488F-90AA-67C3B75162E2}"/>
    <pc:docChg chg="delSld">
      <pc:chgData name="Felipe Augusto Pereira de Figueiredo" userId="e1771b70d906f94b" providerId="Windows Live" clId="Web-{BAE3137E-5ED2-488F-90AA-67C3B75162E2}" dt="2020-04-06T18:41:56.776" v="3"/>
      <pc:docMkLst>
        <pc:docMk/>
      </pc:docMkLst>
      <pc:sldChg chg="del">
        <pc:chgData name="Felipe Augusto Pereira de Figueiredo" userId="e1771b70d906f94b" providerId="Windows Live" clId="Web-{BAE3137E-5ED2-488F-90AA-67C3B75162E2}" dt="2020-04-06T18:41:36.120" v="0"/>
        <pc:sldMkLst>
          <pc:docMk/>
          <pc:sldMk cId="2987778591" sldId="361"/>
        </pc:sldMkLst>
      </pc:sldChg>
      <pc:sldChg chg="del">
        <pc:chgData name="Felipe Augusto Pereira de Figueiredo" userId="e1771b70d906f94b" providerId="Windows Live" clId="Web-{BAE3137E-5ED2-488F-90AA-67C3B75162E2}" dt="2020-04-06T18:41:56.698" v="2"/>
        <pc:sldMkLst>
          <pc:docMk/>
          <pc:sldMk cId="1383714521" sldId="385"/>
        </pc:sldMkLst>
      </pc:sldChg>
      <pc:sldChg chg="del">
        <pc:chgData name="Felipe Augusto Pereira de Figueiredo" userId="e1771b70d906f94b" providerId="Windows Live" clId="Web-{BAE3137E-5ED2-488F-90AA-67C3B75162E2}" dt="2020-04-06T18:41:56.776" v="3"/>
        <pc:sldMkLst>
          <pc:docMk/>
          <pc:sldMk cId="1326828379" sldId="386"/>
        </pc:sldMkLst>
      </pc:sldChg>
      <pc:sldChg chg="del">
        <pc:chgData name="Felipe Augusto Pereira de Figueiredo" userId="e1771b70d906f94b" providerId="Windows Live" clId="Web-{BAE3137E-5ED2-488F-90AA-67C3B75162E2}" dt="2020-04-06T18:41:48.901" v="1"/>
        <pc:sldMkLst>
          <pc:docMk/>
          <pc:sldMk cId="2260281898" sldId="387"/>
        </pc:sldMkLst>
      </pc:sldChg>
    </pc:docChg>
  </pc:docChgLst>
  <pc:docChgLst>
    <pc:chgData name="Felipe Augusto Pereira de Figueiredo" userId="e1771b70d906f94b" providerId="Windows Live" clId="Web-{20CAF96C-3A3A-4667-836E-5D2043E55A0D}"/>
    <pc:docChg chg="addSld modSld">
      <pc:chgData name="Felipe Augusto Pereira de Figueiredo" userId="e1771b70d906f94b" providerId="Windows Live" clId="Web-{20CAF96C-3A3A-4667-836E-5D2043E55A0D}" dt="2020-02-17T16:29:36.671" v="85"/>
      <pc:docMkLst>
        <pc:docMk/>
      </pc:docMkLst>
      <pc:sldChg chg="delSp modSp">
        <pc:chgData name="Felipe Augusto Pereira de Figueiredo" userId="e1771b70d906f94b" providerId="Windows Live" clId="Web-{20CAF96C-3A3A-4667-836E-5D2043E55A0D}" dt="2020-02-17T16:28:56.981" v="84"/>
        <pc:sldMkLst>
          <pc:docMk/>
          <pc:sldMk cId="2105159769" sldId="256"/>
        </pc:sldMkLst>
        <pc:spChg chg="mod">
          <ac:chgData name="Felipe Augusto Pereira de Figueiredo" userId="e1771b70d906f94b" providerId="Windows Live" clId="Web-{20CAF96C-3A3A-4667-836E-5D2043E55A0D}" dt="2020-02-17T16:28:51.715" v="81" actId="20577"/>
          <ac:spMkLst>
            <pc:docMk/>
            <pc:sldMk cId="2105159769" sldId="256"/>
            <ac:spMk id="2" creationId="{00000000-0000-0000-0000-000000000000}"/>
          </ac:spMkLst>
        </pc:spChg>
        <pc:spChg chg="del mod">
          <ac:chgData name="Felipe Augusto Pereira de Figueiredo" userId="e1771b70d906f94b" providerId="Windows Live" clId="Web-{20CAF96C-3A3A-4667-836E-5D2043E55A0D}" dt="2020-02-17T16:28:56.981" v="84"/>
          <ac:spMkLst>
            <pc:docMk/>
            <pc:sldMk cId="2105159769" sldId="256"/>
            <ac:spMk id="3" creationId="{00000000-0000-0000-0000-000000000000}"/>
          </ac:spMkLst>
        </pc:spChg>
      </pc:sldChg>
      <pc:sldChg chg="new">
        <pc:chgData name="Felipe Augusto Pereira de Figueiredo" userId="e1771b70d906f94b" providerId="Windows Live" clId="Web-{20CAF96C-3A3A-4667-836E-5D2043E55A0D}" dt="2020-02-17T16:29:36.671" v="85"/>
        <pc:sldMkLst>
          <pc:docMk/>
          <pc:sldMk cId="2437199265" sldId="257"/>
        </pc:sldMkLst>
      </pc:sldChg>
    </pc:docChg>
  </pc:docChgLst>
  <pc:docChgLst>
    <pc:chgData name="Felipe Augusto Pereira de Figueiredo" userId="e1771b70d906f94b" providerId="Windows Live" clId="Web-{08E38356-0DC9-4DD7-A6CF-E66A8B5B2F0A}"/>
    <pc:docChg chg="modSld">
      <pc:chgData name="Felipe Augusto Pereira de Figueiredo" userId="e1771b70d906f94b" providerId="Windows Live" clId="Web-{08E38356-0DC9-4DD7-A6CF-E66A8B5B2F0A}" dt="2020-03-18T17:39:02.661" v="87"/>
      <pc:docMkLst>
        <pc:docMk/>
      </pc:docMkLst>
      <pc:sldChg chg="modNotes">
        <pc:chgData name="Felipe Augusto Pereira de Figueiredo" userId="e1771b70d906f94b" providerId="Windows Live" clId="Web-{08E38356-0DC9-4DD7-A6CF-E66A8B5B2F0A}" dt="2020-03-18T17:39:02.661" v="87"/>
        <pc:sldMkLst>
          <pc:docMk/>
          <pc:sldMk cId="1706263506" sldId="312"/>
        </pc:sldMkLst>
      </pc:sldChg>
    </pc:docChg>
  </pc:docChgLst>
  <pc:docChgLst>
    <pc:chgData name="Felipe Augusto Pereira de Figueiredo" userId="e1771b70d906f94b" providerId="Windows Live" clId="Web-{7B93843C-DFF4-4B6D-9934-AB8C4C568E2D}"/>
    <pc:docChg chg="modSld">
      <pc:chgData name="Felipe Augusto Pereira de Figueiredo" userId="e1771b70d906f94b" providerId="Windows Live" clId="Web-{7B93843C-DFF4-4B6D-9934-AB8C4C568E2D}" dt="2020-03-14T00:29:41.866" v="84" actId="20577"/>
      <pc:docMkLst>
        <pc:docMk/>
      </pc:docMkLst>
      <pc:sldChg chg="modSp">
        <pc:chgData name="Felipe Augusto Pereira de Figueiredo" userId="e1771b70d906f94b" providerId="Windows Live" clId="Web-{7B93843C-DFF4-4B6D-9934-AB8C4C568E2D}" dt="2020-03-14T00:29:41.866" v="83" actId="20577"/>
        <pc:sldMkLst>
          <pc:docMk/>
          <pc:sldMk cId="63867976" sldId="310"/>
        </pc:sldMkLst>
        <pc:spChg chg="mod">
          <ac:chgData name="Felipe Augusto Pereira de Figueiredo" userId="e1771b70d906f94b" providerId="Windows Live" clId="Web-{7B93843C-DFF4-4B6D-9934-AB8C4C568E2D}" dt="2020-03-14T00:29:41.866" v="83" actId="20577"/>
          <ac:spMkLst>
            <pc:docMk/>
            <pc:sldMk cId="63867976" sldId="310"/>
            <ac:spMk id="2" creationId="{00000000-0000-0000-0000-000000000000}"/>
          </ac:spMkLst>
        </pc:spChg>
        <pc:spChg chg="mod">
          <ac:chgData name="Felipe Augusto Pereira de Figueiredo" userId="e1771b70d906f94b" providerId="Windows Live" clId="Web-{7B93843C-DFF4-4B6D-9934-AB8C4C568E2D}" dt="2020-03-14T00:29:05.036" v="71" actId="20577"/>
          <ac:spMkLst>
            <pc:docMk/>
            <pc:sldMk cId="63867976" sldId="310"/>
            <ac:spMk id="3" creationId="{00000000-0000-0000-0000-000000000000}"/>
          </ac:spMkLst>
        </pc:spChg>
      </pc:sldChg>
    </pc:docChg>
  </pc:docChgLst>
  <pc:docChgLst>
    <pc:chgData name="Felipe Augusto Pereira de Figueiredo" userId="e1771b70d906f94b" providerId="Windows Live" clId="Web-{62FC7D01-7DC2-4ECC-8EE4-941CF425DBEE}"/>
    <pc:docChg chg="addSld delSld modSld">
      <pc:chgData name="Felipe Augusto Pereira de Figueiredo" userId="e1771b70d906f94b" providerId="Windows Live" clId="Web-{62FC7D01-7DC2-4ECC-8EE4-941CF425DBEE}" dt="2020-04-04T01:47:57.654" v="273" actId="1076"/>
      <pc:docMkLst>
        <pc:docMk/>
      </pc:docMkLst>
      <pc:sldChg chg="del">
        <pc:chgData name="Felipe Augusto Pereira de Figueiredo" userId="e1771b70d906f94b" providerId="Windows Live" clId="Web-{62FC7D01-7DC2-4ECC-8EE4-941CF425DBEE}" dt="2020-04-04T01:13:21.236" v="1"/>
        <pc:sldMkLst>
          <pc:docMk/>
          <pc:sldMk cId="883606865" sldId="300"/>
        </pc:sldMkLst>
      </pc:sldChg>
      <pc:sldChg chg="addSp modSp">
        <pc:chgData name="Felipe Augusto Pereira de Figueiredo" userId="e1771b70d906f94b" providerId="Windows Live" clId="Web-{62FC7D01-7DC2-4ECC-8EE4-941CF425DBEE}" dt="2020-04-04T01:47:57.654" v="273" actId="1076"/>
        <pc:sldMkLst>
          <pc:docMk/>
          <pc:sldMk cId="1037579582" sldId="332"/>
        </pc:sldMkLst>
        <pc:picChg chg="add mod">
          <ac:chgData name="Felipe Augusto Pereira de Figueiredo" userId="e1771b70d906f94b" providerId="Windows Live" clId="Web-{62FC7D01-7DC2-4ECC-8EE4-941CF425DBEE}" dt="2020-04-04T01:47:57.654" v="273" actId="1076"/>
          <ac:picMkLst>
            <pc:docMk/>
            <pc:sldMk cId="1037579582" sldId="332"/>
            <ac:picMk id="3" creationId="{2A0DF154-7178-4F01-A59C-CD7D1EB3AD92}"/>
          </ac:picMkLst>
        </pc:picChg>
      </pc:sldChg>
      <pc:sldChg chg="modSp">
        <pc:chgData name="Felipe Augusto Pereira de Figueiredo" userId="e1771b70d906f94b" providerId="Windows Live" clId="Web-{62FC7D01-7DC2-4ECC-8EE4-941CF425DBEE}" dt="2020-04-04T01:25:24.877" v="195" actId="20577"/>
        <pc:sldMkLst>
          <pc:docMk/>
          <pc:sldMk cId="2987778591" sldId="361"/>
        </pc:sldMkLst>
        <pc:spChg chg="mod">
          <ac:chgData name="Felipe Augusto Pereira de Figueiredo" userId="e1771b70d906f94b" providerId="Windows Live" clId="Web-{62FC7D01-7DC2-4ECC-8EE4-941CF425DBEE}" dt="2020-04-04T01:25:24.877" v="195" actId="20577"/>
          <ac:spMkLst>
            <pc:docMk/>
            <pc:sldMk cId="2987778591" sldId="361"/>
            <ac:spMk id="3" creationId="{00000000-0000-0000-0000-000000000000}"/>
          </ac:spMkLst>
        </pc:spChg>
      </pc:sldChg>
      <pc:sldChg chg="modSp modNotes">
        <pc:chgData name="Felipe Augusto Pereira de Figueiredo" userId="e1771b70d906f94b" providerId="Windows Live" clId="Web-{62FC7D01-7DC2-4ECC-8EE4-941CF425DBEE}" dt="2020-04-04T01:22:38.663" v="142" actId="14100"/>
        <pc:sldMkLst>
          <pc:docMk/>
          <pc:sldMk cId="3813385247" sldId="378"/>
        </pc:sldMkLst>
        <pc:spChg chg="mod">
          <ac:chgData name="Felipe Augusto Pereira de Figueiredo" userId="e1771b70d906f94b" providerId="Windows Live" clId="Web-{62FC7D01-7DC2-4ECC-8EE4-941CF425DBEE}" dt="2020-04-04T01:22:38.663" v="142" actId="14100"/>
          <ac:spMkLst>
            <pc:docMk/>
            <pc:sldMk cId="3813385247" sldId="378"/>
            <ac:spMk id="3" creationId="{00000000-0000-0000-0000-000000000000}"/>
          </ac:spMkLst>
        </pc:spChg>
      </pc:sldChg>
      <pc:sldChg chg="del">
        <pc:chgData name="Felipe Augusto Pereira de Figueiredo" userId="e1771b70d906f94b" providerId="Windows Live" clId="Web-{62FC7D01-7DC2-4ECC-8EE4-941CF425DBEE}" dt="2020-04-04T01:24:50.391" v="175"/>
        <pc:sldMkLst>
          <pc:docMk/>
          <pc:sldMk cId="2636909579" sldId="379"/>
        </pc:sldMkLst>
      </pc:sldChg>
      <pc:sldChg chg="del">
        <pc:chgData name="Felipe Augusto Pereira de Figueiredo" userId="e1771b70d906f94b" providerId="Windows Live" clId="Web-{62FC7D01-7DC2-4ECC-8EE4-941CF425DBEE}" dt="2020-04-04T01:24:50.406" v="176"/>
        <pc:sldMkLst>
          <pc:docMk/>
          <pc:sldMk cId="3307251767" sldId="380"/>
        </pc:sldMkLst>
      </pc:sldChg>
      <pc:sldChg chg="del">
        <pc:chgData name="Felipe Augusto Pereira de Figueiredo" userId="e1771b70d906f94b" providerId="Windows Live" clId="Web-{62FC7D01-7DC2-4ECC-8EE4-941CF425DBEE}" dt="2020-04-04T01:28:01.669" v="197"/>
        <pc:sldMkLst>
          <pc:docMk/>
          <pc:sldMk cId="1498450978" sldId="381"/>
        </pc:sldMkLst>
      </pc:sldChg>
      <pc:sldChg chg="add replId">
        <pc:chgData name="Felipe Augusto Pereira de Figueiredo" userId="e1771b70d906f94b" providerId="Windows Live" clId="Web-{62FC7D01-7DC2-4ECC-8EE4-941CF425DBEE}" dt="2020-04-04T01:13:12.219" v="0"/>
        <pc:sldMkLst>
          <pc:docMk/>
          <pc:sldMk cId="1168747188" sldId="398"/>
        </pc:sldMkLst>
      </pc:sldChg>
      <pc:sldChg chg="modSp new modNotes">
        <pc:chgData name="Felipe Augusto Pereira de Figueiredo" userId="e1771b70d906f94b" providerId="Windows Live" clId="Web-{62FC7D01-7DC2-4ECC-8EE4-941CF425DBEE}" dt="2020-04-04T01:33:54.380" v="268" actId="20577"/>
        <pc:sldMkLst>
          <pc:docMk/>
          <pc:sldMk cId="2414479644" sldId="399"/>
        </pc:sldMkLst>
        <pc:spChg chg="mod">
          <ac:chgData name="Felipe Augusto Pereira de Figueiredo" userId="e1771b70d906f94b" providerId="Windows Live" clId="Web-{62FC7D01-7DC2-4ECC-8EE4-941CF425DBEE}" dt="2020-04-04T01:19:47.214" v="68" actId="20577"/>
          <ac:spMkLst>
            <pc:docMk/>
            <pc:sldMk cId="2414479644" sldId="399"/>
            <ac:spMk id="2" creationId="{F4227E34-0D58-4F7C-A44C-874904CC31AB}"/>
          </ac:spMkLst>
        </pc:spChg>
        <pc:spChg chg="mod">
          <ac:chgData name="Felipe Augusto Pereira de Figueiredo" userId="e1771b70d906f94b" providerId="Windows Live" clId="Web-{62FC7D01-7DC2-4ECC-8EE4-941CF425DBEE}" dt="2020-04-04T01:33:54.380" v="268" actId="20577"/>
          <ac:spMkLst>
            <pc:docMk/>
            <pc:sldMk cId="2414479644" sldId="399"/>
            <ac:spMk id="3" creationId="{96005A71-5862-4C74-B1AF-2AAB990B557F}"/>
          </ac:spMkLst>
        </pc:spChg>
      </pc:sldChg>
    </pc:docChg>
  </pc:docChgLst>
  <pc:docChgLst>
    <pc:chgData name="Felipe Augusto Pereira de Figueiredo" userId="e1771b70d906f94b" providerId="Windows Live" clId="Web-{58D05219-7C7B-4B91-A7AF-DC0AF21441D4}"/>
    <pc:docChg chg="modSld">
      <pc:chgData name="Felipe Augusto Pereira de Figueiredo" userId="e1771b70d906f94b" providerId="Windows Live" clId="Web-{58D05219-7C7B-4B91-A7AF-DC0AF21441D4}" dt="2020-03-15T18:19:02.459" v="6" actId="20577"/>
      <pc:docMkLst>
        <pc:docMk/>
      </pc:docMkLst>
      <pc:sldChg chg="modSp">
        <pc:chgData name="Felipe Augusto Pereira de Figueiredo" userId="e1771b70d906f94b" providerId="Windows Live" clId="Web-{58D05219-7C7B-4B91-A7AF-DC0AF21441D4}" dt="2020-03-15T18:18:57.443" v="4" actId="20577"/>
        <pc:sldMkLst>
          <pc:docMk/>
          <pc:sldMk cId="63867976" sldId="310"/>
        </pc:sldMkLst>
        <pc:spChg chg="mod">
          <ac:chgData name="Felipe Augusto Pereira de Figueiredo" userId="e1771b70d906f94b" providerId="Windows Live" clId="Web-{58D05219-7C7B-4B91-A7AF-DC0AF21441D4}" dt="2020-03-15T18:18:57.443" v="4" actId="20577"/>
          <ac:spMkLst>
            <pc:docMk/>
            <pc:sldMk cId="63867976" sldId="310"/>
            <ac:spMk id="3" creationId="{00000000-0000-0000-0000-000000000000}"/>
          </ac:spMkLst>
        </pc:spChg>
      </pc:sldChg>
    </pc:docChg>
  </pc:docChgLst>
  <pc:docChgLst>
    <pc:chgData name="Felipe Augusto Pereira de Figueiredo" userId="e1771b70d906f94b" providerId="Windows Live" clId="Web-{328F8323-A8B4-4BB5-8B29-141FF986EA24}"/>
    <pc:docChg chg="modSld">
      <pc:chgData name="Felipe Augusto Pereira de Figueiredo" userId="e1771b70d906f94b" providerId="Windows Live" clId="Web-{328F8323-A8B4-4BB5-8B29-141FF986EA24}" dt="2020-04-06T19:56:50.780" v="9" actId="20577"/>
      <pc:docMkLst>
        <pc:docMk/>
      </pc:docMkLst>
      <pc:sldChg chg="modSp">
        <pc:chgData name="Felipe Augusto Pereira de Figueiredo" userId="e1771b70d906f94b" providerId="Windows Live" clId="Web-{328F8323-A8B4-4BB5-8B29-141FF986EA24}" dt="2020-04-06T19:56:50.780" v="8" actId="20577"/>
        <pc:sldMkLst>
          <pc:docMk/>
          <pc:sldMk cId="4289465553" sldId="388"/>
        </pc:sldMkLst>
        <pc:spChg chg="mod">
          <ac:chgData name="Felipe Augusto Pereira de Figueiredo" userId="e1771b70d906f94b" providerId="Windows Live" clId="Web-{328F8323-A8B4-4BB5-8B29-141FF986EA24}" dt="2020-04-06T19:56:50.780" v="8" actId="20577"/>
          <ac:spMkLst>
            <pc:docMk/>
            <pc:sldMk cId="4289465553" sldId="38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F0AF11-6A8A-4E64-94F5-26D4FBA2A01D}" type="datetimeFigureOut">
              <a:rPr lang="nl-BE" smtClean="0"/>
              <a:t>2/05/2021</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B99DF-01BC-492A-8CEF-4FD88D18DD9D}" type="slidenum">
              <a:rPr lang="nl-BE" smtClean="0"/>
              <a:t>‹#›</a:t>
            </a:fld>
            <a:endParaRPr lang="nl-BE"/>
          </a:p>
        </p:txBody>
      </p:sp>
    </p:spTree>
    <p:extLst>
      <p:ext uri="{BB962C8B-B14F-4D97-AF65-F5344CB8AC3E}">
        <p14:creationId xmlns:p14="http://schemas.microsoft.com/office/powerpoint/2010/main" val="1580594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towardsdatascience.com/understanding-the-mathematics-behind-gradient-descent-dde5dc9be06e"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towardsdatascience.com/understanding-the-mathematics-behind-gradient-descent-dde5dc9be06e"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towardsdatascience.com/understanding-the-mathematics-behind-gradient-descent-dde5dc9be06e"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3682608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0" dirty="0"/>
              <a:t>Métodos de </a:t>
            </a:r>
            <a:r>
              <a:rPr lang="pt-BR" sz="1200" b="1" i="1" dirty="0"/>
              <a:t>aproximação estocástica </a:t>
            </a:r>
            <a:r>
              <a:rPr lang="pt-BR" sz="1200" b="0" dirty="0"/>
              <a:t>são uma família de métodos iterativos normalmente usados para problemas de procura de raízes ou para problemas de otimização.</a:t>
            </a:r>
          </a:p>
          <a:p>
            <a:endParaRPr lang="pt-BR" sz="1200" b="0" dirty="0"/>
          </a:p>
          <a:p>
            <a:r>
              <a:rPr lang="pt-BR" sz="1200" b="0" dirty="0"/>
              <a:t>Pode ser considerada como uma aproximação estocástica da otimização do</a:t>
            </a:r>
            <a:r>
              <a:rPr lang="pt-BR" sz="1200" b="0" baseline="0" dirty="0"/>
              <a:t> gradiente descendente</a:t>
            </a:r>
            <a:r>
              <a:rPr lang="pt-BR" sz="1200" b="0" dirty="0"/>
              <a:t>, uma vez que substitui o valor do gradiente real (calculado a partir de todo o conjunto de dados) por uma estimativa do mesmo (calculado a partir de um subconjunto de exemplos selecionado aleatoriamente).</a:t>
            </a:r>
          </a:p>
          <a:p>
            <a:endParaRPr lang="pt-BR" sz="1200" b="0" dirty="0"/>
          </a:p>
          <a:p>
            <a:r>
              <a:rPr lang="pt-BR" sz="1200" b="0" dirty="0" smtClean="0"/>
              <a:t>O insight por trás do gradiente descendente estocástico é que o gradiente é uma esperança, ou seja, uma média. Portanto,</a:t>
            </a:r>
            <a:r>
              <a:rPr lang="pt-BR" sz="1200" b="0" baseline="0" dirty="0" smtClean="0"/>
              <a:t> a</a:t>
            </a:r>
            <a:r>
              <a:rPr lang="pt-BR" sz="1200" b="0" dirty="0" smtClean="0"/>
              <a:t> esperança pode ser estimada aproximadamente usando um pequeno conjunto de exemplos.</a:t>
            </a:r>
            <a:endParaRPr lang="pt-BR" sz="1200" b="1" dirty="0" smtClean="0"/>
          </a:p>
          <a:p>
            <a:endParaRPr lang="pt-BR" sz="1200" b="1" dirty="0" smtClean="0"/>
          </a:p>
          <a:p>
            <a:r>
              <a:rPr lang="pt-BR" sz="1200" b="0" dirty="0" smtClean="0"/>
              <a:t>GDE funciona bem para superfícies de erro que têm muitos mínimos locais. Neste caso, o gradiente um pouco mais ruidoso calculado usando o número reduzido de amostras tende a empurrar o modelo dos mínimos locais para uma região que esperançosamente é mais ideal. Amostras individuais são realmente barulhentas, enquanto os minibatches tendem a amenizar</a:t>
            </a:r>
            <a:r>
              <a:rPr lang="pt-BR" sz="1200" b="0" baseline="0" dirty="0" smtClean="0"/>
              <a:t> o</a:t>
            </a:r>
            <a:r>
              <a:rPr lang="pt-BR" sz="1200" b="0" dirty="0" smtClean="0"/>
              <a:t> ruído de saída. Assim, a quantidade de solavanco é reduzida ao se usar minibatches. Um bom equilíbrio é alcançado quando o tamanho do minibatch é pequeno o suficiente para evitar alguns dos mínimos locais ruins, mas grande o suficiente para não evitar os mínimos globais ou mínimos locais de melhor desempenho.</a:t>
            </a:r>
            <a:endParaRPr lang="pt-BR" sz="1200" b="0" dirty="0"/>
          </a:p>
        </p:txBody>
      </p:sp>
      <p:sp>
        <p:nvSpPr>
          <p:cNvPr id="4" name="Slide Number Placeholder 3"/>
          <p:cNvSpPr>
            <a:spLocks noGrp="1"/>
          </p:cNvSpPr>
          <p:nvPr>
            <p:ph type="sldNum" sz="quarter" idx="10"/>
          </p:nvPr>
        </p:nvSpPr>
        <p:spPr/>
        <p:txBody>
          <a:bodyPr/>
          <a:lstStyle/>
          <a:p>
            <a:fld id="{DA8B99DF-01BC-492A-8CEF-4FD88D18DD9D}" type="slidenum">
              <a:rPr lang="nl-BE" smtClean="0"/>
              <a:t>11</a:t>
            </a:fld>
            <a:endParaRPr lang="nl-BE"/>
          </a:p>
        </p:txBody>
      </p:sp>
    </p:spTree>
    <p:extLst>
      <p:ext uri="{BB962C8B-B14F-4D97-AF65-F5344CB8AC3E}">
        <p14:creationId xmlns:p14="http://schemas.microsoft.com/office/powerpoint/2010/main" val="14995337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u="none" dirty="0" smtClean="0"/>
              <a:t>Exemplo</a:t>
            </a:r>
            <a:r>
              <a:rPr lang="pt-BR" sz="1200" u="none" dirty="0" smtClean="0"/>
              <a:t>: </a:t>
            </a:r>
            <a:r>
              <a:rPr lang="pt-BR" u="none" dirty="0" smtClean="0"/>
              <a:t>https://mybinder.org/v2/gh/zz4fap/t319_aprendizado_de_maquina/main?filepath=notebooks%2Fregression%2Fgd_versions%2F</a:t>
            </a:r>
            <a:r>
              <a:rPr lang="pt-BR" u="none" dirty="0" smtClean="0">
                <a:solidFill>
                  <a:srgbClr val="00B0F0"/>
                </a:solidFill>
              </a:rPr>
              <a:t>stocastic_gradient_descent_with_figures.ipynb</a:t>
            </a:r>
            <a:endParaRPr lang="pt-BR" sz="1200" u="none" dirty="0" smtClean="0"/>
          </a:p>
          <a:p>
            <a:endParaRPr lang="pt-BR" sz="1200" dirty="0" smtClean="0"/>
          </a:p>
          <a:p>
            <a:r>
              <a:rPr lang="pt-BR" sz="1200" dirty="0" smtClean="0"/>
              <a:t>Devido </a:t>
            </a:r>
            <a:r>
              <a:rPr lang="pt-BR" sz="1200" dirty="0"/>
              <a:t>à sua natureza estocástica (ou seja, aleatória), esse algoritmo é muito menos regular do que o</a:t>
            </a:r>
            <a:r>
              <a:rPr lang="pt-BR" sz="1200" baseline="0" dirty="0"/>
              <a:t> </a:t>
            </a:r>
            <a:r>
              <a:rPr lang="pt-BR" sz="1200" dirty="0"/>
              <a:t>gradiente descendente em batelada: em vez de diminuir suavemente até atingir o mínimo, </a:t>
            </a:r>
            <a:r>
              <a:rPr lang="pt-BR" sz="1200" dirty="0" smtClean="0"/>
              <a:t>o</a:t>
            </a:r>
            <a:r>
              <a:rPr lang="pt-BR" sz="1200" baseline="0" dirty="0" smtClean="0"/>
              <a:t> gradiente da</a:t>
            </a:r>
            <a:r>
              <a:rPr lang="pt-BR" sz="1200" dirty="0" smtClean="0"/>
              <a:t> </a:t>
            </a:r>
            <a:r>
              <a:rPr lang="pt-BR" sz="1200" dirty="0"/>
              <a:t>função de custo irá saltar para cima e para baixo, convergindo apenas na média. Com o passar do tempo, o algoritmo terminará muito próximo do mínimo, mas, quando chegar lá, continuará a ricochetear/oscilar, nunca</a:t>
            </a:r>
            <a:r>
              <a:rPr lang="pt-BR" sz="1200" baseline="0" dirty="0"/>
              <a:t> convergindo (o gradiente estocástico nunca zera definitivamente). Portanto, quando o algoritmo para, os valores finais dos parâmetros são bons, mas não são ótimos.</a:t>
            </a:r>
          </a:p>
          <a:p>
            <a:endParaRPr lang="pt-BR" sz="1200" baseline="0" dirty="0"/>
          </a:p>
          <a:p>
            <a:r>
              <a:rPr lang="pt-BR" sz="1200" baseline="0" dirty="0"/>
              <a:t>Quando a função de custo é muito irregular, essa aleatoriedade do algoritmo pode realmente ajuda-lo a escapar de mínimos </a:t>
            </a:r>
            <a:r>
              <a:rPr lang="pt-BR" sz="1200" baseline="0" dirty="0" smtClean="0"/>
              <a:t>locais quando temos funções de custo não-convexas, </a:t>
            </a:r>
            <a:r>
              <a:rPr lang="pt-BR" sz="1200" baseline="0" dirty="0"/>
              <a:t>de modo que o gradiente descendente estocástico tem uma chance maior de encontrar o mínimo global do que o gradiente descendente em batelada.</a:t>
            </a:r>
          </a:p>
          <a:p>
            <a:endParaRPr lang="pt-BR" sz="1200" baseline="0" dirty="0"/>
          </a:p>
          <a:p>
            <a:r>
              <a:rPr lang="pt-BR" sz="1200" baseline="0" dirty="0"/>
              <a:t>A aleatoriedade do algoritmo é uma faca de dois gumes, pois é boa para escapar de mínimos locais, mas é ruim pois significa que o algoritmo nunca irá se “acomodar” no mínimo global. Uma solução para esse dilema é reduzir gradualmente a taxa de aprendizagem. Os passos começam com grandes valores (o que ajuda a progredir/aprender rapidamente e a escapar de mínimos locais) e depois diminuem cada vez mais, permitindo que o algoritmo se estabilize no mínimo global.</a:t>
            </a:r>
          </a:p>
          <a:p>
            <a:endParaRPr lang="pt-BR" sz="1200" baseline="0" dirty="0"/>
          </a:p>
          <a:p>
            <a:r>
              <a:rPr lang="pt-BR" sz="1200" b="1" baseline="0" dirty="0"/>
              <a:t>Exemplo</a:t>
            </a:r>
            <a:r>
              <a:rPr lang="pt-BR" sz="1200" baseline="0" dirty="0"/>
              <a:t>: </a:t>
            </a:r>
            <a:r>
              <a:rPr lang="pt-BR" sz="1200" baseline="0" dirty="0" err="1"/>
              <a:t>stocastic_gradient_descent_with_figures.ipynb</a:t>
            </a:r>
            <a:endParaRPr lang="pt-BR" sz="1200" baseline="0" dirty="0"/>
          </a:p>
          <a:p>
            <a:endParaRPr lang="pt-BR" sz="1200" dirty="0"/>
          </a:p>
          <a:p>
            <a:endParaRPr lang="pt-BR" sz="1200" dirty="0"/>
          </a:p>
          <a:p>
            <a:endParaRPr lang="pt-BR" sz="1200" dirty="0"/>
          </a:p>
        </p:txBody>
      </p:sp>
      <p:sp>
        <p:nvSpPr>
          <p:cNvPr id="4" name="Slide Number Placeholder 3"/>
          <p:cNvSpPr>
            <a:spLocks noGrp="1"/>
          </p:cNvSpPr>
          <p:nvPr>
            <p:ph type="sldNum" sz="quarter" idx="10"/>
          </p:nvPr>
        </p:nvSpPr>
        <p:spPr/>
        <p:txBody>
          <a:bodyPr/>
          <a:lstStyle/>
          <a:p>
            <a:fld id="{DA8B99DF-01BC-492A-8CEF-4FD88D18DD9D}" type="slidenum">
              <a:rPr lang="nl-BE" smtClean="0"/>
              <a:t>12</a:t>
            </a:fld>
            <a:endParaRPr lang="nl-BE"/>
          </a:p>
        </p:txBody>
      </p:sp>
    </p:spTree>
    <p:extLst>
      <p:ext uri="{BB962C8B-B14F-4D97-AF65-F5344CB8AC3E}">
        <p14:creationId xmlns:p14="http://schemas.microsoft.com/office/powerpoint/2010/main" val="38022980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smtClean="0"/>
              <a:t>Exemplo</a:t>
            </a:r>
            <a:r>
              <a:rPr lang="pt-BR" dirty="0" smtClean="0"/>
              <a:t>: https://mybinder.org/v2/gh/zz4fap/t319_aprendizado_de_maquina/main?filepath=notebooks%2Fregression%2Fgd_versions%2FSGD_with_scikit_learn_lib.ipynb</a:t>
            </a:r>
          </a:p>
          <a:p>
            <a:endParaRPr lang="pt-BR" dirty="0" smtClean="0"/>
          </a:p>
          <a:p>
            <a:r>
              <a:rPr lang="pt-BR" dirty="0" smtClean="0"/>
              <a:t>Para </a:t>
            </a:r>
            <a:r>
              <a:rPr lang="pt-BR" dirty="0"/>
              <a:t>executar a regressão linear usando o SGD com o Scikit-Learn, você pode usar a classe SGDRegressor, cujo padrão é otimizar a função de custo do erro ao quadrado. O código a seguir executa 50 épocas, começando com uma taxa de aprendizado de 0,1 (eta0 = 0,1), usando o cronograma de aprendizado padrão (diferente do anterior) e não usa nenhuma regularização (penalidade = Nenhuma;</a:t>
            </a:r>
          </a:p>
          <a:p>
            <a:endParaRPr lang="pt-BR" dirty="0"/>
          </a:p>
          <a:p>
            <a:r>
              <a:rPr lang="pt-BR" dirty="0"/>
              <a:t>Informação retirada da documentação da classe </a:t>
            </a:r>
            <a:r>
              <a:rPr lang="pt-BR" dirty="0" err="1"/>
              <a:t>SGDRegressor</a:t>
            </a:r>
            <a:r>
              <a:rPr lang="pt-BR" dirty="0"/>
              <a:t> (https://scikit-learn.org/stable/modules/generated/sklearn.linear_model.SGDRegressor.html): </a:t>
            </a:r>
          </a:p>
          <a:p>
            <a:endParaRPr lang="pt-BR" dirty="0"/>
          </a:p>
          <a:p>
            <a:r>
              <a:rPr lang="pt-BR" b="1" dirty="0" err="1"/>
              <a:t>learning_rate</a:t>
            </a:r>
            <a:r>
              <a:rPr lang="pt-BR" dirty="0"/>
              <a:t>:</a:t>
            </a:r>
            <a:r>
              <a:rPr lang="pt-BR" baseline="0" dirty="0"/>
              <a:t> </a:t>
            </a:r>
            <a:r>
              <a:rPr lang="pt-BR" dirty="0" err="1"/>
              <a:t>string</a:t>
            </a:r>
            <a:r>
              <a:rPr lang="pt-BR" dirty="0"/>
              <a:t>, default=’</a:t>
            </a:r>
            <a:r>
              <a:rPr lang="pt-BR" dirty="0" err="1"/>
              <a:t>invscaling</a:t>
            </a:r>
            <a:r>
              <a:rPr lang="pt-BR" dirty="0"/>
              <a:t>’</a:t>
            </a:r>
          </a:p>
          <a:p>
            <a:r>
              <a:rPr lang="pt-BR" dirty="0"/>
              <a:t>‘</a:t>
            </a:r>
            <a:r>
              <a:rPr lang="pt-BR" dirty="0" err="1"/>
              <a:t>invscaling</a:t>
            </a:r>
            <a:r>
              <a:rPr lang="pt-BR" dirty="0"/>
              <a:t>’: [default]</a:t>
            </a:r>
          </a:p>
          <a:p>
            <a:r>
              <a:rPr lang="pt-BR" dirty="0"/>
              <a:t>	</a:t>
            </a:r>
            <a:r>
              <a:rPr lang="pt-BR" dirty="0" err="1"/>
              <a:t>eta</a:t>
            </a:r>
            <a:r>
              <a:rPr lang="pt-BR" dirty="0"/>
              <a:t> = eta0 / </a:t>
            </a:r>
            <a:r>
              <a:rPr lang="pt-BR" dirty="0" err="1"/>
              <a:t>pow</a:t>
            </a:r>
            <a:r>
              <a:rPr lang="pt-BR" dirty="0"/>
              <a:t>(t, </a:t>
            </a:r>
            <a:r>
              <a:rPr lang="pt-BR" dirty="0" err="1"/>
              <a:t>power_t</a:t>
            </a:r>
            <a:r>
              <a:rPr lang="pt-BR" dirty="0"/>
              <a:t>)</a:t>
            </a:r>
          </a:p>
          <a:p>
            <a:endParaRPr lang="pt-BR" dirty="0"/>
          </a:p>
          <a:p>
            <a:r>
              <a:rPr lang="en-US" b="1" dirty="0" err="1"/>
              <a:t>power_t</a:t>
            </a:r>
            <a:r>
              <a:rPr lang="en-US" dirty="0"/>
              <a:t>: double, default=0.25</a:t>
            </a:r>
          </a:p>
          <a:p>
            <a:r>
              <a:rPr lang="en-US" dirty="0"/>
              <a:t>The exponent for inverse scaling learning rate.</a:t>
            </a:r>
            <a:endParaRPr lang="pt-BR" dirty="0"/>
          </a:p>
          <a:p>
            <a:endParaRPr lang="pt-BR" dirty="0"/>
          </a:p>
          <a:p>
            <a:r>
              <a:rPr lang="en-US" b="1" dirty="0"/>
              <a:t>eta0</a:t>
            </a:r>
            <a:r>
              <a:rPr lang="en-US" b="0" dirty="0"/>
              <a:t>:</a:t>
            </a:r>
            <a:r>
              <a:rPr lang="en-US" dirty="0"/>
              <a:t> double, default=0.01</a:t>
            </a:r>
          </a:p>
          <a:p>
            <a:r>
              <a:rPr lang="en-US" dirty="0"/>
              <a:t>The initial learning rate for the ‘constant’, ‘</a:t>
            </a:r>
            <a:r>
              <a:rPr lang="en-US" dirty="0" err="1"/>
              <a:t>invscaling</a:t>
            </a:r>
            <a:r>
              <a:rPr lang="en-US" dirty="0"/>
              <a:t>’ or ‘adaptive’ schedules. The default value is 0.01.</a:t>
            </a:r>
            <a:endParaRPr lang="pt-BR" dirty="0"/>
          </a:p>
          <a:p>
            <a:endParaRPr lang="pt-BR" dirty="0" smtClean="0"/>
          </a:p>
          <a:p>
            <a:r>
              <a:rPr lang="pt-BR" b="1" dirty="0" smtClean="0"/>
              <a:t>SGDRegressor</a:t>
            </a:r>
            <a:r>
              <a:rPr lang="pt-BR" b="1" baseline="0" dirty="0" smtClean="0"/>
              <a:t> com mini-batches</a:t>
            </a:r>
            <a:r>
              <a:rPr lang="pt-BR" baseline="0" dirty="0" smtClean="0"/>
              <a:t>:</a:t>
            </a:r>
          </a:p>
          <a:p>
            <a:r>
              <a:rPr lang="pt-BR" dirty="0" smtClean="0"/>
              <a:t>https://adventuresindatascience.wordpress.com/2014/12/30/minibatch-learning-for-large-scale-data-using-scikit-learn/</a:t>
            </a:r>
            <a:endParaRPr lang="pt-BR" dirty="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13</a:t>
            </a:fld>
            <a:endParaRPr lang="nl-BE"/>
          </a:p>
        </p:txBody>
      </p:sp>
    </p:spTree>
    <p:extLst>
      <p:ext uri="{BB962C8B-B14F-4D97-AF65-F5344CB8AC3E}">
        <p14:creationId xmlns:p14="http://schemas.microsoft.com/office/powerpoint/2010/main" val="23448198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Batch</a:t>
            </a:r>
            <a:r>
              <a:rPr lang="pt-BR" dirty="0"/>
              <a:t>:</a:t>
            </a:r>
            <a:r>
              <a:rPr lang="pt-BR" baseline="0" dirty="0"/>
              <a:t> usa todos os exemplos de treinamento a cada iteração. Como resultado, é muito lento em conjuntos de treinamento muito grandes.</a:t>
            </a:r>
          </a:p>
          <a:p>
            <a:endParaRPr lang="pt-BR" baseline="0" dirty="0"/>
          </a:p>
          <a:p>
            <a:r>
              <a:rPr lang="pt-BR" dirty="0"/>
              <a:t>A versão</a:t>
            </a:r>
            <a:r>
              <a:rPr lang="pt-BR" baseline="0" dirty="0"/>
              <a:t> </a:t>
            </a:r>
            <a:r>
              <a:rPr lang="pt-BR" b="1" baseline="0" dirty="0"/>
              <a:t>online</a:t>
            </a:r>
            <a:r>
              <a:rPr lang="pt-BR" baseline="0" dirty="0"/>
              <a:t> </a:t>
            </a:r>
            <a:r>
              <a:rPr lang="pt-BR" dirty="0"/>
              <a:t>seleciona apenas uma instância aleatória no conjunto de treinamento a cada etapa e calcula os gradientes com base apenas nessa única instância. Obviamente, isso torna o algoritmo muito mais rápido, pois possui muito poucos dados para manipular a cada iteração. Por outro lado, devido à sua natureza estocástica (ou seja, aleatória), esse algoritmo é muito menos regular do que a descida do gradiente em lote: em vez de diminuir suavemente até atingir o mínimo, a função de custo irá saltar para cima e para baixo, diminuindo apenas em média .</a:t>
            </a:r>
          </a:p>
          <a:p>
            <a:endParaRPr lang="pt-BR" dirty="0"/>
          </a:p>
          <a:p>
            <a:r>
              <a:rPr lang="pt-BR" b="1" dirty="0"/>
              <a:t>Mini-batch</a:t>
            </a:r>
            <a:r>
              <a:rPr lang="pt-BR" dirty="0"/>
              <a:t>: em cada iteração, em vez de calcular os gradientes com base no conjunto de treinamento completo (como no Batch) ou com base em apenas uma instância (como no GD estocástico), o mini-batch GD calcula os gradientes em pequenos conjuntos aleatórios de instâncias chamados mini-batches</a:t>
            </a:r>
            <a:r>
              <a:rPr lang="pt-BR" dirty="0" smtClean="0"/>
              <a:t>.</a:t>
            </a:r>
          </a:p>
          <a:p>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b="0" dirty="0" smtClean="0"/>
              <a:t>O insight por trás do gradiente descendente estocástico é que o gradiente é uma esperança, ou seja, uma média. Portanto,</a:t>
            </a:r>
            <a:r>
              <a:rPr lang="pt-BR" b="0" baseline="0" dirty="0" smtClean="0"/>
              <a:t> a</a:t>
            </a:r>
            <a:r>
              <a:rPr lang="pt-BR" b="0" dirty="0" smtClean="0"/>
              <a:t> esperança pode ser estimada aproximadamente usando um pequeno conjunto de exemplos.</a:t>
            </a:r>
          </a:p>
          <a:p>
            <a:endParaRPr lang="nl-BE" dirty="0"/>
          </a:p>
        </p:txBody>
      </p:sp>
      <p:sp>
        <p:nvSpPr>
          <p:cNvPr id="4" name="Slide Number Placeholder 3"/>
          <p:cNvSpPr>
            <a:spLocks noGrp="1"/>
          </p:cNvSpPr>
          <p:nvPr>
            <p:ph type="sldNum" sz="quarter" idx="10"/>
          </p:nvPr>
        </p:nvSpPr>
        <p:spPr/>
        <p:txBody>
          <a:bodyPr/>
          <a:lstStyle/>
          <a:p>
            <a:fld id="{DA8B99DF-01BC-492A-8CEF-4FD88D18DD9D}" type="slidenum">
              <a:rPr lang="nl-BE" smtClean="0"/>
              <a:t>14</a:t>
            </a:fld>
            <a:endParaRPr lang="nl-BE"/>
          </a:p>
        </p:txBody>
      </p:sp>
    </p:spTree>
    <p:extLst>
      <p:ext uri="{BB962C8B-B14F-4D97-AF65-F5344CB8AC3E}">
        <p14:creationId xmlns:p14="http://schemas.microsoft.com/office/powerpoint/2010/main" val="29214139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smtClean="0"/>
              <a:t>Exemplo</a:t>
            </a:r>
            <a:r>
              <a:rPr lang="pt-BR" dirty="0" smtClean="0"/>
              <a:t>: </a:t>
            </a:r>
            <a:r>
              <a:rPr lang="pt-BR" u="none" dirty="0" smtClean="0"/>
              <a:t>https://mybinder.org/v2/gh/zz4fap/t319_aprendizado_de_maquina/main?filepath=notebooks%2Fregression%2Fgd_versions%2F</a:t>
            </a:r>
            <a:r>
              <a:rPr lang="pt-BR" dirty="0" smtClean="0"/>
              <a:t>mini_batch_gradient_descent_with_figures.ipynb</a:t>
            </a:r>
          </a:p>
          <a:p>
            <a:endParaRPr lang="pt-BR" dirty="0" smtClean="0"/>
          </a:p>
          <a:p>
            <a:r>
              <a:rPr lang="pt-BR" dirty="0" smtClean="0"/>
              <a:t>O</a:t>
            </a:r>
            <a:r>
              <a:rPr lang="pt-BR" baseline="0" dirty="0" smtClean="0"/>
              <a:t> </a:t>
            </a:r>
            <a:r>
              <a:rPr lang="pt-BR" baseline="0" dirty="0"/>
              <a:t>mini-batch é</a:t>
            </a:r>
            <a:r>
              <a:rPr lang="pt-BR" dirty="0"/>
              <a:t> bastante simples de entender quando você conhece o</a:t>
            </a:r>
            <a:r>
              <a:rPr lang="pt-BR" baseline="0" dirty="0"/>
              <a:t> </a:t>
            </a:r>
            <a:r>
              <a:rPr lang="pt-BR" dirty="0"/>
              <a:t>gradiente descendente em batelada e o gradiente descendente estocástico: a cada etapa, em vez de calcular os gradientes com base no conjunto de treinamento completo (como no GD em batelada) ou com base em apenas uma instância (como no GD estocástico), o</a:t>
            </a:r>
            <a:r>
              <a:rPr lang="pt-BR" baseline="0" dirty="0"/>
              <a:t> mini-batch </a:t>
            </a:r>
            <a:r>
              <a:rPr lang="pt-BR" dirty="0"/>
              <a:t>calcula os gradientes em subconjuntos aleatórios de instâncias chamados mini-lotes (do inglês mini-batch). </a:t>
            </a:r>
          </a:p>
          <a:p>
            <a:endParaRPr lang="pt-BR" dirty="0"/>
          </a:p>
          <a:p>
            <a:r>
              <a:rPr lang="pt-BR" dirty="0"/>
              <a:t>O progresso do algoritmo no espaço de parâmetros é menos irregular do que com o SGD, especialmente com mini lotes muito grandes. Como resultado, o </a:t>
            </a:r>
            <a:r>
              <a:rPr lang="pt-BR" dirty="0" err="1"/>
              <a:t>mini-batch</a:t>
            </a:r>
            <a:r>
              <a:rPr lang="pt-BR" baseline="0" dirty="0"/>
              <a:t> </a:t>
            </a:r>
            <a:r>
              <a:rPr lang="pt-BR" dirty="0"/>
              <a:t>acabará chegando um pouco mais perto do mínimo do que o GDS. Mas, por outro lado, pode ser mais difícil escapar dos mínimos locais (no caso de problemas que sofrem com mínimos locais, diferentemente da Regressão Linear, que como vimos anteriormente apresenta apenas um mínimo, que é o global).</a:t>
            </a:r>
          </a:p>
          <a:p>
            <a:endParaRPr lang="pt-BR" dirty="0"/>
          </a:p>
          <a:p>
            <a:r>
              <a:rPr lang="pt-BR" b="1" dirty="0"/>
              <a:t>Exemplo</a:t>
            </a:r>
            <a:r>
              <a:rPr lang="pt-BR" dirty="0"/>
              <a:t>: </a:t>
            </a:r>
            <a:r>
              <a:rPr lang="pt-BR" dirty="0" err="1"/>
              <a:t>mini_batch_gradient_descent_with_figures.ipynb</a:t>
            </a:r>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15</a:t>
            </a:fld>
            <a:endParaRPr lang="nl-BE"/>
          </a:p>
        </p:txBody>
      </p:sp>
    </p:spTree>
    <p:extLst>
      <p:ext uri="{BB962C8B-B14F-4D97-AF65-F5344CB8AC3E}">
        <p14:creationId xmlns:p14="http://schemas.microsoft.com/office/powerpoint/2010/main" val="12481761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16</a:t>
            </a:fld>
            <a:endParaRPr lang="nl-BE"/>
          </a:p>
        </p:txBody>
      </p:sp>
    </p:spTree>
    <p:extLst>
      <p:ext uri="{BB962C8B-B14F-4D97-AF65-F5344CB8AC3E}">
        <p14:creationId xmlns:p14="http://schemas.microsoft.com/office/powerpoint/2010/main" val="252890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A coisa mais importante para nos lembrarmos sobre o vetor gradiente é que ele sempre apontará para a direção e sentido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a:t>
                </a:r>
                <a:r>
                  <a:rPr lang="pt-BR" b="0" i="0" dirty="0" smtClean="0"/>
                  <a:t>direção e sentido </a:t>
                </a:r>
                <a:r>
                  <a:rPr lang="pt-BR" b="0" i="0" dirty="0"/>
                  <a:t>em</a:t>
                </a:r>
                <a:r>
                  <a:rPr lang="pt-BR" b="0" i="0" baseline="0" dirty="0"/>
                  <a:t> que uma função tem</a:t>
                </a:r>
                <a:r>
                  <a:rPr lang="pt-BR" b="0" i="0" dirty="0"/>
                  <a:t> taxa de </a:t>
                </a:r>
                <a:r>
                  <a:rPr lang="pt-BR" b="0" i="0" dirty="0" smtClean="0"/>
                  <a:t>crescimento mais rápida".</a:t>
                </a:r>
                <a:endParaRPr lang="pt-BR" b="0" i="0" dirty="0"/>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a:t>
                </a:r>
                <a:r>
                  <a:rPr lang="pt-BR" b="0" i="0" dirty="0" smtClean="0"/>
                  <a:t>vetor gradiente </a:t>
                </a:r>
                <a:r>
                  <a:rPr lang="pt-BR" b="0" i="0" dirty="0"/>
                  <a:t>em um ponto é um vetor tangente ao ponto. Valores positivos indicam que o aumenta mais rápido esta à frente,</a:t>
                </a:r>
                <a:r>
                  <a:rPr lang="pt-BR" b="0" i="0" baseline="0" dirty="0"/>
                  <a:t> já valores negativos indicam que a taxa de aumento mais rápida está </a:t>
                </a:r>
                <a:r>
                  <a:rPr lang="pt-BR" b="0" i="0" baseline="0" dirty="0" smtClean="0"/>
                  <a:t>atrás</a:t>
                </a:r>
                <a:r>
                  <a:rPr lang="pt-BR" b="0" i="0" baseline="0" dirty="0"/>
                  <a:t>.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t>
                </a:r>
                <a:r>
                  <a:rPr lang="pt-BR" b="0" i="0" baseline="0" dirty="0" smtClean="0"/>
                  <a:t>aponta </a:t>
                </a:r>
                <a:r>
                  <a:rPr lang="pt-BR" b="0" i="0" baseline="0" dirty="0"/>
                  <a:t>para a direção de máxima variação em relação </a:t>
                </a:r>
                <a:r>
                  <a:rPr lang="pt-BR" b="0" i="0" baseline="0" dirty="0" smtClean="0"/>
                  <a:t>àquele argumento.</a:t>
                </a: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smtClean="0"/>
              </a:p>
              <a:p>
                <a:endParaRPr lang="pt-BR"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r>
                  <a:rPr lang="pt-BR" b="0" i="0" smtClean="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"direção em</a:t>
                </a:r>
                <a:r>
                  <a:rPr lang="pt-BR" b="0" i="0" baseline="0" dirty="0"/>
                  <a:t> que uma função tem</a:t>
                </a:r>
                <a:r>
                  <a:rPr lang="pt-BR" b="0" i="0" dirty="0"/>
                  <a:t> taxa de aumento mais rápido".</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gradiente em um ponto é um vetor tangente ao ponto. Valores positivos indicam que o aumenta mais rápido esta à frente,</a:t>
                </a:r>
                <a:r>
                  <a:rPr lang="pt-BR" b="0" i="0" baseline="0" dirty="0"/>
                  <a:t> já valores negativos indicam que a taxa de aumento mais rápida está para 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smtClean="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t>
                </a:r>
                <a:r>
                  <a:rPr lang="pt-BR" b="0" i="0" baseline="0" dirty="0" smtClean="0"/>
                  <a:t>aponta </a:t>
                </a:r>
                <a:r>
                  <a:rPr lang="pt-BR" b="0" i="0" baseline="0" dirty="0"/>
                  <a:t>para a direção de máxima variação em relação à aquele argumento/parâmetro.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dirty="0" smtClean="0"/>
              </a:p>
              <a:p>
                <a:endParaRPr lang="pt-BR" dirty="0"/>
              </a:p>
            </p:txBody>
          </p:sp>
        </mc:Fallback>
      </mc:AlternateContent>
      <p:sp>
        <p:nvSpPr>
          <p:cNvPr id="4" name="Slide Number Placeholder 3"/>
          <p:cNvSpPr>
            <a:spLocks noGrp="1"/>
          </p:cNvSpPr>
          <p:nvPr>
            <p:ph type="sldNum" sz="quarter" idx="10"/>
          </p:nvPr>
        </p:nvSpPr>
        <p:spPr/>
        <p:txBody>
          <a:bodyPr/>
          <a:lstStyle/>
          <a:p>
            <a:fld id="{DA8B99DF-01BC-492A-8CEF-4FD88D18DD9D}" type="slidenum">
              <a:rPr lang="nl-BE" smtClean="0"/>
              <a:t>3</a:t>
            </a:fld>
            <a:endParaRPr lang="nl-BE"/>
          </a:p>
        </p:txBody>
      </p:sp>
    </p:spTree>
    <p:extLst>
      <p:ext uri="{BB962C8B-B14F-4D97-AF65-F5344CB8AC3E}">
        <p14:creationId xmlns:p14="http://schemas.microsoft.com/office/powerpoint/2010/main" val="3456029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b="0" i="0" dirty="0" smtClean="0">
                    <a:latin typeface="Cambria Math" panose="02040503050406030204" pitchFamily="18" charset="0"/>
                    <a:ea typeface="Cambria Math" panose="02040503050406030204" pitchFamily="18" charset="0"/>
                  </a:rPr>
                  <a:t>Vocês se lembram das aulas de cálculo, onde vocês aprenderam sobre o gradiente.</a:t>
                </a:r>
              </a:p>
              <a:p>
                <a:endParaRPr lang="pt-BR" b="0" i="0" dirty="0">
                  <a:latin typeface="Cambria Math" panose="02040503050406030204" pitchFamily="18" charset="0"/>
                  <a:ea typeface="Cambria Math" panose="02040503050406030204" pitchFamily="18" charset="0"/>
                </a:endParaRPr>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"direção em</a:t>
                </a:r>
                <a:r>
                  <a:rPr lang="pt-BR" b="0" i="0" baseline="0" dirty="0"/>
                  <a:t> que uma função tem</a:t>
                </a:r>
                <a:r>
                  <a:rPr lang="pt-BR" b="0" i="0" dirty="0"/>
                  <a:t> taxa de aumento mais rápido".</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gradiente em um ponto é um vetor tangente ao ponto. Valores positivos indicam que o aumenta mais rápido esta à frente,</a:t>
                </a:r>
                <a:r>
                  <a:rPr lang="pt-BR" b="0" i="0" baseline="0" dirty="0"/>
                  <a:t> já valores negativos indicam que a taxa de aumento mais rápida está para 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t>
                </a:r>
                <a:r>
                  <a:rPr lang="pt-BR" b="0" i="0" baseline="0" dirty="0" smtClean="0"/>
                  <a:t>aponta </a:t>
                </a:r>
                <a:r>
                  <a:rPr lang="pt-BR" b="0" i="0" baseline="0" dirty="0"/>
                  <a:t>para a direção de máxima variação em relação à aquele argumento/parâmetro</a:t>
                </a:r>
                <a:r>
                  <a:rPr lang="pt-BR" b="0" i="0" baseline="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um </a:t>
                </a:r>
                <a:r>
                  <a:rPr lang="pt-BR" dirty="0"/>
                  <a:t>algoritmo de otimização </a:t>
                </a:r>
                <a:r>
                  <a:rPr lang="pt-BR" b="1" i="1" dirty="0"/>
                  <a:t>iterativo</a:t>
                </a:r>
                <a:r>
                  <a:rPr lang="pt-BR" dirty="0"/>
                  <a:t> </a:t>
                </a:r>
                <a:r>
                  <a:rPr lang="pt-BR" dirty="0" smtClean="0"/>
                  <a:t>que use o vetor gradiente para encontrar o ponto de máximo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ascendente</a:t>
                </a:r>
                <a:r>
                  <a:rPr lang="pt-BR" dirty="0" smtClean="0"/>
                  <a:t>.</a:t>
                </a: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b="0" i="0" dirty="0"/>
              </a:p>
              <a:p>
                <a:endParaRPr lang="nl-BE" b="0" i="0" dirty="0"/>
              </a:p>
              <a:p>
                <a:endParaRPr lang="pt-BR" b="0" i="0" dirty="0">
                  <a:latin typeface="Cambria Math" panose="02040503050406030204" pitchFamily="18" charset="0"/>
                  <a:ea typeface="Cambria Math" panose="02040503050406030204" pitchFamily="18" charset="0"/>
                </a:endParaRPr>
              </a:p>
              <a:p>
                <a:endParaRPr lang="pt-BR" b="0" i="0" dirty="0"/>
              </a:p>
              <a:p>
                <a:endParaRPr lang="nl-BE" b="0" i="0" dirty="0"/>
              </a:p>
            </p:txBody>
          </p:sp>
        </mc:Choice>
        <mc:Fallback xmlns="">
          <p:sp>
            <p:nvSpPr>
              <p:cNvPr id="3" name="Notes Placeholder 2"/>
              <p:cNvSpPr>
                <a:spLocks noGrp="1"/>
              </p:cNvSpPr>
              <p:nvPr>
                <p:ph type="body" idx="1"/>
              </p:nvPr>
            </p:nvSpPr>
            <p:spPr/>
            <p:txBody>
              <a:bodyPr/>
              <a:lstStyle/>
              <a:p>
                <a:r>
                  <a:rPr lang="pt-BR" i="0" smtClean="0">
                    <a:latin typeface="Cambria Math" panose="02040503050406030204" pitchFamily="18" charset="0"/>
                    <a:ea typeface="Cambria Math" panose="02040503050406030204" pitchFamily="18" charset="0"/>
                  </a:rPr>
                  <a:t>𝛻</a:t>
                </a:r>
                <a:r>
                  <a:rPr lang="pt-BR" b="0" i="0" smtClean="0">
                    <a:latin typeface="Cambria Math" panose="02040503050406030204" pitchFamily="18" charset="0"/>
                    <a:ea typeface="Cambria Math" panose="02040503050406030204" pitchFamily="18" charset="0"/>
                  </a:rPr>
                  <a:t>𝑓</a:t>
                </a:r>
                <a:r>
                  <a:rPr lang="pt-BR" dirty="0" smtClean="0"/>
                  <a:t> =&gt; Nabla f</a:t>
                </a:r>
                <a:endParaRPr lang="nl-BE" dirty="0" smtClean="0"/>
              </a:p>
              <a:p>
                <a:endParaRPr lang="pt-BR" dirty="0" smtClean="0"/>
              </a:p>
              <a:p>
                <a:r>
                  <a:rPr lang="pt-BR" dirty="0" smtClean="0"/>
                  <a:t>O gradiente pode ser interpretado como a "direção em</a:t>
                </a:r>
                <a:r>
                  <a:rPr lang="pt-BR" baseline="0" dirty="0" smtClean="0"/>
                  <a:t> que uma função tem</a:t>
                </a:r>
                <a:r>
                  <a:rPr lang="pt-BR" dirty="0" smtClean="0"/>
                  <a:t> taxa de aumento mais rápido".</a:t>
                </a:r>
              </a:p>
              <a:p>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O valor do gradiente em um ponto é um vetor tangente. Valores positivos indicam que o aumenta mais rápido esta à frente,</a:t>
                </a:r>
                <a:r>
                  <a:rPr lang="pt-BR" baseline="0" dirty="0" smtClean="0"/>
                  <a:t> já valores negativos indicam que a taxa de aumento mais rápida está para trás. O valor zero indica que estamos sobre o máximo.</a:t>
                </a: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Imagine você parado no ponto </a:t>
                </a:r>
                <a:r>
                  <a:rPr lang="pt-BR" b="1" i="1" dirty="0" smtClean="0"/>
                  <a:t>x</a:t>
                </a:r>
                <a:r>
                  <a:rPr lang="pt-BR" dirty="0" smtClean="0"/>
                  <a:t> de uma função,</a:t>
                </a:r>
                <a:r>
                  <a:rPr lang="pt-BR" baseline="0" dirty="0" smtClean="0"/>
                  <a:t> </a:t>
                </a:r>
                <a:r>
                  <a:rPr lang="pt-BR" b="1" i="1" baseline="0" dirty="0" smtClean="0"/>
                  <a:t>f</a:t>
                </a:r>
                <a:r>
                  <a:rPr lang="pt-BR" dirty="0" smtClean="0"/>
                  <a:t>, o vetor </a:t>
                </a:r>
                <a:r>
                  <a:rPr lang="pt-BR" i="0" smtClean="0">
                    <a:latin typeface="Cambria Math" panose="02040503050406030204" pitchFamily="18" charset="0"/>
                    <a:ea typeface="Cambria Math" panose="02040503050406030204" pitchFamily="18" charset="0"/>
                  </a:rPr>
                  <a:t>𝛻</a:t>
                </a:r>
                <a:r>
                  <a:rPr lang="pt-BR" b="1" i="0" smtClean="0">
                    <a:latin typeface="Cambria Math" panose="02040503050406030204" pitchFamily="18" charset="0"/>
                    <a:ea typeface="Cambria Math" panose="02040503050406030204" pitchFamily="18" charset="0"/>
                  </a:rPr>
                  <a:t>𝒇</a:t>
                </a:r>
                <a:r>
                  <a:rPr lang="pt-BR" dirty="0" smtClean="0"/>
                  <a:t> diz em qual direção você deve caminhar para aumentar o valor da</a:t>
                </a:r>
                <a:r>
                  <a:rPr lang="pt-BR" baseline="0" dirty="0" smtClean="0"/>
                  <a:t> função </a:t>
                </a:r>
                <a:r>
                  <a:rPr lang="pt-BR" b="1" i="1" baseline="0" dirty="0" smtClean="0"/>
                  <a:t>f</a:t>
                </a:r>
                <a:r>
                  <a:rPr lang="pt-BR" dirty="0" smtClean="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Se você seguir</a:t>
                </a:r>
                <a:r>
                  <a:rPr lang="pt-BR" baseline="0" dirty="0" smtClean="0"/>
                  <a:t> na direção do gradiente, você chegará ao máximo da função.</a:t>
                </a:r>
                <a:endParaRPr lang="pt-BR" dirty="0" smtClean="0"/>
              </a:p>
              <a:p>
                <a:endParaRPr lang="nl-BE" dirty="0"/>
              </a:p>
            </p:txBody>
          </p:sp>
        </mc:Fallback>
      </mc:AlternateContent>
      <p:sp>
        <p:nvSpPr>
          <p:cNvPr id="4" name="Slide Number Placeholder 3"/>
          <p:cNvSpPr>
            <a:spLocks noGrp="1"/>
          </p:cNvSpPr>
          <p:nvPr>
            <p:ph type="sldNum" sz="quarter" idx="10"/>
          </p:nvPr>
        </p:nvSpPr>
        <p:spPr/>
        <p:txBody>
          <a:bodyPr/>
          <a:lstStyle/>
          <a:p>
            <a:fld id="{DA8B99DF-01BC-492A-8CEF-4FD88D18DD9D}" type="slidenum">
              <a:rPr lang="nl-BE" smtClean="0"/>
              <a:t>4</a:t>
            </a:fld>
            <a:endParaRPr lang="nl-BE"/>
          </a:p>
        </p:txBody>
      </p:sp>
    </p:spTree>
    <p:extLst>
      <p:ext uri="{BB962C8B-B14F-4D97-AF65-F5344CB8AC3E}">
        <p14:creationId xmlns:p14="http://schemas.microsoft.com/office/powerpoint/2010/main" val="2250701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um </a:t>
                </a:r>
                <a:r>
                  <a:rPr lang="pt-BR" dirty="0"/>
                  <a:t>algoritmo de otimização </a:t>
                </a:r>
                <a:r>
                  <a:rPr lang="pt-BR" b="1" i="1" dirty="0"/>
                  <a:t>iterativo</a:t>
                </a:r>
                <a:r>
                  <a:rPr lang="pt-BR" dirty="0"/>
                  <a:t> </a:t>
                </a:r>
                <a:r>
                  <a:rPr lang="pt-BR" dirty="0" smtClean="0"/>
                  <a:t>que use o</a:t>
                </a:r>
                <a:r>
                  <a:rPr lang="pt-BR" baseline="0" dirty="0" smtClean="0"/>
                  <a:t> sentido contrário do</a:t>
                </a:r>
                <a:r>
                  <a:rPr lang="pt-BR" dirty="0" smtClean="0"/>
                  <a:t> vetor gradiente para encontrar o ponto de mínimo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a:t>
                </a:r>
                <a:r>
                  <a:rPr lang="pt-BR" b="1" i="1" dirty="0" smtClean="0"/>
                  <a:t>descendente</a:t>
                </a:r>
                <a:r>
                  <a:rPr lang="pt-BR"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p:txBody>
          </p:sp>
        </mc:Choice>
        <mc:Fallback xmlns="">
          <p:sp>
            <p:nvSpPr>
              <p:cNvPr id="3" name="Notes Placeholder 2"/>
              <p:cNvSpPr>
                <a:spLocks noGrp="1"/>
              </p:cNvSpPr>
              <p:nvPr>
                <p:ph type="body" idx="1"/>
              </p:nvPr>
            </p:nvSpPr>
            <p:spPr/>
            <p:txBody>
              <a:bodyPr/>
              <a:lstStyle/>
              <a:p>
                <a:r>
                  <a:rPr lang="pt-BR" i="0" smtClean="0">
                    <a:latin typeface="Cambria Math" panose="02040503050406030204" pitchFamily="18" charset="0"/>
                    <a:ea typeface="Cambria Math" panose="02040503050406030204" pitchFamily="18" charset="0"/>
                  </a:rPr>
                  <a:t>𝛻</a:t>
                </a:r>
                <a:r>
                  <a:rPr lang="pt-BR" b="0" i="0" smtClean="0">
                    <a:latin typeface="Cambria Math" panose="02040503050406030204" pitchFamily="18" charset="0"/>
                    <a:ea typeface="Cambria Math" panose="02040503050406030204" pitchFamily="18" charset="0"/>
                  </a:rPr>
                  <a:t>𝑓</a:t>
                </a:r>
                <a:r>
                  <a:rPr lang="pt-BR" dirty="0" smtClean="0"/>
                  <a:t> =&gt; Nabla f</a:t>
                </a:r>
                <a:endParaRPr lang="nl-BE" dirty="0" smtClean="0"/>
              </a:p>
              <a:p>
                <a:endParaRPr lang="pt-BR" dirty="0" smtClean="0"/>
              </a:p>
              <a:p>
                <a:r>
                  <a:rPr lang="pt-BR" dirty="0" smtClean="0"/>
                  <a:t>O gradiente pode ser interpretado como a "direção em</a:t>
                </a:r>
                <a:r>
                  <a:rPr lang="pt-BR" baseline="0" dirty="0" smtClean="0"/>
                  <a:t> que uma função tem</a:t>
                </a:r>
                <a:r>
                  <a:rPr lang="pt-BR" dirty="0" smtClean="0"/>
                  <a:t> taxa de aumento mais rápido".</a:t>
                </a:r>
              </a:p>
              <a:p>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O valor do gradiente em um ponto é um vetor tangente. Valores positivos indicam que o aumenta mais rápido esta à frente,</a:t>
                </a:r>
                <a:r>
                  <a:rPr lang="pt-BR" baseline="0" dirty="0" smtClean="0"/>
                  <a:t> já valores negativos indicam que a taxa de aumento mais rápida está para trás. O valor zero indica que estamos sobre o máximo.</a:t>
                </a: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Imagine você parado no ponto </a:t>
                </a:r>
                <a:r>
                  <a:rPr lang="pt-BR" b="1" i="1" dirty="0" smtClean="0"/>
                  <a:t>x</a:t>
                </a:r>
                <a:r>
                  <a:rPr lang="pt-BR" dirty="0" smtClean="0"/>
                  <a:t> de uma função,</a:t>
                </a:r>
                <a:r>
                  <a:rPr lang="pt-BR" baseline="0" dirty="0" smtClean="0"/>
                  <a:t> </a:t>
                </a:r>
                <a:r>
                  <a:rPr lang="pt-BR" b="1" i="1" baseline="0" dirty="0" smtClean="0"/>
                  <a:t>f</a:t>
                </a:r>
                <a:r>
                  <a:rPr lang="pt-BR" dirty="0" smtClean="0"/>
                  <a:t>, o vetor </a:t>
                </a:r>
                <a:r>
                  <a:rPr lang="pt-BR" i="0" smtClean="0">
                    <a:latin typeface="Cambria Math" panose="02040503050406030204" pitchFamily="18" charset="0"/>
                    <a:ea typeface="Cambria Math" panose="02040503050406030204" pitchFamily="18" charset="0"/>
                  </a:rPr>
                  <a:t>𝛻</a:t>
                </a:r>
                <a:r>
                  <a:rPr lang="pt-BR" b="1" i="0" smtClean="0">
                    <a:latin typeface="Cambria Math" panose="02040503050406030204" pitchFamily="18" charset="0"/>
                    <a:ea typeface="Cambria Math" panose="02040503050406030204" pitchFamily="18" charset="0"/>
                  </a:rPr>
                  <a:t>𝒇</a:t>
                </a:r>
                <a:r>
                  <a:rPr lang="pt-BR" dirty="0" smtClean="0"/>
                  <a:t> diz em qual direção você deve caminhar para aumentar o valor da</a:t>
                </a:r>
                <a:r>
                  <a:rPr lang="pt-BR" baseline="0" dirty="0" smtClean="0"/>
                  <a:t> função </a:t>
                </a:r>
                <a:r>
                  <a:rPr lang="pt-BR" b="1" i="1" baseline="0" dirty="0" smtClean="0"/>
                  <a:t>f</a:t>
                </a:r>
                <a:r>
                  <a:rPr lang="pt-BR" dirty="0" smtClean="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Se você seguir</a:t>
                </a:r>
                <a:r>
                  <a:rPr lang="pt-BR" baseline="0" dirty="0" smtClean="0"/>
                  <a:t> na direção do gradiente, você chegará ao máximo da função.</a:t>
                </a:r>
                <a:endParaRPr lang="pt-BR" dirty="0" smtClean="0"/>
              </a:p>
              <a:p>
                <a:endParaRPr lang="nl-BE" dirty="0"/>
              </a:p>
            </p:txBody>
          </p:sp>
        </mc:Fallback>
      </mc:AlternateContent>
      <p:sp>
        <p:nvSpPr>
          <p:cNvPr id="4" name="Slide Number Placeholder 3"/>
          <p:cNvSpPr>
            <a:spLocks noGrp="1"/>
          </p:cNvSpPr>
          <p:nvPr>
            <p:ph type="sldNum" sz="quarter" idx="10"/>
          </p:nvPr>
        </p:nvSpPr>
        <p:spPr/>
        <p:txBody>
          <a:bodyPr/>
          <a:lstStyle/>
          <a:p>
            <a:fld id="{DA8B99DF-01BC-492A-8CEF-4FD88D18DD9D}" type="slidenum">
              <a:rPr lang="nl-BE" smtClean="0"/>
              <a:t>5</a:t>
            </a:fld>
            <a:endParaRPr lang="nl-BE"/>
          </a:p>
        </p:txBody>
      </p:sp>
    </p:spTree>
    <p:extLst>
      <p:ext uri="{BB962C8B-B14F-4D97-AF65-F5344CB8AC3E}">
        <p14:creationId xmlns:p14="http://schemas.microsoft.com/office/powerpoint/2010/main" val="345593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O Gradiente Descendente (GD) é um algoritmo de otimização </a:t>
            </a:r>
            <a:r>
              <a:rPr lang="pt-BR" dirty="0" smtClean="0"/>
              <a:t>iterativo e genérico </a:t>
            </a:r>
            <a:r>
              <a:rPr lang="pt-BR" dirty="0"/>
              <a:t>capaz de encontrar soluções ideais para uma ampla gama de problemas. </a:t>
            </a:r>
            <a:endParaRPr lang="pt-BR" dirty="0" smtClean="0"/>
          </a:p>
          <a:p>
            <a:endParaRPr lang="pt-BR" dirty="0" smtClean="0"/>
          </a:p>
          <a:p>
            <a:r>
              <a:rPr lang="pt-BR" dirty="0" smtClean="0"/>
              <a:t>Métodos iterativos de otimização são usados toda a parte de Aprendizado de Máquina. </a:t>
            </a:r>
            <a:endParaRPr lang="pt-BR" dirty="0"/>
          </a:p>
          <a:p>
            <a:endParaRPr lang="pt-BR" dirty="0"/>
          </a:p>
          <a:p>
            <a:r>
              <a:rPr lang="pt-BR" dirty="0"/>
              <a:t>A ideia geral do GD</a:t>
            </a:r>
            <a:r>
              <a:rPr lang="pt-BR" baseline="0" dirty="0"/>
              <a:t> </a:t>
            </a:r>
            <a:r>
              <a:rPr lang="pt-BR" dirty="0"/>
              <a:t>é ajustar os parâmetros iterativamente, a fim de minimizar uma função de custo.</a:t>
            </a:r>
          </a:p>
          <a:p>
            <a:endParaRPr lang="pt-BR" dirty="0"/>
          </a:p>
          <a:p>
            <a:r>
              <a:rPr lang="pt-BR" dirty="0"/>
              <a:t>Para algoritmos que utilizam o Gradiente Descendente para otimizar os parâmetros do modelo, todas as funções devem ser diferenciáveis.</a:t>
            </a:r>
          </a:p>
          <a:p>
            <a:endParaRPr lang="pt-BR" dirty="0"/>
          </a:p>
          <a:p>
            <a:r>
              <a:rPr lang="pt-BR" dirty="0"/>
              <a:t>O Gradiente descendente é utilizado em vários problemas de aprendizado de máquina.</a:t>
            </a:r>
          </a:p>
          <a:p>
            <a:endParaRPr lang="en-US" dirty="0"/>
          </a:p>
          <a:p>
            <a:r>
              <a:rPr lang="en-US" dirty="0" err="1"/>
              <a:t>Não</a:t>
            </a:r>
            <a:r>
              <a:rPr lang="en-US" dirty="0"/>
              <a:t> </a:t>
            </a:r>
            <a:r>
              <a:rPr lang="en-US" dirty="0" err="1"/>
              <a:t>precisa</a:t>
            </a:r>
            <a:r>
              <a:rPr lang="en-US" baseline="0" dirty="0"/>
              <a:t> se </a:t>
            </a:r>
            <a:r>
              <a:rPr lang="en-US" baseline="0" dirty="0" err="1"/>
              <a:t>preocupar</a:t>
            </a:r>
            <a:r>
              <a:rPr lang="en-US" baseline="0" dirty="0"/>
              <a:t> com </a:t>
            </a:r>
            <a:r>
              <a:rPr lang="en-US" baseline="0" dirty="0" err="1"/>
              <a:t>matrizes</a:t>
            </a:r>
            <a:r>
              <a:rPr lang="en-US" baseline="0" dirty="0"/>
              <a:t> mal-</a:t>
            </a:r>
            <a:r>
              <a:rPr lang="en-US" baseline="0" dirty="0" err="1"/>
              <a:t>condicionadas</a:t>
            </a:r>
            <a:r>
              <a:rPr lang="en-US" baseline="0" dirty="0"/>
              <a:t>, </a:t>
            </a:r>
            <a:r>
              <a:rPr lang="en-US" baseline="0" dirty="0" err="1"/>
              <a:t>ou</a:t>
            </a:r>
            <a:r>
              <a:rPr lang="en-US" baseline="0" dirty="0"/>
              <a:t> </a:t>
            </a:r>
            <a:r>
              <a:rPr lang="en-US" baseline="0" dirty="0" err="1"/>
              <a:t>seja</a:t>
            </a:r>
            <a:r>
              <a:rPr lang="en-US" baseline="0" dirty="0"/>
              <a:t>, com </a:t>
            </a:r>
            <a:r>
              <a:rPr lang="en-US" baseline="0" dirty="0" err="1"/>
              <a:t>determinante</a:t>
            </a:r>
            <a:r>
              <a:rPr lang="en-US" baseline="0" dirty="0"/>
              <a:t> </a:t>
            </a:r>
            <a:r>
              <a:rPr lang="en-US" baseline="0" dirty="0" err="1"/>
              <a:t>próximo</a:t>
            </a:r>
            <a:r>
              <a:rPr lang="en-US" baseline="0" dirty="0"/>
              <a:t> de </a:t>
            </a:r>
            <a:r>
              <a:rPr lang="en-US" baseline="0" dirty="0" smtClean="0"/>
              <a:t>zero </a:t>
            </a:r>
            <a:r>
              <a:rPr lang="en-US" baseline="0" dirty="0" err="1" smtClean="0"/>
              <a:t>pois</a:t>
            </a:r>
            <a:r>
              <a:rPr lang="en-US" baseline="0" dirty="0" smtClean="0"/>
              <a:t> </a:t>
            </a:r>
            <a:r>
              <a:rPr lang="en-US" baseline="0" dirty="0" err="1" smtClean="0"/>
              <a:t>não</a:t>
            </a:r>
            <a:r>
              <a:rPr lang="en-US" baseline="0" dirty="0" smtClean="0"/>
              <a:t> </a:t>
            </a:r>
            <a:r>
              <a:rPr lang="en-US" baseline="0" dirty="0" err="1" smtClean="0"/>
              <a:t>precisamos</a:t>
            </a:r>
            <a:r>
              <a:rPr lang="en-US" baseline="0" dirty="0" smtClean="0"/>
              <a:t> inverter </a:t>
            </a:r>
            <a:r>
              <a:rPr lang="en-US" baseline="0" dirty="0" err="1" smtClean="0"/>
              <a:t>matrizes</a:t>
            </a:r>
            <a:r>
              <a:rPr lang="en-US" baseline="0" dirty="0" smtClean="0"/>
              <a:t>.</a:t>
            </a:r>
            <a:endParaRPr lang="en-US" baseline="0" dirty="0"/>
          </a:p>
          <a:p>
            <a:endParaRPr lang="en-US" baseline="0" dirty="0"/>
          </a:p>
          <a:p>
            <a:endParaRPr lang="nl-BE" dirty="0"/>
          </a:p>
        </p:txBody>
      </p:sp>
      <p:sp>
        <p:nvSpPr>
          <p:cNvPr id="4" name="Slide Number Placeholder 3"/>
          <p:cNvSpPr>
            <a:spLocks noGrp="1"/>
          </p:cNvSpPr>
          <p:nvPr>
            <p:ph type="sldNum" sz="quarter" idx="10"/>
          </p:nvPr>
        </p:nvSpPr>
        <p:spPr/>
        <p:txBody>
          <a:bodyPr/>
          <a:lstStyle/>
          <a:p>
            <a:fld id="{DA8B99DF-01BC-492A-8CEF-4FD88D18DD9D}" type="slidenum">
              <a:rPr lang="nl-BE" smtClean="0"/>
              <a:t>6</a:t>
            </a:fld>
            <a:endParaRPr lang="nl-BE"/>
          </a:p>
        </p:txBody>
      </p:sp>
    </p:spTree>
    <p:extLst>
      <p:ext uri="{BB962C8B-B14F-4D97-AF65-F5344CB8AC3E}">
        <p14:creationId xmlns:p14="http://schemas.microsoft.com/office/powerpoint/2010/main" val="253979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noProof="0" dirty="0" smtClean="0"/>
              <a:t>Inicializa as pesos</a:t>
            </a:r>
            <a:r>
              <a:rPr lang="pt-BR" baseline="0" noProof="0" dirty="0" smtClean="0"/>
              <a:t>, a, em um ponto aleatório do espaço de pesos e, então, os atualiza na direção oposta a do gradiente até que algum critério de convergência seja atingido, indicando que o mínimo global ou um mínimo local da função de erro/custo foi encontrado.</a:t>
            </a:r>
            <a:endParaRPr lang="pt-BR" noProof="0" dirty="0" smtClean="0"/>
          </a:p>
          <a:p>
            <a:endParaRPr lang="pt-BR" noProof="0" dirty="0" smtClean="0"/>
          </a:p>
          <a:p>
            <a:r>
              <a:rPr lang="pt-BR" noProof="0" dirty="0" smtClean="0"/>
              <a:t>Taxa de aprendizado</a:t>
            </a:r>
            <a:r>
              <a:rPr lang="pt-BR" baseline="0" noProof="0" dirty="0" smtClean="0"/>
              <a:t>: tamanho dos passos/deslocamento dado na direção oposta ao gradiente.</a:t>
            </a:r>
          </a:p>
          <a:p>
            <a:endParaRPr lang="pt-BR" baseline="0" noProof="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smtClean="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hlinkClick r:id="rId3"/>
              </a:rPr>
              <a:t>https://mccormickml.com/2014/03/04/gradient-descent-derivation/</a:t>
            </a: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hlinkClick r:id="rId4"/>
              </a:rPr>
              <a:t>https://towardsdatascience.com/understanding-the-mathematics-behind-gradient-descent-dde5dc9be06e</a:t>
            </a:r>
            <a:endParaRPr lang="pt-BR" b="0" i="0" dirty="0" smtClean="0"/>
          </a:p>
        </p:txBody>
      </p:sp>
      <p:sp>
        <p:nvSpPr>
          <p:cNvPr id="4" name="Slide Number Placeholder 3"/>
          <p:cNvSpPr>
            <a:spLocks noGrp="1"/>
          </p:cNvSpPr>
          <p:nvPr>
            <p:ph type="sldNum" sz="quarter" idx="10"/>
          </p:nvPr>
        </p:nvSpPr>
        <p:spPr/>
        <p:txBody>
          <a:bodyPr/>
          <a:lstStyle/>
          <a:p>
            <a:fld id="{DA8B99DF-01BC-492A-8CEF-4FD88D18DD9D}" type="slidenum">
              <a:rPr lang="nl-BE" smtClean="0"/>
              <a:t>7</a:t>
            </a:fld>
            <a:endParaRPr lang="nl-BE"/>
          </a:p>
        </p:txBody>
      </p:sp>
    </p:spTree>
    <p:extLst>
      <p:ext uri="{BB962C8B-B14F-4D97-AF65-F5344CB8AC3E}">
        <p14:creationId xmlns:p14="http://schemas.microsoft.com/office/powerpoint/2010/main" val="1379244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noProof="0" dirty="0" smtClean="0"/>
                  <a:t>Exemplo:</a:t>
                </a:r>
                <a:r>
                  <a:rPr lang="pt-BR" baseline="0" noProof="0" dirty="0" smtClean="0"/>
                  <a:t> </a:t>
                </a:r>
                <a:r>
                  <a:rPr lang="pt-BR" dirty="0" smtClean="0"/>
                  <a:t>https://mybinder.org/v2/gh/zz4fap/t319_aprendizado_de_maquina/main?filepath=notebooks%2Fregression%2Fexemplo_regressao_linear_gradiente_descendente</a:t>
                </a:r>
                <a:r>
                  <a:rPr lang="pt-BR" noProof="0" dirty="0" smtClean="0"/>
                  <a:t>.ipynb</a:t>
                </a:r>
                <a:endParaRPr lang="pt-BR" u="none" dirty="0" smtClean="0"/>
              </a:p>
              <a:p>
                <a:endParaRPr lang="pt-BR" noProof="0" dirty="0"/>
              </a:p>
              <a:p>
                <a:r>
                  <a:rPr lang="pt-BR" noProof="0" dirty="0"/>
                  <a:t>Figuras:</a:t>
                </a:r>
                <a:r>
                  <a:rPr lang="pt-BR" baseline="0" noProof="0" dirty="0"/>
                  <a:t> linear_regression_with_gradient_descente_exemplo2.m</a:t>
                </a:r>
                <a:endParaRPr lang="pt-BR" noProof="0" dirty="0"/>
              </a:p>
              <a:p>
                <a:endParaRPr lang="pt-BR" noProof="0" dirty="0"/>
              </a:p>
              <a:p>
                <a:r>
                  <a:rPr lang="pt-BR" noProof="0" dirty="0"/>
                  <a:t>Nesse exemplo, o vetor </a:t>
                </a:r>
                <a14:m>
                  <m:oMath xmlns:m="http://schemas.openxmlformats.org/officeDocument/2006/math">
                    <m:sSup>
                      <m:sSupPr>
                        <m:ctrlPr>
                          <a:rPr lang="pt-BR" i="1" noProof="0" smtClean="0">
                            <a:latin typeface="Cambria Math" panose="02040503050406030204" pitchFamily="18" charset="0"/>
                          </a:rPr>
                        </m:ctrlPr>
                      </m:sSupPr>
                      <m:e>
                        <m:r>
                          <a:rPr lang="pt-BR" b="1" i="1" noProof="0" smtClean="0">
                            <a:latin typeface="Cambria Math" panose="02040503050406030204" pitchFamily="18" charset="0"/>
                          </a:rPr>
                          <m:t>𝒂</m:t>
                        </m:r>
                      </m:e>
                      <m:sup>
                        <m:r>
                          <m:rPr>
                            <m:sty m:val="p"/>
                          </m:rPr>
                          <a:rPr lang="pt-BR" b="0" i="0" noProof="0" smtClean="0">
                            <a:latin typeface="Cambria Math" panose="02040503050406030204" pitchFamily="18" charset="0"/>
                          </a:rPr>
                          <m:t>inicial</m:t>
                        </m:r>
                      </m:sup>
                    </m:sSup>
                  </m:oMath>
                </a14:m>
                <a:r>
                  <a:rPr lang="pt-BR" noProof="0" dirty="0"/>
                  <a:t>, é inicializado com os valores [-20; -20]</a:t>
                </a:r>
                <a:r>
                  <a:rPr lang="pt-BR" baseline="0" noProof="0" dirty="0"/>
                  <a:t> e vemos que o algoritmo caminha progressivamente em direção ao mínimo global mostrado pelo asterisco em vermelho (esse ponto foi calculado com o método da equação normal). O passo de aprendizado é feito igual a 0.001 e como podemos ver o algoritmo converge à partir da iteração número 25.</a:t>
                </a:r>
              </a:p>
              <a:p>
                <a:endParaRPr lang="pt-BR" baseline="0" noProof="0" dirty="0"/>
              </a:p>
              <a:p>
                <a:r>
                  <a:rPr lang="pt-BR" baseline="0" noProof="0" dirty="0"/>
                  <a:t>A figura do meio mostra a trajetória realizada pelo algoritmo até a convergência.</a:t>
                </a:r>
              </a:p>
              <a:p>
                <a:endParaRPr lang="pt-BR" baseline="0" noProof="0" dirty="0"/>
              </a:p>
              <a:p>
                <a:r>
                  <a:rPr lang="pt-BR" baseline="0" noProof="0" dirty="0"/>
                  <a:t>Vejam que o algoritmo converge lentamente e portanto, é possível aumentar o passo de aprendizagem.</a:t>
                </a:r>
              </a:p>
              <a:p>
                <a:endParaRPr lang="pt-BR"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passo de aprendizado,</a:t>
                </a:r>
                <a:r>
                  <a:rPr lang="pt-BR" baseline="0" dirty="0"/>
                  <a:t> </a:t>
                </a:r>
                <a14:m>
                  <m:oMath xmlns:m="http://schemas.openxmlformats.org/officeDocument/2006/math">
                    <m:r>
                      <a:rPr lang="pt-BR" i="1" baseline="0" smtClean="0">
                        <a:latin typeface="Cambria Math" panose="02040503050406030204" pitchFamily="18" charset="0"/>
                        <a:ea typeface="Cambria Math" panose="02040503050406030204" pitchFamily="18" charset="0"/>
                      </a:rPr>
                      <m:t>𝛼</m:t>
                    </m:r>
                  </m:oMath>
                </a14:m>
                <a:r>
                  <a:rPr lang="nl-BE" dirty="0"/>
                  <a:t>, </a:t>
                </a:r>
                <a:r>
                  <a:rPr lang="nl-BE" dirty="0" err="1"/>
                  <a:t>pode</a:t>
                </a:r>
                <a:r>
                  <a:rPr lang="nl-BE" dirty="0"/>
                  <a:t> </a:t>
                </a:r>
                <a:r>
                  <a:rPr lang="nl-BE" dirty="0" err="1"/>
                  <a:t>ser</a:t>
                </a:r>
                <a:r>
                  <a:rPr lang="nl-BE" dirty="0"/>
                  <a:t> </a:t>
                </a:r>
                <a:r>
                  <a:rPr lang="nl-BE" dirty="0" err="1"/>
                  <a:t>um</a:t>
                </a:r>
                <a:r>
                  <a:rPr lang="nl-BE" dirty="0"/>
                  <a:t> </a:t>
                </a:r>
                <a:r>
                  <a:rPr lang="nl-BE" dirty="0" err="1"/>
                  <a:t>valor</a:t>
                </a:r>
                <a:r>
                  <a:rPr lang="nl-BE" dirty="0"/>
                  <a:t> constante </a:t>
                </a:r>
                <a:r>
                  <a:rPr lang="nl-BE" dirty="0" err="1"/>
                  <a:t>ou</a:t>
                </a:r>
                <a:r>
                  <a:rPr lang="nl-BE" dirty="0"/>
                  <a:t> </a:t>
                </a:r>
                <a:r>
                  <a:rPr lang="nl-BE" dirty="0" err="1"/>
                  <a:t>pode</a:t>
                </a:r>
                <a:r>
                  <a:rPr lang="nl-BE" dirty="0"/>
                  <a:t> </a:t>
                </a:r>
                <a:r>
                  <a:rPr lang="nl-BE" dirty="0" err="1"/>
                  <a:t>decair</a:t>
                </a:r>
                <a:r>
                  <a:rPr lang="nl-BE" dirty="0"/>
                  <a:t> </a:t>
                </a:r>
                <a:r>
                  <a:rPr lang="pt-BR" dirty="0"/>
                  <a:t>com o tempo à medida que o processo de aprendizado prossegue.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b="0" i="0" dirty="0"/>
              </a:p>
              <a:p>
                <a:endParaRPr lang="pt-BR" noProof="0" dirty="0"/>
              </a:p>
            </p:txBody>
          </p:sp>
        </mc:Choice>
        <mc:Fallback xmlns="">
          <p:sp>
            <p:nvSpPr>
              <p:cNvPr id="3" name="Notes Placeholder 2"/>
              <p:cNvSpPr>
                <a:spLocks noGrp="1"/>
              </p:cNvSpPr>
              <p:nvPr>
                <p:ph type="body" idx="1"/>
              </p:nvPr>
            </p:nvSpPr>
            <p:spPr/>
            <p:txBody>
              <a:bodyPr/>
              <a:lstStyle/>
              <a:p>
                <a:r>
                  <a:rPr lang="pt-BR" noProof="0" dirty="0" smtClean="0"/>
                  <a:t>Nesse exemplo, o vetor </a:t>
                </a:r>
                <a:r>
                  <a:rPr lang="pt-BR" b="1" i="0" noProof="0" smtClean="0">
                    <a:latin typeface="Cambria Math" panose="02040503050406030204" pitchFamily="18" charset="0"/>
                  </a:rPr>
                  <a:t>𝒂^</a:t>
                </a:r>
                <a:r>
                  <a:rPr lang="pt-BR" b="0" i="0" noProof="0" smtClean="0">
                    <a:latin typeface="Cambria Math" panose="02040503050406030204" pitchFamily="18" charset="0"/>
                  </a:rPr>
                  <a:t>inicial</a:t>
                </a:r>
                <a:r>
                  <a:rPr lang="pt-BR" noProof="0" dirty="0" smtClean="0"/>
                  <a:t>, é inicializado com os valores [-20; -20]</a:t>
                </a:r>
                <a:r>
                  <a:rPr lang="pt-BR" baseline="0" noProof="0" dirty="0" smtClean="0"/>
                  <a:t> e vemos que o algoritmo caminha progressivamente em direção ao mínimo global mostrado pelo asterisco em vermelho (esse ponto foi calculado com o método da equação normal). O passo de aprendizado é feito igual a 0.001 e como podemos ver o algoritmo converge à partir da iteração número 25.</a:t>
                </a:r>
              </a:p>
              <a:p>
                <a:endParaRPr lang="pt-BR" baseline="0" noProof="0" dirty="0" smtClean="0"/>
              </a:p>
              <a:p>
                <a:r>
                  <a:rPr lang="pt-BR" baseline="0" noProof="0" dirty="0" smtClean="0"/>
                  <a:t>A figura do meio mostra a trajetória realizada pelo algoritmo até a convergência.</a:t>
                </a:r>
              </a:p>
              <a:p>
                <a:endParaRPr lang="pt-BR" baseline="0" noProof="0" dirty="0" smtClean="0"/>
              </a:p>
              <a:p>
                <a:r>
                  <a:rPr lang="pt-BR" baseline="0" noProof="0" dirty="0" smtClean="0"/>
                  <a:t>Vejam que o algoritmo converge lentamente e portanto, é possível aumentar o passo de aprendizagem.</a:t>
                </a:r>
              </a:p>
              <a:p>
                <a:endParaRPr lang="pt-BR" baseline="0" noProof="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O passo de aprendizado,</a:t>
                </a:r>
                <a:r>
                  <a:rPr lang="pt-BR" baseline="0" dirty="0" smtClean="0"/>
                  <a:t> </a:t>
                </a:r>
                <a:r>
                  <a:rPr lang="pt-BR" i="0" baseline="0" smtClean="0">
                    <a:latin typeface="Cambria Math" panose="02040503050406030204" pitchFamily="18" charset="0"/>
                    <a:ea typeface="Cambria Math" panose="02040503050406030204" pitchFamily="18" charset="0"/>
                  </a:rPr>
                  <a:t>𝛼</a:t>
                </a:r>
                <a:r>
                  <a:rPr lang="nl-BE" dirty="0" smtClean="0"/>
                  <a:t>, </a:t>
                </a:r>
                <a:r>
                  <a:rPr lang="nl-BE" dirty="0" err="1" smtClean="0"/>
                  <a:t>pode</a:t>
                </a:r>
                <a:r>
                  <a:rPr lang="nl-BE" dirty="0" smtClean="0"/>
                  <a:t> </a:t>
                </a:r>
                <a:r>
                  <a:rPr lang="nl-BE" dirty="0" err="1" smtClean="0"/>
                  <a:t>ser</a:t>
                </a:r>
                <a:r>
                  <a:rPr lang="nl-BE" dirty="0" smtClean="0"/>
                  <a:t> </a:t>
                </a:r>
                <a:r>
                  <a:rPr lang="nl-BE" dirty="0" err="1" smtClean="0"/>
                  <a:t>um</a:t>
                </a:r>
                <a:r>
                  <a:rPr lang="nl-BE" dirty="0" smtClean="0"/>
                  <a:t> </a:t>
                </a:r>
                <a:r>
                  <a:rPr lang="nl-BE" dirty="0" err="1" smtClean="0"/>
                  <a:t>valor</a:t>
                </a:r>
                <a:r>
                  <a:rPr lang="nl-BE" dirty="0" smtClean="0"/>
                  <a:t> constante </a:t>
                </a:r>
                <a:r>
                  <a:rPr lang="nl-BE" dirty="0" err="1" smtClean="0"/>
                  <a:t>ou</a:t>
                </a:r>
                <a:r>
                  <a:rPr lang="nl-BE" dirty="0" smtClean="0"/>
                  <a:t> </a:t>
                </a:r>
                <a:r>
                  <a:rPr lang="nl-BE" dirty="0" err="1" smtClean="0"/>
                  <a:t>pode</a:t>
                </a:r>
                <a:r>
                  <a:rPr lang="nl-BE" dirty="0" smtClean="0"/>
                  <a:t> </a:t>
                </a:r>
                <a:r>
                  <a:rPr lang="nl-BE" dirty="0" err="1" smtClean="0"/>
                  <a:t>decair</a:t>
                </a:r>
                <a:r>
                  <a:rPr lang="nl-BE" dirty="0" smtClean="0"/>
                  <a:t> </a:t>
                </a:r>
                <a:r>
                  <a:rPr lang="pt-BR" dirty="0" smtClean="0"/>
                  <a:t>com o tempo à medida que o processo de aprendizado prossegue.</a:t>
                </a:r>
                <a:endParaRPr lang="nl-BE" dirty="0"/>
              </a:p>
              <a:p>
                <a:endParaRPr lang="pt-BR" noProof="0" dirty="0"/>
              </a:p>
            </p:txBody>
          </p:sp>
        </mc:Fallback>
      </mc:AlternateContent>
      <p:sp>
        <p:nvSpPr>
          <p:cNvPr id="4" name="Slide Number Placeholder 3"/>
          <p:cNvSpPr>
            <a:spLocks noGrp="1"/>
          </p:cNvSpPr>
          <p:nvPr>
            <p:ph type="sldNum" sz="quarter" idx="10"/>
          </p:nvPr>
        </p:nvSpPr>
        <p:spPr/>
        <p:txBody>
          <a:bodyPr/>
          <a:lstStyle/>
          <a:p>
            <a:fld id="{DA8B99DF-01BC-492A-8CEF-4FD88D18DD9D}" type="slidenum">
              <a:rPr lang="nl-BE" smtClean="0"/>
              <a:t>8</a:t>
            </a:fld>
            <a:endParaRPr lang="nl-BE"/>
          </a:p>
        </p:txBody>
      </p:sp>
    </p:spTree>
    <p:extLst>
      <p:ext uri="{BB962C8B-B14F-4D97-AF65-F5344CB8AC3E}">
        <p14:creationId xmlns:p14="http://schemas.microsoft.com/office/powerpoint/2010/main" val="27197495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Batch</a:t>
            </a:r>
            <a:r>
              <a:rPr lang="pt-BR" dirty="0"/>
              <a:t>:</a:t>
            </a:r>
            <a:r>
              <a:rPr lang="pt-BR" baseline="0" dirty="0"/>
              <a:t> usa todos os exemplos de treinamento a cada iteração. Como resultado, é muito lento em conjuntos de treinamento muito grandes.</a:t>
            </a:r>
          </a:p>
          <a:p>
            <a:endParaRPr lang="pt-BR" baseline="0" dirty="0"/>
          </a:p>
          <a:p>
            <a:r>
              <a:rPr lang="pt-BR" dirty="0"/>
              <a:t>A versão</a:t>
            </a:r>
            <a:r>
              <a:rPr lang="pt-BR" baseline="0" dirty="0"/>
              <a:t> </a:t>
            </a:r>
            <a:r>
              <a:rPr lang="pt-BR" b="1" baseline="0" dirty="0"/>
              <a:t>online</a:t>
            </a:r>
            <a:r>
              <a:rPr lang="pt-BR" baseline="0" dirty="0"/>
              <a:t> </a:t>
            </a:r>
            <a:r>
              <a:rPr lang="pt-BR" dirty="0"/>
              <a:t>seleciona apenas uma instância </a:t>
            </a:r>
            <a:r>
              <a:rPr lang="pt-BR" b="1" i="1" dirty="0"/>
              <a:t>aleatória</a:t>
            </a:r>
            <a:r>
              <a:rPr lang="pt-BR" dirty="0"/>
              <a:t> no conjunto de treinamento a cada etapa e calcula os gradientes com base apenas nessa única instância. Obviamente, isso torna o algoritmo muito mais rápido, pois possui muito poucos dados para manipular a cada iteração. Por outro lado, devido à sua natureza estocástica (ou seja, aleatória), esse algoritmo é muito menos regular do que a descida do gradiente em lote: em vez de diminuir suavemente até atingir o mínimo, a função de custo irá saltar para cima e para baixo, diminuindo apenas em média .</a:t>
            </a:r>
          </a:p>
          <a:p>
            <a:endParaRPr lang="pt-BR" dirty="0"/>
          </a:p>
          <a:p>
            <a:r>
              <a:rPr lang="pt-BR" b="1" dirty="0" err="1"/>
              <a:t>Mini-batch</a:t>
            </a:r>
            <a:r>
              <a:rPr lang="pt-BR" dirty="0"/>
              <a:t>: em cada iteração, em vez de calcular os gradientes com base no conjunto de treinamento completo (como no Batch) ou com base em apenas uma instância (como no GD estocástico), o </a:t>
            </a:r>
            <a:r>
              <a:rPr lang="pt-BR" dirty="0" err="1"/>
              <a:t>mini-batch</a:t>
            </a:r>
            <a:r>
              <a:rPr lang="pt-BR" dirty="0"/>
              <a:t> GD calcula os gradientes em pequenos conjuntos aleatórios de instâncias chamados </a:t>
            </a:r>
            <a:r>
              <a:rPr lang="pt-BR" dirty="0" err="1"/>
              <a:t>mini-batches</a:t>
            </a:r>
            <a:r>
              <a:rPr lang="pt-BR" dirty="0"/>
              <a:t>.</a:t>
            </a:r>
          </a:p>
          <a:p>
            <a:endParaRPr lang="pt-BR" dirty="0"/>
          </a:p>
          <a:p>
            <a:r>
              <a:rPr lang="pt-BR" b="1" dirty="0"/>
              <a:t>Época</a:t>
            </a:r>
          </a:p>
          <a:p>
            <a:r>
              <a:rPr lang="pt-BR" dirty="0"/>
              <a:t>Uma época é quando</a:t>
            </a:r>
            <a:r>
              <a:rPr lang="pt-BR" baseline="0" dirty="0"/>
              <a:t> todo o</a:t>
            </a:r>
            <a:r>
              <a:rPr lang="pt-BR" dirty="0"/>
              <a:t> conjunto de dados</a:t>
            </a:r>
            <a:r>
              <a:rPr lang="pt-BR" baseline="0" dirty="0"/>
              <a:t> (exemplos) de treinamento é utilizado no treinamento do </a:t>
            </a:r>
            <a:r>
              <a:rPr lang="pt-BR" baseline="0" dirty="0" smtClean="0"/>
              <a:t>modelo, ou seja, apresentado ao modelo.</a:t>
            </a:r>
            <a:endParaRPr lang="pt-BR" baseline="0" dirty="0"/>
          </a:p>
          <a:p>
            <a:endParaRPr lang="pt-BR" dirty="0"/>
          </a:p>
          <a:p>
            <a:r>
              <a:rPr lang="pt-BR" b="1" dirty="0"/>
              <a:t>Iterações</a:t>
            </a:r>
          </a:p>
          <a:p>
            <a:r>
              <a:rPr lang="pt-BR" dirty="0"/>
              <a:t>Iteração</a:t>
            </a:r>
            <a:r>
              <a:rPr lang="pt-BR" baseline="0" dirty="0"/>
              <a:t> corresponde a um batch </a:t>
            </a:r>
            <a:r>
              <a:rPr lang="pt-BR" baseline="0" dirty="0" smtClean="0"/>
              <a:t>(podendo ser de 1 ou MB amostras) apresentado </a:t>
            </a:r>
            <a:r>
              <a:rPr lang="pt-BR" baseline="0" dirty="0"/>
              <a:t>ao modelo.</a:t>
            </a:r>
            <a:endParaRPr lang="pt-BR" dirty="0"/>
          </a:p>
          <a:p>
            <a:r>
              <a:rPr lang="pt-BR" dirty="0"/>
              <a:t>Conta o número de batches necessários para concluir uma época, caso cada batch</a:t>
            </a:r>
            <a:r>
              <a:rPr lang="pt-BR" baseline="0" dirty="0"/>
              <a:t> seja menor do que o conjunto de treinamento</a:t>
            </a:r>
            <a:r>
              <a:rPr lang="pt-BR" dirty="0"/>
              <a:t>.</a:t>
            </a:r>
          </a:p>
          <a:p>
            <a:endParaRPr lang="pt-BR" dirty="0"/>
          </a:p>
          <a:p>
            <a:r>
              <a:rPr lang="pt-BR" b="1" dirty="0"/>
              <a:t>Tamanho do batch</a:t>
            </a:r>
          </a:p>
          <a:p>
            <a:r>
              <a:rPr lang="pt-BR" dirty="0"/>
              <a:t>Número total de exemplos de treinamento presentes em um único batch que será utilizado</a:t>
            </a:r>
            <a:r>
              <a:rPr lang="pt-BR" baseline="0" dirty="0"/>
              <a:t> durante uma iteração de treinamento</a:t>
            </a:r>
            <a:r>
              <a:rPr lang="pt-BR" dirty="0"/>
              <a:t>.</a:t>
            </a:r>
          </a:p>
          <a:p>
            <a:r>
              <a:rPr lang="pt-BR" dirty="0"/>
              <a:t>Se um batch conter</a:t>
            </a:r>
            <a:r>
              <a:rPr lang="pt-BR" baseline="0" dirty="0"/>
              <a:t> todos os exemplos de treinamento então cada iteração é igual a uma época.</a:t>
            </a:r>
            <a:endParaRPr lang="pt-BR" dirty="0"/>
          </a:p>
          <a:p>
            <a:endParaRPr lang="nl-BE" dirty="0"/>
          </a:p>
        </p:txBody>
      </p:sp>
      <p:sp>
        <p:nvSpPr>
          <p:cNvPr id="4" name="Slide Number Placeholder 3"/>
          <p:cNvSpPr>
            <a:spLocks noGrp="1"/>
          </p:cNvSpPr>
          <p:nvPr>
            <p:ph type="sldNum" sz="quarter" idx="10"/>
          </p:nvPr>
        </p:nvSpPr>
        <p:spPr/>
        <p:txBody>
          <a:bodyPr/>
          <a:lstStyle/>
          <a:p>
            <a:fld id="{DA8B99DF-01BC-492A-8CEF-4FD88D18DD9D}" type="slidenum">
              <a:rPr lang="nl-BE" smtClean="0"/>
              <a:t>9</a:t>
            </a:fld>
            <a:endParaRPr lang="nl-BE"/>
          </a:p>
        </p:txBody>
      </p:sp>
    </p:spTree>
    <p:extLst>
      <p:ext uri="{BB962C8B-B14F-4D97-AF65-F5344CB8AC3E}">
        <p14:creationId xmlns:p14="http://schemas.microsoft.com/office/powerpoint/2010/main" val="3880563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smtClean="0"/>
              <a:t>Exemplo</a:t>
            </a:r>
            <a:r>
              <a:rPr lang="pt-BR" dirty="0" smtClean="0"/>
              <a:t>:</a:t>
            </a:r>
            <a:r>
              <a:rPr lang="pt-BR" baseline="0" dirty="0" smtClean="0"/>
              <a:t> </a:t>
            </a:r>
            <a:r>
              <a:rPr lang="pt-BR" dirty="0" smtClean="0"/>
              <a:t>https://mybinder.org/v2/gh/zz4fap/t319_aprendizado_de_maquina/main?filepath=notebooks%2Fregression%2Fgd_versions%2Fbatch_gradient_descent_with_figures.ipynb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Não fica “</a:t>
            </a:r>
            <a:r>
              <a:rPr lang="pt-BR" i="1" dirty="0" smtClean="0"/>
              <a:t>oscilando</a:t>
            </a:r>
            <a:r>
              <a:rPr lang="pt-BR" dirty="0" smtClean="0"/>
              <a:t>”, “</a:t>
            </a:r>
            <a:r>
              <a:rPr lang="pt-BR" b="0" i="1" dirty="0" smtClean="0"/>
              <a:t>dançando</a:t>
            </a:r>
            <a:r>
              <a:rPr lang="pt-BR" dirty="0" smtClean="0"/>
              <a:t>” ou “</a:t>
            </a:r>
            <a:r>
              <a:rPr lang="pt-BR" i="1" dirty="0" smtClean="0"/>
              <a:t>ricocheteando</a:t>
            </a:r>
            <a:r>
              <a:rPr lang="pt-BR" dirty="0" smtClean="0"/>
              <a:t>” ou “</a:t>
            </a:r>
            <a:r>
              <a:rPr lang="pt-BR" i="1" dirty="0" smtClean="0"/>
              <a:t>zig-zagueando</a:t>
            </a:r>
            <a:r>
              <a:rPr lang="pt-BR" dirty="0" smtClean="0"/>
              <a:t>” em torno do mínimo após chegar próximo dele.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10</a:t>
            </a:fld>
            <a:endParaRPr lang="nl-BE"/>
          </a:p>
        </p:txBody>
      </p:sp>
    </p:spTree>
    <p:extLst>
      <p:ext uri="{BB962C8B-B14F-4D97-AF65-F5344CB8AC3E}">
        <p14:creationId xmlns:p14="http://schemas.microsoft.com/office/powerpoint/2010/main" val="2946938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B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2/05/2021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1746137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2/05/2021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284959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B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2/05/2021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48147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2/05/2021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3639183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B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0E15A5-E95B-43EB-9AC7-9A96397448C0}" type="datetimeFigureOut">
              <a:rPr lang="nl-BE" smtClean="0"/>
              <a:t>2/05/2021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62696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Date Placeholder 4"/>
          <p:cNvSpPr>
            <a:spLocks noGrp="1"/>
          </p:cNvSpPr>
          <p:nvPr>
            <p:ph type="dt" sz="half" idx="10"/>
          </p:nvPr>
        </p:nvSpPr>
        <p:spPr/>
        <p:txBody>
          <a:bodyPr/>
          <a:lstStyle/>
          <a:p>
            <a:fld id="{C80E15A5-E95B-43EB-9AC7-9A96397448C0}" type="datetimeFigureOut">
              <a:rPr lang="nl-BE" smtClean="0"/>
              <a:t>2/05/2021</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4085213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B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7" name="Date Placeholder 6"/>
          <p:cNvSpPr>
            <a:spLocks noGrp="1"/>
          </p:cNvSpPr>
          <p:nvPr>
            <p:ph type="dt" sz="half" idx="10"/>
          </p:nvPr>
        </p:nvSpPr>
        <p:spPr/>
        <p:txBody>
          <a:bodyPr/>
          <a:lstStyle/>
          <a:p>
            <a:fld id="{C80E15A5-E95B-43EB-9AC7-9A96397448C0}" type="datetimeFigureOut">
              <a:rPr lang="nl-BE" smtClean="0"/>
              <a:t>2/05/2021</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2278268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Date Placeholder 2"/>
          <p:cNvSpPr>
            <a:spLocks noGrp="1"/>
          </p:cNvSpPr>
          <p:nvPr>
            <p:ph type="dt" sz="half" idx="10"/>
          </p:nvPr>
        </p:nvSpPr>
        <p:spPr/>
        <p:txBody>
          <a:bodyPr/>
          <a:lstStyle/>
          <a:p>
            <a:fld id="{C80E15A5-E95B-43EB-9AC7-9A96397448C0}" type="datetimeFigureOut">
              <a:rPr lang="nl-BE" smtClean="0"/>
              <a:t>2/05/2021</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516662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0E15A5-E95B-43EB-9AC7-9A96397448C0}" type="datetimeFigureOut">
              <a:rPr lang="nl-BE" smtClean="0"/>
              <a:t>2/05/2021</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3767109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2/05/2021</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2226002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2/05/2021</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3842903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B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E15A5-E95B-43EB-9AC7-9A96397448C0}" type="datetimeFigureOut">
              <a:rPr lang="nl-BE" smtClean="0"/>
              <a:t>2/05/2021</a:t>
            </a:fld>
            <a:endParaRPr lang="nl-B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C3C120-4544-49C4-A71C-C78FE5187513}" type="slidenum">
              <a:rPr lang="nl-BE" smtClean="0"/>
              <a:t>‹#›</a:t>
            </a:fld>
            <a:endParaRPr lang="nl-BE"/>
          </a:p>
        </p:txBody>
      </p:sp>
    </p:spTree>
    <p:extLst>
      <p:ext uri="{BB962C8B-B14F-4D97-AF65-F5344CB8AC3E}">
        <p14:creationId xmlns:p14="http://schemas.microsoft.com/office/powerpoint/2010/main" val="986782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80.png"/><Relationship Id="rId7"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hyperlink" Target="https://mybinder.org/v2/gh/zz4fap/t319_aprendizado_de_maquina/main?filepath=notebooks/regression/gd_versions/batch_gradient_descent_with_figures.ipynb"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0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mybinder.org/v2/gh/zz4fap/t319_aprendizado_de_maquina/main?filepath=notebooks/regression/gd_versions/stocastic_gradient_descent_with_figures.ipynb" TargetMode="External"/><Relationship Id="rId7"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mybinder.org/v2/gh/zz4fap/t319_aprendizado_de_maquina/main?filepath=notebooks/regression/gd_versions/SGD_with_scikit_learn_lib.ipynb"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hyperlink" Target="https://mybinder.org/v2/gh/zz4fap/t319_aprendizado_de_maquina/main?filepath=notebooks/regression/gd_versions/mini_batch_gradient_descent_with_figures.ipynb" TargetMode="External"/><Relationship Id="rId7"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labs/Laboratorio3.ipynb"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3.jpeg"/><Relationship Id="rId7" Type="http://schemas.openxmlformats.org/officeDocument/2006/relationships/image" Target="../media/image37.png"/><Relationship Id="rId2" Type="http://schemas.openxmlformats.org/officeDocument/2006/relationships/image" Target="../media/image32.jpe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jpeg"/><Relationship Id="rId4" Type="http://schemas.openxmlformats.org/officeDocument/2006/relationships/image" Target="../media/image3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4.png"/><Relationship Id="rId4" Type="http://schemas.openxmlformats.org/officeDocument/2006/relationships/hyperlink" Target="https://mybinder.org/v2/gh/zz4fap/t319_aprendizado_de_maquina/main?filepath=notebooks/regression/exemplo_regressao_linear_gradiente_descendente.ipynb"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2666AC8-2E17-4DB4-B0F5-60C640CCFD2E}"/>
              </a:ext>
            </a:extLst>
          </p:cNvPr>
          <p:cNvSpPr>
            <a:spLocks noGrp="1"/>
          </p:cNvSpPr>
          <p:nvPr>
            <p:ph type="ctrTitle"/>
          </p:nvPr>
        </p:nvSpPr>
        <p:spPr>
          <a:xfrm>
            <a:off x="1524000" y="819807"/>
            <a:ext cx="9144000" cy="2690156"/>
          </a:xfrm>
        </p:spPr>
        <p:txBody>
          <a:bodyPr>
            <a:normAutofit/>
          </a:bodyPr>
          <a:lstStyle/>
          <a:p>
            <a:r>
              <a:rPr lang="pt-BR" sz="5400" dirty="0" smtClean="0"/>
              <a:t>T319 - Introdução </a:t>
            </a:r>
            <a:r>
              <a:rPr lang="pt-BR" sz="5400" dirty="0"/>
              <a:t>ao Aprendizado de </a:t>
            </a:r>
            <a:r>
              <a:rPr lang="pt-BR" sz="5400" dirty="0" smtClean="0"/>
              <a:t>Máquina:</a:t>
            </a:r>
            <a:r>
              <a:rPr lang="pt-BR" dirty="0"/>
              <a:t/>
            </a:r>
            <a:br>
              <a:rPr lang="pt-BR" dirty="0"/>
            </a:br>
            <a:r>
              <a:rPr lang="pt-BR" b="1" i="1" dirty="0"/>
              <a:t>Regressão </a:t>
            </a:r>
            <a:r>
              <a:rPr lang="pt-BR" b="1" i="1" dirty="0" smtClean="0"/>
              <a:t>Linear (Parte II)</a:t>
            </a:r>
            <a:endParaRPr lang="pt-BR" b="1" i="1" dirty="0"/>
          </a:p>
        </p:txBody>
      </p:sp>
      <p:sp>
        <p:nvSpPr>
          <p:cNvPr id="4" name="CaixaDeTexto 3">
            <a:extLst>
              <a:ext uri="{FF2B5EF4-FFF2-40B4-BE49-F238E27FC236}">
                <a16:creationId xmlns:a16="http://schemas.microsoft.com/office/drawing/2014/main" xmlns=""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xmlns=""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xmlns=""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3505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386"/>
            <a:ext cx="10946892" cy="767388"/>
          </a:xfrm>
        </p:spPr>
        <p:txBody>
          <a:bodyPr/>
          <a:lstStyle/>
          <a:p>
            <a:r>
              <a:rPr lang="pt-BR" dirty="0" smtClean="0"/>
              <a:t>Características do GD em </a:t>
            </a:r>
            <a:r>
              <a:rPr lang="pt-BR" dirty="0"/>
              <a:t>Batelada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4377519"/>
                <a:ext cx="11173691" cy="1973925"/>
              </a:xfrm>
            </p:spPr>
            <p:txBody>
              <a:bodyPr>
                <a:normAutofit fontScale="85000" lnSpcReduction="20000"/>
              </a:bodyPr>
              <a:lstStyle/>
              <a:p>
                <a:pPr>
                  <a:spcBef>
                    <a:spcPts val="600"/>
                  </a:spcBef>
                </a:pPr>
                <a:r>
                  <a:rPr lang="pt-BR" dirty="0" smtClean="0"/>
                  <a:t>Segue diretamente para o mínimo global.</a:t>
                </a:r>
              </a:p>
              <a:p>
                <a:pPr>
                  <a:spcBef>
                    <a:spcPts val="600"/>
                  </a:spcBef>
                </a:pPr>
                <a:r>
                  <a:rPr lang="pt-BR" dirty="0" smtClean="0"/>
                  <a:t>Atinge o mínimo global em aproximadamente 3 épocas.</a:t>
                </a:r>
                <a:endParaRPr lang="pt-BR" dirty="0"/>
              </a:p>
              <a:p>
                <a:pPr>
                  <a:spcBef>
                    <a:spcPts val="600"/>
                  </a:spcBef>
                </a:pPr>
                <a:r>
                  <a:rPr lang="pt-BR" dirty="0" smtClean="0"/>
                  <a:t>Nesse </a:t>
                </a:r>
                <a:r>
                  <a:rPr lang="pt-BR" dirty="0"/>
                  <a:t>caso específico, segue linha reta entre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1</m:t>
                        </m:r>
                      </m:sub>
                    </m:sSub>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2</m:t>
                        </m:r>
                      </m:sub>
                    </m:sSub>
                  </m:oMath>
                </a14:m>
                <a:r>
                  <a:rPr lang="pt-BR" dirty="0"/>
                  <a:t> pois a taxa de decrescimento da superfície de erro é igual para os dois </a:t>
                </a:r>
                <a:r>
                  <a:rPr lang="pt-BR" dirty="0" smtClean="0"/>
                  <a:t>pesos (contornos </a:t>
                </a:r>
                <a:r>
                  <a:rPr lang="pt-BR" dirty="0"/>
                  <a:t>são circulares).</a:t>
                </a:r>
              </a:p>
              <a:p>
                <a:pPr>
                  <a:spcBef>
                    <a:spcPts val="600"/>
                  </a:spcBef>
                </a:pPr>
                <a:r>
                  <a:rPr lang="pt-BR" dirty="0"/>
                  <a:t>Não fica “</a:t>
                </a:r>
                <a:r>
                  <a:rPr lang="pt-BR" i="1" dirty="0"/>
                  <a:t>oscilando</a:t>
                </a:r>
                <a:r>
                  <a:rPr lang="pt-BR" dirty="0"/>
                  <a:t>” em torno do mínimo após alcançá-lo. </a:t>
                </a:r>
              </a:p>
              <a:p>
                <a:pPr>
                  <a:spcBef>
                    <a:spcPts val="600"/>
                  </a:spcBef>
                </a:pPr>
                <a:r>
                  <a:rPr lang="pt-BR" dirty="0"/>
                  <a:t>Algoritmo para no mínimo pois o vetor gradiente no ponto ótimo é praticamente nulo.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4377519"/>
                <a:ext cx="11173691" cy="1973925"/>
              </a:xfrm>
              <a:blipFill rotWithShape="0">
                <a:blip r:embed="rId3"/>
                <a:stretch>
                  <a:fillRect l="-764" t="-7099" b="-5864"/>
                </a:stretch>
              </a:blipFill>
            </p:spPr>
            <p:txBody>
              <a:bodyPr/>
              <a:lstStyle/>
              <a:p>
                <a:r>
                  <a:rPr lang="pt-BR">
                    <a:noFill/>
                  </a:rPr>
                  <a:t> </a:t>
                </a:r>
              </a:p>
            </p:txBody>
          </p:sp>
        </mc:Fallback>
      </mc:AlternateContent>
      <p:sp>
        <p:nvSpPr>
          <p:cNvPr id="9" name="TextBox 8"/>
          <p:cNvSpPr txBox="1"/>
          <p:nvPr/>
        </p:nvSpPr>
        <p:spPr>
          <a:xfrm>
            <a:off x="6927766" y="6351444"/>
            <a:ext cx="5221120" cy="369332"/>
          </a:xfrm>
          <a:prstGeom prst="rect">
            <a:avLst/>
          </a:prstGeom>
          <a:noFill/>
        </p:spPr>
        <p:txBody>
          <a:bodyPr wrap="square" rtlCol="0">
            <a:spAutoFit/>
          </a:bodyPr>
          <a:lstStyle/>
          <a:p>
            <a:pPr algn="ctr"/>
            <a:r>
              <a:rPr lang="pt-BR" u="sng" dirty="0">
                <a:solidFill>
                  <a:srgbClr val="00B0F0"/>
                </a:solidFill>
                <a:hlinkClick r:id="rId4"/>
              </a:rPr>
              <a:t>Exemplo: </a:t>
            </a:r>
            <a:r>
              <a:rPr lang="pt-BR" u="sng" dirty="0" smtClean="0">
                <a:solidFill>
                  <a:srgbClr val="00B0F0"/>
                </a:solidFill>
                <a:hlinkClick r:id="rId4"/>
              </a:rPr>
              <a:t>batch_gradient_descent_with_figures.ipynb</a:t>
            </a:r>
            <a:endParaRPr lang="pt-BR" u="sng" dirty="0">
              <a:solidFill>
                <a:srgbClr val="00B0F0"/>
              </a:solidFill>
            </a:endParaRPr>
          </a:p>
        </p:txBody>
      </p:sp>
      <p:pic>
        <p:nvPicPr>
          <p:cNvPr id="6" name="Picture 5"/>
          <p:cNvPicPr>
            <a:picLocks noChangeAspect="1"/>
          </p:cNvPicPr>
          <p:nvPr/>
        </p:nvPicPr>
        <p:blipFill rotWithShape="1">
          <a:blip r:embed="rId5" cstate="print">
            <a:extLst>
              <a:ext uri="{28A0092B-C50C-407E-A947-70E740481C1C}">
                <a14:useLocalDpi xmlns:a14="http://schemas.microsoft.com/office/drawing/2010/main" val="0"/>
              </a:ext>
            </a:extLst>
          </a:blip>
          <a:srcRect l="17972" t="17580" r="1383" b="9839"/>
          <a:stretch/>
        </p:blipFill>
        <p:spPr>
          <a:xfrm>
            <a:off x="838200" y="1349106"/>
            <a:ext cx="3064388" cy="2757949"/>
          </a:xfrm>
          <a:prstGeom prst="rect">
            <a:avLst/>
          </a:prstGeom>
        </p:spPr>
      </p:pic>
      <p:pic>
        <p:nvPicPr>
          <p:cNvPr id="8" name="Picture 7"/>
          <p:cNvPicPr>
            <a:picLocks noChangeAspect="1"/>
          </p:cNvPicPr>
          <p:nvPr/>
        </p:nvPicPr>
        <p:blipFill rotWithShape="1">
          <a:blip r:embed="rId6" cstate="print">
            <a:extLst>
              <a:ext uri="{28A0092B-C50C-407E-A947-70E740481C1C}">
                <a14:useLocalDpi xmlns:a14="http://schemas.microsoft.com/office/drawing/2010/main" val="0"/>
              </a:ext>
            </a:extLst>
          </a:blip>
          <a:srcRect t="11451" r="9463" b="2262"/>
          <a:stretch/>
        </p:blipFill>
        <p:spPr>
          <a:xfrm>
            <a:off x="4848871" y="1327772"/>
            <a:ext cx="2916210" cy="2779283"/>
          </a:xfrm>
          <a:prstGeom prst="rect">
            <a:avLst/>
          </a:prstGeom>
        </p:spPr>
      </p:pic>
      <p:pic>
        <p:nvPicPr>
          <p:cNvPr id="11" name="Picture 10"/>
          <p:cNvPicPr>
            <a:picLocks noChangeAspect="1"/>
          </p:cNvPicPr>
          <p:nvPr/>
        </p:nvPicPr>
        <p:blipFill rotWithShape="1">
          <a:blip r:embed="rId7" cstate="print">
            <a:extLst>
              <a:ext uri="{28A0092B-C50C-407E-A947-70E740481C1C}">
                <a14:useLocalDpi xmlns:a14="http://schemas.microsoft.com/office/drawing/2010/main" val="0"/>
              </a:ext>
            </a:extLst>
          </a:blip>
          <a:srcRect l="1183" t="11115" r="5914" b="4048"/>
          <a:stretch/>
        </p:blipFill>
        <p:spPr>
          <a:xfrm>
            <a:off x="8711364" y="1324300"/>
            <a:ext cx="2953194" cy="2696839"/>
          </a:xfrm>
          <a:prstGeom prst="rect">
            <a:avLst/>
          </a:prstGeom>
        </p:spPr>
      </p:pic>
    </p:spTree>
    <p:extLst>
      <p:ext uri="{BB962C8B-B14F-4D97-AF65-F5344CB8AC3E}">
        <p14:creationId xmlns:p14="http://schemas.microsoft.com/office/powerpoint/2010/main" val="2129924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9985"/>
            <a:ext cx="10515600" cy="737961"/>
          </a:xfrm>
        </p:spPr>
        <p:txBody>
          <a:bodyPr/>
          <a:lstStyle/>
          <a:p>
            <a:r>
              <a:rPr lang="pt-BR" dirty="0"/>
              <a:t>Versões </a:t>
            </a:r>
            <a:r>
              <a:rPr lang="pt-BR" dirty="0" smtClean="0"/>
              <a:t>do </a:t>
            </a:r>
            <a:r>
              <a:rPr lang="pt-BR" dirty="0"/>
              <a:t>Gradiente Descendente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8" y="1252025"/>
                <a:ext cx="11165115" cy="5605975"/>
              </a:xfrm>
            </p:spPr>
            <p:txBody>
              <a:bodyPr>
                <a:normAutofit lnSpcReduction="10000"/>
              </a:bodyPr>
              <a:lstStyle/>
              <a:p>
                <a:pPr algn="just"/>
                <a:r>
                  <a:rPr lang="pt-BR" b="1" dirty="0"/>
                  <a:t>Gradiente Descendente </a:t>
                </a:r>
                <a:r>
                  <a:rPr lang="pt-BR" b="1" dirty="0" smtClean="0"/>
                  <a:t>Estocástico (GDE)</a:t>
                </a:r>
                <a:r>
                  <a:rPr lang="pt-BR" dirty="0" smtClean="0"/>
                  <a:t>: </a:t>
                </a:r>
                <a:r>
                  <a:rPr lang="pt-BR" dirty="0"/>
                  <a:t>também conhecido como </a:t>
                </a:r>
                <a:r>
                  <a:rPr lang="pt-BR" b="1" i="1" dirty="0"/>
                  <a:t>online</a:t>
                </a:r>
                <a:r>
                  <a:rPr lang="pt-BR" dirty="0"/>
                  <a:t> ou </a:t>
                </a:r>
                <a:r>
                  <a:rPr lang="pt-BR" b="1" i="1" dirty="0"/>
                  <a:t>incremental</a:t>
                </a:r>
                <a:r>
                  <a:rPr lang="pt-BR" dirty="0"/>
                  <a:t> (exemplo-a-exemplo). </a:t>
                </a:r>
                <a:r>
                  <a:rPr lang="pt-BR" dirty="0" smtClean="0"/>
                  <a:t>Com esta versão, os </a:t>
                </a:r>
                <a:r>
                  <a:rPr lang="pt-BR" dirty="0"/>
                  <a:t>pesos do modelo são atualizados a cada novo exemplo de treinamento.</a:t>
                </a:r>
              </a:p>
              <a:p>
                <a:pPr marL="0" indent="0" algn="ctr">
                  <a:buNone/>
                </a:pPr>
                <a14:m>
                  <m:oMath xmlns:m="http://schemas.openxmlformats.org/officeDocument/2006/math">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a:latin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 −</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i="1">
                                    <a:latin typeface="Cambria Math" panose="02040503050406030204" pitchFamily="18" charset="0"/>
                                  </a:rPr>
                                  <m:t>𝑛</m:t>
                                </m:r>
                              </m:e>
                            </m:d>
                          </m:e>
                        </m:d>
                      </m:e>
                    </m:d>
                    <m:sSub>
                      <m:sSubPr>
                        <m:ctrlPr>
                          <a:rPr lang="en-US"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oMath>
                </a14:m>
                <a:r>
                  <a:rPr lang="nl-BE" dirty="0"/>
                  <a:t>,  </a:t>
                </a:r>
                <a14:m>
                  <m:oMath xmlns:m="http://schemas.openxmlformats.org/officeDocument/2006/math">
                    <m:r>
                      <a:rPr lang="pt-BR" i="1">
                        <a:latin typeface="Cambria Math" panose="02040503050406030204" pitchFamily="18" charset="0"/>
                      </a:rPr>
                      <m:t>𝑘</m:t>
                    </m:r>
                    <m:r>
                      <a:rPr lang="pt-BR" i="1">
                        <a:latin typeface="Cambria Math" panose="02040503050406030204" pitchFamily="18" charset="0"/>
                      </a:rPr>
                      <m:t>=1,…, </m:t>
                    </m:r>
                    <m:r>
                      <a:rPr lang="pt-BR" i="1">
                        <a:latin typeface="Cambria Math" panose="02040503050406030204" pitchFamily="18" charset="0"/>
                      </a:rPr>
                      <m:t>𝐾</m:t>
                    </m:r>
                  </m:oMath>
                </a14:m>
                <a:endParaRPr lang="pt-BR" dirty="0"/>
              </a:p>
              <a:p>
                <a:pPr marL="0" indent="0">
                  <a:buNone/>
                </a:pPr>
                <a:r>
                  <a:rPr lang="pt-BR" b="1" dirty="0" smtClean="0"/>
                  <a:t>Características:</a:t>
                </a:r>
                <a:endParaRPr lang="pt-BR" dirty="0"/>
              </a:p>
              <a:p>
                <a:pPr lvl="1" algn="just">
                  <a:buFont typeface="Courier New" panose="02070309020205020404" pitchFamily="49" charset="0"/>
                  <a:buChar char="o"/>
                </a:pPr>
                <a:r>
                  <a:rPr lang="pt-BR" b="1" i="1" dirty="0" smtClean="0"/>
                  <a:t>Aproximação</a:t>
                </a:r>
                <a:r>
                  <a:rPr lang="pt-BR" b="1" dirty="0" smtClean="0"/>
                  <a:t> </a:t>
                </a:r>
                <a:r>
                  <a:rPr lang="pt-BR" b="1" i="1" dirty="0" smtClean="0"/>
                  <a:t>estocástica do gradiente</a:t>
                </a:r>
                <a:r>
                  <a:rPr lang="pt-BR" dirty="0" smtClean="0"/>
                  <a:t>: gradiente </a:t>
                </a:r>
                <a:r>
                  <a:rPr lang="pt-BR" dirty="0"/>
                  <a:t>calculado com um único </a:t>
                </a:r>
                <a:r>
                  <a:rPr lang="pt-BR" dirty="0" smtClean="0"/>
                  <a:t>exemplo. </a:t>
                </a:r>
              </a:p>
              <a:p>
                <a:pPr lvl="1" algn="just">
                  <a:buFont typeface="Courier New" panose="02070309020205020404" pitchFamily="49" charset="0"/>
                  <a:buChar char="o"/>
                </a:pPr>
                <a:r>
                  <a:rPr lang="pt-BR" dirty="0"/>
                  <a:t>U</a:t>
                </a:r>
                <a:r>
                  <a:rPr lang="pt-BR" dirty="0" smtClean="0"/>
                  <a:t>tilizado quando os atributos e rótulos são obtidos sequencialmente.</a:t>
                </a:r>
              </a:p>
              <a:p>
                <a:pPr lvl="1" algn="just">
                  <a:buFont typeface="Courier New" panose="02070309020205020404" pitchFamily="49" charset="0"/>
                  <a:buChar char="o"/>
                </a:pPr>
                <a:r>
                  <a:rPr lang="pt-BR" dirty="0" smtClean="0"/>
                  <a:t>Ou </a:t>
                </a:r>
                <a:r>
                  <a:rPr lang="pt-BR" dirty="0"/>
                  <a:t>quando o conjunto de treinamento é muito grande. </a:t>
                </a:r>
                <a:endParaRPr lang="pt-BR" dirty="0" smtClean="0"/>
              </a:p>
              <a:p>
                <a:pPr lvl="1" algn="just">
                  <a:buFont typeface="Courier New" panose="02070309020205020404" pitchFamily="49" charset="0"/>
                  <a:buChar char="o"/>
                </a:pPr>
                <a:r>
                  <a:rPr lang="pt-BR" dirty="0" smtClean="0"/>
                  <a:t>Computacionalmente mais rápido e menos custoso em termos de memória que o GD em batelada.</a:t>
                </a:r>
                <a:endParaRPr lang="pt-BR" dirty="0"/>
              </a:p>
              <a:p>
                <a:pPr lvl="1" algn="just">
                  <a:buFont typeface="Courier New" panose="02070309020205020404" pitchFamily="49" charset="0"/>
                  <a:buChar char="o"/>
                </a:pPr>
                <a:r>
                  <a:rPr lang="pt-BR" b="1" dirty="0" smtClean="0"/>
                  <a:t>Convergência não </a:t>
                </a:r>
                <a:r>
                  <a:rPr lang="pt-BR" b="1" dirty="0"/>
                  <a:t>é garantida</a:t>
                </a:r>
                <a:r>
                  <a:rPr lang="pt-BR" dirty="0"/>
                  <a:t> com um passo de aprendizagem fixo. O algoritmo pode oscilar em torno do mínimo sem nunca convergir para o valores ótimos. </a:t>
                </a:r>
              </a:p>
              <a:p>
                <a:pPr lvl="1" algn="just">
                  <a:buFont typeface="Courier New" panose="02070309020205020404" pitchFamily="49" charset="0"/>
                  <a:buChar char="o"/>
                </a:pPr>
                <a:r>
                  <a:rPr lang="pt-BR" dirty="0"/>
                  <a:t>E</a:t>
                </a:r>
                <a:r>
                  <a:rPr lang="pt-BR" dirty="0" smtClean="0"/>
                  <a:t>squemas de variação </a:t>
                </a:r>
                <a:r>
                  <a:rPr lang="pt-BR" dirty="0"/>
                  <a:t>do passo de </a:t>
                </a:r>
                <a:r>
                  <a:rPr lang="pt-BR" dirty="0" smtClean="0"/>
                  <a:t>aprendizagem podem ajudar a garantir </a:t>
                </a:r>
                <a:r>
                  <a:rPr lang="pt-BR" dirty="0"/>
                  <a:t>a convergência</a:t>
                </a:r>
                <a:r>
                  <a:rPr lang="pt-BR" dirty="0" smtClean="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8" y="1252025"/>
                <a:ext cx="11165115" cy="5605975"/>
              </a:xfrm>
              <a:blipFill rotWithShape="0">
                <a:blip r:embed="rId3"/>
                <a:stretch>
                  <a:fillRect l="-1092" t="-2391" r="-1092"/>
                </a:stretch>
              </a:blipFill>
            </p:spPr>
            <p:txBody>
              <a:bodyPr/>
              <a:lstStyle/>
              <a:p>
                <a:r>
                  <a:rPr lang="pt-BR">
                    <a:noFill/>
                  </a:rPr>
                  <a:t> </a:t>
                </a:r>
              </a:p>
            </p:txBody>
          </p:sp>
        </mc:Fallback>
      </mc:AlternateContent>
    </p:spTree>
    <p:extLst>
      <p:ext uri="{BB962C8B-B14F-4D97-AF65-F5344CB8AC3E}">
        <p14:creationId xmlns:p14="http://schemas.microsoft.com/office/powerpoint/2010/main" val="3254715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9937"/>
            <a:ext cx="10883900" cy="852263"/>
          </a:xfrm>
        </p:spPr>
        <p:txBody>
          <a:bodyPr>
            <a:normAutofit/>
          </a:bodyPr>
          <a:lstStyle/>
          <a:p>
            <a:r>
              <a:rPr lang="pt-BR" dirty="0"/>
              <a:t>Características </a:t>
            </a:r>
            <a:r>
              <a:rPr lang="pt-BR" dirty="0" smtClean="0"/>
              <a:t>do GD Estocástico</a:t>
            </a:r>
            <a:endParaRPr lang="pt-BR" dirty="0"/>
          </a:p>
        </p:txBody>
      </p:sp>
      <p:sp>
        <p:nvSpPr>
          <p:cNvPr id="8" name="TextBox 7"/>
          <p:cNvSpPr txBox="1"/>
          <p:nvPr/>
        </p:nvSpPr>
        <p:spPr>
          <a:xfrm>
            <a:off x="6599976" y="6463547"/>
            <a:ext cx="5500666" cy="369332"/>
          </a:xfrm>
          <a:prstGeom prst="rect">
            <a:avLst/>
          </a:prstGeom>
          <a:noFill/>
        </p:spPr>
        <p:txBody>
          <a:bodyPr wrap="square" rtlCol="0">
            <a:spAutoFit/>
          </a:bodyPr>
          <a:lstStyle/>
          <a:p>
            <a:r>
              <a:rPr lang="pt-BR" u="sng" dirty="0" smtClean="0">
                <a:solidFill>
                  <a:srgbClr val="00B0F0"/>
                </a:solidFill>
                <a:hlinkClick r:id="rId3"/>
              </a:rPr>
              <a:t>Exemplo: stocastic_gradient_descent_with_figures.ipynb</a:t>
            </a:r>
            <a:endParaRPr lang="pt-BR" u="sng" dirty="0">
              <a:solidFill>
                <a:srgbClr val="00B0F0"/>
              </a:solidFill>
            </a:endParaRPr>
          </a:p>
        </p:txBody>
      </p:sp>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rcRect l="17972" t="17580" r="1383" b="9839"/>
          <a:stretch/>
        </p:blipFill>
        <p:spPr>
          <a:xfrm>
            <a:off x="838200" y="1105945"/>
            <a:ext cx="3064388" cy="2757949"/>
          </a:xfrm>
          <a:prstGeom prst="rect">
            <a:avLst/>
          </a:prstGeom>
        </p:spPr>
      </p:pic>
      <p:pic>
        <p:nvPicPr>
          <p:cNvPr id="5" name="Picture 4"/>
          <p:cNvPicPr>
            <a:picLocks noChangeAspect="1"/>
          </p:cNvPicPr>
          <p:nvPr/>
        </p:nvPicPr>
        <p:blipFill rotWithShape="1">
          <a:blip r:embed="rId5" cstate="print">
            <a:extLst>
              <a:ext uri="{28A0092B-C50C-407E-A947-70E740481C1C}">
                <a14:useLocalDpi xmlns:a14="http://schemas.microsoft.com/office/drawing/2010/main" val="0"/>
              </a:ext>
            </a:extLst>
          </a:blip>
          <a:srcRect t="11913" r="9292" b="2280"/>
          <a:stretch/>
        </p:blipFill>
        <p:spPr>
          <a:xfrm>
            <a:off x="4801635" y="1105945"/>
            <a:ext cx="2915493" cy="2757949"/>
          </a:xfrm>
          <a:prstGeom prst="rect">
            <a:avLst/>
          </a:prstGeom>
        </p:spPr>
      </p:pic>
      <p:pic>
        <p:nvPicPr>
          <p:cNvPr id="6" name="Picture 5"/>
          <p:cNvPicPr>
            <a:picLocks noChangeAspect="1"/>
          </p:cNvPicPr>
          <p:nvPr/>
        </p:nvPicPr>
        <p:blipFill rotWithShape="1">
          <a:blip r:embed="rId6" cstate="print">
            <a:extLst>
              <a:ext uri="{28A0092B-C50C-407E-A947-70E740481C1C}">
                <a14:useLocalDpi xmlns:a14="http://schemas.microsoft.com/office/drawing/2010/main" val="0"/>
              </a:ext>
            </a:extLst>
          </a:blip>
          <a:srcRect l="1517" t="11837" r="5983" b="3248"/>
          <a:stretch/>
        </p:blipFill>
        <p:spPr>
          <a:xfrm>
            <a:off x="8616176" y="1105945"/>
            <a:ext cx="3004324" cy="2757949"/>
          </a:xfrm>
          <a:prstGeom prst="rect">
            <a:avLst/>
          </a:prstGeom>
        </p:spPr>
      </p:pic>
      <mc:AlternateContent xmlns:mc="http://schemas.openxmlformats.org/markup-compatibility/2006" xmlns:a14="http://schemas.microsoft.com/office/drawing/2010/main">
        <mc:Choice Requires="a14">
          <p:sp>
            <p:nvSpPr>
              <p:cNvPr id="12" name="Content Placeholder 2"/>
              <p:cNvSpPr>
                <a:spLocks noGrp="1"/>
              </p:cNvSpPr>
              <p:nvPr>
                <p:ph idx="1"/>
              </p:nvPr>
            </p:nvSpPr>
            <p:spPr>
              <a:xfrm>
                <a:off x="838200" y="3978752"/>
                <a:ext cx="11122742" cy="2569540"/>
              </a:xfrm>
            </p:spPr>
            <p:txBody>
              <a:bodyPr>
                <a:normAutofit fontScale="70000" lnSpcReduction="20000"/>
              </a:bodyPr>
              <a:lstStyle/>
              <a:p>
                <a:pPr>
                  <a:spcBef>
                    <a:spcPts val="600"/>
                  </a:spcBef>
                </a:pPr>
                <a:r>
                  <a:rPr lang="pt-BR" dirty="0"/>
                  <a:t>Devido à sua natureza estocástica, não apresenta um caminho </a:t>
                </a:r>
                <a:r>
                  <a:rPr lang="pt-BR" dirty="0" smtClean="0"/>
                  <a:t>regular </a:t>
                </a:r>
                <a:r>
                  <a:rPr lang="pt-BR" dirty="0"/>
                  <a:t>para o mínimo, mudando de direção várias </a:t>
                </a:r>
                <a:r>
                  <a:rPr lang="pt-BR" dirty="0" smtClean="0"/>
                  <a:t>vezes. </a:t>
                </a:r>
                <a:endParaRPr lang="pt-BR" dirty="0"/>
              </a:p>
              <a:p>
                <a:pPr>
                  <a:spcBef>
                    <a:spcPts val="600"/>
                  </a:spcBef>
                </a:pPr>
                <a:r>
                  <a:rPr lang="pt-BR" dirty="0"/>
                  <a:t>Por aproximar o gradiente com apenas um exemplo, nem sempre irá na direção ideal, porque as derivadas parciais são ”ruidosas”. </a:t>
                </a:r>
              </a:p>
              <a:p>
                <a:pPr>
                  <a:spcBef>
                    <a:spcPts val="600"/>
                  </a:spcBef>
                </a:pPr>
                <a:r>
                  <a:rPr lang="pt-BR" dirty="0"/>
                  <a:t>O algoritmo não converge suavemente para o </a:t>
                </a:r>
                <a:r>
                  <a:rPr lang="pt-BR" dirty="0" smtClean="0"/>
                  <a:t>mínimo: “</a:t>
                </a:r>
                <a:r>
                  <a:rPr lang="pt-BR" i="1" dirty="0" smtClean="0"/>
                  <a:t>oscila</a:t>
                </a:r>
                <a:r>
                  <a:rPr lang="pt-BR" dirty="0" smtClean="0"/>
                  <a:t>” </a:t>
                </a:r>
                <a:r>
                  <a:rPr lang="pt-BR" dirty="0"/>
                  <a:t>em torno dele.</a:t>
                </a:r>
              </a:p>
              <a:p>
                <a:pPr>
                  <a:spcBef>
                    <a:spcPts val="600"/>
                  </a:spcBef>
                </a:pPr>
                <a:r>
                  <a:rPr lang="pt-BR" dirty="0"/>
                  <a:t>Quando o treinamento termina, os valores finais dos pesos são bons, mas não são ótimos.</a:t>
                </a:r>
              </a:p>
              <a:p>
                <a:pPr>
                  <a:spcBef>
                    <a:spcPts val="600"/>
                  </a:spcBef>
                </a:pPr>
                <a:r>
                  <a:rPr lang="pt-BR" dirty="0"/>
                  <a:t>A convergência ocorre apenas na média.</a:t>
                </a:r>
              </a:p>
              <a:p>
                <a:pPr>
                  <a:spcBef>
                    <a:spcPts val="600"/>
                  </a:spcBef>
                </a:pPr>
                <a:r>
                  <a:rPr lang="pt-BR" dirty="0"/>
                  <a:t>Tempo de treinamento é </a:t>
                </a:r>
                <a:r>
                  <a:rPr lang="pt-BR" dirty="0" smtClean="0"/>
                  <a:t>menor: </a:t>
                </a:r>
                <a:r>
                  <a:rPr lang="pt-BR" dirty="0"/>
                  <a:t>com apenas uma época o algoritmo já se aproxima do ponto ótimo.</a:t>
                </a:r>
              </a:p>
              <a:p>
                <a:pPr>
                  <a:spcBef>
                    <a:spcPts val="600"/>
                  </a:spcBef>
                </a:pPr>
                <a:r>
                  <a:rPr lang="pt-BR" dirty="0"/>
                  <a:t>Necessita de um esquema de ajuste do passo de aprendizagem, </a:t>
                </a:r>
                <a14:m>
                  <m:oMath xmlns:m="http://schemas.openxmlformats.org/officeDocument/2006/math">
                    <m:r>
                      <a:rPr lang="pt-BR" i="1">
                        <a:latin typeface="Cambria Math" panose="02040503050406030204" pitchFamily="18" charset="0"/>
                        <a:ea typeface="Cambria Math" panose="02040503050406030204" pitchFamily="18" charset="0"/>
                      </a:rPr>
                      <m:t>𝛼</m:t>
                    </m:r>
                  </m:oMath>
                </a14:m>
                <a:r>
                  <a:rPr lang="pt-BR" dirty="0"/>
                  <a:t>, para ficar mais “</a:t>
                </a:r>
                <a:r>
                  <a:rPr lang="pt-BR" i="1" dirty="0"/>
                  <a:t>comportado</a:t>
                </a:r>
                <a:r>
                  <a:rPr lang="pt-BR" i="1" dirty="0" smtClean="0"/>
                  <a:t>”</a:t>
                </a:r>
                <a:r>
                  <a:rPr lang="pt-BR" dirty="0" smtClean="0"/>
                  <a:t>.</a:t>
                </a:r>
                <a:endParaRPr lang="pt-BR" dirty="0"/>
              </a:p>
            </p:txBody>
          </p:sp>
        </mc:Choice>
        <mc:Fallback xmlns="">
          <p:sp>
            <p:nvSpPr>
              <p:cNvPr id="12" name="Content Placeholder 2"/>
              <p:cNvSpPr>
                <a:spLocks noGrp="1" noRot="1" noChangeAspect="1" noMove="1" noResize="1" noEditPoints="1" noAdjustHandles="1" noChangeArrowheads="1" noChangeShapeType="1" noTextEdit="1"/>
              </p:cNvSpPr>
              <p:nvPr>
                <p:ph idx="1"/>
              </p:nvPr>
            </p:nvSpPr>
            <p:spPr>
              <a:xfrm>
                <a:off x="838200" y="3978752"/>
                <a:ext cx="11122742" cy="2569540"/>
              </a:xfrm>
              <a:blipFill rotWithShape="0">
                <a:blip r:embed="rId7"/>
                <a:stretch>
                  <a:fillRect l="-493" t="-4513" b="-950"/>
                </a:stretch>
              </a:blipFill>
            </p:spPr>
            <p:txBody>
              <a:bodyPr/>
              <a:lstStyle/>
              <a:p>
                <a:r>
                  <a:rPr lang="pt-BR">
                    <a:noFill/>
                  </a:rPr>
                  <a:t> </a:t>
                </a:r>
              </a:p>
            </p:txBody>
          </p:sp>
        </mc:Fallback>
      </mc:AlternateContent>
    </p:spTree>
    <p:extLst>
      <p:ext uri="{BB962C8B-B14F-4D97-AF65-F5344CB8AC3E}">
        <p14:creationId xmlns:p14="http://schemas.microsoft.com/office/powerpoint/2010/main" val="18046954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a:extLst>
              <a:ext uri="{FF2B5EF4-FFF2-40B4-BE49-F238E27FC236}">
                <a16:creationId xmlns:a16="http://schemas.microsoft.com/office/drawing/2014/main" xmlns="" id="{E2309C86-E375-49C0-9806-F51EAEDC56A2}"/>
              </a:ext>
            </a:extLst>
          </p:cNvPr>
          <p:cNvSpPr/>
          <p:nvPr/>
        </p:nvSpPr>
        <p:spPr>
          <a:xfrm>
            <a:off x="7461956" y="1048080"/>
            <a:ext cx="4730044" cy="5632311"/>
          </a:xfrm>
          <a:prstGeom prst="rect">
            <a:avLst/>
          </a:prstGeom>
        </p:spPr>
        <p:txBody>
          <a:bodyPr wrap="square">
            <a:spAutoFit/>
          </a:bodyPr>
          <a:lstStyle/>
          <a:p>
            <a:r>
              <a:rPr lang="pt-BR" sz="1200" b="1" dirty="0" err="1">
                <a:solidFill>
                  <a:srgbClr val="0000FF"/>
                </a:solidFill>
                <a:highlight>
                  <a:srgbClr val="FFFFFF"/>
                </a:highlight>
              </a:rPr>
              <a:t>import</a:t>
            </a:r>
            <a:r>
              <a:rPr lang="pt-BR" sz="1200" dirty="0">
                <a:solidFill>
                  <a:srgbClr val="000000"/>
                </a:solidFill>
                <a:highlight>
                  <a:srgbClr val="FFFFFF"/>
                </a:highlight>
              </a:rPr>
              <a:t> </a:t>
            </a:r>
            <a:r>
              <a:rPr lang="pt-BR" sz="1200" dirty="0" err="1">
                <a:solidFill>
                  <a:srgbClr val="000000"/>
                </a:solidFill>
                <a:highlight>
                  <a:srgbClr val="FFFFFF"/>
                </a:highlight>
              </a:rPr>
              <a:t>numpy</a:t>
            </a:r>
            <a:r>
              <a:rPr lang="pt-BR" sz="1200" dirty="0">
                <a:solidFill>
                  <a:srgbClr val="000000"/>
                </a:solidFill>
                <a:highlight>
                  <a:srgbClr val="FFFFFF"/>
                </a:highlight>
              </a:rPr>
              <a:t> </a:t>
            </a:r>
            <a:r>
              <a:rPr lang="pt-BR" sz="1200" b="1" dirty="0">
                <a:solidFill>
                  <a:srgbClr val="0000FF"/>
                </a:solidFill>
                <a:highlight>
                  <a:srgbClr val="FFFFFF"/>
                </a:highlight>
              </a:rPr>
              <a:t>as</a:t>
            </a:r>
            <a:r>
              <a:rPr lang="pt-BR" sz="1200" dirty="0">
                <a:solidFill>
                  <a:srgbClr val="000000"/>
                </a:solidFill>
                <a:highlight>
                  <a:srgbClr val="FFFFFF"/>
                </a:highlight>
              </a:rPr>
              <a:t> </a:t>
            </a:r>
            <a:r>
              <a:rPr lang="pt-BR" sz="1200" dirty="0" err="1">
                <a:solidFill>
                  <a:srgbClr val="000000"/>
                </a:solidFill>
                <a:highlight>
                  <a:srgbClr val="FFFFFF"/>
                </a:highlight>
              </a:rPr>
              <a:t>np</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8000"/>
                </a:solidFill>
                <a:highlight>
                  <a:srgbClr val="FFFFFF"/>
                </a:highlight>
              </a:rPr>
              <a:t># Usamos a classe </a:t>
            </a:r>
            <a:r>
              <a:rPr lang="pt-BR" sz="1200" dirty="0" err="1">
                <a:solidFill>
                  <a:srgbClr val="008000"/>
                </a:solidFill>
                <a:highlight>
                  <a:srgbClr val="FFFFFF"/>
                </a:highlight>
              </a:rPr>
              <a:t>SGDRegressor</a:t>
            </a:r>
            <a:r>
              <a:rPr lang="pt-BR" sz="1200" dirty="0">
                <a:solidFill>
                  <a:srgbClr val="008000"/>
                </a:solidFill>
                <a:highlight>
                  <a:srgbClr val="FFFFFF"/>
                </a:highlight>
              </a:rPr>
              <a:t> do módulo Linear da biblioteca </a:t>
            </a:r>
            <a:r>
              <a:rPr lang="pt-BR" sz="1200" dirty="0" err="1">
                <a:solidFill>
                  <a:srgbClr val="008000"/>
                </a:solidFill>
                <a:highlight>
                  <a:srgbClr val="FFFFFF"/>
                </a:highlight>
              </a:rPr>
              <a:t>sklearn</a:t>
            </a:r>
            <a:r>
              <a:rPr lang="pt-BR" sz="1200" dirty="0">
                <a:solidFill>
                  <a:srgbClr val="008000"/>
                </a:solidFill>
                <a:highlight>
                  <a:srgbClr val="FFFFFF"/>
                </a:highlight>
              </a:rPr>
              <a:t>.</a:t>
            </a:r>
            <a:endParaRPr lang="pt-BR" sz="1200" dirty="0">
              <a:solidFill>
                <a:srgbClr val="000000"/>
              </a:solidFill>
              <a:highlight>
                <a:srgbClr val="FFFFFF"/>
              </a:highlight>
            </a:endParaRPr>
          </a:p>
          <a:p>
            <a:r>
              <a:rPr lang="en-US" sz="1200" b="1" dirty="0">
                <a:solidFill>
                  <a:srgbClr val="0000FF"/>
                </a:solidFill>
                <a:highlight>
                  <a:srgbClr val="FFFFFF"/>
                </a:highlight>
              </a:rPr>
              <a:t>from</a:t>
            </a:r>
            <a:r>
              <a:rPr lang="en-US" sz="1200" dirty="0">
                <a:solidFill>
                  <a:srgbClr val="000000"/>
                </a:solidFill>
                <a:highlight>
                  <a:srgbClr val="FFFFFF"/>
                </a:highlight>
              </a:rPr>
              <a:t> </a:t>
            </a:r>
            <a:r>
              <a:rPr lang="en-US" sz="1200" dirty="0" err="1">
                <a:solidFill>
                  <a:srgbClr val="000000"/>
                </a:solidFill>
                <a:highlight>
                  <a:srgbClr val="FFFFFF"/>
                </a:highlight>
              </a:rPr>
              <a:t>sklearn</a:t>
            </a:r>
            <a:r>
              <a:rPr lang="en-US" sz="1200" b="1" dirty="0" err="1">
                <a:solidFill>
                  <a:srgbClr val="000080"/>
                </a:solidFill>
                <a:highlight>
                  <a:srgbClr val="FFFFFF"/>
                </a:highlight>
              </a:rPr>
              <a:t>.</a:t>
            </a:r>
            <a:r>
              <a:rPr lang="en-US" sz="1200" dirty="0" err="1">
                <a:solidFill>
                  <a:srgbClr val="000000"/>
                </a:solidFill>
                <a:highlight>
                  <a:srgbClr val="FFFFFF"/>
                </a:highlight>
              </a:rPr>
              <a:t>linear_model</a:t>
            </a:r>
            <a:r>
              <a:rPr lang="en-US" sz="1200" dirty="0">
                <a:solidFill>
                  <a:srgbClr val="000000"/>
                </a:solidFill>
                <a:highlight>
                  <a:srgbClr val="FFFFFF"/>
                </a:highlight>
              </a:rPr>
              <a:t> </a:t>
            </a:r>
            <a:r>
              <a:rPr lang="en-US" sz="1200" b="1" dirty="0">
                <a:solidFill>
                  <a:srgbClr val="0000FF"/>
                </a:solidFill>
                <a:highlight>
                  <a:srgbClr val="FFFFFF"/>
                </a:highlight>
              </a:rPr>
              <a:t>import</a:t>
            </a:r>
            <a:r>
              <a:rPr lang="en-US" sz="1200" dirty="0">
                <a:solidFill>
                  <a:srgbClr val="000000"/>
                </a:solidFill>
                <a:highlight>
                  <a:srgbClr val="FFFFFF"/>
                </a:highlight>
              </a:rPr>
              <a:t> </a:t>
            </a:r>
            <a:r>
              <a:rPr lang="en-US" sz="1200" dirty="0" err="1">
                <a:solidFill>
                  <a:srgbClr val="000000"/>
                </a:solidFill>
                <a:highlight>
                  <a:srgbClr val="FFFFFF"/>
                </a:highlight>
              </a:rPr>
              <a:t>SGDRegressor</a:t>
            </a:r>
            <a:endParaRPr lang="en-US"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8000"/>
                </a:solidFill>
                <a:highlight>
                  <a:srgbClr val="FFFFFF"/>
                </a:highlight>
              </a:rPr>
              <a:t># Número de exemplos</a:t>
            </a:r>
            <a:endParaRPr lang="pt-BR" sz="1200" dirty="0">
              <a:solidFill>
                <a:srgbClr val="000000"/>
              </a:solidFill>
              <a:highlight>
                <a:srgbClr val="FFFFFF"/>
              </a:highlight>
            </a:endParaRPr>
          </a:p>
          <a:p>
            <a:r>
              <a:rPr lang="pt-BR" sz="1200" dirty="0">
                <a:solidFill>
                  <a:srgbClr val="000000"/>
                </a:solidFill>
                <a:highlight>
                  <a:srgbClr val="FFFFFF"/>
                </a:highlight>
              </a:rPr>
              <a:t>N</a:t>
            </a:r>
            <a:r>
              <a:rPr lang="pt-BR" sz="1200" dirty="0" smtClean="0">
                <a:solidFill>
                  <a:srgbClr val="000000"/>
                </a:solidFill>
                <a:highlight>
                  <a:srgbClr val="FFFFFF"/>
                </a:highlight>
              </a:rPr>
              <a:t>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1000</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8000"/>
                </a:solidFill>
                <a:highlight>
                  <a:srgbClr val="FFFFFF"/>
                </a:highlight>
              </a:rPr>
              <a:t># Criamos os </a:t>
            </a:r>
            <a:r>
              <a:rPr lang="pt-BR" sz="1200" dirty="0" err="1">
                <a:solidFill>
                  <a:srgbClr val="008000"/>
                </a:solidFill>
                <a:highlight>
                  <a:srgbClr val="FFFFFF"/>
                </a:highlight>
              </a:rPr>
              <a:t>features</a:t>
            </a:r>
            <a:r>
              <a:rPr lang="pt-BR" sz="1200" dirty="0">
                <a:solidFill>
                  <a:srgbClr val="008000"/>
                </a:solidFill>
                <a:highlight>
                  <a:srgbClr val="FFFFFF"/>
                </a:highlight>
              </a:rPr>
              <a:t> e </a:t>
            </a:r>
            <a:r>
              <a:rPr lang="pt-BR" sz="1200" dirty="0" err="1">
                <a:solidFill>
                  <a:srgbClr val="008000"/>
                </a:solidFill>
                <a:highlight>
                  <a:srgbClr val="FFFFFF"/>
                </a:highlight>
              </a:rPr>
              <a:t>labels</a:t>
            </a:r>
            <a:r>
              <a:rPr lang="pt-BR" sz="1200" dirty="0">
                <a:solidFill>
                  <a:srgbClr val="008000"/>
                </a:solidFill>
                <a:highlight>
                  <a:srgbClr val="FFFFFF"/>
                </a:highlight>
              </a:rPr>
              <a:t>.</a:t>
            </a:r>
            <a:endParaRPr lang="pt-BR" sz="1200" dirty="0">
              <a:solidFill>
                <a:srgbClr val="000000"/>
              </a:solidFill>
              <a:highlight>
                <a:srgbClr val="FFFFFF"/>
              </a:highlight>
            </a:endParaRPr>
          </a:p>
          <a:p>
            <a:r>
              <a:rPr lang="sv-SE" sz="1200" dirty="0">
                <a:solidFill>
                  <a:srgbClr val="000000"/>
                </a:solidFill>
                <a:highlight>
                  <a:srgbClr val="FFFFFF"/>
                </a:highlight>
              </a:rPr>
              <a:t>x1 </a:t>
            </a:r>
            <a:r>
              <a:rPr lang="sv-SE" sz="1200" b="1" dirty="0">
                <a:solidFill>
                  <a:srgbClr val="000080"/>
                </a:solidFill>
                <a:highlight>
                  <a:srgbClr val="FFFFFF"/>
                </a:highlight>
              </a:rPr>
              <a:t>=</a:t>
            </a:r>
            <a:r>
              <a:rPr lang="sv-SE" sz="1200" dirty="0">
                <a:solidFill>
                  <a:srgbClr val="000000"/>
                </a:solidFill>
                <a:highlight>
                  <a:srgbClr val="FFFFFF"/>
                </a:highlight>
              </a:rPr>
              <a:t> </a:t>
            </a:r>
            <a:r>
              <a:rPr lang="sv-SE" sz="1200" dirty="0" smtClean="0">
                <a:solidFill>
                  <a:srgbClr val="000000"/>
                </a:solidFill>
                <a:highlight>
                  <a:srgbClr val="FFFFFF"/>
                </a:highlight>
              </a:rPr>
              <a:t>np</a:t>
            </a:r>
            <a:r>
              <a:rPr lang="sv-SE" sz="1200" b="1" dirty="0" smtClean="0">
                <a:solidFill>
                  <a:srgbClr val="000080"/>
                </a:solidFill>
                <a:highlight>
                  <a:srgbClr val="FFFFFF"/>
                </a:highlight>
              </a:rPr>
              <a:t>.</a:t>
            </a:r>
            <a:r>
              <a:rPr lang="sv-SE" sz="1200" dirty="0" smtClean="0">
                <a:solidFill>
                  <a:srgbClr val="000000"/>
                </a:solidFill>
                <a:highlight>
                  <a:srgbClr val="FFFFFF"/>
                </a:highlight>
              </a:rPr>
              <a:t>random</a:t>
            </a:r>
            <a:r>
              <a:rPr lang="sv-SE" sz="1200" b="1" dirty="0" smtClean="0">
                <a:solidFill>
                  <a:srgbClr val="000080"/>
                </a:solidFill>
                <a:highlight>
                  <a:srgbClr val="FFFFFF"/>
                </a:highlight>
              </a:rPr>
              <a:t>.</a:t>
            </a:r>
            <a:r>
              <a:rPr lang="sv-SE" sz="1200" dirty="0" smtClean="0">
                <a:solidFill>
                  <a:srgbClr val="000000"/>
                </a:solidFill>
                <a:highlight>
                  <a:srgbClr val="FFFFFF"/>
                </a:highlight>
              </a:rPr>
              <a:t>randn</a:t>
            </a:r>
            <a:r>
              <a:rPr lang="sv-SE" sz="1200" b="1" dirty="0" smtClean="0">
                <a:solidFill>
                  <a:srgbClr val="000080"/>
                </a:solidFill>
                <a:highlight>
                  <a:srgbClr val="FFFFFF"/>
                </a:highlight>
              </a:rPr>
              <a:t>(</a:t>
            </a:r>
            <a:r>
              <a:rPr lang="sv-SE" sz="1200" dirty="0">
                <a:solidFill>
                  <a:srgbClr val="000000"/>
                </a:solidFill>
                <a:highlight>
                  <a:srgbClr val="FFFFFF"/>
                </a:highlight>
              </a:rPr>
              <a:t>N</a:t>
            </a:r>
            <a:r>
              <a:rPr lang="sv-SE" sz="1200" b="1" dirty="0" smtClean="0">
                <a:solidFill>
                  <a:srgbClr val="000080"/>
                </a:solidFill>
                <a:highlight>
                  <a:srgbClr val="FFFFFF"/>
                </a:highlight>
              </a:rPr>
              <a:t>,</a:t>
            </a:r>
            <a:r>
              <a:rPr lang="sv-SE" sz="1200" dirty="0" smtClean="0">
                <a:solidFill>
                  <a:srgbClr val="000000"/>
                </a:solidFill>
                <a:highlight>
                  <a:srgbClr val="FFFFFF"/>
                </a:highlight>
              </a:rPr>
              <a:t> </a:t>
            </a:r>
            <a:r>
              <a:rPr lang="sv-SE" sz="1200" dirty="0">
                <a:solidFill>
                  <a:srgbClr val="FF0000"/>
                </a:solidFill>
                <a:highlight>
                  <a:srgbClr val="FFFFFF"/>
                </a:highlight>
              </a:rPr>
              <a:t>1</a:t>
            </a:r>
            <a:r>
              <a:rPr lang="sv-SE" sz="1200" b="1" dirty="0">
                <a:solidFill>
                  <a:srgbClr val="000080"/>
                </a:solidFill>
                <a:highlight>
                  <a:srgbClr val="FFFFFF"/>
                </a:highlight>
              </a:rPr>
              <a:t>)</a:t>
            </a:r>
            <a:endParaRPr lang="sv-SE" sz="1200" dirty="0">
              <a:solidFill>
                <a:srgbClr val="000000"/>
              </a:solidFill>
              <a:highlight>
                <a:srgbClr val="FFFFFF"/>
              </a:highlight>
            </a:endParaRPr>
          </a:p>
          <a:p>
            <a:r>
              <a:rPr lang="sv-SE" sz="1200" dirty="0">
                <a:solidFill>
                  <a:srgbClr val="000000"/>
                </a:solidFill>
                <a:highlight>
                  <a:srgbClr val="FFFFFF"/>
                </a:highlight>
              </a:rPr>
              <a:t>x2 </a:t>
            </a:r>
            <a:r>
              <a:rPr lang="sv-SE" sz="1200" b="1" dirty="0">
                <a:solidFill>
                  <a:srgbClr val="000080"/>
                </a:solidFill>
                <a:highlight>
                  <a:srgbClr val="FFFFFF"/>
                </a:highlight>
              </a:rPr>
              <a:t>=</a:t>
            </a:r>
            <a:r>
              <a:rPr lang="sv-SE" sz="1200" dirty="0">
                <a:solidFill>
                  <a:srgbClr val="000000"/>
                </a:solidFill>
                <a:highlight>
                  <a:srgbClr val="FFFFFF"/>
                </a:highlight>
              </a:rPr>
              <a:t> </a:t>
            </a:r>
            <a:r>
              <a:rPr lang="sv-SE" sz="1200" dirty="0" smtClean="0">
                <a:solidFill>
                  <a:srgbClr val="000000"/>
                </a:solidFill>
                <a:highlight>
                  <a:srgbClr val="FFFFFF"/>
                </a:highlight>
              </a:rPr>
              <a:t>np</a:t>
            </a:r>
            <a:r>
              <a:rPr lang="sv-SE" sz="1200" b="1" dirty="0" smtClean="0">
                <a:solidFill>
                  <a:srgbClr val="000080"/>
                </a:solidFill>
                <a:highlight>
                  <a:srgbClr val="FFFFFF"/>
                </a:highlight>
              </a:rPr>
              <a:t>.</a:t>
            </a:r>
            <a:r>
              <a:rPr lang="sv-SE" sz="1200" dirty="0" smtClean="0">
                <a:solidFill>
                  <a:srgbClr val="000000"/>
                </a:solidFill>
                <a:highlight>
                  <a:srgbClr val="FFFFFF"/>
                </a:highlight>
              </a:rPr>
              <a:t>random</a:t>
            </a:r>
            <a:r>
              <a:rPr lang="sv-SE" sz="1200" b="1" dirty="0" smtClean="0">
                <a:solidFill>
                  <a:srgbClr val="000080"/>
                </a:solidFill>
                <a:highlight>
                  <a:srgbClr val="FFFFFF"/>
                </a:highlight>
              </a:rPr>
              <a:t>.</a:t>
            </a:r>
            <a:r>
              <a:rPr lang="sv-SE" sz="1200" dirty="0" smtClean="0">
                <a:solidFill>
                  <a:srgbClr val="000000"/>
                </a:solidFill>
                <a:highlight>
                  <a:srgbClr val="FFFFFF"/>
                </a:highlight>
              </a:rPr>
              <a:t>randn</a:t>
            </a:r>
            <a:r>
              <a:rPr lang="sv-SE" sz="1200" b="1" dirty="0" smtClean="0">
                <a:solidFill>
                  <a:srgbClr val="000080"/>
                </a:solidFill>
                <a:highlight>
                  <a:srgbClr val="FFFFFF"/>
                </a:highlight>
              </a:rPr>
              <a:t>(</a:t>
            </a:r>
            <a:r>
              <a:rPr lang="sv-SE" sz="1200" dirty="0">
                <a:solidFill>
                  <a:srgbClr val="000000"/>
                </a:solidFill>
                <a:highlight>
                  <a:srgbClr val="FFFFFF"/>
                </a:highlight>
              </a:rPr>
              <a:t>N</a:t>
            </a:r>
            <a:r>
              <a:rPr lang="sv-SE" sz="1200" b="1" dirty="0" smtClean="0">
                <a:solidFill>
                  <a:srgbClr val="000080"/>
                </a:solidFill>
                <a:highlight>
                  <a:srgbClr val="FFFFFF"/>
                </a:highlight>
              </a:rPr>
              <a:t>,</a:t>
            </a:r>
            <a:r>
              <a:rPr lang="sv-SE" sz="1200" dirty="0" smtClean="0">
                <a:solidFill>
                  <a:srgbClr val="000000"/>
                </a:solidFill>
                <a:highlight>
                  <a:srgbClr val="FFFFFF"/>
                </a:highlight>
              </a:rPr>
              <a:t> </a:t>
            </a:r>
            <a:r>
              <a:rPr lang="sv-SE" sz="1200" dirty="0">
                <a:solidFill>
                  <a:srgbClr val="FF0000"/>
                </a:solidFill>
                <a:highlight>
                  <a:srgbClr val="FFFFFF"/>
                </a:highlight>
              </a:rPr>
              <a:t>1</a:t>
            </a:r>
            <a:r>
              <a:rPr lang="sv-SE" sz="1200" b="1" dirty="0">
                <a:solidFill>
                  <a:srgbClr val="000080"/>
                </a:solidFill>
                <a:highlight>
                  <a:srgbClr val="FFFFFF"/>
                </a:highlight>
              </a:rPr>
              <a:t>)</a:t>
            </a:r>
            <a:endParaRPr lang="sv-SE" sz="1200" dirty="0">
              <a:solidFill>
                <a:srgbClr val="000000"/>
              </a:solidFill>
              <a:highlight>
                <a:srgbClr val="FFFFFF"/>
              </a:highlight>
            </a:endParaRPr>
          </a:p>
          <a:p>
            <a:r>
              <a:rPr lang="es-ES" sz="1200" dirty="0">
                <a:solidFill>
                  <a:srgbClr val="000000"/>
                </a:solidFill>
                <a:highlight>
                  <a:srgbClr val="FFFFFF"/>
                </a:highlight>
              </a:rPr>
              <a:t>y </a:t>
            </a:r>
            <a:r>
              <a:rPr lang="es-ES" sz="1200" b="1" dirty="0">
                <a:solidFill>
                  <a:srgbClr val="000080"/>
                </a:solidFill>
                <a:highlight>
                  <a:srgbClr val="FFFFFF"/>
                </a:highlight>
              </a:rPr>
              <a:t>=</a:t>
            </a:r>
            <a:r>
              <a:rPr lang="es-ES" sz="1200" dirty="0">
                <a:solidFill>
                  <a:srgbClr val="000000"/>
                </a:solidFill>
                <a:highlight>
                  <a:srgbClr val="FFFFFF"/>
                </a:highlight>
              </a:rPr>
              <a:t> </a:t>
            </a:r>
            <a:r>
              <a:rPr lang="es-ES" sz="1200" dirty="0">
                <a:solidFill>
                  <a:srgbClr val="FF0000"/>
                </a:solidFill>
                <a:highlight>
                  <a:srgbClr val="FFFFFF"/>
                </a:highlight>
              </a:rPr>
              <a:t>2</a:t>
            </a:r>
            <a:r>
              <a:rPr lang="es-ES" sz="1200" b="1" dirty="0">
                <a:solidFill>
                  <a:srgbClr val="000080"/>
                </a:solidFill>
                <a:highlight>
                  <a:srgbClr val="FFFFFF"/>
                </a:highlight>
              </a:rPr>
              <a:t>*</a:t>
            </a:r>
            <a:r>
              <a:rPr lang="es-ES" sz="1200" dirty="0">
                <a:solidFill>
                  <a:srgbClr val="000000"/>
                </a:solidFill>
                <a:highlight>
                  <a:srgbClr val="FFFFFF"/>
                </a:highlight>
              </a:rPr>
              <a:t>x1 </a:t>
            </a:r>
            <a:r>
              <a:rPr lang="es-ES" sz="1200" b="1" dirty="0">
                <a:solidFill>
                  <a:srgbClr val="000080"/>
                </a:solidFill>
                <a:highlight>
                  <a:srgbClr val="FFFFFF"/>
                </a:highlight>
              </a:rPr>
              <a:t>+</a:t>
            </a:r>
            <a:r>
              <a:rPr lang="es-ES" sz="1200" dirty="0">
                <a:solidFill>
                  <a:srgbClr val="000000"/>
                </a:solidFill>
                <a:highlight>
                  <a:srgbClr val="FFFFFF"/>
                </a:highlight>
              </a:rPr>
              <a:t> </a:t>
            </a:r>
            <a:r>
              <a:rPr lang="es-ES" sz="1200" dirty="0">
                <a:solidFill>
                  <a:srgbClr val="FF0000"/>
                </a:solidFill>
                <a:highlight>
                  <a:srgbClr val="FFFFFF"/>
                </a:highlight>
              </a:rPr>
              <a:t>4</a:t>
            </a:r>
            <a:r>
              <a:rPr lang="es-ES" sz="1200" b="1" dirty="0">
                <a:solidFill>
                  <a:srgbClr val="000080"/>
                </a:solidFill>
                <a:highlight>
                  <a:srgbClr val="FFFFFF"/>
                </a:highlight>
              </a:rPr>
              <a:t>*</a:t>
            </a:r>
            <a:r>
              <a:rPr lang="es-ES" sz="1200" dirty="0">
                <a:solidFill>
                  <a:srgbClr val="000000"/>
                </a:solidFill>
                <a:highlight>
                  <a:srgbClr val="FFFFFF"/>
                </a:highlight>
              </a:rPr>
              <a:t>x2 </a:t>
            </a:r>
            <a:r>
              <a:rPr lang="es-ES" sz="1200" b="1" dirty="0">
                <a:solidFill>
                  <a:srgbClr val="000080"/>
                </a:solidFill>
                <a:highlight>
                  <a:srgbClr val="FFFFFF"/>
                </a:highlight>
              </a:rPr>
              <a:t>+</a:t>
            </a:r>
            <a:r>
              <a:rPr lang="es-ES" sz="1200" dirty="0">
                <a:solidFill>
                  <a:srgbClr val="000000"/>
                </a:solidFill>
                <a:highlight>
                  <a:srgbClr val="FFFFFF"/>
                </a:highlight>
              </a:rPr>
              <a:t> </a:t>
            </a:r>
            <a:r>
              <a:rPr lang="es-ES" sz="1200" dirty="0" err="1" smtClean="0">
                <a:solidFill>
                  <a:srgbClr val="000000"/>
                </a:solidFill>
                <a:highlight>
                  <a:srgbClr val="FFFFFF"/>
                </a:highlight>
              </a:rPr>
              <a:t>np</a:t>
            </a:r>
            <a:r>
              <a:rPr lang="es-ES" sz="1200" b="1" dirty="0" err="1" smtClean="0">
                <a:solidFill>
                  <a:srgbClr val="000080"/>
                </a:solidFill>
                <a:highlight>
                  <a:srgbClr val="FFFFFF"/>
                </a:highlight>
              </a:rPr>
              <a:t>.</a:t>
            </a:r>
            <a:r>
              <a:rPr lang="es-ES" sz="1200" dirty="0" err="1" smtClean="0">
                <a:solidFill>
                  <a:srgbClr val="000000"/>
                </a:solidFill>
                <a:highlight>
                  <a:srgbClr val="FFFFFF"/>
                </a:highlight>
              </a:rPr>
              <a:t>random</a:t>
            </a:r>
            <a:r>
              <a:rPr lang="es-ES" sz="1200" b="1" dirty="0" err="1" smtClean="0">
                <a:solidFill>
                  <a:srgbClr val="000080"/>
                </a:solidFill>
                <a:highlight>
                  <a:srgbClr val="FFFFFF"/>
                </a:highlight>
              </a:rPr>
              <a:t>.</a:t>
            </a:r>
            <a:r>
              <a:rPr lang="es-ES" sz="1200" dirty="0" err="1" smtClean="0">
                <a:solidFill>
                  <a:srgbClr val="000000"/>
                </a:solidFill>
                <a:highlight>
                  <a:srgbClr val="FFFFFF"/>
                </a:highlight>
              </a:rPr>
              <a:t>randn</a:t>
            </a:r>
            <a:r>
              <a:rPr lang="es-ES" sz="1200" b="1" dirty="0" smtClean="0">
                <a:solidFill>
                  <a:srgbClr val="000080"/>
                </a:solidFill>
                <a:highlight>
                  <a:srgbClr val="FFFFFF"/>
                </a:highlight>
              </a:rPr>
              <a:t>(</a:t>
            </a:r>
            <a:r>
              <a:rPr lang="es-ES" sz="1200" dirty="0">
                <a:solidFill>
                  <a:srgbClr val="000000"/>
                </a:solidFill>
                <a:highlight>
                  <a:srgbClr val="FFFFFF"/>
                </a:highlight>
              </a:rPr>
              <a:t>N</a:t>
            </a:r>
            <a:r>
              <a:rPr lang="es-ES" sz="1200" b="1" dirty="0" smtClean="0">
                <a:solidFill>
                  <a:srgbClr val="000080"/>
                </a:solidFill>
                <a:highlight>
                  <a:srgbClr val="FFFFFF"/>
                </a:highlight>
              </a:rPr>
              <a:t>,</a:t>
            </a:r>
            <a:r>
              <a:rPr lang="es-ES" sz="1200" dirty="0" smtClean="0">
                <a:solidFill>
                  <a:srgbClr val="000000"/>
                </a:solidFill>
                <a:highlight>
                  <a:srgbClr val="FFFFFF"/>
                </a:highlight>
              </a:rPr>
              <a:t> </a:t>
            </a:r>
            <a:r>
              <a:rPr lang="es-ES" sz="1200" dirty="0">
                <a:solidFill>
                  <a:srgbClr val="FF0000"/>
                </a:solidFill>
                <a:highlight>
                  <a:srgbClr val="FFFFFF"/>
                </a:highlight>
              </a:rPr>
              <a:t>1</a:t>
            </a:r>
            <a:r>
              <a:rPr lang="es-ES" sz="1200" b="1" dirty="0">
                <a:solidFill>
                  <a:srgbClr val="000080"/>
                </a:solidFill>
                <a:highlight>
                  <a:srgbClr val="FFFFFF"/>
                </a:highlight>
              </a:rPr>
              <a:t>)</a:t>
            </a:r>
            <a:endParaRPr lang="es-ES"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8000"/>
                </a:solidFill>
                <a:highlight>
                  <a:srgbClr val="FFFFFF"/>
                </a:highlight>
              </a:rPr>
              <a:t># Concatena os vetores coluna x1 e x2.</a:t>
            </a:r>
            <a:endParaRPr lang="pt-BR" sz="1200" dirty="0">
              <a:solidFill>
                <a:srgbClr val="000000"/>
              </a:solidFill>
              <a:highlight>
                <a:srgbClr val="FFFFFF"/>
              </a:highlight>
            </a:endParaRPr>
          </a:p>
          <a:p>
            <a:r>
              <a:rPr lang="pl-PL" sz="1200" dirty="0">
                <a:solidFill>
                  <a:srgbClr val="000000"/>
                </a:solidFill>
                <a:highlight>
                  <a:srgbClr val="FFFFFF"/>
                </a:highlight>
              </a:rPr>
              <a:t>X </a:t>
            </a:r>
            <a:r>
              <a:rPr lang="pl-PL" sz="1200" b="1" dirty="0">
                <a:solidFill>
                  <a:srgbClr val="000080"/>
                </a:solidFill>
                <a:highlight>
                  <a:srgbClr val="FFFFFF"/>
                </a:highlight>
              </a:rPr>
              <a:t>=</a:t>
            </a:r>
            <a:r>
              <a:rPr lang="pl-PL" sz="1200" dirty="0">
                <a:solidFill>
                  <a:srgbClr val="000000"/>
                </a:solidFill>
                <a:highlight>
                  <a:srgbClr val="FFFFFF"/>
                </a:highlight>
              </a:rPr>
              <a:t> np</a:t>
            </a:r>
            <a:r>
              <a:rPr lang="pl-PL" sz="1200" b="1" dirty="0">
                <a:solidFill>
                  <a:srgbClr val="000080"/>
                </a:solidFill>
                <a:highlight>
                  <a:srgbClr val="FFFFFF"/>
                </a:highlight>
              </a:rPr>
              <a:t>.</a:t>
            </a:r>
            <a:r>
              <a:rPr lang="pl-PL" sz="1200" dirty="0">
                <a:solidFill>
                  <a:srgbClr val="000000"/>
                </a:solidFill>
                <a:highlight>
                  <a:srgbClr val="FFFFFF"/>
                </a:highlight>
              </a:rPr>
              <a:t>c_</a:t>
            </a:r>
            <a:r>
              <a:rPr lang="pl-PL" sz="1200" b="1" dirty="0">
                <a:solidFill>
                  <a:srgbClr val="000080"/>
                </a:solidFill>
                <a:highlight>
                  <a:srgbClr val="FFFFFF"/>
                </a:highlight>
              </a:rPr>
              <a:t>[</a:t>
            </a:r>
            <a:r>
              <a:rPr lang="pl-PL" sz="1200" dirty="0">
                <a:solidFill>
                  <a:srgbClr val="000000"/>
                </a:solidFill>
                <a:highlight>
                  <a:srgbClr val="FFFFFF"/>
                </a:highlight>
              </a:rPr>
              <a:t>x1</a:t>
            </a:r>
            <a:r>
              <a:rPr lang="pl-PL" sz="1200" b="1" dirty="0">
                <a:solidFill>
                  <a:srgbClr val="000080"/>
                </a:solidFill>
                <a:highlight>
                  <a:srgbClr val="FFFFFF"/>
                </a:highlight>
              </a:rPr>
              <a:t>,</a:t>
            </a:r>
            <a:r>
              <a:rPr lang="pl-PL" sz="1200" dirty="0">
                <a:solidFill>
                  <a:srgbClr val="000000"/>
                </a:solidFill>
                <a:highlight>
                  <a:srgbClr val="FFFFFF"/>
                </a:highlight>
              </a:rPr>
              <a:t> x2</a:t>
            </a:r>
            <a:r>
              <a:rPr lang="pl-PL" sz="1200" b="1" dirty="0">
                <a:solidFill>
                  <a:srgbClr val="000080"/>
                </a:solidFill>
                <a:highlight>
                  <a:srgbClr val="FFFFFF"/>
                </a:highlight>
              </a:rPr>
              <a:t>]</a:t>
            </a:r>
            <a:endParaRPr lang="pl-PL"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8000"/>
                </a:solidFill>
                <a:highlight>
                  <a:srgbClr val="FFFFFF"/>
                </a:highlight>
              </a:rPr>
              <a:t># Instancia a classe </a:t>
            </a:r>
            <a:r>
              <a:rPr lang="pt-BR" sz="1200" dirty="0" err="1">
                <a:solidFill>
                  <a:srgbClr val="008000"/>
                </a:solidFill>
                <a:highlight>
                  <a:srgbClr val="FFFFFF"/>
                </a:highlight>
              </a:rPr>
              <a:t>SGDRegressor</a:t>
            </a:r>
            <a:r>
              <a:rPr lang="pt-BR" sz="1200" dirty="0">
                <a:solidFill>
                  <a:srgbClr val="00800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sgd_reg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smtClean="0">
                <a:solidFill>
                  <a:srgbClr val="000000"/>
                </a:solidFill>
                <a:highlight>
                  <a:srgbClr val="FFFFFF"/>
                </a:highlight>
              </a:rPr>
              <a:t>SGDRegressor</a:t>
            </a:r>
            <a:r>
              <a:rPr lang="pt-BR" sz="1200" b="1" dirty="0" smtClean="0">
                <a:solidFill>
                  <a:srgbClr val="000080"/>
                </a:solidFill>
                <a:highlight>
                  <a:srgbClr val="FFFFFF"/>
                </a:highlight>
              </a:rPr>
              <a:t>(</a:t>
            </a:r>
            <a:r>
              <a:rPr lang="pt-BR" sz="1200" dirty="0" smtClean="0">
                <a:solidFill>
                  <a:srgbClr val="000000"/>
                </a:solidFill>
                <a:highlight>
                  <a:srgbClr val="FFFFFF"/>
                </a:highlight>
              </a:rPr>
              <a:t>fit_intercept</a:t>
            </a:r>
            <a:r>
              <a:rPr lang="pt-BR" sz="1200" b="1" dirty="0" smtClean="0">
                <a:solidFill>
                  <a:srgbClr val="000080"/>
                </a:solidFill>
                <a:highlight>
                  <a:srgbClr val="FFFFFF"/>
                </a:highlight>
              </a:rPr>
              <a:t>=</a:t>
            </a:r>
            <a:r>
              <a:rPr lang="pt-BR" sz="1200" b="1" dirty="0" smtClean="0">
                <a:solidFill>
                  <a:srgbClr val="880088"/>
                </a:solidFill>
                <a:highlight>
                  <a:srgbClr val="FFFFFF"/>
                </a:highlight>
              </a:rPr>
              <a:t>False</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8000"/>
                </a:solidFill>
                <a:highlight>
                  <a:srgbClr val="FFFFFF"/>
                </a:highlight>
              </a:rPr>
              <a:t># Treina o modelo.</a:t>
            </a:r>
            <a:endParaRPr lang="pt-BR" sz="1200" dirty="0">
              <a:solidFill>
                <a:srgbClr val="000000"/>
              </a:solidFill>
              <a:highlight>
                <a:srgbClr val="FFFFFF"/>
              </a:highlight>
            </a:endParaRPr>
          </a:p>
          <a:p>
            <a:r>
              <a:rPr lang="pt-BR" sz="1200" dirty="0">
                <a:solidFill>
                  <a:srgbClr val="000000"/>
                </a:solidFill>
                <a:highlight>
                  <a:srgbClr val="FFFFFF"/>
                </a:highlight>
              </a:rPr>
              <a:t>sgd_reg</a:t>
            </a:r>
            <a:r>
              <a:rPr lang="pt-BR" sz="1200" b="1" dirty="0">
                <a:solidFill>
                  <a:srgbClr val="000080"/>
                </a:solidFill>
                <a:highlight>
                  <a:srgbClr val="FFFFFF"/>
                </a:highlight>
              </a:rPr>
              <a:t>.</a:t>
            </a:r>
            <a:r>
              <a:rPr lang="pt-BR" sz="1200" dirty="0">
                <a:solidFill>
                  <a:srgbClr val="000000"/>
                </a:solidFill>
                <a:highlight>
                  <a:srgbClr val="FFFFFF"/>
                </a:highlight>
              </a:rPr>
              <a:t>fit</a:t>
            </a:r>
            <a:r>
              <a:rPr lang="pt-BR" sz="1200" b="1" dirty="0">
                <a:solidFill>
                  <a:srgbClr val="000080"/>
                </a:solidFill>
                <a:highlight>
                  <a:srgbClr val="FFFFFF"/>
                </a:highlight>
              </a:rPr>
              <a:t>(</a:t>
            </a:r>
            <a:r>
              <a:rPr lang="pt-BR" sz="1200" dirty="0">
                <a:solidFill>
                  <a:srgbClr val="000000"/>
                </a:solidFill>
                <a:highlight>
                  <a:srgbClr val="FFFFFF"/>
                </a:highlight>
              </a:rPr>
              <a:t>X</a:t>
            </a:r>
            <a:r>
              <a:rPr lang="pt-BR" sz="1200" b="1" dirty="0">
                <a:solidFill>
                  <a:srgbClr val="000080"/>
                </a:solidFill>
                <a:highlight>
                  <a:srgbClr val="FFFFFF"/>
                </a:highlight>
              </a:rPr>
              <a:t>,</a:t>
            </a:r>
            <a:r>
              <a:rPr lang="pt-BR" sz="1200" dirty="0">
                <a:solidFill>
                  <a:srgbClr val="000000"/>
                </a:solidFill>
                <a:highlight>
                  <a:srgbClr val="FFFFFF"/>
                </a:highlight>
              </a:rPr>
              <a:t> y</a:t>
            </a:r>
            <a:r>
              <a:rPr lang="pt-BR" sz="1200" b="1" dirty="0">
                <a:solidFill>
                  <a:srgbClr val="000080"/>
                </a:solidFill>
                <a:highlight>
                  <a:srgbClr val="FFFFFF"/>
                </a:highlight>
              </a:rPr>
              <a:t>.</a:t>
            </a:r>
            <a:r>
              <a:rPr lang="pt-BR" sz="1200" dirty="0">
                <a:solidFill>
                  <a:srgbClr val="000000"/>
                </a:solidFill>
                <a:highlight>
                  <a:srgbClr val="FFFFFF"/>
                </a:highlight>
              </a:rPr>
              <a:t>ravel</a:t>
            </a:r>
            <a:r>
              <a:rPr lang="pt-BR" sz="1200" b="1" dirty="0" smtClean="0">
                <a:solidFill>
                  <a:srgbClr val="000080"/>
                </a:solidFill>
                <a:highlight>
                  <a:srgbClr val="FFFFFF"/>
                </a:highlight>
              </a:rPr>
              <a:t>())</a:t>
            </a:r>
          </a:p>
          <a:p>
            <a:endParaRPr lang="pt-BR" sz="1200" b="1" dirty="0" smtClean="0">
              <a:solidFill>
                <a:srgbClr val="000080"/>
              </a:solidFill>
              <a:highlight>
                <a:srgbClr val="FFFFFF"/>
              </a:highlight>
            </a:endParaRPr>
          </a:p>
          <a:p>
            <a:r>
              <a:rPr lang="pt-BR" sz="1200" dirty="0">
                <a:solidFill>
                  <a:srgbClr val="008000"/>
                </a:solidFill>
                <a:highlight>
                  <a:srgbClr val="FFFFFF"/>
                </a:highlight>
              </a:rPr>
              <a:t># </a:t>
            </a:r>
            <a:r>
              <a:rPr lang="pt-BR" sz="1200" dirty="0" smtClean="0">
                <a:solidFill>
                  <a:srgbClr val="008000"/>
                </a:solidFill>
                <a:highlight>
                  <a:srgbClr val="FFFFFF"/>
                </a:highlight>
              </a:rPr>
              <a:t>Predição com o modelo treinado.</a:t>
            </a:r>
            <a:endParaRPr lang="pt-BR" sz="1200" b="1" dirty="0">
              <a:solidFill>
                <a:srgbClr val="000080"/>
              </a:solidFill>
              <a:highlight>
                <a:srgbClr val="FFFFFF"/>
              </a:highlight>
            </a:endParaRPr>
          </a:p>
          <a:p>
            <a:r>
              <a:rPr lang="pt-BR" sz="1200" dirty="0" smtClean="0">
                <a:solidFill>
                  <a:srgbClr val="000000"/>
                </a:solidFill>
                <a:highlight>
                  <a:srgbClr val="FFFFFF"/>
                </a:highlight>
              </a:rPr>
              <a:t>sgd_reg.predict</a:t>
            </a:r>
            <a:r>
              <a:rPr lang="pt-BR" sz="1200" b="1" dirty="0" smtClean="0">
                <a:solidFill>
                  <a:srgbClr val="000080"/>
                </a:solidFill>
                <a:highlight>
                  <a:srgbClr val="FFFFFF"/>
                </a:highlight>
              </a:rPr>
              <a:t>(</a:t>
            </a:r>
            <a:r>
              <a:rPr lang="pt-BR" sz="1200" dirty="0" smtClean="0">
                <a:solidFill>
                  <a:srgbClr val="000000"/>
                </a:solidFill>
                <a:highlight>
                  <a:srgbClr val="FFFFFF"/>
                </a:highlight>
              </a:rPr>
              <a:t>X</a:t>
            </a:r>
            <a:r>
              <a:rPr lang="pt-BR" sz="1200" b="1" dirty="0" smtClean="0">
                <a:solidFill>
                  <a:srgbClr val="000080"/>
                </a:solidFill>
                <a:highlight>
                  <a:srgbClr val="FFFFFF"/>
                </a:highlight>
              </a:rPr>
              <a:t>)</a:t>
            </a:r>
            <a:endParaRPr lang="pt-BR" sz="1200" dirty="0">
              <a:solidFill>
                <a:srgbClr val="000000"/>
              </a:solidFill>
              <a:highlight>
                <a:srgbClr val="FFFFFF"/>
              </a:highlight>
            </a:endParaRPr>
          </a:p>
          <a:p>
            <a:endParaRPr lang="pt-BR" sz="1200" dirty="0" smtClean="0">
              <a:solidFill>
                <a:srgbClr val="000000"/>
              </a:solidFill>
              <a:highlight>
                <a:srgbClr val="FFFFFF"/>
              </a:highlight>
            </a:endParaRPr>
          </a:p>
          <a:p>
            <a:r>
              <a:rPr lang="pt-BR" sz="1200" dirty="0" smtClean="0">
                <a:solidFill>
                  <a:srgbClr val="008000"/>
                </a:solidFill>
                <a:highlight>
                  <a:srgbClr val="FFFFFF"/>
                </a:highlight>
              </a:rPr>
              <a:t># Acessa valor dos pesos.</a:t>
            </a:r>
            <a:endParaRPr lang="pt-BR" sz="1200" dirty="0" smtClean="0">
              <a:solidFill>
                <a:srgbClr val="000000"/>
              </a:solidFill>
              <a:highlight>
                <a:srgbClr val="FFFFFF"/>
              </a:highlight>
            </a:endParaRPr>
          </a:p>
          <a:p>
            <a:r>
              <a:rPr lang="pt-BR" sz="1200" b="1" dirty="0" smtClean="0">
                <a:solidFill>
                  <a:srgbClr val="880088"/>
                </a:solidFill>
                <a:highlight>
                  <a:srgbClr val="FFFFFF"/>
                </a:highlight>
              </a:rPr>
              <a:t>print</a:t>
            </a:r>
            <a:r>
              <a:rPr lang="pt-BR" sz="1200" b="1" dirty="0">
                <a:solidFill>
                  <a:srgbClr val="000080"/>
                </a:solidFill>
                <a:highlight>
                  <a:srgbClr val="FFFFFF"/>
                </a:highlight>
              </a:rPr>
              <a:t>(</a:t>
            </a:r>
            <a:r>
              <a:rPr lang="pt-BR" sz="1200" dirty="0">
                <a:solidFill>
                  <a:srgbClr val="808080"/>
                </a:solidFill>
                <a:highlight>
                  <a:srgbClr val="FFFFFF"/>
                </a:highlight>
              </a:rPr>
              <a:t>'a1: %1.4f'</a:t>
            </a:r>
            <a:r>
              <a:rPr lang="pt-BR" sz="1200" dirty="0">
                <a:solidFill>
                  <a:srgbClr val="000000"/>
                </a:solidFill>
                <a:highlight>
                  <a:srgbClr val="FFFFFF"/>
                </a:highlight>
              </a:rPr>
              <a:t>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b="1" dirty="0">
                <a:solidFill>
                  <a:srgbClr val="000080"/>
                </a:solidFill>
                <a:highlight>
                  <a:srgbClr val="FFFFFF"/>
                </a:highlight>
              </a:rPr>
              <a:t>(</a:t>
            </a:r>
            <a:r>
              <a:rPr lang="pt-BR" sz="1200" dirty="0">
                <a:solidFill>
                  <a:srgbClr val="000000"/>
                </a:solidFill>
                <a:highlight>
                  <a:srgbClr val="FFFFFF"/>
                </a:highlight>
              </a:rPr>
              <a:t>sgd_reg</a:t>
            </a:r>
            <a:r>
              <a:rPr lang="pt-BR" sz="1200" b="1" dirty="0">
                <a:solidFill>
                  <a:srgbClr val="000080"/>
                </a:solidFill>
                <a:highlight>
                  <a:srgbClr val="FFFFFF"/>
                </a:highlight>
              </a:rPr>
              <a:t>.</a:t>
            </a:r>
            <a:r>
              <a:rPr lang="pt-BR" sz="1200" dirty="0">
                <a:solidFill>
                  <a:srgbClr val="000000"/>
                </a:solidFill>
                <a:highlight>
                  <a:srgbClr val="FFFFFF"/>
                </a:highlight>
              </a:rPr>
              <a:t>coef_</a:t>
            </a:r>
            <a:r>
              <a:rPr lang="pt-BR" sz="1200" b="1" dirty="0">
                <a:solidFill>
                  <a:srgbClr val="000080"/>
                </a:solidFill>
                <a:highlight>
                  <a:srgbClr val="FFFFFF"/>
                </a:highlight>
              </a:rPr>
              <a:t>[</a:t>
            </a:r>
            <a:r>
              <a:rPr lang="pt-BR" sz="1200" dirty="0">
                <a:solidFill>
                  <a:srgbClr val="FF0000"/>
                </a:solidFill>
                <a:highlight>
                  <a:srgbClr val="FFFFFF"/>
                </a:highlight>
              </a:rPr>
              <a:t>0</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b="1" dirty="0">
                <a:solidFill>
                  <a:srgbClr val="880088"/>
                </a:solidFill>
                <a:highlight>
                  <a:srgbClr val="FFFFFF"/>
                </a:highlight>
              </a:rPr>
              <a:t>print</a:t>
            </a:r>
            <a:r>
              <a:rPr lang="pt-BR" sz="1200" b="1" dirty="0">
                <a:solidFill>
                  <a:srgbClr val="000080"/>
                </a:solidFill>
                <a:highlight>
                  <a:srgbClr val="FFFFFF"/>
                </a:highlight>
              </a:rPr>
              <a:t>(</a:t>
            </a:r>
            <a:r>
              <a:rPr lang="pt-BR" sz="1200" dirty="0">
                <a:solidFill>
                  <a:srgbClr val="808080"/>
                </a:solidFill>
                <a:highlight>
                  <a:srgbClr val="FFFFFF"/>
                </a:highlight>
              </a:rPr>
              <a:t>'a2: %1.4f'</a:t>
            </a:r>
            <a:r>
              <a:rPr lang="pt-BR" sz="1200" dirty="0">
                <a:solidFill>
                  <a:srgbClr val="000000"/>
                </a:solidFill>
                <a:highlight>
                  <a:srgbClr val="FFFFFF"/>
                </a:highlight>
              </a:rPr>
              <a:t>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b="1" dirty="0">
                <a:solidFill>
                  <a:srgbClr val="000080"/>
                </a:solidFill>
                <a:highlight>
                  <a:srgbClr val="FFFFFF"/>
                </a:highlight>
              </a:rPr>
              <a:t>(</a:t>
            </a:r>
            <a:r>
              <a:rPr lang="pt-BR" sz="1200" dirty="0" err="1">
                <a:solidFill>
                  <a:srgbClr val="000000"/>
                </a:solidFill>
                <a:highlight>
                  <a:srgbClr val="FFFFFF"/>
                </a:highlight>
              </a:rPr>
              <a:t>sgd_reg</a:t>
            </a:r>
            <a:r>
              <a:rPr lang="pt-BR" sz="1200" b="1" dirty="0" err="1">
                <a:solidFill>
                  <a:srgbClr val="000080"/>
                </a:solidFill>
                <a:highlight>
                  <a:srgbClr val="FFFFFF"/>
                </a:highlight>
              </a:rPr>
              <a:t>.</a:t>
            </a:r>
            <a:r>
              <a:rPr lang="pt-BR" sz="1200" dirty="0" err="1">
                <a:solidFill>
                  <a:srgbClr val="000000"/>
                </a:solidFill>
                <a:highlight>
                  <a:srgbClr val="FFFFFF"/>
                </a:highlight>
              </a:rPr>
              <a:t>coef</a:t>
            </a:r>
            <a:r>
              <a:rPr lang="pt-BR" sz="1200" dirty="0">
                <a:solidFill>
                  <a:srgbClr val="000000"/>
                </a:solidFill>
                <a:highlight>
                  <a:srgbClr val="FFFFFF"/>
                </a:highlight>
              </a:rPr>
              <a:t>_</a:t>
            </a:r>
            <a:r>
              <a:rPr lang="pt-BR" sz="1200" b="1" dirty="0">
                <a:solidFill>
                  <a:srgbClr val="000080"/>
                </a:solidFill>
                <a:highlight>
                  <a:srgbClr val="FFFFFF"/>
                </a:highlight>
              </a:rPr>
              <a:t>[</a:t>
            </a:r>
            <a:r>
              <a:rPr lang="pt-BR" sz="1200" dirty="0">
                <a:solidFill>
                  <a:srgbClr val="FF0000"/>
                </a:solidFill>
                <a:highlight>
                  <a:srgbClr val="FFFFFF"/>
                </a:highlight>
              </a:rPr>
              <a:t>1</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0000"/>
                </a:solidFill>
                <a:highlight>
                  <a:srgbClr val="FFFFFF"/>
                </a:highlight>
              </a:rPr>
              <a:t>a1</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1.9844</a:t>
            </a:r>
            <a:endParaRPr lang="pt-BR" sz="1200" dirty="0">
              <a:solidFill>
                <a:srgbClr val="000000"/>
              </a:solidFill>
              <a:highlight>
                <a:srgbClr val="FFFFFF"/>
              </a:highlight>
            </a:endParaRPr>
          </a:p>
          <a:p>
            <a:r>
              <a:rPr lang="pt-BR" sz="1200" dirty="0">
                <a:solidFill>
                  <a:srgbClr val="000000"/>
                </a:solidFill>
                <a:highlight>
                  <a:srgbClr val="FFFFFF"/>
                </a:highlight>
              </a:rPr>
              <a:t>a2</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3.9802</a:t>
            </a:r>
            <a:endParaRPr lang="pt-BR" sz="1200" dirty="0"/>
          </a:p>
        </p:txBody>
      </p:sp>
      <p:sp>
        <p:nvSpPr>
          <p:cNvPr id="2" name="Title 1"/>
          <p:cNvSpPr>
            <a:spLocks noGrp="1"/>
          </p:cNvSpPr>
          <p:nvPr>
            <p:ph type="title"/>
          </p:nvPr>
        </p:nvSpPr>
        <p:spPr>
          <a:xfrm>
            <a:off x="838200" y="306375"/>
            <a:ext cx="11195945" cy="770947"/>
          </a:xfrm>
        </p:spPr>
        <p:txBody>
          <a:bodyPr>
            <a:normAutofit/>
          </a:bodyPr>
          <a:lstStyle/>
          <a:p>
            <a:r>
              <a:rPr lang="pt-BR" dirty="0" smtClean="0"/>
              <a:t>GD Estocástico com Scikit-Learn </a:t>
            </a:r>
            <a:endParaRPr lang="pt-BR" dirty="0"/>
          </a:p>
        </p:txBody>
      </p:sp>
      <p:sp>
        <p:nvSpPr>
          <p:cNvPr id="3" name="Content Placeholder 2"/>
          <p:cNvSpPr>
            <a:spLocks noGrp="1"/>
          </p:cNvSpPr>
          <p:nvPr>
            <p:ph idx="1"/>
          </p:nvPr>
        </p:nvSpPr>
        <p:spPr>
          <a:xfrm>
            <a:off x="838200" y="1260764"/>
            <a:ext cx="6620897" cy="5419627"/>
          </a:xfrm>
        </p:spPr>
        <p:txBody>
          <a:bodyPr>
            <a:normAutofit fontScale="92500" lnSpcReduction="10000"/>
          </a:bodyPr>
          <a:lstStyle/>
          <a:p>
            <a:r>
              <a:rPr lang="pt-BR" sz="2400" dirty="0"/>
              <a:t>A biblioteca </a:t>
            </a:r>
            <a:r>
              <a:rPr lang="pt-BR" sz="2400" b="1" i="1" dirty="0" smtClean="0"/>
              <a:t>Scikit-Learn </a:t>
            </a:r>
            <a:r>
              <a:rPr lang="pt-BR" sz="2400" dirty="0"/>
              <a:t>disponibiliza a classe </a:t>
            </a:r>
            <a:r>
              <a:rPr lang="pt-BR" sz="2400" b="1" i="1" dirty="0"/>
              <a:t>SGDRegressor</a:t>
            </a:r>
            <a:r>
              <a:rPr lang="pt-BR" sz="2400" dirty="0"/>
              <a:t> para realizar regressão linear utilizando o Gradiente Descendente Estocástico.</a:t>
            </a:r>
          </a:p>
          <a:p>
            <a:r>
              <a:rPr lang="pt-BR" sz="2400" dirty="0"/>
              <a:t>A classe possui vários parâmetros que podem ser configurados </a:t>
            </a:r>
            <a:r>
              <a:rPr lang="pt-BR" sz="2400" dirty="0" smtClean="0"/>
              <a:t>(e.g., tipo </a:t>
            </a:r>
            <a:r>
              <a:rPr lang="pt-BR" sz="2400" dirty="0"/>
              <a:t>de função de erro, esquema de variação do passo de aprendizagem, etc.).</a:t>
            </a:r>
          </a:p>
          <a:p>
            <a:r>
              <a:rPr lang="pt-BR" sz="2400" dirty="0" smtClean="0"/>
              <a:t>Após instanciarmos um objeto dessa classe, o treinamento é feito com o método </a:t>
            </a:r>
            <a:r>
              <a:rPr lang="pt-BR" sz="2400" b="1" i="1" dirty="0" smtClean="0"/>
              <a:t>fit</a:t>
            </a:r>
            <a:r>
              <a:rPr lang="pt-BR" sz="2400" dirty="0" smtClean="0"/>
              <a:t> e a predição é feita com o método </a:t>
            </a:r>
            <a:r>
              <a:rPr lang="pt-BR" sz="2400" b="1" i="1" dirty="0" smtClean="0"/>
              <a:t>predict</a:t>
            </a:r>
            <a:r>
              <a:rPr lang="pt-BR" sz="2400" dirty="0" smtClean="0"/>
              <a:t>.</a:t>
            </a:r>
          </a:p>
          <a:p>
            <a:r>
              <a:rPr lang="pt-BR" sz="2400" dirty="0" smtClean="0"/>
              <a:t>Além da versão estocástica, podemos implementar a versão em mini-batches com a classe </a:t>
            </a:r>
            <a:r>
              <a:rPr lang="pt-BR" sz="2400" b="1" i="1" dirty="0" smtClean="0"/>
              <a:t>SGDRegressor</a:t>
            </a:r>
            <a:r>
              <a:rPr lang="pt-BR" sz="2400" dirty="0" smtClean="0"/>
              <a:t> usando o método </a:t>
            </a:r>
            <a:r>
              <a:rPr lang="pt-BR" sz="2400" b="1" i="1" dirty="0" smtClean="0"/>
              <a:t>partial_fit</a:t>
            </a:r>
            <a:r>
              <a:rPr lang="pt-BR" sz="2400" dirty="0" smtClean="0"/>
              <a:t>.</a:t>
            </a:r>
          </a:p>
          <a:p>
            <a:r>
              <a:rPr lang="pt-BR" sz="2400" dirty="0" smtClean="0"/>
              <a:t>Os pesos são acessados através dos atributos </a:t>
            </a:r>
            <a:r>
              <a:rPr lang="pt-BR" sz="2400" b="1" i="1" dirty="0" smtClean="0"/>
              <a:t>intercept_</a:t>
            </a:r>
            <a:r>
              <a:rPr lang="pt-BR" sz="2400" dirty="0" smtClean="0"/>
              <a:t> e </a:t>
            </a:r>
            <a:r>
              <a:rPr lang="pt-BR" sz="2400" b="1" i="1" dirty="0" smtClean="0"/>
              <a:t>coef_</a:t>
            </a:r>
            <a:r>
              <a:rPr lang="pt-BR" sz="2400" dirty="0"/>
              <a:t> </a:t>
            </a:r>
            <a:r>
              <a:rPr lang="pt-BR" sz="2400" dirty="0" smtClean="0"/>
              <a:t>do objeto da classe </a:t>
            </a:r>
            <a:r>
              <a:rPr lang="pt-BR" sz="2400" b="1" i="1" dirty="0" smtClean="0"/>
              <a:t>SGDRegressor</a:t>
            </a:r>
            <a:r>
              <a:rPr lang="pt-BR" sz="2400" dirty="0" smtClean="0"/>
              <a:t>.</a:t>
            </a:r>
          </a:p>
          <a:p>
            <a:r>
              <a:rPr lang="pt-BR" sz="2400" dirty="0" smtClean="0"/>
              <a:t>Porém, não conseguimos implementar a versão em batelada.</a:t>
            </a:r>
            <a:endParaRPr lang="pt-BR" sz="2400" dirty="0"/>
          </a:p>
        </p:txBody>
      </p:sp>
      <p:pic>
        <p:nvPicPr>
          <p:cNvPr id="4" name="Picture 6" descr="Image result for scikit learn logo">
            <a:extLst>
              <a:ext uri="{FF2B5EF4-FFF2-40B4-BE49-F238E27FC236}">
                <a16:creationId xmlns:a16="http://schemas.microsoft.com/office/drawing/2014/main" xmlns="" id="{87129D40-D136-4716-8871-12CAEC6039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20725" y="5540802"/>
            <a:ext cx="2113420" cy="113958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127761" y="3864236"/>
            <a:ext cx="5404884" cy="461665"/>
          </a:xfrm>
          <a:prstGeom prst="rect">
            <a:avLst/>
          </a:prstGeom>
        </p:spPr>
        <p:txBody>
          <a:bodyPr wrap="square">
            <a:spAutoFit/>
          </a:bodyPr>
          <a:lstStyle/>
          <a:p>
            <a:endParaRPr lang="nl-BE" sz="1200" dirty="0"/>
          </a:p>
          <a:p>
            <a:endParaRPr lang="nl-BE" sz="1200" dirty="0"/>
          </a:p>
        </p:txBody>
      </p:sp>
      <p:sp>
        <p:nvSpPr>
          <p:cNvPr id="7" name="TextBox 6"/>
          <p:cNvSpPr txBox="1"/>
          <p:nvPr/>
        </p:nvSpPr>
        <p:spPr>
          <a:xfrm>
            <a:off x="1994310" y="6311059"/>
            <a:ext cx="6080136" cy="369332"/>
          </a:xfrm>
          <a:prstGeom prst="rect">
            <a:avLst/>
          </a:prstGeom>
          <a:noFill/>
        </p:spPr>
        <p:txBody>
          <a:bodyPr wrap="square" rtlCol="0">
            <a:spAutoFit/>
          </a:bodyPr>
          <a:lstStyle/>
          <a:p>
            <a:pPr algn="ctr"/>
            <a:r>
              <a:rPr lang="pt-BR" u="sng" dirty="0" smtClean="0">
                <a:solidFill>
                  <a:srgbClr val="00B0F0"/>
                </a:solidFill>
                <a:hlinkClick r:id="rId4"/>
              </a:rPr>
              <a:t>Exemplo: </a:t>
            </a:r>
            <a:r>
              <a:rPr lang="pt-BR" u="sng" dirty="0">
                <a:solidFill>
                  <a:srgbClr val="00B0F0"/>
                </a:solidFill>
                <a:hlinkClick r:id="rId4"/>
              </a:rPr>
              <a:t>SGD_with_scikit_learn_lib.ipynb</a:t>
            </a:r>
            <a:endParaRPr lang="pt-BR" u="sng" dirty="0">
              <a:solidFill>
                <a:srgbClr val="00B0F0"/>
              </a:solidFill>
            </a:endParaRPr>
          </a:p>
        </p:txBody>
      </p:sp>
      <p:sp>
        <p:nvSpPr>
          <p:cNvPr id="6" name="TextBox 5"/>
          <p:cNvSpPr txBox="1"/>
          <p:nvPr/>
        </p:nvSpPr>
        <p:spPr>
          <a:xfrm>
            <a:off x="10522856" y="2694684"/>
            <a:ext cx="1627402" cy="1169551"/>
          </a:xfrm>
          <a:prstGeom prst="rect">
            <a:avLst/>
          </a:prstGeom>
          <a:noFill/>
        </p:spPr>
        <p:txBody>
          <a:bodyPr wrap="square" rtlCol="0">
            <a:spAutoFit/>
          </a:bodyPr>
          <a:lstStyle/>
          <a:p>
            <a:pPr algn="ctr"/>
            <a:r>
              <a:rPr lang="pt-BR" sz="1400" dirty="0" smtClean="0"/>
              <a:t>Como modelo gerador não tem peso a0 (intercept), não precisamos encontrá-lo.</a:t>
            </a:r>
            <a:endParaRPr lang="pt-BR" sz="1400" dirty="0"/>
          </a:p>
        </p:txBody>
      </p:sp>
      <p:cxnSp>
        <p:nvCxnSpPr>
          <p:cNvPr id="9" name="Straight Arrow Connector 8"/>
          <p:cNvCxnSpPr/>
          <p:nvPr/>
        </p:nvCxnSpPr>
        <p:spPr>
          <a:xfrm flipV="1">
            <a:off x="9826978" y="3294081"/>
            <a:ext cx="724908" cy="80098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8092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72832"/>
          </a:xfrm>
        </p:spPr>
        <p:txBody>
          <a:bodyPr/>
          <a:lstStyle/>
          <a:p>
            <a:r>
              <a:rPr lang="pt-BR" dirty="0"/>
              <a:t>Versões </a:t>
            </a:r>
            <a:r>
              <a:rPr lang="pt-BR" dirty="0" smtClean="0"/>
              <a:t>do </a:t>
            </a:r>
            <a:r>
              <a:rPr lang="pt-BR" dirty="0"/>
              <a:t>Gradiente Descendente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590675"/>
                <a:ext cx="11132128" cy="5158467"/>
              </a:xfrm>
            </p:spPr>
            <p:txBody>
              <a:bodyPr>
                <a:normAutofit fontScale="92500" lnSpcReduction="10000"/>
              </a:bodyPr>
              <a:lstStyle/>
              <a:p>
                <a:pPr algn="just"/>
                <a:r>
                  <a:rPr lang="pt-BR" b="1" dirty="0"/>
                  <a:t>Mini-batch</a:t>
                </a:r>
                <a:r>
                  <a:rPr lang="pt-BR" dirty="0"/>
                  <a:t>: é um meio-termo entre as duas versões anteriores. O conjunto de treinamento é dividido em vários subconjuntos (mini-batches) com elementos aleatórios (i.e., par atributo/rótulo), onde os pesos do modelo são ajustados a cada mini-batch.</a:t>
                </a:r>
              </a:p>
              <a:p>
                <a:pPr marL="0" indent="0" algn="ctr">
                  <a:buNone/>
                </a:pPr>
                <a14:m>
                  <m:oMath xmlns:m="http://schemas.openxmlformats.org/officeDocument/2006/math">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a:latin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𝑀𝐵</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 −</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i="1">
                                        <a:latin typeface="Cambria Math" panose="02040503050406030204" pitchFamily="18" charset="0"/>
                                      </a:rPr>
                                      <m:t>𝑛</m:t>
                                    </m:r>
                                  </m:e>
                                </m:d>
                              </m:e>
                            </m:d>
                          </m:e>
                        </m:d>
                      </m:e>
                    </m:nary>
                    <m:sSub>
                      <m:sSubPr>
                        <m:ctrlPr>
                          <a:rPr lang="en-US"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oMath>
                </a14:m>
                <a:r>
                  <a:rPr lang="nl-BE" dirty="0"/>
                  <a:t>,  </a:t>
                </a:r>
                <a14:m>
                  <m:oMath xmlns:m="http://schemas.openxmlformats.org/officeDocument/2006/math">
                    <m:r>
                      <a:rPr lang="pt-BR" i="1">
                        <a:latin typeface="Cambria Math" panose="02040503050406030204" pitchFamily="18" charset="0"/>
                      </a:rPr>
                      <m:t>𝑘</m:t>
                    </m:r>
                    <m:r>
                      <a:rPr lang="pt-BR" i="1">
                        <a:latin typeface="Cambria Math" panose="02040503050406030204" pitchFamily="18" charset="0"/>
                      </a:rPr>
                      <m:t>=1,…, </m:t>
                    </m:r>
                    <m:r>
                      <a:rPr lang="pt-BR" i="1">
                        <a:latin typeface="Cambria Math" panose="02040503050406030204" pitchFamily="18" charset="0"/>
                      </a:rPr>
                      <m:t>𝐾</m:t>
                    </m:r>
                  </m:oMath>
                </a14:m>
                <a:endParaRPr lang="pt-BR" dirty="0"/>
              </a:p>
              <a:p>
                <a:pPr marL="0" indent="0">
                  <a:buNone/>
                </a:pPr>
                <a:r>
                  <a:rPr lang="pt-BR" dirty="0"/>
                  <a:t>onde </a:t>
                </a:r>
                <a14:m>
                  <m:oMath xmlns:m="http://schemas.openxmlformats.org/officeDocument/2006/math">
                    <m:r>
                      <a:rPr lang="pt-BR" i="1">
                        <a:latin typeface="Cambria Math" panose="02040503050406030204" pitchFamily="18" charset="0"/>
                      </a:rPr>
                      <m:t>𝑀𝐵</m:t>
                    </m:r>
                  </m:oMath>
                </a14:m>
                <a:r>
                  <a:rPr lang="pt-BR" dirty="0"/>
                  <a:t> é o tamanho do mini-batch</a:t>
                </a:r>
                <a:r>
                  <a:rPr lang="pt-BR" dirty="0" smtClean="0"/>
                  <a:t>.</a:t>
                </a:r>
              </a:p>
              <a:p>
                <a:pPr marL="0" indent="0">
                  <a:buNone/>
                </a:pPr>
                <a:r>
                  <a:rPr lang="pt-BR" b="1" dirty="0" smtClean="0"/>
                  <a:t>Características:</a:t>
                </a:r>
                <a:endParaRPr lang="pt-BR" dirty="0"/>
              </a:p>
              <a:p>
                <a:pPr lvl="1" algn="just">
                  <a:buFont typeface="Courier New" panose="02070309020205020404" pitchFamily="49" charset="0"/>
                  <a:buChar char="o"/>
                </a:pPr>
                <a:r>
                  <a:rPr lang="pt-BR" dirty="0"/>
                  <a:t>Pode ser visto como uma </a:t>
                </a:r>
                <a:r>
                  <a:rPr lang="pt-BR" b="1" i="1" dirty="0"/>
                  <a:t>generalização</a:t>
                </a:r>
                <a:r>
                  <a:rPr lang="pt-BR" dirty="0"/>
                  <a:t> das 2 versões anteriores:</a:t>
                </a:r>
              </a:p>
              <a:p>
                <a:pPr lvl="2" algn="just">
                  <a:buFont typeface="Wingdings" panose="05000000000000000000" pitchFamily="2" charset="2"/>
                  <a:buChar char="§"/>
                </a:pPr>
                <a:r>
                  <a:rPr lang="pt-BR" dirty="0"/>
                  <a:t>Caso </a:t>
                </a:r>
                <a14:m>
                  <m:oMath xmlns:m="http://schemas.openxmlformats.org/officeDocument/2006/math">
                    <m:r>
                      <a:rPr lang="pt-BR" i="1">
                        <a:latin typeface="Cambria Math" panose="02040503050406030204" pitchFamily="18" charset="0"/>
                      </a:rPr>
                      <m:t>𝑀𝐵</m:t>
                    </m:r>
                    <m:r>
                      <a:rPr lang="pt-BR" b="0" i="0" smtClean="0">
                        <a:latin typeface="Cambria Math" panose="02040503050406030204" pitchFamily="18" charset="0"/>
                      </a:rPr>
                      <m:t>=</m:t>
                    </m:r>
                    <m:r>
                      <m:rPr>
                        <m:sty m:val="p"/>
                      </m:rPr>
                      <a:rPr lang="pt-BR" b="0" i="0" smtClean="0">
                        <a:latin typeface="Cambria Math" panose="02040503050406030204" pitchFamily="18" charset="0"/>
                      </a:rPr>
                      <m:t>N</m:t>
                    </m:r>
                  </m:oMath>
                </a14:m>
                <a:r>
                  <a:rPr lang="pt-BR" dirty="0"/>
                  <a:t>, então se torna o GD em batelada.</a:t>
                </a:r>
              </a:p>
              <a:p>
                <a:pPr lvl="2" algn="just">
                  <a:buFont typeface="Wingdings" panose="05000000000000000000" pitchFamily="2" charset="2"/>
                  <a:buChar char="§"/>
                </a:pPr>
                <a:r>
                  <a:rPr lang="pt-BR" dirty="0"/>
                  <a:t>Caso </a:t>
                </a:r>
                <a14:m>
                  <m:oMath xmlns:m="http://schemas.openxmlformats.org/officeDocument/2006/math">
                    <m:r>
                      <a:rPr lang="pt-BR" i="1">
                        <a:latin typeface="Cambria Math" panose="02040503050406030204" pitchFamily="18" charset="0"/>
                      </a:rPr>
                      <m:t>𝑀𝐵</m:t>
                    </m:r>
                    <m:r>
                      <a:rPr lang="pt-BR" b="0" i="1" smtClean="0">
                        <a:latin typeface="Cambria Math" panose="02040503050406030204" pitchFamily="18" charset="0"/>
                      </a:rPr>
                      <m:t>=1</m:t>
                    </m:r>
                  </m:oMath>
                </a14:m>
                <a:r>
                  <a:rPr lang="pt-BR" dirty="0"/>
                  <a:t>, então se torna o GD estocástico.</a:t>
                </a:r>
              </a:p>
              <a:p>
                <a:pPr lvl="1" algn="just">
                  <a:buFont typeface="Courier New" panose="02070309020205020404" pitchFamily="49" charset="0"/>
                  <a:buChar char="o"/>
                </a:pPr>
                <a:r>
                  <a:rPr lang="pt-BR" dirty="0" smtClean="0"/>
                  <a:t>Computacionalmente mais rápido </a:t>
                </a:r>
                <a:r>
                  <a:rPr lang="pt-BR" dirty="0"/>
                  <a:t>do que o GD em </a:t>
                </a:r>
                <a:r>
                  <a:rPr lang="pt-BR" dirty="0" smtClean="0"/>
                  <a:t>batelada, </a:t>
                </a:r>
                <a:r>
                  <a:rPr lang="pt-BR" dirty="0"/>
                  <a:t>mas mais </a:t>
                </a:r>
                <a:r>
                  <a:rPr lang="pt-BR" dirty="0" smtClean="0"/>
                  <a:t>lento </a:t>
                </a:r>
                <a:r>
                  <a:rPr lang="pt-BR" dirty="0"/>
                  <a:t>do que o GD estocástico.</a:t>
                </a:r>
              </a:p>
              <a:p>
                <a:pPr lvl="1" algn="just">
                  <a:buFont typeface="Courier New" panose="02070309020205020404" pitchFamily="49" charset="0"/>
                  <a:buChar char="o"/>
                </a:pPr>
                <a:r>
                  <a:rPr lang="pt-BR" dirty="0"/>
                  <a:t>Convergência depende do tamanho do mini-batch.</a:t>
                </a:r>
              </a:p>
              <a:p>
                <a:pPr lvl="1" algn="just">
                  <a:buFont typeface="Courier New" panose="02070309020205020404" pitchFamily="49" charset="0"/>
                  <a:buChar char="o"/>
                </a:pPr>
                <a:r>
                  <a:rPr lang="pt-BR" dirty="0"/>
                  <a:t>Pode usar esquemas de variação do passo de aprendizagem para melhorar a convergência.</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590675"/>
                <a:ext cx="11132128" cy="5158467"/>
              </a:xfrm>
              <a:blipFill rotWithShape="0">
                <a:blip r:embed="rId3"/>
                <a:stretch>
                  <a:fillRect l="-930" t="-2364" r="-930"/>
                </a:stretch>
              </a:blipFill>
            </p:spPr>
            <p:txBody>
              <a:bodyPr/>
              <a:lstStyle/>
              <a:p>
                <a:r>
                  <a:rPr lang="pt-BR">
                    <a:noFill/>
                  </a:rPr>
                  <a:t> </a:t>
                </a:r>
              </a:p>
            </p:txBody>
          </p:sp>
        </mc:Fallback>
      </mc:AlternateContent>
      <p:sp>
        <p:nvSpPr>
          <p:cNvPr id="4" name="Rectangle 3"/>
          <p:cNvSpPr/>
          <p:nvPr/>
        </p:nvSpPr>
        <p:spPr>
          <a:xfrm>
            <a:off x="3297611" y="2923057"/>
            <a:ext cx="969817" cy="5397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a:t>
            </a:r>
            <a:endParaRPr lang="pt-BR" dirty="0"/>
          </a:p>
        </p:txBody>
      </p:sp>
    </p:spTree>
    <p:extLst>
      <p:ext uri="{BB962C8B-B14F-4D97-AF65-F5344CB8AC3E}">
        <p14:creationId xmlns:p14="http://schemas.microsoft.com/office/powerpoint/2010/main" val="34650322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164"/>
            <a:ext cx="10515600" cy="766989"/>
          </a:xfrm>
        </p:spPr>
        <p:txBody>
          <a:bodyPr/>
          <a:lstStyle/>
          <a:p>
            <a:r>
              <a:rPr lang="pt-BR" dirty="0" smtClean="0"/>
              <a:t>Características do GD com </a:t>
            </a:r>
            <a:r>
              <a:rPr lang="pt-BR" dirty="0"/>
              <a:t>Mini-Batch</a:t>
            </a:r>
          </a:p>
        </p:txBody>
      </p:sp>
      <p:sp>
        <p:nvSpPr>
          <p:cNvPr id="8" name="TextBox 7"/>
          <p:cNvSpPr txBox="1"/>
          <p:nvPr/>
        </p:nvSpPr>
        <p:spPr>
          <a:xfrm>
            <a:off x="9960476" y="1245984"/>
            <a:ext cx="2329073" cy="307777"/>
          </a:xfrm>
          <a:prstGeom prst="rect">
            <a:avLst/>
          </a:prstGeom>
          <a:noFill/>
        </p:spPr>
        <p:txBody>
          <a:bodyPr wrap="square" rtlCol="0">
            <a:spAutoFit/>
          </a:bodyPr>
          <a:lstStyle/>
          <a:p>
            <a:pPr algn="ctr"/>
            <a:r>
              <a:rPr lang="pt-BR" sz="1400" dirty="0"/>
              <a:t>Tamanho do </a:t>
            </a:r>
            <a:r>
              <a:rPr lang="pt-BR" sz="1400" dirty="0" err="1"/>
              <a:t>mini-batch</a:t>
            </a:r>
            <a:r>
              <a:rPr lang="pt-BR" sz="1400" dirty="0"/>
              <a:t>: 100</a:t>
            </a:r>
          </a:p>
        </p:txBody>
      </p:sp>
      <p:sp>
        <p:nvSpPr>
          <p:cNvPr id="15" name="TextBox 14"/>
          <p:cNvSpPr txBox="1"/>
          <p:nvPr/>
        </p:nvSpPr>
        <p:spPr>
          <a:xfrm>
            <a:off x="7799415" y="1245984"/>
            <a:ext cx="2175810" cy="307777"/>
          </a:xfrm>
          <a:prstGeom prst="rect">
            <a:avLst/>
          </a:prstGeom>
          <a:noFill/>
        </p:spPr>
        <p:txBody>
          <a:bodyPr wrap="square" rtlCol="0">
            <a:spAutoFit/>
          </a:bodyPr>
          <a:lstStyle/>
          <a:p>
            <a:pPr algn="ctr"/>
            <a:r>
              <a:rPr lang="pt-BR" sz="1400" dirty="0"/>
              <a:t>Tamanho do </a:t>
            </a:r>
            <a:r>
              <a:rPr lang="pt-BR" sz="1400" dirty="0" err="1"/>
              <a:t>mini-batch</a:t>
            </a:r>
            <a:r>
              <a:rPr lang="pt-BR" sz="1400" dirty="0"/>
              <a:t>: 50</a:t>
            </a:r>
          </a:p>
        </p:txBody>
      </p:sp>
      <p:sp>
        <p:nvSpPr>
          <p:cNvPr id="16" name="TextBox 15"/>
          <p:cNvSpPr txBox="1"/>
          <p:nvPr/>
        </p:nvSpPr>
        <p:spPr>
          <a:xfrm>
            <a:off x="5499838" y="1247264"/>
            <a:ext cx="2227299" cy="307777"/>
          </a:xfrm>
          <a:prstGeom prst="rect">
            <a:avLst/>
          </a:prstGeom>
          <a:noFill/>
        </p:spPr>
        <p:txBody>
          <a:bodyPr wrap="square" rtlCol="0">
            <a:spAutoFit/>
          </a:bodyPr>
          <a:lstStyle/>
          <a:p>
            <a:pPr algn="ctr"/>
            <a:r>
              <a:rPr lang="pt-BR" sz="1400" dirty="0"/>
              <a:t>Tamanho do </a:t>
            </a:r>
            <a:r>
              <a:rPr lang="pt-BR" sz="1400" dirty="0" err="1"/>
              <a:t>mini-batch</a:t>
            </a:r>
            <a:r>
              <a:rPr lang="pt-BR" sz="1400" dirty="0"/>
              <a:t>: 10</a:t>
            </a:r>
          </a:p>
        </p:txBody>
      </p:sp>
      <p:sp>
        <p:nvSpPr>
          <p:cNvPr id="5" name="TextBox 4"/>
          <p:cNvSpPr txBox="1"/>
          <p:nvPr/>
        </p:nvSpPr>
        <p:spPr>
          <a:xfrm>
            <a:off x="5876884" y="5902002"/>
            <a:ext cx="6226628" cy="369332"/>
          </a:xfrm>
          <a:prstGeom prst="rect">
            <a:avLst/>
          </a:prstGeom>
          <a:noFill/>
        </p:spPr>
        <p:txBody>
          <a:bodyPr wrap="square" rtlCol="0">
            <a:spAutoFit/>
          </a:bodyPr>
          <a:lstStyle/>
          <a:p>
            <a:r>
              <a:rPr lang="pt-BR" dirty="0" smtClean="0">
                <a:hlinkClick r:id="rId3"/>
              </a:rPr>
              <a:t>Exemplo: </a:t>
            </a:r>
            <a:r>
              <a:rPr lang="pt-BR" dirty="0">
                <a:hlinkClick r:id="rId3"/>
              </a:rPr>
              <a:t>mini_batch_gradient_descent_with_figures.ipynb</a:t>
            </a:r>
            <a:endParaRPr lang="pt-BR" dirty="0"/>
          </a:p>
        </p:txBody>
      </p:sp>
      <p:pic>
        <p:nvPicPr>
          <p:cNvPr id="6" name="Picture 5"/>
          <p:cNvPicPr>
            <a:picLocks noChangeAspect="1"/>
          </p:cNvPicPr>
          <p:nvPr/>
        </p:nvPicPr>
        <p:blipFill rotWithShape="1">
          <a:blip r:embed="rId4" cstate="print">
            <a:extLst>
              <a:ext uri="{28A0092B-C50C-407E-A947-70E740481C1C}">
                <a14:useLocalDpi xmlns:a14="http://schemas.microsoft.com/office/drawing/2010/main" val="0"/>
              </a:ext>
            </a:extLst>
          </a:blip>
          <a:srcRect t="11647" r="9351" b="2321"/>
          <a:stretch/>
        </p:blipFill>
        <p:spPr>
          <a:xfrm>
            <a:off x="5499839" y="1546283"/>
            <a:ext cx="2046126" cy="1941896"/>
          </a:xfrm>
          <a:prstGeom prst="rect">
            <a:avLst/>
          </a:prstGeom>
        </p:spPr>
      </p:pic>
      <p:pic>
        <p:nvPicPr>
          <p:cNvPr id="7" name="Picture 6"/>
          <p:cNvPicPr>
            <a:picLocks noChangeAspect="1"/>
          </p:cNvPicPr>
          <p:nvPr/>
        </p:nvPicPr>
        <p:blipFill rotWithShape="1">
          <a:blip r:embed="rId5" cstate="print">
            <a:extLst>
              <a:ext uri="{28A0092B-C50C-407E-A947-70E740481C1C}">
                <a14:useLocalDpi xmlns:a14="http://schemas.microsoft.com/office/drawing/2010/main" val="0"/>
              </a:ext>
            </a:extLst>
          </a:blip>
          <a:srcRect l="1139" t="11841" r="7750" b="3714"/>
          <a:stretch/>
        </p:blipFill>
        <p:spPr>
          <a:xfrm>
            <a:off x="5499839" y="3532422"/>
            <a:ext cx="2046126" cy="1896409"/>
          </a:xfrm>
          <a:prstGeom prst="rect">
            <a:avLst/>
          </a:prstGeom>
        </p:spPr>
      </p:pic>
      <p:pic>
        <p:nvPicPr>
          <p:cNvPr id="11" name="Picture 10"/>
          <p:cNvPicPr>
            <a:picLocks noChangeAspect="1"/>
          </p:cNvPicPr>
          <p:nvPr/>
        </p:nvPicPr>
        <p:blipFill rotWithShape="1">
          <a:blip r:embed="rId6" cstate="print">
            <a:extLst>
              <a:ext uri="{28A0092B-C50C-407E-A947-70E740481C1C}">
                <a14:useLocalDpi xmlns:a14="http://schemas.microsoft.com/office/drawing/2010/main" val="0"/>
              </a:ext>
            </a:extLst>
          </a:blip>
          <a:srcRect l="-211" t="11510" r="9734" b="2776"/>
          <a:stretch/>
        </p:blipFill>
        <p:spPr>
          <a:xfrm>
            <a:off x="7773004" y="1548631"/>
            <a:ext cx="2047301" cy="1939548"/>
          </a:xfrm>
          <a:prstGeom prst="rect">
            <a:avLst/>
          </a:prstGeom>
        </p:spPr>
      </p:pic>
      <p:pic>
        <p:nvPicPr>
          <p:cNvPr id="12" name="Picture 11"/>
          <p:cNvPicPr>
            <a:picLocks noChangeAspect="1"/>
          </p:cNvPicPr>
          <p:nvPr/>
        </p:nvPicPr>
        <p:blipFill rotWithShape="1">
          <a:blip r:embed="rId7" cstate="print">
            <a:extLst>
              <a:ext uri="{28A0092B-C50C-407E-A947-70E740481C1C}">
                <a14:useLocalDpi xmlns:a14="http://schemas.microsoft.com/office/drawing/2010/main" val="0"/>
              </a:ext>
            </a:extLst>
          </a:blip>
          <a:srcRect l="1429" t="11234" r="9365" b="3687"/>
          <a:stretch/>
        </p:blipFill>
        <p:spPr>
          <a:xfrm>
            <a:off x="7773004" y="3532423"/>
            <a:ext cx="2047301" cy="1952586"/>
          </a:xfrm>
          <a:prstGeom prst="rect">
            <a:avLst/>
          </a:prstGeom>
        </p:spPr>
      </p:pic>
      <p:pic>
        <p:nvPicPr>
          <p:cNvPr id="13" name="Picture 12"/>
          <p:cNvPicPr>
            <a:picLocks noChangeAspect="1"/>
          </p:cNvPicPr>
          <p:nvPr/>
        </p:nvPicPr>
        <p:blipFill rotWithShape="1">
          <a:blip r:embed="rId8" cstate="print">
            <a:extLst>
              <a:ext uri="{28A0092B-C50C-407E-A947-70E740481C1C}">
                <a14:useLocalDpi xmlns:a14="http://schemas.microsoft.com/office/drawing/2010/main" val="0"/>
              </a:ext>
            </a:extLst>
          </a:blip>
          <a:srcRect l="-26" t="11626" r="9233" b="2731"/>
          <a:stretch/>
        </p:blipFill>
        <p:spPr>
          <a:xfrm>
            <a:off x="10047344" y="1518794"/>
            <a:ext cx="2056168" cy="1939548"/>
          </a:xfrm>
          <a:prstGeom prst="rect">
            <a:avLst/>
          </a:prstGeom>
        </p:spPr>
      </p:pic>
      <p:pic>
        <p:nvPicPr>
          <p:cNvPr id="14" name="Picture 13"/>
          <p:cNvPicPr>
            <a:picLocks noChangeAspect="1"/>
          </p:cNvPicPr>
          <p:nvPr/>
        </p:nvPicPr>
        <p:blipFill rotWithShape="1">
          <a:blip r:embed="rId9" cstate="print">
            <a:extLst>
              <a:ext uri="{28A0092B-C50C-407E-A947-70E740481C1C}">
                <a14:useLocalDpi xmlns:a14="http://schemas.microsoft.com/office/drawing/2010/main" val="0"/>
              </a:ext>
            </a:extLst>
          </a:blip>
          <a:srcRect l="1634" t="10953" r="9477" b="3968"/>
          <a:stretch/>
        </p:blipFill>
        <p:spPr>
          <a:xfrm>
            <a:off x="10047344" y="3493967"/>
            <a:ext cx="2056168" cy="1968047"/>
          </a:xfrm>
          <a:prstGeom prst="rect">
            <a:avLst/>
          </a:prstGeom>
        </p:spPr>
      </p:pic>
      <p:sp>
        <p:nvSpPr>
          <p:cNvPr id="18" name="Content Placeholder 2"/>
          <p:cNvSpPr>
            <a:spLocks noGrp="1"/>
          </p:cNvSpPr>
          <p:nvPr>
            <p:ph idx="1"/>
          </p:nvPr>
        </p:nvSpPr>
        <p:spPr>
          <a:xfrm>
            <a:off x="838200" y="1209082"/>
            <a:ext cx="4750126" cy="5622666"/>
          </a:xfrm>
        </p:spPr>
        <p:txBody>
          <a:bodyPr>
            <a:normAutofit fontScale="92500"/>
          </a:bodyPr>
          <a:lstStyle/>
          <a:p>
            <a:pPr>
              <a:spcBef>
                <a:spcPts val="0"/>
              </a:spcBef>
            </a:pPr>
            <a:r>
              <a:rPr lang="pt-BR" dirty="0"/>
              <a:t>P</a:t>
            </a:r>
            <a:r>
              <a:rPr lang="pt-BR" dirty="0" smtClean="0"/>
              <a:t>rogresso menos </a:t>
            </a:r>
            <a:r>
              <a:rPr lang="pt-BR" dirty="0"/>
              <a:t>irregular do que com o </a:t>
            </a:r>
            <a:r>
              <a:rPr lang="pt-BR" dirty="0" smtClean="0"/>
              <a:t>GDE, </a:t>
            </a:r>
            <a:r>
              <a:rPr lang="pt-BR" dirty="0"/>
              <a:t>especialmente com mini-batches </a:t>
            </a:r>
            <a:r>
              <a:rPr lang="pt-BR" dirty="0" smtClean="0"/>
              <a:t>maiores.</a:t>
            </a:r>
            <a:endParaRPr lang="pt-BR" dirty="0"/>
          </a:p>
          <a:p>
            <a:pPr>
              <a:spcBef>
                <a:spcPts val="0"/>
              </a:spcBef>
            </a:pPr>
            <a:r>
              <a:rPr lang="pt-BR" dirty="0"/>
              <a:t>Como resultado, </a:t>
            </a:r>
            <a:r>
              <a:rPr lang="pt-BR" dirty="0" smtClean="0"/>
              <a:t>essa versão oscila </a:t>
            </a:r>
            <a:r>
              <a:rPr lang="pt-BR" dirty="0"/>
              <a:t>menos ao redor do mínimo global do que o GDE.</a:t>
            </a:r>
          </a:p>
          <a:p>
            <a:pPr>
              <a:spcBef>
                <a:spcPts val="0"/>
              </a:spcBef>
            </a:pPr>
            <a:r>
              <a:rPr lang="pt-BR" dirty="0"/>
              <a:t>Tem comportamento mais próximo do GD em batelada para </a:t>
            </a:r>
            <a:r>
              <a:rPr lang="pt-BR" dirty="0" smtClean="0"/>
              <a:t>mini-batches </a:t>
            </a:r>
            <a:r>
              <a:rPr lang="pt-BR" dirty="0"/>
              <a:t>maiores.</a:t>
            </a:r>
          </a:p>
          <a:p>
            <a:pPr>
              <a:spcBef>
                <a:spcPts val="0"/>
              </a:spcBef>
            </a:pPr>
            <a:r>
              <a:rPr lang="pt-BR" dirty="0"/>
              <a:t>Oscilação em torno do mínimo diminui conforme o tamanho do mini-batch aumenta.</a:t>
            </a:r>
          </a:p>
          <a:p>
            <a:pPr>
              <a:spcBef>
                <a:spcPts val="0"/>
              </a:spcBef>
            </a:pPr>
            <a:r>
              <a:rPr lang="pt-BR" dirty="0"/>
              <a:t>Pode também ser usado com um esquema de variação do passo de aprendizagem</a:t>
            </a:r>
            <a:r>
              <a:rPr lang="pt-BR" dirty="0" smtClean="0"/>
              <a:t>.</a:t>
            </a:r>
            <a:endParaRPr lang="pt-BR" dirty="0"/>
          </a:p>
        </p:txBody>
      </p:sp>
    </p:spTree>
    <p:extLst>
      <p:ext uri="{BB962C8B-B14F-4D97-AF65-F5344CB8AC3E}">
        <p14:creationId xmlns:p14="http://schemas.microsoft.com/office/powerpoint/2010/main" val="11579803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Tarefas</a:t>
            </a:r>
            <a:endParaRPr lang="pt-BR" dirty="0"/>
          </a:p>
        </p:txBody>
      </p:sp>
      <p:sp>
        <p:nvSpPr>
          <p:cNvPr id="3" name="Content Placeholder 2"/>
          <p:cNvSpPr>
            <a:spLocks noGrp="1"/>
          </p:cNvSpPr>
          <p:nvPr>
            <p:ph idx="1"/>
          </p:nvPr>
        </p:nvSpPr>
        <p:spPr>
          <a:xfrm>
            <a:off x="838200" y="1825624"/>
            <a:ext cx="10884108" cy="4590165"/>
          </a:xfrm>
        </p:spPr>
        <p:txBody>
          <a:bodyPr/>
          <a:lstStyle/>
          <a:p>
            <a:r>
              <a:rPr lang="pt-BR" b="1" dirty="0"/>
              <a:t>Quiz</a:t>
            </a:r>
            <a:r>
              <a:rPr lang="pt-BR" dirty="0"/>
              <a:t>: “</a:t>
            </a:r>
            <a:r>
              <a:rPr lang="pt-BR" i="1" dirty="0"/>
              <a:t>T319 - Quiz - Regressão: Parte </a:t>
            </a:r>
            <a:r>
              <a:rPr lang="pt-BR" i="1" dirty="0" smtClean="0"/>
              <a:t>II </a:t>
            </a:r>
            <a:r>
              <a:rPr lang="pt-BR" i="1" dirty="0"/>
              <a:t>(1S2021)</a:t>
            </a:r>
            <a:r>
              <a:rPr lang="pt-BR" dirty="0"/>
              <a:t>” que se encontra no MS Teams.</a:t>
            </a:r>
          </a:p>
          <a:p>
            <a:r>
              <a:rPr lang="pt-BR" b="1" dirty="0"/>
              <a:t>Exercício Prático</a:t>
            </a:r>
            <a:r>
              <a:rPr lang="pt-BR" dirty="0"/>
              <a:t>: </a:t>
            </a:r>
            <a:r>
              <a:rPr lang="pt-BR" b="1" dirty="0">
                <a:hlinkClick r:id="rId3"/>
              </a:rPr>
              <a:t>Laboratório </a:t>
            </a:r>
            <a:r>
              <a:rPr lang="pt-BR" b="1" dirty="0" smtClean="0">
                <a:hlinkClick r:id="rId3"/>
              </a:rPr>
              <a:t>#</a:t>
            </a:r>
            <a:r>
              <a:rPr lang="pt-BR" b="1" dirty="0">
                <a:hlinkClick r:id="rId3"/>
              </a:rPr>
              <a:t>3</a:t>
            </a:r>
            <a:r>
              <a:rPr lang="pt-BR" dirty="0" smtClean="0"/>
              <a:t>.</a:t>
            </a:r>
            <a:endParaRPr lang="pt-BR" dirty="0"/>
          </a:p>
          <a:p>
            <a:pPr lvl="1"/>
            <a:r>
              <a:rPr lang="pt-BR" dirty="0"/>
              <a:t>Pode ser baixado do MS Teams ou do GitHub.</a:t>
            </a:r>
          </a:p>
          <a:p>
            <a:pPr lvl="1"/>
            <a:r>
              <a:rPr lang="pt-BR" dirty="0"/>
              <a:t>Pode ser respondido através do link acima (na nuvem) ou localmente.</a:t>
            </a:r>
          </a:p>
          <a:p>
            <a:pPr lvl="1"/>
            <a:r>
              <a:rPr lang="pt-BR" dirty="0">
                <a:hlinkClick r:id="rId4"/>
              </a:rPr>
              <a:t>Instruções para resolução e entrega dos laboratórios</a:t>
            </a:r>
            <a:r>
              <a:rPr lang="pt-BR" dirty="0" smtClean="0"/>
              <a:t>.</a:t>
            </a:r>
          </a:p>
          <a:p>
            <a:pPr lvl="1"/>
            <a:r>
              <a:rPr lang="pt-BR" sz="2800" b="1" dirty="0">
                <a:solidFill>
                  <a:srgbClr val="FF0000"/>
                </a:solidFill>
              </a:rPr>
              <a:t>Laboratórios podem ser feitos em grupo</a:t>
            </a:r>
            <a:r>
              <a:rPr lang="pt-BR" sz="2800" b="1" dirty="0" smtClean="0">
                <a:solidFill>
                  <a:srgbClr val="FF0000"/>
                </a:solidFill>
              </a:rPr>
              <a:t>.</a:t>
            </a:r>
            <a:endParaRPr lang="pt-BR" sz="2800" b="1" dirty="0">
              <a:solidFill>
                <a:srgbClr val="FF0000"/>
              </a:solidFill>
            </a:endParaRPr>
          </a:p>
        </p:txBody>
      </p:sp>
    </p:spTree>
    <p:extLst>
      <p:ext uri="{BB962C8B-B14F-4D97-AF65-F5344CB8AC3E}">
        <p14:creationId xmlns:p14="http://schemas.microsoft.com/office/powerpoint/2010/main" val="2507017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xmlns=""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3098725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eep learning kicking linear regression away | Funny relatable memes,  Stupid memes, Jok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6091" y="279485"/>
            <a:ext cx="3661310" cy="303262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omplete this course and you will be earning millions | Machine learning  course, Machine learning, Lear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9283" y="220887"/>
            <a:ext cx="3966574" cy="361949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When you advertise, it's artificial intelligence. When you hire, it's  machine learning. When you implement, it's linear regression. - The cycle  of AI | Make a Me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183" y="3840386"/>
            <a:ext cx="3437126" cy="2726786"/>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Understanding Machine Learning through Memes | by Harsh Aryan | Nybles |  Medium"/>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768443" y="3312112"/>
            <a:ext cx="3312795" cy="333120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WHY DON'T YOU JUST USE NORMAL LINEAR REGRESSION Memegencomm Why Don't You  Just Use - Picard Wtf Meme on Memegen | Meme on ME.ME"/>
          <p:cNvPicPr>
            <a:picLocks noChangeAspect="1" noChangeArrowheads="1"/>
          </p:cNvPicPr>
          <p:nvPr/>
        </p:nvPicPr>
        <p:blipFill rotWithShape="1">
          <a:blip r:embed="rId6">
            <a:extLst>
              <a:ext uri="{28A0092B-C50C-407E-A947-70E740481C1C}">
                <a14:useLocalDpi xmlns:a14="http://schemas.microsoft.com/office/drawing/2010/main" val="0"/>
              </a:ext>
            </a:extLst>
          </a:blip>
          <a:srcRect b="23326"/>
          <a:stretch/>
        </p:blipFill>
        <p:spPr bwMode="auto">
          <a:xfrm>
            <a:off x="4379283" y="4014412"/>
            <a:ext cx="3743094" cy="262890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Regression (Lab)"/>
          <p:cNvPicPr>
            <a:picLocks noChangeAspect="1" noChangeArrowheads="1"/>
          </p:cNvPicPr>
          <p:nvPr/>
        </p:nvPicPr>
        <p:blipFill rotWithShape="1">
          <a:blip r:embed="rId7">
            <a:extLst>
              <a:ext uri="{28A0092B-C50C-407E-A947-70E740481C1C}">
                <a14:useLocalDpi xmlns:a14="http://schemas.microsoft.com/office/drawing/2010/main" val="0"/>
              </a:ext>
            </a:extLst>
          </a:blip>
          <a:srcRect b="14987"/>
          <a:stretch/>
        </p:blipFill>
        <p:spPr bwMode="auto">
          <a:xfrm>
            <a:off x="8606581" y="501984"/>
            <a:ext cx="3474657" cy="2587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5248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Recapitulando</a:t>
            </a:r>
            <a:endParaRPr lang="pt-BR" dirty="0"/>
          </a:p>
        </p:txBody>
      </p:sp>
      <p:sp>
        <p:nvSpPr>
          <p:cNvPr id="3" name="Content Placeholder 2"/>
          <p:cNvSpPr>
            <a:spLocks noGrp="1"/>
          </p:cNvSpPr>
          <p:nvPr>
            <p:ph idx="1"/>
          </p:nvPr>
        </p:nvSpPr>
        <p:spPr>
          <a:xfrm>
            <a:off x="838200" y="1825625"/>
            <a:ext cx="10866120" cy="4351338"/>
          </a:xfrm>
        </p:spPr>
        <p:txBody>
          <a:bodyPr/>
          <a:lstStyle/>
          <a:p>
            <a:r>
              <a:rPr lang="pt-BR" dirty="0" smtClean="0"/>
              <a:t>Vimos a motivação por trás da regressão: encontrar funções que nos ajudem a prever valores.</a:t>
            </a:r>
          </a:p>
          <a:p>
            <a:r>
              <a:rPr lang="pt-BR" dirty="0" smtClean="0"/>
              <a:t>Definimos o problema matematicamente.</a:t>
            </a:r>
          </a:p>
          <a:p>
            <a:r>
              <a:rPr lang="pt-BR" dirty="0" smtClean="0"/>
              <a:t>Vimos como resolver o problema da regressão, i.e., encontrar os pesos do modelo, através da equação normal.</a:t>
            </a:r>
          </a:p>
          <a:p>
            <a:r>
              <a:rPr lang="pt-BR" dirty="0" smtClean="0"/>
              <a:t>Aprendemos o que é uma superfície de erro.</a:t>
            </a:r>
          </a:p>
          <a:p>
            <a:r>
              <a:rPr lang="pt-BR" dirty="0" smtClean="0"/>
              <a:t>Discutimos algumas desvantagens (complexidade, regressão não-lineares) da </a:t>
            </a:r>
            <a:r>
              <a:rPr lang="pt-BR" dirty="0"/>
              <a:t>equação </a:t>
            </a:r>
            <a:r>
              <a:rPr lang="pt-BR" dirty="0" smtClean="0"/>
              <a:t>normal e vimos uma solução para essas desvantagens, a qual discutiremos a seguir.</a:t>
            </a:r>
          </a:p>
        </p:txBody>
      </p:sp>
    </p:spTree>
    <p:extLst>
      <p:ext uri="{BB962C8B-B14F-4D97-AF65-F5344CB8AC3E}">
        <p14:creationId xmlns:p14="http://schemas.microsoft.com/office/powerpoint/2010/main" val="24957866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Vetor Gradiente</a:t>
            </a:r>
            <a:endParaRPr lang="pt-BR"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2133600"/>
                <a:ext cx="11147156" cy="4724400"/>
              </a:xfrm>
            </p:spPr>
            <p:txBody>
              <a:bodyPr>
                <a:normAutofit fontScale="85000" lnSpcReduction="20000"/>
              </a:bodyPr>
              <a:lstStyle/>
              <a:p>
                <a:r>
                  <a:rPr lang="pt-BR" dirty="0" smtClean="0">
                    <a:ea typeface="Cambria Math" panose="02040503050406030204" pitchFamily="18" charset="0"/>
                  </a:rPr>
                  <a:t>Vocês se lembram das aulas de cálculo vetorial, </a:t>
                </a:r>
                <a:r>
                  <a:rPr lang="pt-BR" dirty="0">
                    <a:ea typeface="Cambria Math" panose="02040503050406030204" pitchFamily="18" charset="0"/>
                  </a:rPr>
                  <a:t>onde vocês aprenderam sobre o </a:t>
                </a:r>
                <a:r>
                  <a:rPr lang="pt-BR" b="1" i="1" dirty="0" smtClean="0">
                    <a:ea typeface="Cambria Math" panose="02040503050406030204" pitchFamily="18" charset="0"/>
                  </a:rPr>
                  <a:t>vetor gradiente</a:t>
                </a:r>
                <a:r>
                  <a:rPr lang="pt-BR" dirty="0" smtClean="0">
                    <a:ea typeface="Cambria Math" panose="02040503050406030204" pitchFamily="18" charset="0"/>
                  </a:rPr>
                  <a:t>?</a:t>
                </a:r>
              </a:p>
              <a:p>
                <a:pPr lvl="1">
                  <a:buFont typeface="Wingdings" panose="05000000000000000000" pitchFamily="2" charset="2"/>
                  <a:buChar char="§"/>
                </a:pPr>
                <a:r>
                  <a:rPr lang="pt-BR" b="1" i="1" dirty="0" smtClean="0"/>
                  <a:t>Vetor gradiente </a:t>
                </a:r>
                <a:r>
                  <a:rPr lang="pt-BR" dirty="0"/>
                  <a:t>é um vetor que indica </a:t>
                </a:r>
                <a:r>
                  <a:rPr lang="pt-BR" dirty="0" smtClean="0"/>
                  <a:t>a </a:t>
                </a:r>
                <a:r>
                  <a:rPr lang="pt-BR" dirty="0"/>
                  <a:t>direção </a:t>
                </a:r>
                <a:r>
                  <a:rPr lang="pt-BR" dirty="0" smtClean="0"/>
                  <a:t>e o sentido no </a:t>
                </a:r>
                <a:r>
                  <a:rPr lang="pt-BR" dirty="0"/>
                  <a:t>qual, por deslocamento a partir </a:t>
                </a:r>
                <a:r>
                  <a:rPr lang="pt-BR" dirty="0" smtClean="0"/>
                  <a:t>de um </a:t>
                </a:r>
                <a:r>
                  <a:rPr lang="pt-BR" dirty="0"/>
                  <a:t>ponto </a:t>
                </a:r>
                <a:r>
                  <a:rPr lang="pt-BR" dirty="0" smtClean="0"/>
                  <a:t>especifico, </a:t>
                </a:r>
                <a:r>
                  <a:rPr lang="pt-BR" dirty="0"/>
                  <a:t>obtém-se o maior incremento possível no valor de </a:t>
                </a:r>
                <a:r>
                  <a:rPr lang="pt-BR" dirty="0" smtClean="0"/>
                  <a:t>uma função, </a:t>
                </a:r>
                <a14:m>
                  <m:oMath xmlns:m="http://schemas.openxmlformats.org/officeDocument/2006/math">
                    <m:r>
                      <a:rPr lang="pt-BR" b="0" i="1" smtClean="0">
                        <a:latin typeface="Cambria Math" panose="02040503050406030204" pitchFamily="18" charset="0"/>
                      </a:rPr>
                      <m:t>𝑓</m:t>
                    </m:r>
                  </m:oMath>
                </a14:m>
                <a:r>
                  <a:rPr lang="pt-BR" dirty="0" smtClean="0"/>
                  <a:t>.</a:t>
                </a:r>
              </a:p>
              <a:p>
                <a:r>
                  <a:rPr lang="pt-BR" dirty="0"/>
                  <a:t>O </a:t>
                </a:r>
                <a:r>
                  <a:rPr lang="pt-BR" b="1" i="1" dirty="0"/>
                  <a:t>vetor</a:t>
                </a:r>
                <a:r>
                  <a:rPr lang="pt-BR" dirty="0"/>
                  <a:t> </a:t>
                </a:r>
                <a:r>
                  <a:rPr lang="pt-BR" b="1" i="1" dirty="0"/>
                  <a:t>gradiente</a:t>
                </a:r>
                <a:r>
                  <a:rPr lang="pt-BR" dirty="0"/>
                  <a:t> de uma </a:t>
                </a:r>
                <a:r>
                  <a:rPr lang="pt-BR" dirty="0" smtClean="0"/>
                  <a:t>função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em relação aos seus argumentos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r>
                      <a:rPr lang="pt-BR" i="1">
                        <a:latin typeface="Cambria Math" panose="02040503050406030204" pitchFamily="18" charset="0"/>
                      </a:rPr>
                      <m:t>, </m:t>
                    </m:r>
                    <m:r>
                      <a:rPr lang="pt-BR" i="1">
                        <a:latin typeface="Cambria Math" panose="02040503050406030204" pitchFamily="18" charset="0"/>
                      </a:rPr>
                      <m:t>𝑘</m:t>
                    </m:r>
                    <m:r>
                      <a:rPr lang="pt-BR" i="1">
                        <a:latin typeface="Cambria Math" panose="02040503050406030204" pitchFamily="18" charset="0"/>
                      </a:rPr>
                      <m:t>=0,…,</m:t>
                    </m:r>
                    <m:r>
                      <a:rPr lang="pt-BR" i="1">
                        <a:latin typeface="Cambria Math" panose="02040503050406030204" pitchFamily="18" charset="0"/>
                      </a:rPr>
                      <m:t>𝐾</m:t>
                    </m:r>
                  </m:oMath>
                </a14:m>
                <a:r>
                  <a:rPr lang="pt-BR" dirty="0"/>
                  <a:t>, é definido por </a:t>
                </a:r>
                <a:endParaRPr lang="pt-BR" i="1" dirty="0">
                  <a:latin typeface="Cambria Math" panose="02040503050406030204" pitchFamily="18" charset="0"/>
                  <a:ea typeface="Cambria Math" panose="02040503050406030204" pitchFamily="18" charset="0"/>
                </a:endParaRPr>
              </a:p>
              <a:p>
                <a:pPr marL="0" indent="0" algn="ctr">
                  <a:buNone/>
                </a:pPr>
                <a14:m>
                  <m:oMath xmlns:m="http://schemas.openxmlformats.org/officeDocument/2006/math">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r>
                      <a:rPr lang="pt-BR" i="1">
                        <a:latin typeface="Cambria Math" panose="02040503050406030204" pitchFamily="18" charset="0"/>
                        <a:ea typeface="Cambria Math" panose="02040503050406030204" pitchFamily="18" charset="0"/>
                      </a:rPr>
                      <m:t>= </m:t>
                    </m:r>
                    <m:sSup>
                      <m:sSupPr>
                        <m:ctrlPr>
                          <a:rPr lang="pt-BR" i="1">
                            <a:latin typeface="Cambria Math" panose="02040503050406030204" pitchFamily="18" charset="0"/>
                            <a:ea typeface="Cambria Math" panose="02040503050406030204" pitchFamily="18" charset="0"/>
                          </a:rPr>
                        </m:ctrlPr>
                      </m:sSupPr>
                      <m:e>
                        <m:d>
                          <m:dPr>
                            <m:begChr m:val="["/>
                            <m:endChr m:val="]"/>
                            <m:ctrlPr>
                              <a:rPr lang="pt-BR" i="1">
                                <a:latin typeface="Cambria Math" panose="02040503050406030204" pitchFamily="18" charset="0"/>
                                <a:ea typeface="Cambria Math" panose="02040503050406030204" pitchFamily="18" charset="0"/>
                              </a:rPr>
                            </m:ctrlPr>
                          </m:dPr>
                          <m:e>
                            <m:m>
                              <m:mPr>
                                <m:mcs>
                                  <m:mc>
                                    <m:mcPr>
                                      <m:count m:val="3"/>
                                      <m:mcJc m:val="center"/>
                                    </m:mcPr>
                                  </m:mc>
                                </m:mcs>
                                <m:ctrlPr>
                                  <a:rPr lang="pt-BR" i="1">
                                    <a:latin typeface="Cambria Math" panose="02040503050406030204" pitchFamily="18" charset="0"/>
                                    <a:ea typeface="Cambria Math" panose="02040503050406030204" pitchFamily="18" charset="0"/>
                                  </a:rPr>
                                </m:ctrlPr>
                              </m:mPr>
                              <m:mr>
                                <m:e>
                                  <m:m>
                                    <m:mPr>
                                      <m:mcs>
                                        <m:mc>
                                          <m:mcPr>
                                            <m:count m:val="2"/>
                                            <m:mcJc m:val="center"/>
                                          </m:mcPr>
                                        </m:mc>
                                      </m:mcs>
                                      <m:ctrlPr>
                                        <a:rPr lang="pt-BR" i="1">
                                          <a:latin typeface="Cambria Math" panose="02040503050406030204" pitchFamily="18" charset="0"/>
                                          <a:ea typeface="Cambria Math" panose="02040503050406030204" pitchFamily="18" charset="0"/>
                                        </a:rPr>
                                      </m:ctrlPr>
                                    </m:mPr>
                                    <m:mr>
                                      <m:e>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r>
                                              <a:rPr lang="pt-BR" i="1">
                                                <a:latin typeface="Cambria Math" panose="02040503050406030204" pitchFamily="18" charset="0"/>
                                                <a:ea typeface="Cambria Math" panose="02040503050406030204" pitchFamily="18" charset="0"/>
                                              </a:rPr>
                                              <m:t>)</m:t>
                                            </m:r>
                                          </m:num>
                                          <m:den>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𝑥</m:t>
                                                </m:r>
                                              </m:e>
                                              <m:sub>
                                                <m:r>
                                                  <a:rPr lang="pt-BR" i="1">
                                                    <a:latin typeface="Cambria Math" panose="02040503050406030204" pitchFamily="18" charset="0"/>
                                                    <a:ea typeface="Cambria Math" panose="02040503050406030204" pitchFamily="18" charset="0"/>
                                                  </a:rPr>
                                                  <m:t>0</m:t>
                                                </m:r>
                                              </m:sub>
                                            </m:sSub>
                                          </m:den>
                                        </m:f>
                                      </m:e>
                                      <m:e>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r>
                                              <a:rPr lang="pt-BR" i="1">
                                                <a:latin typeface="Cambria Math" panose="02040503050406030204" pitchFamily="18" charset="0"/>
                                                <a:ea typeface="Cambria Math" panose="02040503050406030204" pitchFamily="18" charset="0"/>
                                              </a:rPr>
                                              <m:t>)</m:t>
                                            </m:r>
                                          </m:num>
                                          <m:den>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𝑥</m:t>
                                                </m:r>
                                              </m:e>
                                              <m:sub>
                                                <m:r>
                                                  <a:rPr lang="pt-BR" i="1">
                                                    <a:latin typeface="Cambria Math" panose="02040503050406030204" pitchFamily="18" charset="0"/>
                                                    <a:ea typeface="Cambria Math" panose="02040503050406030204" pitchFamily="18" charset="0"/>
                                                  </a:rPr>
                                                  <m:t>1</m:t>
                                                </m:r>
                                              </m:sub>
                                            </m:sSub>
                                          </m:den>
                                        </m:f>
                                      </m:e>
                                    </m:mr>
                                  </m:m>
                                </m:e>
                                <m:e>
                                  <m:r>
                                    <a:rPr lang="pt-BR" i="1">
                                      <a:latin typeface="Cambria Math" panose="02040503050406030204" pitchFamily="18" charset="0"/>
                                      <a:ea typeface="Cambria Math" panose="02040503050406030204" pitchFamily="18" charset="0"/>
                                    </a:rPr>
                                    <m:t>…</m:t>
                                  </m:r>
                                </m:e>
                                <m:e>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r>
                                        <a:rPr lang="pt-BR" i="1">
                                          <a:latin typeface="Cambria Math" panose="02040503050406030204" pitchFamily="18" charset="0"/>
                                          <a:ea typeface="Cambria Math" panose="02040503050406030204" pitchFamily="18" charset="0"/>
                                        </a:rPr>
                                        <m:t>)</m:t>
                                      </m:r>
                                    </m:num>
                                    <m:den>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𝑥</m:t>
                                          </m:r>
                                        </m:e>
                                        <m:sub>
                                          <m:r>
                                            <a:rPr lang="pt-BR" i="1">
                                              <a:latin typeface="Cambria Math" panose="02040503050406030204" pitchFamily="18" charset="0"/>
                                              <a:ea typeface="Cambria Math" panose="02040503050406030204" pitchFamily="18" charset="0"/>
                                            </a:rPr>
                                            <m:t>𝐾</m:t>
                                          </m:r>
                                        </m:sub>
                                      </m:sSub>
                                    </m:den>
                                  </m:f>
                                </m:e>
                              </m:mr>
                            </m:m>
                          </m:e>
                        </m:d>
                      </m:e>
                      <m:sup>
                        <m:r>
                          <a:rPr lang="pt-BR" i="1">
                            <a:latin typeface="Cambria Math" panose="02040503050406030204" pitchFamily="18" charset="0"/>
                            <a:ea typeface="Cambria Math" panose="02040503050406030204" pitchFamily="18" charset="0"/>
                          </a:rPr>
                          <m:t>𝑇</m:t>
                        </m:r>
                      </m:sup>
                    </m:sSup>
                  </m:oMath>
                </a14:m>
                <a:r>
                  <a:rPr lang="pt-BR" dirty="0"/>
                  <a:t>, </a:t>
                </a:r>
              </a:p>
              <a:p>
                <a:pPr marL="0" indent="0">
                  <a:buNone/>
                </a:pPr>
                <a:r>
                  <a:rPr lang="pt-BR" dirty="0"/>
                  <a:t>o</a:t>
                </a:r>
                <a:r>
                  <a:rPr lang="pt-BR" dirty="0" smtClean="0"/>
                  <a:t>nde </a:t>
                </a:r>
                <a14:m>
                  <m:oMath xmlns:m="http://schemas.openxmlformats.org/officeDocument/2006/math">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o vetor que </a:t>
                </a:r>
                <a:r>
                  <a:rPr lang="pt-BR" dirty="0" smtClean="0"/>
                  <a:t>indica a direção e o sentido </a:t>
                </a:r>
                <a:r>
                  <a:rPr lang="pt-BR" dirty="0"/>
                  <a:t>em que a função,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tem a taxa </a:t>
                </a:r>
                <a:r>
                  <a:rPr lang="pt-BR" dirty="0" smtClean="0"/>
                  <a:t>de crescimento </a:t>
                </a:r>
                <a:r>
                  <a:rPr lang="pt-BR" dirty="0"/>
                  <a:t>mais rápida</a:t>
                </a:r>
                <a:r>
                  <a:rPr lang="pt-BR" dirty="0" smtClean="0"/>
                  <a:t>.</a:t>
                </a:r>
              </a:p>
              <a:p>
                <a:r>
                  <a:rPr lang="pt-BR" dirty="0" smtClean="0"/>
                  <a:t>Notem, que cada </a:t>
                </a:r>
                <a:r>
                  <a:rPr lang="pt-BR" dirty="0"/>
                  <a:t>elemento do </a:t>
                </a:r>
                <a:r>
                  <a:rPr lang="pt-BR" b="1" i="1" dirty="0"/>
                  <a:t>vetor gradiente </a:t>
                </a:r>
                <a:r>
                  <a:rPr lang="pt-BR" dirty="0" smtClean="0"/>
                  <a:t>indica a direção e o sentido </a:t>
                </a:r>
                <a:r>
                  <a:rPr lang="pt-BR" dirty="0"/>
                  <a:t>de máxima variação em relação àquele argumento da </a:t>
                </a:r>
                <a:r>
                  <a:rPr lang="pt-BR" dirty="0" smtClean="0"/>
                  <a:t>função.</a:t>
                </a:r>
              </a:p>
              <a:p>
                <a:r>
                  <a:rPr lang="pt-BR" dirty="0" smtClean="0"/>
                  <a:t>Se imaginem parados em um ponto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b="0" i="1" smtClean="0">
                        <a:latin typeface="Cambria Math" panose="02040503050406030204" pitchFamily="18" charset="0"/>
                      </a:rPr>
                      <m:t>(0)</m:t>
                    </m:r>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b="0" i="1" smtClean="0">
                        <a:latin typeface="Cambria Math" panose="02040503050406030204" pitchFamily="18" charset="0"/>
                      </a:rPr>
                      <m:t>(0)</m:t>
                    </m:r>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r>
                      <a:rPr lang="pt-BR" b="0" i="1" smtClean="0">
                        <a:latin typeface="Cambria Math" panose="02040503050406030204" pitchFamily="18" charset="0"/>
                      </a:rPr>
                      <m:t>(0)</m:t>
                    </m:r>
                  </m:oMath>
                </a14:m>
                <a:r>
                  <a:rPr lang="pt-BR" dirty="0" smtClean="0"/>
                  <a:t> no </a:t>
                </a:r>
                <a:r>
                  <a:rPr lang="pt-BR" dirty="0"/>
                  <a:t>domínio de</a:t>
                </a:r>
                <a:r>
                  <a:rPr lang="pt-BR" dirty="0" smtClean="0"/>
                  <a:t> </a:t>
                </a:r>
                <a14:m>
                  <m:oMath xmlns:m="http://schemas.openxmlformats.org/officeDocument/2006/math">
                    <m:r>
                      <a:rPr lang="pt-BR" i="1">
                        <a:latin typeface="Cambria Math" panose="02040503050406030204" pitchFamily="18" charset="0"/>
                      </a:rPr>
                      <m:t>𝑓</m:t>
                    </m:r>
                  </m:oMath>
                </a14:m>
                <a:r>
                  <a:rPr lang="pt-BR" dirty="0" smtClean="0"/>
                  <a:t>, </a:t>
                </a:r>
                <a:r>
                  <a:rPr lang="pt-BR" dirty="0"/>
                  <a:t>o vetor </a:t>
                </a:r>
                <a14:m>
                  <m:oMath xmlns:m="http://schemas.openxmlformats.org/officeDocument/2006/math">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b="0" i="1" smtClean="0">
                            <a:latin typeface="Cambria Math" panose="02040503050406030204" pitchFamily="18" charset="0"/>
                          </a:rPr>
                          <m:t>(0)</m:t>
                        </m:r>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(0),…,</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r>
                          <a:rPr lang="pt-BR" i="1">
                            <a:latin typeface="Cambria Math" panose="02040503050406030204" pitchFamily="18" charset="0"/>
                          </a:rPr>
                          <m:t>(0)</m:t>
                        </m:r>
                      </m:e>
                    </m:d>
                  </m:oMath>
                </a14:m>
                <a:r>
                  <a:rPr lang="pt-BR" dirty="0"/>
                  <a:t> diz </a:t>
                </a:r>
                <a:r>
                  <a:rPr lang="pt-BR" dirty="0" smtClean="0"/>
                  <a:t>em qual direção e sentido devemos </a:t>
                </a:r>
                <a:r>
                  <a:rPr lang="pt-BR" dirty="0"/>
                  <a:t>caminhar para aumentar o valor </a:t>
                </a:r>
                <a:r>
                  <a:rPr lang="pt-BR" dirty="0" smtClean="0"/>
                  <a:t>de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 </m:t>
                    </m:r>
                  </m:oMath>
                </a14:m>
                <a:r>
                  <a:rPr lang="pt-BR" dirty="0" smtClean="0"/>
                  <a:t>mais rapidamente.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2133600"/>
                <a:ext cx="11147156" cy="4724400"/>
              </a:xfrm>
              <a:blipFill rotWithShape="0">
                <a:blip r:embed="rId3"/>
                <a:stretch>
                  <a:fillRect l="-820" t="-2968" r="-656"/>
                </a:stretch>
              </a:blipFill>
            </p:spPr>
            <p:txBody>
              <a:bodyPr/>
              <a:lstStyle/>
              <a:p>
                <a:r>
                  <a:rPr lang="pt-BR">
                    <a:noFill/>
                  </a:rPr>
                  <a:t> </a:t>
                </a:r>
              </a:p>
            </p:txBody>
          </p:sp>
        </mc:Fallback>
      </mc:AlternateContent>
      <p:pic>
        <p:nvPicPr>
          <p:cNvPr id="22" name="Picture 21"/>
          <p:cNvPicPr>
            <a:picLocks noChangeAspect="1"/>
          </p:cNvPicPr>
          <p:nvPr/>
        </p:nvPicPr>
        <p:blipFill rotWithShape="1">
          <a:blip r:embed="rId4">
            <a:extLst>
              <a:ext uri="{28A0092B-C50C-407E-A947-70E740481C1C}">
                <a14:useLocalDpi xmlns:a14="http://schemas.microsoft.com/office/drawing/2010/main" val="0"/>
              </a:ext>
            </a:extLst>
          </a:blip>
          <a:srcRect l="1600" t="372" r="2149" b="48468"/>
          <a:stretch/>
        </p:blipFill>
        <p:spPr>
          <a:xfrm>
            <a:off x="6894810" y="95535"/>
            <a:ext cx="4271395" cy="2038066"/>
          </a:xfrm>
          <a:prstGeom prst="rect">
            <a:avLst/>
          </a:prstGeom>
        </p:spPr>
      </p:pic>
      <p:sp>
        <p:nvSpPr>
          <p:cNvPr id="4" name="Rectangle 3"/>
          <p:cNvSpPr/>
          <p:nvPr/>
        </p:nvSpPr>
        <p:spPr>
          <a:xfrm>
            <a:off x="8973357" y="95535"/>
            <a:ext cx="3162300" cy="738664"/>
          </a:xfrm>
          <a:prstGeom prst="rect">
            <a:avLst/>
          </a:prstGeom>
        </p:spPr>
        <p:txBody>
          <a:bodyPr wrap="square">
            <a:spAutoFit/>
          </a:bodyPr>
          <a:lstStyle/>
          <a:p>
            <a:pPr lvl="0" algn="ctr">
              <a:defRPr/>
            </a:pPr>
            <a:r>
              <a:rPr lang="pt-BR" sz="1400" dirty="0" smtClean="0"/>
              <a:t>Vetor </a:t>
            </a:r>
            <a:r>
              <a:rPr lang="pt-BR" sz="1400" dirty="0"/>
              <a:t>gradiente </a:t>
            </a:r>
            <a:r>
              <a:rPr lang="pt-BR" sz="1400" dirty="0" smtClean="0"/>
              <a:t>sempre aponta para </a:t>
            </a:r>
            <a:r>
              <a:rPr lang="pt-BR" sz="1400" dirty="0"/>
              <a:t>a direção onde a subida da função é mais íngreme.</a:t>
            </a:r>
          </a:p>
        </p:txBody>
      </p:sp>
    </p:spTree>
    <p:extLst>
      <p:ext uri="{BB962C8B-B14F-4D97-AF65-F5344CB8AC3E}">
        <p14:creationId xmlns:p14="http://schemas.microsoft.com/office/powerpoint/2010/main" val="1737544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817"/>
            <a:ext cx="10515600" cy="1603101"/>
          </a:xfrm>
        </p:spPr>
        <p:txBody>
          <a:bodyPr/>
          <a:lstStyle/>
          <a:p>
            <a:r>
              <a:rPr lang="pt-BR" dirty="0"/>
              <a:t>Gradiente Ascendente</a:t>
            </a:r>
            <a:endParaRPr lang="nl-BE"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2495398"/>
                <a:ext cx="11140440" cy="4362601"/>
              </a:xfrm>
            </p:spPr>
            <p:txBody>
              <a:bodyPr>
                <a:normAutofit fontScale="92500" lnSpcReduction="10000"/>
              </a:bodyPr>
              <a:lstStyle/>
              <a:p>
                <a:r>
                  <a:rPr lang="pt-BR" dirty="0" smtClean="0"/>
                  <a:t>O </a:t>
                </a:r>
                <a:r>
                  <a:rPr lang="pt-BR" b="1" i="1" dirty="0" smtClean="0"/>
                  <a:t>vetor gradiente</a:t>
                </a:r>
                <a:r>
                  <a:rPr lang="pt-BR" dirty="0" smtClean="0"/>
                  <a:t> </a:t>
                </a:r>
                <a:r>
                  <a:rPr lang="pt-BR" dirty="0"/>
                  <a:t>em um ponto </a:t>
                </a:r>
                <a:r>
                  <a:rPr lang="pt-BR" dirty="0" smtClean="0"/>
                  <a:t>específico é </a:t>
                </a:r>
                <a:r>
                  <a:rPr lang="pt-BR" dirty="0"/>
                  <a:t>um </a:t>
                </a:r>
                <a:r>
                  <a:rPr lang="pt-BR" b="1" i="1" dirty="0"/>
                  <a:t>vetor tangente</a:t>
                </a:r>
                <a:r>
                  <a:rPr lang="pt-BR" dirty="0"/>
                  <a:t> </a:t>
                </a:r>
                <a:r>
                  <a:rPr lang="pt-BR" dirty="0" smtClean="0"/>
                  <a:t>àquele ponto, onde um elemento do vetor com valor:</a:t>
                </a:r>
                <a:endParaRPr lang="pt-BR" dirty="0"/>
              </a:p>
              <a:p>
                <a:pPr lvl="1">
                  <a:buFont typeface="Courier New" panose="02070309020205020404" pitchFamily="49" charset="0"/>
                  <a:buChar char="o"/>
                </a:pPr>
                <a:r>
                  <a:rPr lang="pt-BR" dirty="0" smtClean="0"/>
                  <a:t>+ significa que o ponto de máximo esta à </a:t>
                </a:r>
                <a:r>
                  <a:rPr lang="pt-BR" dirty="0"/>
                  <a:t>frente. </a:t>
                </a:r>
                <a:endParaRPr lang="pt-BR" dirty="0" smtClean="0"/>
              </a:p>
              <a:p>
                <a:pPr lvl="1">
                  <a:buFont typeface="Courier New" panose="02070309020205020404" pitchFamily="49" charset="0"/>
                  <a:buChar char="o"/>
                </a:pPr>
                <a:r>
                  <a:rPr lang="pt-BR" dirty="0" smtClean="0"/>
                  <a:t>- significa que o ponto de máximo está atrás.</a:t>
                </a:r>
              </a:p>
              <a:p>
                <a:pPr lvl="1">
                  <a:buFont typeface="Courier New" panose="02070309020205020404" pitchFamily="49" charset="0"/>
                  <a:buChar char="o"/>
                </a:pPr>
                <a:r>
                  <a:rPr lang="pt-BR" dirty="0" smtClean="0"/>
                  <a:t>0</a:t>
                </a:r>
                <a:r>
                  <a:rPr lang="pt-BR" dirty="0"/>
                  <a:t> </a:t>
                </a:r>
                <a:r>
                  <a:rPr lang="pt-BR" dirty="0" smtClean="0"/>
                  <a:t>significa que ponto </a:t>
                </a:r>
                <a:r>
                  <a:rPr lang="pt-BR" dirty="0"/>
                  <a:t>de </a:t>
                </a:r>
                <a:r>
                  <a:rPr lang="pt-BR" dirty="0" smtClean="0"/>
                  <a:t>máximo foi encontrado.</a:t>
                </a:r>
                <a:endParaRPr lang="pt-BR" dirty="0"/>
              </a:p>
              <a:p>
                <a:r>
                  <a:rPr lang="pt-BR" dirty="0"/>
                  <a:t>Portanto, </a:t>
                </a:r>
                <a:r>
                  <a:rPr lang="pt-BR" dirty="0" smtClean="0"/>
                  <a:t>o </a:t>
                </a:r>
                <a:r>
                  <a:rPr lang="pt-BR" b="1" i="1" dirty="0" smtClean="0"/>
                  <a:t>vetor</a:t>
                </a:r>
                <a:r>
                  <a:rPr lang="pt-BR" dirty="0" smtClean="0"/>
                  <a:t> </a:t>
                </a:r>
                <a:r>
                  <a:rPr lang="pt-BR" b="1" i="1" dirty="0"/>
                  <a:t>gradiente</a:t>
                </a:r>
                <a:r>
                  <a:rPr lang="pt-BR" dirty="0"/>
                  <a:t> </a:t>
                </a:r>
                <a:r>
                  <a:rPr lang="pt-BR" dirty="0" smtClean="0"/>
                  <a:t>nos permite </a:t>
                </a:r>
                <a:r>
                  <a:rPr lang="pt-BR" dirty="0"/>
                  <a:t>encontrar o </a:t>
                </a:r>
                <a:r>
                  <a:rPr lang="pt-BR" dirty="0" smtClean="0"/>
                  <a:t>ponto de </a:t>
                </a:r>
                <a:r>
                  <a:rPr lang="pt-BR" b="1" i="1" dirty="0" smtClean="0"/>
                  <a:t>máximo</a:t>
                </a:r>
                <a:r>
                  <a:rPr lang="pt-BR" dirty="0" smtClean="0"/>
                  <a:t> </a:t>
                </a:r>
                <a:r>
                  <a:rPr lang="pt-BR" dirty="0"/>
                  <a:t>da função,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a:t>
                </a:r>
              </a:p>
              <a:p>
                <a:pPr lvl="1"/>
                <a:r>
                  <a:rPr lang="pt-BR" dirty="0"/>
                  <a:t>Seguindo na </a:t>
                </a:r>
                <a:r>
                  <a:rPr lang="pt-BR" dirty="0" smtClean="0"/>
                  <a:t>direção e sentido indicados pelo </a:t>
                </a:r>
                <a:r>
                  <a:rPr lang="pt-BR" b="1" i="1" dirty="0" smtClean="0"/>
                  <a:t>vetor </a:t>
                </a:r>
                <a:r>
                  <a:rPr lang="pt-BR" b="1" i="1" dirty="0"/>
                  <a:t>gradiente</a:t>
                </a:r>
                <a:r>
                  <a:rPr lang="pt-BR" dirty="0"/>
                  <a:t>, </a:t>
                </a:r>
                <a:r>
                  <a:rPr lang="pt-BR" dirty="0" smtClean="0"/>
                  <a:t>chegamos </a:t>
                </a:r>
                <a:r>
                  <a:rPr lang="pt-BR" dirty="0"/>
                  <a:t>ao </a:t>
                </a:r>
                <a:r>
                  <a:rPr lang="pt-BR" dirty="0" smtClean="0"/>
                  <a:t>ponto de máximo </a:t>
                </a:r>
                <a:r>
                  <a:rPr lang="pt-BR" dirty="0"/>
                  <a:t>da função. </a:t>
                </a:r>
              </a:p>
              <a:p>
                <a:r>
                  <a:rPr lang="pt-BR" dirty="0"/>
                  <a:t>Assim, </a:t>
                </a:r>
                <a:r>
                  <a:rPr lang="pt-BR" dirty="0" smtClean="0"/>
                  <a:t>um </a:t>
                </a:r>
                <a:r>
                  <a:rPr lang="pt-BR" dirty="0"/>
                  <a:t>algoritmo de otimização </a:t>
                </a:r>
                <a:r>
                  <a:rPr lang="pt-BR" b="1" i="1" dirty="0"/>
                  <a:t>iterativo</a:t>
                </a:r>
                <a:r>
                  <a:rPr lang="pt-BR" dirty="0"/>
                  <a:t> </a:t>
                </a:r>
                <a:r>
                  <a:rPr lang="pt-BR" dirty="0" smtClean="0"/>
                  <a:t>que siga a direção e sentido indicados pelo </a:t>
                </a:r>
                <a:r>
                  <a:rPr lang="pt-BR" b="1" i="1" dirty="0" smtClean="0"/>
                  <a:t>vetor gradient</a:t>
                </a:r>
                <a:r>
                  <a:rPr lang="pt-BR" dirty="0" smtClean="0"/>
                  <a:t>e para encontrar o </a:t>
                </a:r>
                <a:r>
                  <a:rPr lang="pt-BR" b="1" i="1" dirty="0" smtClean="0"/>
                  <a:t>ponto de máximo </a:t>
                </a:r>
                <a:r>
                  <a:rPr lang="pt-BR" dirty="0" smtClean="0"/>
                  <a:t>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ascendente</a:t>
                </a:r>
                <a:r>
                  <a:rPr lang="pt-BR"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2495398"/>
                <a:ext cx="11140440" cy="4362601"/>
              </a:xfrm>
              <a:blipFill rotWithShape="0">
                <a:blip r:embed="rId3"/>
                <a:stretch>
                  <a:fillRect l="-876" t="-2793"/>
                </a:stretch>
              </a:blipFill>
            </p:spPr>
            <p:txBody>
              <a:bodyPr/>
              <a:lstStyle/>
              <a:p>
                <a:r>
                  <a:rPr lang="pt-BR">
                    <a:noFill/>
                  </a:rPr>
                  <a:t> </a:t>
                </a:r>
              </a:p>
            </p:txBody>
          </p:sp>
        </mc:Fallback>
      </mc:AlternateContent>
      <p:grpSp>
        <p:nvGrpSpPr>
          <p:cNvPr id="4" name="Group 3"/>
          <p:cNvGrpSpPr/>
          <p:nvPr/>
        </p:nvGrpSpPr>
        <p:grpSpPr>
          <a:xfrm>
            <a:off x="7772401" y="137257"/>
            <a:ext cx="4069080" cy="2342902"/>
            <a:chOff x="8172919" y="2463615"/>
            <a:chExt cx="4019081" cy="2386724"/>
          </a:xfrm>
        </p:grpSpPr>
        <p:pic>
          <p:nvPicPr>
            <p:cNvPr id="27" name="Picture 26"/>
            <p:cNvPicPr>
              <a:picLocks noChangeAspect="1"/>
            </p:cNvPicPr>
            <p:nvPr/>
          </p:nvPicPr>
          <p:blipFill rotWithShape="1">
            <a:blip r:embed="rId4">
              <a:extLst>
                <a:ext uri="{28A0092B-C50C-407E-A947-70E740481C1C}">
                  <a14:useLocalDpi xmlns:a14="http://schemas.microsoft.com/office/drawing/2010/main" val="0"/>
                </a:ext>
              </a:extLst>
            </a:blip>
            <a:srcRect l="1843" r="2026" b="49266"/>
            <a:stretch/>
          </p:blipFill>
          <p:spPr>
            <a:xfrm>
              <a:off x="8172919" y="2463615"/>
              <a:ext cx="4019081" cy="2126067"/>
            </a:xfrm>
            <a:prstGeom prst="rect">
              <a:avLst/>
            </a:prstGeom>
          </p:spPr>
        </p:pic>
        <p:sp>
          <p:nvSpPr>
            <p:cNvPr id="29" name="Rectangle 28"/>
            <p:cNvSpPr/>
            <p:nvPr/>
          </p:nvSpPr>
          <p:spPr>
            <a:xfrm>
              <a:off x="8960330" y="4481007"/>
              <a:ext cx="2393470" cy="369332"/>
            </a:xfrm>
            <a:prstGeom prst="rect">
              <a:avLst/>
            </a:prstGeom>
          </p:spPr>
          <p:txBody>
            <a:bodyPr wrap="square">
              <a:spAutoFit/>
            </a:bodyPr>
            <a:lstStyle/>
            <a:p>
              <a:r>
                <a:rPr lang="pt-BR" b="1" dirty="0">
                  <a:solidFill>
                    <a:srgbClr val="00B0F0"/>
                  </a:solidFill>
                </a:rPr>
                <a:t>Gradiente ascendente</a:t>
              </a:r>
              <a:endParaRPr lang="nl-BE" dirty="0">
                <a:solidFill>
                  <a:srgbClr val="00B0F0"/>
                </a:solidFill>
              </a:endParaRPr>
            </a:p>
          </p:txBody>
        </p:sp>
      </p:grpSp>
      <p:sp>
        <p:nvSpPr>
          <p:cNvPr id="6" name="Right Brace 5"/>
          <p:cNvSpPr/>
          <p:nvPr/>
        </p:nvSpPr>
        <p:spPr>
          <a:xfrm>
            <a:off x="7112758" y="3147357"/>
            <a:ext cx="563880" cy="1036320"/>
          </a:xfrm>
          <a:prstGeom prst="rightBrace">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7" name="TextBox 6"/>
          <p:cNvSpPr txBox="1"/>
          <p:nvPr/>
        </p:nvSpPr>
        <p:spPr>
          <a:xfrm>
            <a:off x="7827389" y="3480851"/>
            <a:ext cx="1333500" cy="369332"/>
          </a:xfrm>
          <a:prstGeom prst="rect">
            <a:avLst/>
          </a:prstGeom>
          <a:noFill/>
        </p:spPr>
        <p:txBody>
          <a:bodyPr wrap="square" rtlCol="0">
            <a:spAutoFit/>
          </a:bodyPr>
          <a:lstStyle/>
          <a:p>
            <a:r>
              <a:rPr lang="pt-BR" b="1" dirty="0" smtClean="0">
                <a:solidFill>
                  <a:srgbClr val="FF0000"/>
                </a:solidFill>
              </a:rPr>
              <a:t>Importante</a:t>
            </a:r>
            <a:endParaRPr lang="pt-BR" b="1" dirty="0">
              <a:solidFill>
                <a:srgbClr val="FF0000"/>
              </a:solidFill>
            </a:endParaRPr>
          </a:p>
        </p:txBody>
      </p:sp>
    </p:spTree>
    <p:extLst>
      <p:ext uri="{BB962C8B-B14F-4D97-AF65-F5344CB8AC3E}">
        <p14:creationId xmlns:p14="http://schemas.microsoft.com/office/powerpoint/2010/main" val="12872157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Gradiente Descendente</a:t>
            </a:r>
            <a:endParaRPr lang="nl-BE"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690689"/>
                <a:ext cx="11240069" cy="2640012"/>
              </a:xfrm>
            </p:spPr>
            <p:txBody>
              <a:bodyPr>
                <a:normAutofit lnSpcReduction="10000"/>
              </a:bodyPr>
              <a:lstStyle/>
              <a:p>
                <a:r>
                  <a:rPr lang="pt-BR" dirty="0"/>
                  <a:t>Mas e se formos </a:t>
                </a:r>
                <a:r>
                  <a:rPr lang="pt-BR" dirty="0" smtClean="0"/>
                  <a:t>no sentido contrário ao </a:t>
                </a:r>
                <a:r>
                  <a:rPr lang="pt-BR" dirty="0"/>
                  <a:t>da taxa de crescimento, dada pelo </a:t>
                </a:r>
                <a:r>
                  <a:rPr lang="pt-BR" b="1" i="1" dirty="0" smtClean="0"/>
                  <a:t>vetor gradiente</a:t>
                </a:r>
                <a:r>
                  <a:rPr lang="pt-BR" dirty="0" smtClean="0"/>
                  <a:t>, </a:t>
                </a:r>
                <a14:m>
                  <m:oMath xmlns:m="http://schemas.openxmlformats.org/officeDocument/2006/math">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r>
                      <a:rPr lang="pt-BR" b="0" i="1" smtClean="0">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r>
                      <a:rPr lang="pt-BR" b="0" i="1" smtClean="0">
                        <a:latin typeface="Cambria Math" panose="02040503050406030204" pitchFamily="18" charset="0"/>
                        <a:ea typeface="Cambria Math" panose="02040503050406030204" pitchFamily="18" charset="0"/>
                      </a:rPr>
                      <m:t>)</m:t>
                    </m:r>
                  </m:oMath>
                </a14:m>
                <a:r>
                  <a:rPr lang="pt-BR" dirty="0"/>
                  <a:t>, ou seja </a:t>
                </a:r>
                <a14:m>
                  <m:oMath xmlns:m="http://schemas.openxmlformats.org/officeDocument/2006/math">
                    <m:r>
                      <a:rPr lang="pt-BR" b="0" i="0" smtClean="0">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r>
                      <a:rPr lang="pt-BR" b="0" i="1" smtClean="0">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r>
                      <a:rPr lang="pt-BR" b="0" i="1" smtClean="0">
                        <a:latin typeface="Cambria Math" panose="02040503050406030204" pitchFamily="18" charset="0"/>
                        <a:ea typeface="Cambria Math" panose="02040503050406030204" pitchFamily="18" charset="0"/>
                      </a:rPr>
                      <m:t>)</m:t>
                    </m:r>
                  </m:oMath>
                </a14:m>
                <a:r>
                  <a:rPr lang="pt-BR" dirty="0"/>
                  <a:t>?</a:t>
                </a:r>
              </a:p>
              <a:p>
                <a:pPr lvl="1">
                  <a:buFont typeface="Courier New" panose="02070309020205020404" pitchFamily="49" charset="0"/>
                  <a:buChar char="o"/>
                </a:pPr>
                <a:r>
                  <a:rPr lang="pt-BR" dirty="0" smtClean="0"/>
                  <a:t>Nesta caso, iremos </a:t>
                </a:r>
                <a:r>
                  <a:rPr lang="pt-BR" dirty="0"/>
                  <a:t>na </a:t>
                </a:r>
                <a:r>
                  <a:rPr lang="pt-BR" dirty="0" smtClean="0"/>
                  <a:t>direção </a:t>
                </a:r>
                <a:r>
                  <a:rPr lang="pt-BR" dirty="0"/>
                  <a:t>de </a:t>
                </a:r>
                <a:r>
                  <a:rPr lang="pt-BR" b="1" dirty="0"/>
                  <a:t>decrescimento</a:t>
                </a:r>
                <a:r>
                  <a:rPr lang="pt-BR" dirty="0"/>
                  <a:t> mais rápido da função, </a:t>
                </a:r>
                <a14:m>
                  <m:oMath xmlns:m="http://schemas.openxmlformats.org/officeDocument/2006/math">
                    <m:r>
                      <a:rPr lang="pt-BR" i="1">
                        <a:latin typeface="Cambria Math" panose="02040503050406030204" pitchFamily="18" charset="0"/>
                      </a:rPr>
                      <m:t>𝑓</m:t>
                    </m:r>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r>
                      <a:rPr lang="pt-BR" b="0" i="1" smtClean="0">
                        <a:latin typeface="Cambria Math" panose="02040503050406030204" pitchFamily="18" charset="0"/>
                      </a:rPr>
                      <m:t>)</m:t>
                    </m:r>
                  </m:oMath>
                </a14:m>
                <a:r>
                  <a:rPr lang="pt-BR" dirty="0"/>
                  <a:t>.</a:t>
                </a:r>
              </a:p>
              <a:p>
                <a:r>
                  <a:rPr lang="pt-BR" dirty="0"/>
                  <a:t>Portanto, </a:t>
                </a:r>
                <a:r>
                  <a:rPr lang="pt-BR" dirty="0" smtClean="0"/>
                  <a:t>um </a:t>
                </a:r>
                <a:r>
                  <a:rPr lang="pt-BR" dirty="0"/>
                  <a:t>algoritmo de otimização </a:t>
                </a:r>
                <a:r>
                  <a:rPr lang="pt-BR" b="1" i="1" dirty="0"/>
                  <a:t>iterativo</a:t>
                </a:r>
                <a:r>
                  <a:rPr lang="pt-BR" dirty="0"/>
                  <a:t> </a:t>
                </a:r>
                <a:r>
                  <a:rPr lang="pt-BR" dirty="0" smtClean="0"/>
                  <a:t>que siga a direção e sentido contrário ao indicado pelo </a:t>
                </a:r>
                <a:r>
                  <a:rPr lang="pt-BR" b="1" i="1" dirty="0" smtClean="0"/>
                  <a:t>vetor gradiente </a:t>
                </a:r>
                <a:r>
                  <a:rPr lang="pt-BR" dirty="0" smtClean="0"/>
                  <a:t>para encontrar o </a:t>
                </a:r>
                <a:r>
                  <a:rPr lang="pt-BR" b="1" i="1" dirty="0" smtClean="0"/>
                  <a:t>ponto de mínimo </a:t>
                </a:r>
                <a:r>
                  <a:rPr lang="pt-BR" dirty="0" smtClean="0"/>
                  <a:t>de </a:t>
                </a:r>
                <a14:m>
                  <m:oMath xmlns:m="http://schemas.openxmlformats.org/officeDocument/2006/math">
                    <m:r>
                      <a:rPr lang="pt-BR" i="1">
                        <a:latin typeface="Cambria Math" panose="02040503050406030204" pitchFamily="18" charset="0"/>
                      </a:rPr>
                      <m:t>𝑓</m:t>
                    </m:r>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r>
                      <a:rPr lang="pt-BR" b="0" i="1" smtClean="0">
                        <a:latin typeface="Cambria Math" panose="02040503050406030204" pitchFamily="18" charset="0"/>
                      </a:rPr>
                      <m:t>)</m:t>
                    </m:r>
                  </m:oMath>
                </a14:m>
                <a:r>
                  <a:rPr lang="pt-BR" dirty="0"/>
                  <a:t> é conhecido como </a:t>
                </a:r>
                <a:r>
                  <a:rPr lang="pt-BR" b="1" i="1" dirty="0"/>
                  <a:t>gradiente descendente</a:t>
                </a:r>
                <a:r>
                  <a:rPr lang="pt-BR" dirty="0"/>
                  <a:t>. </a:t>
                </a:r>
              </a:p>
              <a:p>
                <a:pPr>
                  <a:buFont typeface="Courier New" panose="02070309020205020404" pitchFamily="49" charset="0"/>
                  <a:buChar char="o"/>
                </a:pP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690689"/>
                <a:ext cx="11240069" cy="2640012"/>
              </a:xfrm>
              <a:blipFill rotWithShape="0">
                <a:blip r:embed="rId3"/>
                <a:stretch>
                  <a:fillRect l="-922" t="-5081" r="-1790" b="-4388"/>
                </a:stretch>
              </a:blipFill>
            </p:spPr>
            <p:txBody>
              <a:bodyPr/>
              <a:lstStyle/>
              <a:p>
                <a:r>
                  <a:rPr lang="pt-BR">
                    <a:noFill/>
                  </a:rPr>
                  <a:t> </a:t>
                </a:r>
              </a:p>
            </p:txBody>
          </p:sp>
        </mc:Fallback>
      </mc:AlternateContent>
      <p:pic>
        <p:nvPicPr>
          <p:cNvPr id="28" name="Picture 27"/>
          <p:cNvPicPr>
            <a:picLocks noChangeAspect="1"/>
          </p:cNvPicPr>
          <p:nvPr/>
        </p:nvPicPr>
        <p:blipFill rotWithShape="1">
          <a:blip r:embed="rId4">
            <a:extLst>
              <a:ext uri="{28A0092B-C50C-407E-A947-70E740481C1C}">
                <a14:useLocalDpi xmlns:a14="http://schemas.microsoft.com/office/drawing/2010/main" val="0"/>
              </a:ext>
            </a:extLst>
          </a:blip>
          <a:srcRect l="1610" t="44867" r="1610" b="1567"/>
          <a:stretch/>
        </p:blipFill>
        <p:spPr>
          <a:xfrm>
            <a:off x="3164790" y="4330701"/>
            <a:ext cx="5904892" cy="2470666"/>
          </a:xfrm>
          <a:prstGeom prst="rect">
            <a:avLst/>
          </a:prstGeom>
        </p:spPr>
      </p:pic>
      <p:sp>
        <p:nvSpPr>
          <p:cNvPr id="31" name="Rectangle 30"/>
          <p:cNvSpPr/>
          <p:nvPr/>
        </p:nvSpPr>
        <p:spPr>
          <a:xfrm>
            <a:off x="6412230" y="4330700"/>
            <a:ext cx="2402709" cy="369332"/>
          </a:xfrm>
          <a:prstGeom prst="rect">
            <a:avLst/>
          </a:prstGeom>
        </p:spPr>
        <p:txBody>
          <a:bodyPr wrap="none">
            <a:spAutoFit/>
          </a:bodyPr>
          <a:lstStyle/>
          <a:p>
            <a:r>
              <a:rPr lang="pt-BR" b="1" dirty="0">
                <a:solidFill>
                  <a:srgbClr val="00B0F0"/>
                </a:solidFill>
              </a:rPr>
              <a:t>Gradiente descendente</a:t>
            </a:r>
            <a:endParaRPr lang="nl-BE" dirty="0">
              <a:solidFill>
                <a:srgbClr val="00B0F0"/>
              </a:solidFill>
            </a:endParaRPr>
          </a:p>
        </p:txBody>
      </p:sp>
    </p:spTree>
    <p:extLst>
      <p:ext uri="{BB962C8B-B14F-4D97-AF65-F5344CB8AC3E}">
        <p14:creationId xmlns:p14="http://schemas.microsoft.com/office/powerpoint/2010/main" val="28272263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62635"/>
          </a:xfrm>
        </p:spPr>
        <p:txBody>
          <a:bodyPr/>
          <a:lstStyle/>
          <a:p>
            <a:r>
              <a:rPr lang="pt-BR" dirty="0" smtClean="0"/>
              <a:t>Características do Gradiente </a:t>
            </a:r>
            <a:r>
              <a:rPr lang="pt-BR" dirty="0"/>
              <a:t>Descendente</a:t>
            </a:r>
            <a:endParaRPr lang="nl-BE"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02920" y="1554480"/>
                <a:ext cx="8381773" cy="5303520"/>
              </a:xfrm>
            </p:spPr>
            <p:txBody>
              <a:bodyPr>
                <a:normAutofit fontScale="85000" lnSpcReduction="20000"/>
              </a:bodyPr>
              <a:lstStyle/>
              <a:p>
                <a:r>
                  <a:rPr lang="pt-BR" dirty="0"/>
                  <a:t>Algoritmo de otimização </a:t>
                </a:r>
                <a:r>
                  <a:rPr lang="pt-BR" b="1" i="1" dirty="0" smtClean="0"/>
                  <a:t>iterativo</a:t>
                </a:r>
                <a:r>
                  <a:rPr lang="pt-BR" dirty="0" smtClean="0"/>
                  <a:t> e </a:t>
                </a:r>
                <a:r>
                  <a:rPr lang="pt-BR" b="1" i="1" dirty="0" smtClean="0"/>
                  <a:t>genérico</a:t>
                </a:r>
                <a:r>
                  <a:rPr lang="pt-BR" dirty="0" smtClean="0"/>
                  <a:t>: encontra soluções </a:t>
                </a:r>
                <a:r>
                  <a:rPr lang="pt-BR" dirty="0"/>
                  <a:t>ótimas para uma ampla gama de problemas.</a:t>
                </a:r>
              </a:p>
              <a:p>
                <a:pPr lvl="1">
                  <a:buFont typeface="Wingdings" panose="05000000000000000000" pitchFamily="2" charset="2"/>
                  <a:buChar char="§"/>
                </a:pPr>
                <a:r>
                  <a:rPr lang="pt-BR" dirty="0" smtClean="0"/>
                  <a:t>Por exemplo, é utilizado </a:t>
                </a:r>
                <a:r>
                  <a:rPr lang="pt-BR" dirty="0"/>
                  <a:t>em vários problemas de aprendizado de </a:t>
                </a:r>
                <a:r>
                  <a:rPr lang="pt-BR" dirty="0" smtClean="0"/>
                  <a:t>máquina e otimização.</a:t>
                </a:r>
                <a:endParaRPr lang="pt-BR" dirty="0"/>
              </a:p>
              <a:p>
                <a:r>
                  <a:rPr lang="pt-BR" dirty="0"/>
                  <a:t>Escalona melhor do que o método </a:t>
                </a:r>
                <a:r>
                  <a:rPr lang="pt-BR" dirty="0" smtClean="0"/>
                  <a:t>da </a:t>
                </a:r>
                <a:r>
                  <a:rPr lang="pt-BR" b="1" i="1" dirty="0"/>
                  <a:t>equação normal </a:t>
                </a:r>
                <a:r>
                  <a:rPr lang="pt-BR" dirty="0"/>
                  <a:t>para grandes conjuntos de dados.</a:t>
                </a:r>
              </a:p>
              <a:p>
                <a:r>
                  <a:rPr lang="pt-BR" dirty="0" smtClean="0"/>
                  <a:t>É de fácil </a:t>
                </a:r>
                <a:r>
                  <a:rPr lang="pt-BR" dirty="0"/>
                  <a:t>implementação</a:t>
                </a:r>
                <a:r>
                  <a:rPr lang="pt-BR" dirty="0" smtClean="0"/>
                  <a:t>.</a:t>
                </a:r>
              </a:p>
              <a:p>
                <a:r>
                  <a:rPr lang="pt-BR" dirty="0"/>
                  <a:t>Não é necessário se preocupar com matrizes </a:t>
                </a:r>
                <a:r>
                  <a:rPr lang="pt-BR" dirty="0" smtClean="0"/>
                  <a:t>mal-condicionadas (determinante </a:t>
                </a:r>
                <a:r>
                  <a:rPr lang="pt-BR" dirty="0"/>
                  <a:t>próximo de 0, i.e., quase </a:t>
                </a:r>
                <a:r>
                  <a:rPr lang="pt-BR" b="1" i="1" dirty="0"/>
                  <a:t>singulares</a:t>
                </a:r>
                <a:r>
                  <a:rPr lang="pt-BR" dirty="0" smtClean="0"/>
                  <a:t>).</a:t>
                </a:r>
              </a:p>
              <a:p>
                <a:r>
                  <a:rPr lang="pt-BR" dirty="0" smtClean="0"/>
                  <a:t>Pode ser usado com modelos não-lineares.</a:t>
                </a:r>
              </a:p>
              <a:p>
                <a:r>
                  <a:rPr lang="pt-BR" dirty="0"/>
                  <a:t>O único requisito é que a </a:t>
                </a:r>
                <a:r>
                  <a:rPr lang="pt-BR" b="1" i="1" dirty="0"/>
                  <a:t>função de erro </a:t>
                </a:r>
                <a:r>
                  <a:rPr lang="pt-BR" dirty="0"/>
                  <a:t>seja </a:t>
                </a:r>
                <a:r>
                  <a:rPr lang="pt-BR" b="1" i="1" dirty="0"/>
                  <a:t>diferenciável</a:t>
                </a:r>
                <a:r>
                  <a:rPr lang="pt-BR" dirty="0" smtClean="0"/>
                  <a:t>.</a:t>
                </a:r>
                <a:endParaRPr lang="pt-BR" dirty="0"/>
              </a:p>
              <a:p>
                <a:r>
                  <a:rPr lang="pt-BR" dirty="0" smtClean="0"/>
                  <a:t>Quando aplicado a problemas de </a:t>
                </a:r>
                <a:r>
                  <a:rPr lang="pt-BR" b="1" dirty="0" smtClean="0"/>
                  <a:t>regressão</a:t>
                </a:r>
                <a:r>
                  <a:rPr lang="pt-BR" dirty="0" smtClean="0"/>
                  <a:t>, a </a:t>
                </a:r>
                <a:r>
                  <a:rPr lang="pt-BR" dirty="0"/>
                  <a:t>ideia geral é ajustar os pesos, </a:t>
                </a:r>
                <a14:m>
                  <m:oMath xmlns:m="http://schemas.openxmlformats.org/officeDocument/2006/math">
                    <m:r>
                      <a:rPr lang="pt-BR" b="1" i="1">
                        <a:latin typeface="Cambria Math" panose="02040503050406030204" pitchFamily="18" charset="0"/>
                      </a:rPr>
                      <m:t>𝒂</m:t>
                    </m:r>
                  </m:oMath>
                </a14:m>
                <a:r>
                  <a:rPr lang="pt-BR" dirty="0"/>
                  <a:t>, iterativamente, a fim de </a:t>
                </a:r>
                <a:r>
                  <a:rPr lang="pt-BR" b="1" i="1" dirty="0"/>
                  <a:t>minimizar</a:t>
                </a:r>
                <a:r>
                  <a:rPr lang="pt-BR" dirty="0"/>
                  <a:t> a </a:t>
                </a:r>
                <a:r>
                  <a:rPr lang="pt-BR" b="1" i="1" dirty="0"/>
                  <a:t>função de </a:t>
                </a:r>
                <a:r>
                  <a:rPr lang="pt-BR" b="1" i="1" dirty="0" smtClean="0"/>
                  <a:t>erro, </a:t>
                </a:r>
                <a:r>
                  <a:rPr lang="pt-BR" dirty="0" smtClean="0"/>
                  <a:t>ou seja, encontrar seu </a:t>
                </a:r>
                <a:r>
                  <a:rPr lang="pt-BR" b="1" i="1" dirty="0" smtClean="0"/>
                  <a:t>ponto de mínimo</a:t>
                </a:r>
                <a:r>
                  <a:rPr lang="pt-BR" dirty="0" smtClean="0"/>
                  <a:t>.</a:t>
                </a:r>
              </a:p>
              <a:p>
                <a:r>
                  <a:rPr lang="pt-BR" dirty="0" smtClean="0"/>
                  <a:t>A seguir, veremos como aplicar o algoritmo do </a:t>
                </a:r>
                <a:r>
                  <a:rPr lang="pt-BR" b="1" i="1" dirty="0" smtClean="0"/>
                  <a:t>gradiente descendente </a:t>
                </a:r>
                <a:r>
                  <a:rPr lang="pt-BR" dirty="0" smtClean="0"/>
                  <a:t>ao problema da </a:t>
                </a:r>
                <a:r>
                  <a:rPr lang="pt-BR" b="1" i="1" dirty="0" smtClean="0"/>
                  <a:t>regressão linear</a:t>
                </a:r>
                <a:r>
                  <a:rPr lang="pt-BR" dirty="0" smtClean="0"/>
                  <a:t>.</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02920" y="1554480"/>
                <a:ext cx="8381773" cy="5303520"/>
              </a:xfrm>
              <a:blipFill rotWithShape="0">
                <a:blip r:embed="rId3"/>
                <a:stretch>
                  <a:fillRect l="-1019" t="-2644" r="-1456"/>
                </a:stretch>
              </a:blipFill>
            </p:spPr>
            <p:txBody>
              <a:bodyPr/>
              <a:lstStyle/>
              <a:p>
                <a:r>
                  <a:rPr lang="pt-BR">
                    <a:noFill/>
                  </a:rPr>
                  <a:t> </a:t>
                </a:r>
              </a:p>
            </p:txBody>
          </p:sp>
        </mc:Fallback>
      </mc:AlternateContent>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2594" t="45474" r="2263" b="1899"/>
          <a:stretch/>
        </p:blipFill>
        <p:spPr>
          <a:xfrm>
            <a:off x="8884695" y="2486365"/>
            <a:ext cx="3307305" cy="2620885"/>
          </a:xfrm>
          <a:prstGeom prst="rect">
            <a:avLst/>
          </a:prstGeom>
        </p:spPr>
      </p:pic>
      <p:cxnSp>
        <p:nvCxnSpPr>
          <p:cNvPr id="6" name="Straight Arrow Connector 5"/>
          <p:cNvCxnSpPr/>
          <p:nvPr/>
        </p:nvCxnSpPr>
        <p:spPr>
          <a:xfrm flipV="1">
            <a:off x="8264106" y="4399472"/>
            <a:ext cx="966158" cy="89714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40533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30216"/>
            <a:ext cx="11019972" cy="961550"/>
          </a:xfrm>
        </p:spPr>
        <p:txBody>
          <a:bodyPr/>
          <a:lstStyle/>
          <a:p>
            <a:r>
              <a:rPr lang="pt-BR" dirty="0"/>
              <a:t>O Algoritmo do Gradiente do Descendente (GD)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394087"/>
                <a:ext cx="11019971" cy="1231903"/>
              </a:xfrm>
            </p:spPr>
            <p:txBody>
              <a:bodyPr>
                <a:normAutofit fontScale="85000" lnSpcReduction="20000"/>
              </a:bodyPr>
              <a:lstStyle/>
              <a:p>
                <a:r>
                  <a:rPr lang="pt-BR" dirty="0"/>
                  <a:t>O algoritmo inicializa os pesos, </a:t>
                </a:r>
                <a14:m>
                  <m:oMath xmlns:m="http://schemas.openxmlformats.org/officeDocument/2006/math">
                    <m:r>
                      <a:rPr lang="en-US" b="1" i="1">
                        <a:latin typeface="Cambria Math" panose="02040503050406030204" pitchFamily="18" charset="0"/>
                      </a:rPr>
                      <m:t>𝒂</m:t>
                    </m:r>
                  </m:oMath>
                </a14:m>
                <a:r>
                  <a:rPr lang="pt-BR" dirty="0"/>
                  <a:t>, em um ponto aleatório do </a:t>
                </a:r>
                <a:r>
                  <a:rPr lang="pt-BR" b="1" i="1" dirty="0"/>
                  <a:t>espaço de pesos</a:t>
                </a:r>
                <a:r>
                  <a:rPr lang="pt-BR" dirty="0"/>
                  <a:t> e então, os atualiza </a:t>
                </a:r>
                <a:r>
                  <a:rPr lang="pt-BR" dirty="0" smtClean="0"/>
                  <a:t>no </a:t>
                </a:r>
                <a:r>
                  <a:rPr lang="pt-BR" b="1" i="1" dirty="0" smtClean="0"/>
                  <a:t>sentido oposto </a:t>
                </a:r>
                <a:r>
                  <a:rPr lang="pt-BR" dirty="0"/>
                  <a:t>ao do </a:t>
                </a:r>
                <a:r>
                  <a:rPr lang="pt-BR" b="1" i="1" dirty="0" smtClean="0"/>
                  <a:t>gradiente</a:t>
                </a:r>
                <a:r>
                  <a:rPr lang="pt-BR" dirty="0" smtClean="0"/>
                  <a:t> </a:t>
                </a:r>
                <a:r>
                  <a:rPr lang="pt-BR" dirty="0"/>
                  <a:t>até que algum critério de convergência seja atingido, indicando que um </a:t>
                </a:r>
                <a:r>
                  <a:rPr lang="pt-BR" b="1" i="1" dirty="0"/>
                  <a:t>mínimo local </a:t>
                </a:r>
                <a:r>
                  <a:rPr lang="pt-BR" dirty="0"/>
                  <a:t>ou o </a:t>
                </a:r>
                <a:r>
                  <a:rPr lang="pt-BR" b="1" i="1" dirty="0"/>
                  <a:t>global</a:t>
                </a:r>
                <a:r>
                  <a:rPr lang="pt-BR" dirty="0"/>
                  <a:t> da </a:t>
                </a:r>
                <a:r>
                  <a:rPr lang="pt-BR" b="1" i="1" dirty="0"/>
                  <a:t>função de erro </a:t>
                </a:r>
                <a:r>
                  <a:rPr lang="pt-BR" dirty="0"/>
                  <a:t>foi encontrado</a:t>
                </a:r>
                <a:r>
                  <a:rPr lang="pt-BR" dirty="0" smtClean="0"/>
                  <a:t>.</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394087"/>
                <a:ext cx="11019971" cy="1231903"/>
              </a:xfrm>
              <a:blipFill rotWithShape="0">
                <a:blip r:embed="rId3"/>
                <a:stretch>
                  <a:fillRect l="-719" t="-11386" r="-1383" b="-346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1171284" y="2792773"/>
                <a:ext cx="7072087" cy="1160446"/>
              </a:xfrm>
              <a:prstGeom prst="rect">
                <a:avLst/>
              </a:prstGeom>
              <a:ln>
                <a:solidFill>
                  <a:schemeClr val="tx1"/>
                </a:solidFill>
              </a:ln>
            </p:spPr>
            <p:txBody>
              <a:bodyPr wrap="square">
                <a:spAutoFit/>
              </a:bodyPr>
              <a:lstStyle/>
              <a:p>
                <a14:m>
                  <m:oMath xmlns:m="http://schemas.openxmlformats.org/officeDocument/2006/math">
                    <m:r>
                      <a:rPr lang="pt-BR" sz="2000" b="1" i="1" smtClean="0">
                        <a:latin typeface="Cambria Math" panose="02040503050406030204" pitchFamily="18" charset="0"/>
                      </a:rPr>
                      <m:t>𝒂</m:t>
                    </m:r>
                    <m:r>
                      <a:rPr lang="pt-BR" sz="2000" b="1" i="1" smtClean="0">
                        <a:latin typeface="Cambria Math" panose="02040503050406030204" pitchFamily="18" charset="0"/>
                      </a:rPr>
                      <m:t> </m:t>
                    </m:r>
                  </m:oMath>
                </a14:m>
                <a:r>
                  <a:rPr lang="en-US" sz="2000" b="1" dirty="0"/>
                  <a:t> </a:t>
                </a:r>
                <a14:m>
                  <m:oMath xmlns:m="http://schemas.openxmlformats.org/officeDocument/2006/math">
                    <m:r>
                      <a:rPr lang="en-US" sz="2000" b="1" i="1" dirty="0">
                        <a:latin typeface="Cambria Math" panose="02040503050406030204" pitchFamily="18" charset="0"/>
                        <a:ea typeface="Cambria Math" panose="02040503050406030204" pitchFamily="18" charset="0"/>
                      </a:rPr>
                      <m:t>←</m:t>
                    </m:r>
                    <m:r>
                      <m:rPr>
                        <m:sty m:val="p"/>
                      </m:rPr>
                      <a:rPr lang="en-US" sz="2000" dirty="0">
                        <a:latin typeface="Cambria Math" panose="02040503050406030204" pitchFamily="18" charset="0"/>
                        <a:ea typeface="Cambria Math" panose="02040503050406030204" pitchFamily="18" charset="0"/>
                      </a:rPr>
                      <m:t>inicializa</m:t>
                    </m:r>
                    <m:r>
                      <a:rPr lang="en-US" sz="2000" dirty="0">
                        <a:latin typeface="Cambria Math" panose="02040503050406030204" pitchFamily="18" charset="0"/>
                        <a:ea typeface="Cambria Math" panose="02040503050406030204" pitchFamily="18" charset="0"/>
                      </a:rPr>
                      <m:t> </m:t>
                    </m:r>
                    <m:r>
                      <m:rPr>
                        <m:sty m:val="p"/>
                      </m:rPr>
                      <a:rPr lang="en-US" sz="2000" dirty="0">
                        <a:latin typeface="Cambria Math" panose="02040503050406030204" pitchFamily="18" charset="0"/>
                        <a:ea typeface="Cambria Math" panose="02040503050406030204" pitchFamily="18" charset="0"/>
                      </a:rPr>
                      <m:t>em</m:t>
                    </m:r>
                    <m:r>
                      <a:rPr lang="en-US"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um</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ponto</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qualquer</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do</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espa</m:t>
                    </m:r>
                    <m:r>
                      <a:rPr lang="pt-BR" sz="2000" dirty="0">
                        <a:latin typeface="Cambria Math" panose="02040503050406030204" pitchFamily="18" charset="0"/>
                        <a:ea typeface="Cambria Math" panose="02040503050406030204" pitchFamily="18" charset="0"/>
                      </a:rPr>
                      <m:t>ç</m:t>
                    </m:r>
                    <m:r>
                      <m:rPr>
                        <m:sty m:val="p"/>
                      </m:rPr>
                      <a:rPr lang="pt-BR" sz="2000" dirty="0">
                        <a:latin typeface="Cambria Math" panose="02040503050406030204" pitchFamily="18" charset="0"/>
                        <a:ea typeface="Cambria Math" panose="02040503050406030204" pitchFamily="18" charset="0"/>
                      </a:rPr>
                      <m:t>o</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de</m:t>
                    </m:r>
                    <m:r>
                      <a:rPr lang="pt-BR" sz="2000" dirty="0">
                        <a:latin typeface="Cambria Math" panose="02040503050406030204" pitchFamily="18" charset="0"/>
                        <a:ea typeface="Cambria Math" panose="02040503050406030204" pitchFamily="18" charset="0"/>
                      </a:rPr>
                      <m:t> </m:t>
                    </m:r>
                    <m:r>
                      <m:rPr>
                        <m:sty m:val="p"/>
                      </m:rPr>
                      <a:rPr lang="pt-BR" sz="2000" b="0" i="0" dirty="0" smtClean="0">
                        <a:latin typeface="Cambria Math" panose="02040503050406030204" pitchFamily="18" charset="0"/>
                        <a:ea typeface="Cambria Math" panose="02040503050406030204" pitchFamily="18" charset="0"/>
                      </a:rPr>
                      <m:t>pesos</m:t>
                    </m:r>
                  </m:oMath>
                </a14:m>
                <a:endParaRPr lang="pt-BR" sz="2000" dirty="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pt-BR" sz="2000" b="1">
                          <a:latin typeface="Cambria Math" panose="02040503050406030204" pitchFamily="18" charset="0"/>
                        </a:rPr>
                        <m:t>𝐥𝐨𝐨𝐩</m:t>
                      </m:r>
                      <m:r>
                        <a:rPr lang="pt-BR" sz="2000">
                          <a:latin typeface="Cambria Math" panose="02040503050406030204" pitchFamily="18" charset="0"/>
                        </a:rPr>
                        <m:t> </m:t>
                      </m:r>
                      <m:r>
                        <m:rPr>
                          <m:sty m:val="p"/>
                        </m:rPr>
                        <a:rPr lang="pt-BR" sz="2000">
                          <a:latin typeface="Cambria Math" panose="02040503050406030204" pitchFamily="18" charset="0"/>
                        </a:rPr>
                        <m:t>at</m:t>
                      </m:r>
                      <m:r>
                        <a:rPr lang="pt-BR" sz="2000">
                          <a:latin typeface="Cambria Math" panose="02040503050406030204" pitchFamily="18" charset="0"/>
                        </a:rPr>
                        <m:t>é </m:t>
                      </m:r>
                      <m:r>
                        <m:rPr>
                          <m:sty m:val="p"/>
                        </m:rPr>
                        <a:rPr lang="pt-BR" sz="2000">
                          <a:latin typeface="Cambria Math" panose="02040503050406030204" pitchFamily="18" charset="0"/>
                        </a:rPr>
                        <m:t>convergir</m:t>
                      </m:r>
                      <m:r>
                        <a:rPr lang="pt-BR" sz="2000" b="0" i="0" smtClean="0">
                          <a:latin typeface="Cambria Math" panose="02040503050406030204" pitchFamily="18" charset="0"/>
                        </a:rPr>
                        <m:t> </m:t>
                      </m:r>
                      <m:r>
                        <a:rPr lang="pt-BR" sz="2000" b="1" i="0" smtClean="0">
                          <a:latin typeface="Cambria Math" panose="02040503050406030204" pitchFamily="18" charset="0"/>
                        </a:rPr>
                        <m:t>𝐨𝐮</m:t>
                      </m:r>
                      <m:r>
                        <a:rPr lang="pt-BR" sz="2000" b="0" i="0" smtClean="0">
                          <a:latin typeface="Cambria Math" panose="02040503050406030204" pitchFamily="18" charset="0"/>
                        </a:rPr>
                        <m:t> </m:t>
                      </m:r>
                      <m:r>
                        <m:rPr>
                          <m:sty m:val="p"/>
                        </m:rPr>
                        <a:rPr lang="pt-BR" sz="2000" b="0" i="0" smtClean="0">
                          <a:latin typeface="Cambria Math" panose="02040503050406030204" pitchFamily="18" charset="0"/>
                        </a:rPr>
                        <m:t>atingir</m:t>
                      </m:r>
                      <m:r>
                        <a:rPr lang="pt-BR" sz="2000" b="0" i="0" smtClean="0">
                          <a:latin typeface="Cambria Math" panose="02040503050406030204" pitchFamily="18" charset="0"/>
                        </a:rPr>
                        <m:t> </m:t>
                      </m:r>
                      <m:r>
                        <m:rPr>
                          <m:sty m:val="p"/>
                        </m:rPr>
                        <a:rPr lang="pt-BR" sz="2000" b="0" i="0" smtClean="0">
                          <a:latin typeface="Cambria Math" panose="02040503050406030204" pitchFamily="18" charset="0"/>
                        </a:rPr>
                        <m:t>n</m:t>
                      </m:r>
                      <m:r>
                        <a:rPr lang="pt-BR" sz="2000" b="0" i="0" smtClean="0">
                          <a:latin typeface="Cambria Math" panose="02040503050406030204" pitchFamily="18" charset="0"/>
                        </a:rPr>
                        <m:t>ú</m:t>
                      </m:r>
                      <m:r>
                        <m:rPr>
                          <m:sty m:val="p"/>
                        </m:rPr>
                        <a:rPr lang="pt-BR" sz="2000" b="0" i="0" smtClean="0">
                          <a:latin typeface="Cambria Math" panose="02040503050406030204" pitchFamily="18" charset="0"/>
                        </a:rPr>
                        <m:t>mero</m:t>
                      </m:r>
                      <m:r>
                        <a:rPr lang="pt-BR" sz="2000" b="0" i="0" smtClean="0">
                          <a:latin typeface="Cambria Math" panose="02040503050406030204" pitchFamily="18" charset="0"/>
                        </a:rPr>
                        <m:t> </m:t>
                      </m:r>
                      <m:r>
                        <m:rPr>
                          <m:sty m:val="p"/>
                        </m:rPr>
                        <a:rPr lang="pt-BR" sz="2000" b="0" i="0" smtClean="0">
                          <a:latin typeface="Cambria Math" panose="02040503050406030204" pitchFamily="18" charset="0"/>
                        </a:rPr>
                        <m:t>m</m:t>
                      </m:r>
                      <m:r>
                        <a:rPr lang="pt-BR" sz="2000" b="0" i="0" smtClean="0">
                          <a:latin typeface="Cambria Math" panose="02040503050406030204" pitchFamily="18" charset="0"/>
                        </a:rPr>
                        <m:t>á</m:t>
                      </m:r>
                      <m:r>
                        <m:rPr>
                          <m:sty m:val="p"/>
                        </m:rPr>
                        <a:rPr lang="pt-BR" sz="2000" b="0" i="0" smtClean="0">
                          <a:latin typeface="Cambria Math" panose="02040503050406030204" pitchFamily="18" charset="0"/>
                        </a:rPr>
                        <m:t>ximo</m:t>
                      </m:r>
                      <m:r>
                        <a:rPr lang="pt-BR" sz="2000" b="0" i="0" smtClean="0">
                          <a:latin typeface="Cambria Math" panose="02040503050406030204" pitchFamily="18" charset="0"/>
                        </a:rPr>
                        <m:t> </m:t>
                      </m:r>
                      <m:r>
                        <m:rPr>
                          <m:sty m:val="p"/>
                        </m:rPr>
                        <a:rPr lang="pt-BR" sz="2000" b="0" i="0" smtClean="0">
                          <a:latin typeface="Cambria Math" panose="02040503050406030204" pitchFamily="18" charset="0"/>
                        </a:rPr>
                        <m:t>de</m:t>
                      </m:r>
                      <m:r>
                        <a:rPr lang="pt-BR" sz="2000" b="0" i="0" smtClean="0">
                          <a:latin typeface="Cambria Math" panose="02040503050406030204" pitchFamily="18" charset="0"/>
                        </a:rPr>
                        <m:t> é</m:t>
                      </m:r>
                      <m:r>
                        <m:rPr>
                          <m:sty m:val="p"/>
                        </m:rPr>
                        <a:rPr lang="pt-BR" sz="2000" b="0" i="0" smtClean="0">
                          <a:latin typeface="Cambria Math" panose="02040503050406030204" pitchFamily="18" charset="0"/>
                        </a:rPr>
                        <m:t>pocas</m:t>
                      </m:r>
                      <m:r>
                        <a:rPr lang="pt-BR" sz="2000">
                          <a:latin typeface="Cambria Math" panose="02040503050406030204" pitchFamily="18" charset="0"/>
                        </a:rPr>
                        <m:t> </m:t>
                      </m:r>
                      <m:r>
                        <a:rPr lang="pt-BR" sz="2000" b="1">
                          <a:latin typeface="Cambria Math" panose="02040503050406030204" pitchFamily="18" charset="0"/>
                        </a:rPr>
                        <m:t>𝐝𝐨</m:t>
                      </m:r>
                    </m:oMath>
                  </m:oMathPara>
                </a14:m>
                <a:endParaRPr lang="en-US" sz="2000" b="1" dirty="0" smtClean="0"/>
              </a:p>
              <a:p>
                <a:r>
                  <a:rPr lang="en-US" sz="2000" dirty="0" smtClean="0"/>
                  <a:t>	</a:t>
                </a:r>
                <a14:m>
                  <m:oMath xmlns:m="http://schemas.openxmlformats.org/officeDocument/2006/math">
                    <m:r>
                      <a:rPr lang="pt-BR" sz="2000" b="1" i="1">
                        <a:latin typeface="Cambria Math" panose="02040503050406030204" pitchFamily="18" charset="0"/>
                      </a:rPr>
                      <m:t>𝒂</m:t>
                    </m:r>
                    <m:r>
                      <a:rPr lang="en-US" sz="2000" b="1" i="1">
                        <a:latin typeface="Cambria Math" panose="02040503050406030204" pitchFamily="18" charset="0"/>
                        <a:ea typeface="Cambria Math" panose="02040503050406030204" pitchFamily="18" charset="0"/>
                      </a:rPr>
                      <m:t>←</m:t>
                    </m:r>
                    <m:r>
                      <a:rPr lang="pt-BR" sz="2000" b="1" i="1">
                        <a:latin typeface="Cambria Math" panose="02040503050406030204" pitchFamily="18" charset="0"/>
                      </a:rPr>
                      <m:t>𝒂</m:t>
                    </m:r>
                    <m:r>
                      <a:rPr lang="pt-BR" sz="2000" i="1">
                        <a:latin typeface="Cambria Math" panose="02040503050406030204" pitchFamily="18" charset="0"/>
                        <a:ea typeface="Cambria Math" panose="02040503050406030204" pitchFamily="18" charset="0"/>
                      </a:rPr>
                      <m:t>−</m:t>
                    </m:r>
                    <m:r>
                      <a:rPr lang="pt-BR" sz="2000" i="1">
                        <a:latin typeface="Cambria Math" panose="02040503050406030204" pitchFamily="18" charset="0"/>
                        <a:ea typeface="Cambria Math" panose="02040503050406030204" pitchFamily="18" charset="0"/>
                      </a:rPr>
                      <m:t>𝛼</m:t>
                    </m:r>
                    <m:f>
                      <m:fPr>
                        <m:ctrlPr>
                          <a:rPr lang="pt-BR" sz="2000" i="1" smtClean="0">
                            <a:latin typeface="Cambria Math" panose="02040503050406030204" pitchFamily="18" charset="0"/>
                            <a:ea typeface="Cambria Math" panose="02040503050406030204" pitchFamily="18" charset="0"/>
                          </a:rPr>
                        </m:ctrlPr>
                      </m:fPr>
                      <m:num>
                        <m:r>
                          <a:rPr lang="pt-BR" sz="2000" i="1" smtClean="0">
                            <a:latin typeface="Cambria Math" panose="02040503050406030204" pitchFamily="18" charset="0"/>
                            <a:ea typeface="Cambria Math" panose="02040503050406030204" pitchFamily="18" charset="0"/>
                          </a:rPr>
                          <m:t>𝜕</m:t>
                        </m:r>
                        <m:sSub>
                          <m:sSubPr>
                            <m:ctrlPr>
                              <a:rPr lang="pt-BR" sz="2000" i="1">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𝐽</m:t>
                            </m:r>
                          </m:e>
                          <m:sub>
                            <m:r>
                              <a:rPr lang="pt-BR" sz="2000" i="1">
                                <a:latin typeface="Cambria Math" panose="02040503050406030204" pitchFamily="18" charset="0"/>
                                <a:ea typeface="Cambria Math" panose="02040503050406030204" pitchFamily="18" charset="0"/>
                              </a:rPr>
                              <m:t>𝑒</m:t>
                            </m:r>
                          </m:sub>
                        </m:sSub>
                        <m:r>
                          <a:rPr lang="pt-BR" sz="2000" i="1">
                            <a:latin typeface="Cambria Math" panose="02040503050406030204" pitchFamily="18" charset="0"/>
                            <a:ea typeface="Cambria Math" panose="02040503050406030204" pitchFamily="18" charset="0"/>
                          </a:rPr>
                          <m:t>(</m:t>
                        </m:r>
                        <m:r>
                          <a:rPr lang="pt-BR" sz="2000" b="1" i="1">
                            <a:latin typeface="Cambria Math" panose="02040503050406030204" pitchFamily="18" charset="0"/>
                            <a:ea typeface="Cambria Math" panose="02040503050406030204" pitchFamily="18" charset="0"/>
                          </a:rPr>
                          <m:t>𝒂</m:t>
                        </m:r>
                        <m:r>
                          <a:rPr lang="pt-BR" sz="2000" i="1">
                            <a:latin typeface="Cambria Math" panose="02040503050406030204" pitchFamily="18" charset="0"/>
                            <a:ea typeface="Cambria Math" panose="02040503050406030204" pitchFamily="18" charset="0"/>
                          </a:rPr>
                          <m:t>)</m:t>
                        </m:r>
                      </m:num>
                      <m:den>
                        <m:r>
                          <a:rPr lang="pt-BR" sz="2000" i="1" smtClean="0">
                            <a:latin typeface="Cambria Math" panose="02040503050406030204" pitchFamily="18" charset="0"/>
                            <a:ea typeface="Cambria Math" panose="02040503050406030204" pitchFamily="18" charset="0"/>
                          </a:rPr>
                          <m:t>𝜕</m:t>
                        </m:r>
                        <m:r>
                          <a:rPr lang="pt-BR" sz="2000" b="1" i="1">
                            <a:latin typeface="Cambria Math" panose="02040503050406030204" pitchFamily="18" charset="0"/>
                          </a:rPr>
                          <m:t>𝒂</m:t>
                        </m:r>
                      </m:den>
                    </m:f>
                  </m:oMath>
                </a14:m>
                <a:endParaRPr lang="nl-BE" sz="2000" dirty="0"/>
              </a:p>
            </p:txBody>
          </p:sp>
        </mc:Choice>
        <mc:Fallback xmlns="">
          <p:sp>
            <p:nvSpPr>
              <p:cNvPr id="4" name="Rectangle 3"/>
              <p:cNvSpPr>
                <a:spLocks noRot="1" noChangeAspect="1" noMove="1" noResize="1" noEditPoints="1" noAdjustHandles="1" noChangeArrowheads="1" noChangeShapeType="1" noTextEdit="1"/>
              </p:cNvSpPr>
              <p:nvPr/>
            </p:nvSpPr>
            <p:spPr>
              <a:xfrm>
                <a:off x="1171284" y="2792773"/>
                <a:ext cx="7072087" cy="1160446"/>
              </a:xfrm>
              <a:prstGeom prst="rect">
                <a:avLst/>
              </a:prstGeom>
              <a:blipFill rotWithShape="0">
                <a:blip r:embed="rId4"/>
                <a:stretch>
                  <a:fillRect l="-344"/>
                </a:stretch>
              </a:blipFill>
              <a:ln>
                <a:solidFill>
                  <a:schemeClr val="tx1"/>
                </a:solidFill>
              </a:ln>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 name="Content Placeholder 2"/>
              <p:cNvSpPr txBox="1">
                <a:spLocks/>
              </p:cNvSpPr>
              <p:nvPr/>
            </p:nvSpPr>
            <p:spPr>
              <a:xfrm>
                <a:off x="838199" y="4380931"/>
                <a:ext cx="11019971" cy="230468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pt-BR" dirty="0" smtClean="0"/>
                  <a:t>onde </a:t>
                </a:r>
                <a14:m>
                  <m:oMath xmlns:m="http://schemas.openxmlformats.org/officeDocument/2006/math">
                    <m:r>
                      <a:rPr lang="pt-BR" i="1">
                        <a:latin typeface="Cambria Math" panose="02040503050406030204" pitchFamily="18" charset="0"/>
                        <a:ea typeface="Cambria Math" panose="02040503050406030204" pitchFamily="18" charset="0"/>
                      </a:rPr>
                      <m:t>𝛼</m:t>
                    </m:r>
                  </m:oMath>
                </a14:m>
                <a:r>
                  <a:rPr lang="pt-BR" dirty="0"/>
                  <a:t> é a </a:t>
                </a:r>
                <a:r>
                  <a:rPr lang="pt-BR" b="1" i="1" dirty="0"/>
                  <a:t>taxa/passo de aprendizagem </a:t>
                </a:r>
                <a:r>
                  <a:rPr lang="pt-BR" dirty="0" smtClean="0"/>
                  <a:t>e </a:t>
                </a:r>
                <a14:m>
                  <m:oMath xmlns:m="http://schemas.openxmlformats.org/officeDocument/2006/math">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𝐽</m:t>
                            </m:r>
                          </m:e>
                          <m:sub>
                            <m:r>
                              <a:rPr lang="pt-BR" i="1">
                                <a:latin typeface="Cambria Math" panose="02040503050406030204" pitchFamily="18" charset="0"/>
                                <a:ea typeface="Cambria Math" panose="02040503050406030204" pitchFamily="18" charset="0"/>
                              </a:rPr>
                              <m:t>𝑒</m:t>
                            </m:r>
                          </m:sub>
                        </m:sSub>
                        <m:r>
                          <a:rPr lang="pt-BR" i="1">
                            <a:latin typeface="Cambria Math" panose="02040503050406030204" pitchFamily="18" charset="0"/>
                            <a:ea typeface="Cambria Math" panose="02040503050406030204" pitchFamily="18" charset="0"/>
                          </a:rPr>
                          <m:t>(</m:t>
                        </m:r>
                        <m:r>
                          <a:rPr lang="pt-BR" b="1" i="1">
                            <a:latin typeface="Cambria Math" panose="02040503050406030204" pitchFamily="18" charset="0"/>
                            <a:ea typeface="Cambria Math" panose="02040503050406030204" pitchFamily="18" charset="0"/>
                          </a:rPr>
                          <m:t>𝒂</m:t>
                        </m:r>
                        <m:r>
                          <a:rPr lang="pt-BR" i="1">
                            <a:latin typeface="Cambria Math" panose="02040503050406030204" pitchFamily="18" charset="0"/>
                            <a:ea typeface="Cambria Math" panose="02040503050406030204" pitchFamily="18" charset="0"/>
                          </a:rPr>
                          <m:t>)</m:t>
                        </m:r>
                      </m:num>
                      <m:den>
                        <m:r>
                          <a:rPr lang="pt-BR" i="1">
                            <a:latin typeface="Cambria Math" panose="02040503050406030204" pitchFamily="18" charset="0"/>
                            <a:ea typeface="Cambria Math" panose="02040503050406030204" pitchFamily="18" charset="0"/>
                          </a:rPr>
                          <m:t>𝜕</m:t>
                        </m:r>
                        <m:r>
                          <a:rPr lang="pt-BR" b="1" i="1">
                            <a:latin typeface="Cambria Math" panose="02040503050406030204" pitchFamily="18" charset="0"/>
                          </a:rPr>
                          <m:t>𝒂</m:t>
                        </m:r>
                      </m:den>
                    </m:f>
                  </m:oMath>
                </a14:m>
                <a:r>
                  <a:rPr lang="pt-BR" dirty="0" smtClean="0"/>
                  <a:t> é </a:t>
                </a:r>
                <a:r>
                  <a:rPr lang="pt-BR" dirty="0"/>
                  <a:t>o </a:t>
                </a:r>
                <a:r>
                  <a:rPr lang="pt-BR" dirty="0" smtClean="0"/>
                  <a:t>vetor gradiente </a:t>
                </a:r>
                <a:r>
                  <a:rPr lang="pt-BR" dirty="0"/>
                  <a:t>da </a:t>
                </a:r>
                <a:r>
                  <a:rPr lang="pt-BR" b="1" i="1" dirty="0"/>
                  <a:t>função de </a:t>
                </a:r>
                <a:r>
                  <a:rPr lang="pt-BR" b="1" i="1" dirty="0" smtClean="0"/>
                  <a:t>erro</a:t>
                </a:r>
                <a:r>
                  <a:rPr lang="pt-BR" dirty="0" smtClean="0"/>
                  <a:t>,</a:t>
                </a:r>
                <a:r>
                  <a:rPr lang="pt-BR" b="1" i="1" dirty="0" smtClean="0"/>
                  <a:t> </a:t>
                </a:r>
                <a:r>
                  <a:rPr lang="pt-BR" dirty="0" smtClean="0"/>
                  <a:t>ou seja, a derivada parcial da função em </a:t>
                </a:r>
                <a:r>
                  <a:rPr lang="pt-BR" dirty="0"/>
                  <a:t>relação ao </a:t>
                </a:r>
                <a:r>
                  <a:rPr lang="pt-BR" dirty="0" smtClean="0"/>
                  <a:t>vetor de pesos, </a:t>
                </a:r>
                <a14:m>
                  <m:oMath xmlns:m="http://schemas.openxmlformats.org/officeDocument/2006/math">
                    <m:r>
                      <a:rPr lang="pt-BR" b="1" i="1">
                        <a:latin typeface="Cambria Math" panose="02040503050406030204" pitchFamily="18" charset="0"/>
                      </a:rPr>
                      <m:t>𝒂</m:t>
                    </m:r>
                  </m:oMath>
                </a14:m>
                <a:r>
                  <a:rPr lang="pt-BR" dirty="0" smtClean="0"/>
                  <a:t>.</a:t>
                </a:r>
              </a:p>
              <a:p>
                <a:pPr algn="just"/>
                <a:r>
                  <a:rPr lang="pt-BR" dirty="0" smtClean="0"/>
                  <a:t>O </a:t>
                </a:r>
                <a:r>
                  <a:rPr lang="pt-BR" b="1" i="1" dirty="0" smtClean="0"/>
                  <a:t>passo de aprendizagem</a:t>
                </a:r>
                <a:r>
                  <a:rPr lang="pt-BR" dirty="0" smtClean="0"/>
                  <a:t> dita o tamanho </a:t>
                </a:r>
                <a:r>
                  <a:rPr lang="pt-BR" dirty="0"/>
                  <a:t>dos </a:t>
                </a:r>
                <a:r>
                  <a:rPr lang="pt-BR" dirty="0" smtClean="0"/>
                  <a:t>passos/deslocamentos dados </a:t>
                </a:r>
                <a:r>
                  <a:rPr lang="pt-BR" dirty="0"/>
                  <a:t>na direção </a:t>
                </a:r>
                <a:r>
                  <a:rPr lang="pt-BR" dirty="0" smtClean="0"/>
                  <a:t>e sentido oposto ao do </a:t>
                </a:r>
                <a:r>
                  <a:rPr lang="pt-BR" b="1" i="1" dirty="0" smtClean="0"/>
                  <a:t>gradiente</a:t>
                </a:r>
                <a:r>
                  <a:rPr lang="pt-BR" dirty="0" smtClean="0"/>
                  <a:t>. Ele pode ser constante ou decair com o tempo.</a:t>
                </a:r>
              </a:p>
              <a:p>
                <a:pPr algn="just"/>
                <a:r>
                  <a:rPr lang="pt-BR" dirty="0"/>
                  <a:t>Na sequência, veremos como encontrar o </a:t>
                </a:r>
                <a:r>
                  <a:rPr lang="pt-BR" b="1" i="1" dirty="0"/>
                  <a:t>vetor gradiente</a:t>
                </a:r>
                <a:r>
                  <a:rPr lang="pt-BR" dirty="0"/>
                  <a:t> da função de erro e implementar o algoritmo do </a:t>
                </a:r>
                <a:r>
                  <a:rPr lang="pt-BR" b="1" i="1" dirty="0"/>
                  <a:t>gradiente descendente</a:t>
                </a:r>
                <a:r>
                  <a:rPr lang="pt-BR" dirty="0" smtClean="0"/>
                  <a:t>.</a:t>
                </a:r>
                <a:endParaRPr lang="pt-BR" dirty="0"/>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838199" y="4380931"/>
                <a:ext cx="11019971" cy="2304682"/>
              </a:xfrm>
              <a:prstGeom prst="rect">
                <a:avLst/>
              </a:prstGeom>
              <a:blipFill rotWithShape="0">
                <a:blip r:embed="rId5"/>
                <a:stretch>
                  <a:fillRect l="-830" t="-3175" r="-885" b="-4762"/>
                </a:stretch>
              </a:blipFill>
            </p:spPr>
            <p:txBody>
              <a:bodyPr/>
              <a:lstStyle/>
              <a:p>
                <a:r>
                  <a:rPr lang="pt-BR">
                    <a:noFill/>
                  </a:rPr>
                  <a:t> </a:t>
                </a:r>
              </a:p>
            </p:txBody>
          </p:sp>
        </mc:Fallback>
      </mc:AlternateContent>
      <p:cxnSp>
        <p:nvCxnSpPr>
          <p:cNvPr id="8" name="Straight Arrow Connector 7"/>
          <p:cNvCxnSpPr/>
          <p:nvPr/>
        </p:nvCxnSpPr>
        <p:spPr>
          <a:xfrm flipH="1">
            <a:off x="3022600" y="1876315"/>
            <a:ext cx="787400" cy="175588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rotWithShape="1">
          <a:blip r:embed="rId6">
            <a:extLst>
              <a:ext uri="{28A0092B-C50C-407E-A947-70E740481C1C}">
                <a14:useLocalDpi xmlns:a14="http://schemas.microsoft.com/office/drawing/2010/main" val="0"/>
              </a:ext>
            </a:extLst>
          </a:blip>
          <a:srcRect t="48368" r="2754" b="1527"/>
          <a:stretch/>
        </p:blipFill>
        <p:spPr>
          <a:xfrm>
            <a:off x="8514416" y="2271879"/>
            <a:ext cx="3186242" cy="2093949"/>
          </a:xfrm>
          <a:prstGeom prst="rect">
            <a:avLst/>
          </a:prstGeom>
        </p:spPr>
      </p:pic>
    </p:spTree>
    <p:extLst>
      <p:ext uri="{BB962C8B-B14F-4D97-AF65-F5344CB8AC3E}">
        <p14:creationId xmlns:p14="http://schemas.microsoft.com/office/powerpoint/2010/main" val="9527383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5125"/>
            <a:ext cx="10515600" cy="847447"/>
          </a:xfrm>
        </p:spPr>
        <p:txBody>
          <a:bodyPr>
            <a:normAutofit/>
          </a:bodyPr>
          <a:lstStyle/>
          <a:p>
            <a:r>
              <a:rPr lang="en-US" dirty="0" err="1" smtClean="0"/>
              <a:t>Exemplo</a:t>
            </a:r>
            <a:endParaRPr lang="nl-BE" dirty="0"/>
          </a:p>
        </p:txBody>
      </p:sp>
      <mc:AlternateContent xmlns:mc="http://schemas.openxmlformats.org/markup-compatibility/2006" xmlns:a14="http://schemas.microsoft.com/office/drawing/2010/main">
        <mc:Choice Requires="a14">
          <p:sp>
            <p:nvSpPr>
              <p:cNvPr id="4" name="Content Placeholder 2"/>
              <p:cNvSpPr>
                <a:spLocks noGrp="1"/>
              </p:cNvSpPr>
              <p:nvPr>
                <p:ph idx="1"/>
              </p:nvPr>
            </p:nvSpPr>
            <p:spPr>
              <a:xfrm>
                <a:off x="838200" y="1428750"/>
                <a:ext cx="11238186" cy="3399168"/>
              </a:xfrm>
            </p:spPr>
            <p:txBody>
              <a:bodyPr>
                <a:normAutofit fontScale="62500" lnSpcReduction="20000"/>
              </a:bodyPr>
              <a:lstStyle/>
              <a:p>
                <a:pPr marL="0" indent="0">
                  <a:buNone/>
                </a:pPr>
                <a:r>
                  <a:rPr lang="en-US" dirty="0" smtClean="0"/>
                  <a:t>Neste </a:t>
                </a:r>
                <a:r>
                  <a:rPr lang="en-US" dirty="0" err="1" smtClean="0"/>
                  <a:t>exemplo</a:t>
                </a:r>
                <a:r>
                  <a:rPr lang="en-US" dirty="0" smtClean="0"/>
                  <a:t>, </a:t>
                </a:r>
                <a:r>
                  <a:rPr lang="en-US" dirty="0" err="1" smtClean="0"/>
                  <a:t>usaremos</a:t>
                </a:r>
                <a:r>
                  <a:rPr lang="en-US" dirty="0" smtClean="0"/>
                  <a:t> </a:t>
                </a:r>
                <a:r>
                  <a:rPr lang="en-US" dirty="0" err="1"/>
                  <a:t>uma</a:t>
                </a:r>
                <a:r>
                  <a:rPr lang="en-US" dirty="0"/>
                  <a:t> </a:t>
                </a:r>
                <a:r>
                  <a:rPr lang="en-US" b="1" i="1" dirty="0" err="1"/>
                  <a:t>função</a:t>
                </a:r>
                <a:r>
                  <a:rPr lang="en-US" b="1" i="1" dirty="0"/>
                  <a:t> </a:t>
                </a:r>
                <a:r>
                  <a:rPr lang="en-US" b="1" i="1" dirty="0" err="1"/>
                  <a:t>hipótese</a:t>
                </a:r>
                <a:r>
                  <a:rPr lang="en-US" b="1" i="1" dirty="0"/>
                  <a:t> </a:t>
                </a:r>
                <a:r>
                  <a:rPr lang="en-US" dirty="0"/>
                  <a:t>com 2 </a:t>
                </a:r>
                <a:r>
                  <a:rPr lang="en-US" dirty="0" smtClean="0"/>
                  <a:t>pesos, </a:t>
                </a:r>
                <a14:m>
                  <m:oMath xmlns:m="http://schemas.openxmlformats.org/officeDocument/2006/math">
                    <m:sSub>
                      <m:sSubPr>
                        <m:ctrlPr>
                          <a:rPr lang="en-US" i="1">
                            <a:latin typeface="Cambria Math" panose="02040503050406030204" pitchFamily="18" charset="0"/>
                          </a:rPr>
                        </m:ctrlPr>
                      </m:sSubPr>
                      <m:e>
                        <m:r>
                          <a:rPr lang="pt-BR" b="0" i="1" smtClean="0">
                            <a:latin typeface="Cambria Math" panose="02040503050406030204" pitchFamily="18" charset="0"/>
                          </a:rPr>
                          <m:t>𝑎</m:t>
                        </m:r>
                      </m:e>
                      <m:sub>
                        <m:r>
                          <a:rPr lang="pt-BR" i="1">
                            <a:latin typeface="Cambria Math" panose="02040503050406030204" pitchFamily="18" charset="0"/>
                          </a:rPr>
                          <m:t>1</m:t>
                        </m:r>
                      </m:sub>
                    </m:sSub>
                  </m:oMath>
                </a14:m>
                <a:r>
                  <a:rPr lang="en-US" dirty="0"/>
                  <a:t>e</a:t>
                </a:r>
                <a14:m>
                  <m:oMath xmlns:m="http://schemas.openxmlformats.org/officeDocument/2006/math">
                    <m:r>
                      <a:rPr lang="pt-BR" b="0" i="0" smtClean="0">
                        <a:latin typeface="Cambria Math" panose="02040503050406030204" pitchFamily="18" charset="0"/>
                      </a:rPr>
                      <m:t> </m:t>
                    </m:r>
                    <m:sSub>
                      <m:sSubPr>
                        <m:ctrlPr>
                          <a:rPr lang="en-US" i="1">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2</m:t>
                        </m:r>
                      </m:sub>
                    </m:sSub>
                  </m:oMath>
                </a14:m>
                <a:r>
                  <a:rPr lang="en-US" dirty="0"/>
                  <a:t>, </a:t>
                </a:r>
                <a:r>
                  <a:rPr lang="en-US" dirty="0" err="1" smtClean="0"/>
                  <a:t>sendo</a:t>
                </a:r>
                <a:r>
                  <a:rPr lang="en-US" dirty="0" smtClean="0"/>
                  <a:t>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𝑎</m:t>
                        </m:r>
                      </m:e>
                      <m:sub>
                        <m:r>
                          <a:rPr lang="pt-BR" b="0" i="1" smtClean="0">
                            <a:latin typeface="Cambria Math" panose="02040503050406030204" pitchFamily="18" charset="0"/>
                          </a:rPr>
                          <m:t>0</m:t>
                        </m:r>
                      </m:sub>
                    </m:sSub>
                    <m:r>
                      <a:rPr lang="pt-BR" b="0" i="1" smtClean="0">
                        <a:latin typeface="Cambria Math" panose="02040503050406030204" pitchFamily="18" charset="0"/>
                      </a:rPr>
                      <m:t>=0</m:t>
                    </m:r>
                  </m:oMath>
                </a14:m>
                <a:endParaRPr lang="en-US" dirty="0" smtClean="0"/>
              </a:p>
              <a:p>
                <a:pPr marL="0" indent="0" algn="ctr">
                  <a:buNone/>
                </a:pP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d>
                      <m:dPr>
                        <m:ctrlPr>
                          <a:rPr lang="en-US" b="0" i="1" smtClean="0">
                            <a:latin typeface="Cambria Math" panose="02040503050406030204" pitchFamily="18" charset="0"/>
                          </a:rPr>
                        </m:ctrlPr>
                      </m:dPr>
                      <m:e>
                        <m:r>
                          <a:rPr lang="pt-BR" b="0" i="1" smtClean="0">
                            <a:latin typeface="Cambria Math" panose="02040503050406030204" pitchFamily="18" charset="0"/>
                          </a:rPr>
                          <m:t>𝑛</m:t>
                        </m:r>
                      </m:e>
                    </m:d>
                    <m:r>
                      <a:rPr lang="en-US" b="0" i="1" smtClean="0">
                        <a:latin typeface="Cambria Math" panose="02040503050406030204" pitchFamily="18" charset="0"/>
                      </a:rPr>
                      <m:t>= </m:t>
                    </m:r>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pt-BR" b="1" i="1" smtClean="0">
                            <a:latin typeface="Cambria Math" panose="02040503050406030204" pitchFamily="18" charset="0"/>
                          </a:rPr>
                          <m:t>𝒙</m:t>
                        </m:r>
                        <m:d>
                          <m:dPr>
                            <m:ctrlPr>
                              <a:rPr lang="en-US" b="0" i="1" smtClean="0">
                                <a:latin typeface="Cambria Math" panose="02040503050406030204" pitchFamily="18" charset="0"/>
                              </a:rPr>
                            </m:ctrlPr>
                          </m:dPr>
                          <m:e>
                            <m:r>
                              <a:rPr lang="pt-BR" b="0" i="1" smtClean="0">
                                <a:latin typeface="Cambria Math" panose="02040503050406030204" pitchFamily="18" charset="0"/>
                              </a:rPr>
                              <m:t>𝑛</m:t>
                            </m:r>
                          </m:e>
                        </m:d>
                      </m:e>
                    </m:d>
                    <m:r>
                      <a:rPr lang="pt-BR"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b="0" i="1" smtClean="0">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b="0" i="1" smtClean="0">
                            <a:latin typeface="Cambria Math" panose="02040503050406030204" pitchFamily="18" charset="0"/>
                          </a:rPr>
                          <m:t>1</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b="0" i="1" smtClean="0">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b="0" i="1" smtClean="0">
                            <a:latin typeface="Cambria Math" panose="02040503050406030204" pitchFamily="18" charset="0"/>
                          </a:rPr>
                          <m:t>2</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oMath>
                </a14:m>
                <a:r>
                  <a:rPr lang="nl-BE" dirty="0"/>
                  <a:t>.</a:t>
                </a:r>
              </a:p>
              <a:p>
                <a:pPr marL="0" indent="0">
                  <a:buNone/>
                </a:pPr>
                <a:r>
                  <a:rPr lang="en-US" dirty="0"/>
                  <a:t>A </a:t>
                </a:r>
                <a:r>
                  <a:rPr lang="en-US" dirty="0" err="1"/>
                  <a:t>função</a:t>
                </a:r>
                <a:r>
                  <a:rPr lang="en-US" dirty="0"/>
                  <a:t> de </a:t>
                </a:r>
                <a:r>
                  <a:rPr lang="en-US" dirty="0" err="1"/>
                  <a:t>erro</a:t>
                </a:r>
                <a:r>
                  <a:rPr lang="en-US" dirty="0"/>
                  <a:t> é dada </a:t>
                </a:r>
                <a:r>
                  <a:rPr lang="en-US" dirty="0" err="1"/>
                  <a:t>por</a:t>
                </a:r>
                <a:endParaRPr lang="en-US" dirty="0"/>
              </a:p>
              <a:p>
                <a:pPr marL="0" indent="0" algn="ctr">
                  <a:buNone/>
                </a:pPr>
                <a14:m>
                  <m:oMath xmlns:m="http://schemas.openxmlformats.org/officeDocument/2006/math">
                    <m:sSub>
                      <m:sSubPr>
                        <m:ctrlPr>
                          <a:rPr lang="nl-BE"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𝑒</m:t>
                        </m:r>
                      </m:sub>
                    </m:sSub>
                    <m:d>
                      <m:dPr>
                        <m:ctrlPr>
                          <a:rPr lang="en-US" b="0" i="1" smtClean="0">
                            <a:latin typeface="Cambria Math" panose="02040503050406030204" pitchFamily="18" charset="0"/>
                          </a:rPr>
                        </m:ctrlPr>
                      </m:dPr>
                      <m:e>
                        <m:r>
                          <a:rPr lang="pt-BR" b="1" i="1">
                            <a:latin typeface="Cambria Math" panose="02040503050406030204" pitchFamily="18" charset="0"/>
                            <a:ea typeface="Cambria Math" panose="02040503050406030204" pitchFamily="18" charset="0"/>
                          </a:rPr>
                          <m:t>𝒂</m:t>
                        </m:r>
                      </m:e>
                    </m:d>
                    <m:r>
                      <a:rPr lang="en-US"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smtClean="0">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smtClean="0">
                                <a:latin typeface="Cambria Math" panose="02040503050406030204" pitchFamily="18" charset="0"/>
                              </a:rPr>
                            </m:ctrlPr>
                          </m:sSupPr>
                          <m:e>
                            <m:d>
                              <m:dPr>
                                <m:begChr m:val="["/>
                                <m:endChr m:val="]"/>
                                <m:ctrlPr>
                                  <a:rPr lang="pt-BR" i="1" smtClean="0">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e>
                                </m:d>
                              </m:e>
                            </m:d>
                          </m:e>
                          <m:sup>
                            <m:r>
                              <a:rPr lang="pt-BR" b="0" i="1" smtClean="0">
                                <a:latin typeface="Cambria Math" panose="02040503050406030204" pitchFamily="18" charset="0"/>
                              </a:rPr>
                              <m:t>2</m:t>
                            </m:r>
                          </m:sup>
                        </m:sSup>
                      </m:e>
                    </m:nary>
                  </m:oMath>
                </a14:m>
                <a:r>
                  <a:rPr lang="nl-BE" dirty="0"/>
                  <a:t>.</a:t>
                </a:r>
              </a:p>
              <a:p>
                <a:pPr marL="0" indent="0">
                  <a:buNone/>
                </a:pPr>
                <a:r>
                  <a:rPr lang="en-US" dirty="0"/>
                  <a:t>E </a:t>
                </a:r>
                <a:r>
                  <a:rPr lang="en-US" dirty="0" err="1"/>
                  <a:t>atualização</a:t>
                </a:r>
                <a:r>
                  <a:rPr lang="en-US" dirty="0"/>
                  <a:t> dos </a:t>
                </a:r>
                <a:r>
                  <a:rPr lang="en-US" dirty="0" smtClean="0"/>
                  <a:t>pesos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b="0" i="1" smtClean="0">
                            <a:latin typeface="Cambria Math" panose="02040503050406030204" pitchFamily="18" charset="0"/>
                          </a:rPr>
                          <m:t>𝑘</m:t>
                        </m:r>
                      </m:sub>
                    </m:sSub>
                    <m:r>
                      <a:rPr lang="pt-BR" b="0" i="1" smtClean="0">
                        <a:latin typeface="Cambria Math" panose="02040503050406030204" pitchFamily="18" charset="0"/>
                      </a:rPr>
                      <m:t>, </m:t>
                    </m:r>
                    <m:r>
                      <a:rPr lang="pt-BR" b="0" i="1" smtClean="0">
                        <a:latin typeface="Cambria Math" panose="02040503050406030204" pitchFamily="18" charset="0"/>
                      </a:rPr>
                      <m:t>𝑘</m:t>
                    </m:r>
                    <m:r>
                      <a:rPr lang="pt-BR" b="0" i="1" smtClean="0">
                        <a:latin typeface="Cambria Math" panose="02040503050406030204" pitchFamily="18" charset="0"/>
                      </a:rPr>
                      <m:t>=1 </m:t>
                    </m:r>
                    <m:r>
                      <m:rPr>
                        <m:sty m:val="p"/>
                      </m:rPr>
                      <a:rPr lang="pt-BR" b="0" i="0" smtClean="0">
                        <a:latin typeface="Cambria Math" panose="02040503050406030204" pitchFamily="18" charset="0"/>
                      </a:rPr>
                      <m:t>e</m:t>
                    </m:r>
                    <m:r>
                      <a:rPr lang="pt-BR" b="0" i="1" smtClean="0">
                        <a:latin typeface="Cambria Math" panose="02040503050406030204" pitchFamily="18" charset="0"/>
                      </a:rPr>
                      <m:t> 2</m:t>
                    </m:r>
                  </m:oMath>
                </a14:m>
                <a:r>
                  <a:rPr lang="nl-BE" dirty="0"/>
                  <a:t> dada por</a:t>
                </a:r>
              </a:p>
              <a:p>
                <a:pPr marL="0" indent="0" algn="ctr">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𝐽</m:t>
                              </m:r>
                            </m:e>
                            <m:sub>
                              <m:r>
                                <a:rPr lang="pt-BR" i="1">
                                  <a:latin typeface="Cambria Math" panose="02040503050406030204" pitchFamily="18" charset="0"/>
                                  <a:ea typeface="Cambria Math" panose="02040503050406030204" pitchFamily="18" charset="0"/>
                                </a:rPr>
                                <m:t>𝑒</m:t>
                              </m:r>
                            </m:sub>
                          </m:sSub>
                          <m:d>
                            <m:dPr>
                              <m:ctrlPr>
                                <a:rPr lang="pt-BR" i="1">
                                  <a:latin typeface="Cambria Math" panose="02040503050406030204" pitchFamily="18" charset="0"/>
                                  <a:ea typeface="Cambria Math" panose="02040503050406030204" pitchFamily="18" charset="0"/>
                                </a:rPr>
                              </m:ctrlPr>
                            </m:dPr>
                            <m:e>
                              <m:r>
                                <a:rPr lang="pt-BR" b="1" i="1">
                                  <a:latin typeface="Cambria Math" panose="02040503050406030204" pitchFamily="18" charset="0"/>
                                  <a:ea typeface="Cambria Math" panose="02040503050406030204" pitchFamily="18" charset="0"/>
                                </a:rPr>
                                <m:t>𝒂</m:t>
                              </m:r>
                            </m:e>
                          </m:d>
                        </m:num>
                        <m:den>
                          <m:r>
                            <a:rPr lang="pt-BR" i="1">
                              <a:latin typeface="Cambria Math" panose="02040503050406030204" pitchFamily="18" charset="0"/>
                              <a:ea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b="0" i="1" smtClean="0">
                                  <a:latin typeface="Cambria Math" panose="02040503050406030204" pitchFamily="18" charset="0"/>
                                </a:rPr>
                                <m:t>𝑘</m:t>
                              </m:r>
                            </m:sub>
                          </m:sSub>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f>
                            <m:fPr>
                              <m:ctrlPr>
                                <a:rPr lang="pt-BR" i="1" smtClean="0">
                                  <a:latin typeface="Cambria Math" panose="02040503050406030204" pitchFamily="18" charset="0"/>
                                </a:rPr>
                              </m:ctrlPr>
                            </m:fPr>
                            <m:num>
                              <m:r>
                                <a:rPr lang="pt-BR" i="1" smtClean="0">
                                  <a:latin typeface="Cambria Math" panose="02040503050406030204" pitchFamily="18" charset="0"/>
                                </a:rPr>
                                <m:t>𝜕</m:t>
                              </m:r>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i="1">
                                                  <a:latin typeface="Cambria Math" panose="02040503050406030204" pitchFamily="18" charset="0"/>
                                                </a:rPr>
                                                <m:t>𝑛</m:t>
                                              </m:r>
                                            </m:e>
                                          </m:d>
                                        </m:e>
                                      </m:d>
                                    </m:e>
                                  </m:d>
                                </m:e>
                                <m:sup>
                                  <m:r>
                                    <a:rPr lang="pt-BR" i="1">
                                      <a:latin typeface="Cambria Math" panose="02040503050406030204" pitchFamily="18" charset="0"/>
                                    </a:rPr>
                                    <m:t>2</m:t>
                                  </m:r>
                                </m:sup>
                              </m:sSup>
                            </m:num>
                            <m:den>
                              <m:r>
                                <a:rPr lang="pt-BR" i="1" smtClean="0">
                                  <a:latin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den>
                          </m:f>
                        </m:e>
                      </m:nary>
                      <m:r>
                        <a:rPr lang="en-US" b="0" i="1" smtClean="0">
                          <a:latin typeface="Cambria Math" panose="02040503050406030204" pitchFamily="18" charset="0"/>
                        </a:rPr>
                        <m:t>=−</m:t>
                      </m:r>
                      <m:f>
                        <m:fPr>
                          <m:ctrlPr>
                            <a:rPr lang="pt-BR" i="1">
                              <a:latin typeface="Cambria Math" panose="02040503050406030204" pitchFamily="18" charset="0"/>
                            </a:rPr>
                          </m:ctrlPr>
                        </m:fPr>
                        <m:num>
                          <m:r>
                            <a:rPr lang="en-US" b="0" i="1" smtClean="0">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e>
                              </m:d>
                            </m:e>
                          </m:d>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b="0" i="1" smtClean="0">
                                  <a:latin typeface="Cambria Math" panose="02040503050406030204" pitchFamily="18" charset="0"/>
                                </a:rPr>
                                <m:t>𝑘</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e>
                      </m:nary>
                      <m:r>
                        <a:rPr lang="pt-BR" b="0" i="1" smtClean="0">
                          <a:latin typeface="Cambria Math" panose="02040503050406030204" pitchFamily="18" charset="0"/>
                        </a:rPr>
                        <m:t>,  </m:t>
                      </m:r>
                      <m:r>
                        <a:rPr lang="pt-BR" b="0" i="1" smtClean="0">
                          <a:latin typeface="Cambria Math" panose="02040503050406030204" pitchFamily="18" charset="0"/>
                        </a:rPr>
                        <m:t>𝑘</m:t>
                      </m:r>
                      <m:r>
                        <a:rPr lang="pt-BR" b="0" i="1" smtClean="0">
                          <a:latin typeface="Cambria Math" panose="02040503050406030204" pitchFamily="18" charset="0"/>
                        </a:rPr>
                        <m:t>=1,2,</m:t>
                      </m:r>
                    </m:oMath>
                  </m:oMathPara>
                </a14:m>
                <a:endParaRPr lang="en-US" i="1" dirty="0"/>
              </a:p>
              <a:p>
                <a:pPr marL="0" indent="0" algn="ctr">
                  <a:buNone/>
                </a:pPr>
                <a14:m>
                  <m:oMath xmlns:m="http://schemas.openxmlformats.org/officeDocument/2006/math">
                    <m:sSub>
                      <m:sSubPr>
                        <m:ctrlPr>
                          <a:rPr lang="nl-BE" i="1">
                            <a:latin typeface="Cambria Math" panose="02040503050406030204" pitchFamily="18" charset="0"/>
                          </a:rPr>
                        </m:ctrlPr>
                      </m:sSubPr>
                      <m:e>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𝐽</m:t>
                                </m:r>
                              </m:e>
                              <m:sub>
                                <m:r>
                                  <a:rPr lang="pt-BR" i="1">
                                    <a:latin typeface="Cambria Math" panose="02040503050406030204" pitchFamily="18" charset="0"/>
                                    <a:ea typeface="Cambria Math" panose="02040503050406030204" pitchFamily="18" charset="0"/>
                                  </a:rPr>
                                  <m:t>𝑒</m:t>
                                </m:r>
                              </m:sub>
                            </m:sSub>
                            <m:d>
                              <m:dPr>
                                <m:ctrlPr>
                                  <a:rPr lang="pt-BR" i="1">
                                    <a:latin typeface="Cambria Math" panose="02040503050406030204" pitchFamily="18" charset="0"/>
                                    <a:ea typeface="Cambria Math" panose="02040503050406030204" pitchFamily="18" charset="0"/>
                                  </a:rPr>
                                </m:ctrlPr>
                              </m:dPr>
                              <m:e>
                                <m:r>
                                  <a:rPr lang="pt-BR" b="1" i="1">
                                    <a:latin typeface="Cambria Math" panose="02040503050406030204" pitchFamily="18" charset="0"/>
                                    <a:ea typeface="Cambria Math" panose="02040503050406030204" pitchFamily="18" charset="0"/>
                                  </a:rPr>
                                  <m:t>𝒂</m:t>
                                </m:r>
                              </m:e>
                            </m:d>
                          </m:num>
                          <m:den>
                            <m:r>
                              <a:rPr lang="pt-BR" i="1">
                                <a:latin typeface="Cambria Math" panose="02040503050406030204" pitchFamily="18" charset="0"/>
                                <a:ea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den>
                        </m:f>
                        <m:r>
                          <a:rPr lang="pt-BR" i="1">
                            <a:latin typeface="Cambria Math" panose="02040503050406030204" pitchFamily="18" charset="0"/>
                            <a:ea typeface="Cambria Math" panose="02040503050406030204" pitchFamily="18" charset="0"/>
                          </a:rPr>
                          <m:t>∴</m:t>
                        </m:r>
                        <m:r>
                          <a:rPr lang="en-US" i="1">
                            <a:latin typeface="Cambria Math" panose="02040503050406030204" pitchFamily="18" charset="0"/>
                          </a:rPr>
                          <m:t>𝑎</m:t>
                        </m:r>
                      </m:e>
                      <m:sub>
                        <m:r>
                          <a:rPr lang="pt-BR" b="0" i="1" smtClean="0">
                            <a:latin typeface="Cambria Math" panose="02040503050406030204" pitchFamily="18" charset="0"/>
                          </a:rPr>
                          <m:t>𝑘</m:t>
                        </m:r>
                      </m:sub>
                    </m:sSub>
                    <m:r>
                      <a:rPr lang="en-US" b="0" i="0" smtClean="0">
                        <a:latin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nary>
                      <m:naryPr>
                        <m:chr m:val="∑"/>
                        <m:ctrlPr>
                          <a:rPr lang="pt-BR" i="1" smtClean="0">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e>
                            </m:d>
                          </m:e>
                        </m:d>
                      </m:e>
                    </m:nary>
                    <m:sSub>
                      <m:sSubPr>
                        <m:ctrlPr>
                          <a:rPr lang="en-US"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𝑘</m:t>
                        </m:r>
                      </m:sub>
                    </m:sSub>
                    <m:r>
                      <a:rPr lang="pt-BR" b="0" i="1" smtClean="0">
                        <a:latin typeface="Cambria Math" panose="02040503050406030204" pitchFamily="18" charset="0"/>
                      </a:rPr>
                      <m:t>(</m:t>
                    </m:r>
                    <m:r>
                      <a:rPr lang="pt-BR" b="0" i="1" smtClean="0">
                        <a:latin typeface="Cambria Math" panose="02040503050406030204" pitchFamily="18" charset="0"/>
                      </a:rPr>
                      <m:t>𝑛</m:t>
                    </m:r>
                    <m:r>
                      <a:rPr lang="pt-BR" b="0" i="1" smtClean="0">
                        <a:latin typeface="Cambria Math" panose="02040503050406030204" pitchFamily="18" charset="0"/>
                      </a:rPr>
                      <m:t>)</m:t>
                    </m:r>
                  </m:oMath>
                </a14:m>
                <a:r>
                  <a:rPr lang="nl-BE" dirty="0"/>
                  <a:t>,  </a:t>
                </a:r>
                <a14:m>
                  <m:oMath xmlns:m="http://schemas.openxmlformats.org/officeDocument/2006/math">
                    <m:r>
                      <a:rPr lang="pt-BR" i="1">
                        <a:latin typeface="Cambria Math" panose="02040503050406030204" pitchFamily="18" charset="0"/>
                      </a:rPr>
                      <m:t>𝑘</m:t>
                    </m:r>
                    <m:r>
                      <a:rPr lang="pt-BR" i="1">
                        <a:latin typeface="Cambria Math" panose="02040503050406030204" pitchFamily="18" charset="0"/>
                      </a:rPr>
                      <m:t>=1,2</m:t>
                    </m:r>
                    <m:r>
                      <a:rPr lang="pt-BR" b="0" i="0" smtClean="0">
                        <a:latin typeface="Cambria Math" panose="02040503050406030204" pitchFamily="18" charset="0"/>
                      </a:rPr>
                      <m:t>.</m:t>
                    </m:r>
                  </m:oMath>
                </a14:m>
                <a:endParaRPr lang="nl-BE" dirty="0"/>
              </a:p>
              <a:p>
                <a:pPr marL="0" indent="0">
                  <a:buNone/>
                </a:pPr>
                <a:r>
                  <a:rPr lang="en-US" dirty="0" err="1"/>
                  <a:t>onde</a:t>
                </a:r>
                <a:r>
                  <a:rPr lang="en-US" dirty="0"/>
                  <a:t> o </a:t>
                </a:r>
                <a:r>
                  <a:rPr lang="en-US" dirty="0" err="1"/>
                  <a:t>termo</a:t>
                </a:r>
                <a:r>
                  <a:rPr lang="en-US" dirty="0"/>
                  <a:t>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𝑁</m:t>
                        </m:r>
                      </m:den>
                    </m:f>
                  </m:oMath>
                </a14:m>
                <a:r>
                  <a:rPr lang="en-US" dirty="0"/>
                  <a:t> </a:t>
                </a:r>
                <a:r>
                  <a:rPr lang="en-US" dirty="0" err="1"/>
                  <a:t>foi</a:t>
                </a:r>
                <a:r>
                  <a:rPr lang="en-US" dirty="0"/>
                  <a:t> </a:t>
                </a:r>
                <a:r>
                  <a:rPr lang="en-US" dirty="0" err="1"/>
                  <a:t>absorvido</a:t>
                </a:r>
                <a:r>
                  <a:rPr lang="en-US" dirty="0"/>
                  <a:t> </a:t>
                </a:r>
                <a:r>
                  <a:rPr lang="en-US" dirty="0" err="1"/>
                  <a:t>pelo</a:t>
                </a:r>
                <a:r>
                  <a:rPr lang="en-US" dirty="0"/>
                  <a:t> </a:t>
                </a:r>
                <a:r>
                  <a:rPr lang="en-US" b="1" i="1" dirty="0" err="1"/>
                  <a:t>passo</a:t>
                </a:r>
                <a:r>
                  <a:rPr lang="en-US" b="1" i="1" dirty="0"/>
                  <a:t> de </a:t>
                </a:r>
                <a:r>
                  <a:rPr lang="en-US" b="1" i="1" dirty="0" err="1"/>
                  <a:t>aprendizagem</a:t>
                </a:r>
                <a:r>
                  <a:rPr lang="en-US" dirty="0"/>
                  <a:t>, </a:t>
                </a:r>
                <a14:m>
                  <m:oMath xmlns:m="http://schemas.openxmlformats.org/officeDocument/2006/math">
                    <m:r>
                      <a:rPr lang="en-US" i="1">
                        <a:latin typeface="Cambria Math" panose="02040503050406030204" pitchFamily="18" charset="0"/>
                        <a:ea typeface="Cambria Math" panose="02040503050406030204" pitchFamily="18" charset="0"/>
                      </a:rPr>
                      <m:t>𝛼</m:t>
                    </m:r>
                  </m:oMath>
                </a14:m>
                <a:r>
                  <a:rPr lang="en-US" dirty="0"/>
                  <a:t>.</a:t>
                </a:r>
                <a:endParaRPr lang="nl-BE" dirty="0"/>
              </a:p>
            </p:txBody>
          </p:sp>
        </mc:Choice>
        <mc:Fallback xmlns="">
          <p:sp>
            <p:nvSpPr>
              <p:cNvPr id="4" name="Content Placeholder 2"/>
              <p:cNvSpPr>
                <a:spLocks noGrp="1" noRot="1" noChangeAspect="1" noMove="1" noResize="1" noEditPoints="1" noAdjustHandles="1" noChangeArrowheads="1" noChangeShapeType="1" noTextEdit="1"/>
              </p:cNvSpPr>
              <p:nvPr>
                <p:ph idx="1"/>
              </p:nvPr>
            </p:nvSpPr>
            <p:spPr>
              <a:xfrm>
                <a:off x="838200" y="1428750"/>
                <a:ext cx="11238186" cy="3399168"/>
              </a:xfrm>
              <a:blipFill rotWithShape="0">
                <a:blip r:embed="rId3"/>
                <a:stretch>
                  <a:fillRect l="-488" t="-2867" b="-1075"/>
                </a:stretch>
              </a:blipFill>
            </p:spPr>
            <p:txBody>
              <a:bodyPr/>
              <a:lstStyle/>
              <a:p>
                <a:r>
                  <a:rPr lang="pt-BR">
                    <a:noFill/>
                  </a:rPr>
                  <a:t> </a:t>
                </a:r>
              </a:p>
            </p:txBody>
          </p:sp>
        </mc:Fallback>
      </mc:AlternateContent>
      <p:sp>
        <p:nvSpPr>
          <p:cNvPr id="5" name="TextBox 4"/>
          <p:cNvSpPr txBox="1"/>
          <p:nvPr/>
        </p:nvSpPr>
        <p:spPr>
          <a:xfrm>
            <a:off x="4263240" y="843240"/>
            <a:ext cx="6952343" cy="369332"/>
          </a:xfrm>
          <a:prstGeom prst="rect">
            <a:avLst/>
          </a:prstGeom>
          <a:noFill/>
        </p:spPr>
        <p:txBody>
          <a:bodyPr wrap="square" rtlCol="0">
            <a:spAutoFit/>
          </a:bodyPr>
          <a:lstStyle/>
          <a:p>
            <a:r>
              <a:rPr lang="pt-BR" u="sng" dirty="0" smtClean="0">
                <a:solidFill>
                  <a:srgbClr val="00B0F0"/>
                </a:solidFill>
                <a:hlinkClick r:id="rId4"/>
              </a:rPr>
              <a:t>Exemplo</a:t>
            </a:r>
            <a:r>
              <a:rPr lang="pt-BR" u="sng" dirty="0">
                <a:solidFill>
                  <a:srgbClr val="00B0F0"/>
                </a:solidFill>
                <a:hlinkClick r:id="rId4"/>
              </a:rPr>
              <a:t>: </a:t>
            </a:r>
            <a:r>
              <a:rPr lang="pt-BR" u="sng" dirty="0" smtClean="0">
                <a:solidFill>
                  <a:srgbClr val="00B0F0"/>
                </a:solidFill>
                <a:hlinkClick r:id="rId4"/>
              </a:rPr>
              <a:t>exemplo_regressao_linear_gradiente_descendente.ipynb</a:t>
            </a:r>
            <a:endParaRPr lang="pt-BR" u="sng" dirty="0">
              <a:solidFill>
                <a:srgbClr val="00B0F0"/>
              </a:solidFill>
            </a:endParaRPr>
          </a:p>
        </p:txBody>
      </p:sp>
      <p:sp>
        <p:nvSpPr>
          <p:cNvPr id="11" name="TextBox 10"/>
          <p:cNvSpPr txBox="1"/>
          <p:nvPr/>
        </p:nvSpPr>
        <p:spPr>
          <a:xfrm>
            <a:off x="9713626" y="2457006"/>
            <a:ext cx="1783080" cy="523220"/>
          </a:xfrm>
          <a:prstGeom prst="rect">
            <a:avLst/>
          </a:prstGeom>
          <a:noFill/>
        </p:spPr>
        <p:txBody>
          <a:bodyPr wrap="square" rtlCol="0">
            <a:spAutoFit/>
          </a:bodyPr>
          <a:lstStyle/>
          <a:p>
            <a:pPr algn="ctr"/>
            <a:r>
              <a:rPr lang="pt-BR" sz="1400" dirty="0" smtClean="0"/>
              <a:t>Operação da derivada parcial é distributiva.</a:t>
            </a:r>
            <a:endParaRPr lang="pt-BR" sz="1400" dirty="0"/>
          </a:p>
        </p:txBody>
      </p:sp>
      <p:cxnSp>
        <p:nvCxnSpPr>
          <p:cNvPr id="12" name="Straight Arrow Connector 11"/>
          <p:cNvCxnSpPr>
            <a:stCxn id="11" idx="1"/>
          </p:cNvCxnSpPr>
          <p:nvPr/>
        </p:nvCxnSpPr>
        <p:spPr>
          <a:xfrm flipH="1">
            <a:off x="2796540" y="2718616"/>
            <a:ext cx="6917086" cy="47778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754582" y="4634473"/>
            <a:ext cx="1647411" cy="1169551"/>
          </a:xfrm>
          <a:prstGeom prst="rect">
            <a:avLst/>
          </a:prstGeom>
          <a:noFill/>
        </p:spPr>
        <p:txBody>
          <a:bodyPr wrap="square" rtlCol="0">
            <a:spAutoFit/>
          </a:bodyPr>
          <a:lstStyle/>
          <a:p>
            <a:pPr algn="ctr"/>
            <a:r>
              <a:rPr lang="pt-BR" sz="1400" dirty="0" smtClean="0"/>
              <a:t>Superfície de contorno com o caminho feito pelo </a:t>
            </a:r>
            <a:r>
              <a:rPr lang="pt-BR" sz="1400" dirty="0"/>
              <a:t>algoritmo até </a:t>
            </a:r>
            <a:r>
              <a:rPr lang="pt-BR" sz="1400" dirty="0" smtClean="0"/>
              <a:t>a convergência.</a:t>
            </a:r>
            <a:endParaRPr lang="pt-BR" sz="1400" dirty="0"/>
          </a:p>
        </p:txBody>
      </p:sp>
      <p:sp>
        <p:nvSpPr>
          <p:cNvPr id="13" name="Rectangle 12"/>
          <p:cNvSpPr/>
          <p:nvPr/>
        </p:nvSpPr>
        <p:spPr>
          <a:xfrm>
            <a:off x="8065246" y="4634473"/>
            <a:ext cx="1647411" cy="738664"/>
          </a:xfrm>
          <a:prstGeom prst="rect">
            <a:avLst/>
          </a:prstGeom>
          <a:noFill/>
        </p:spPr>
        <p:txBody>
          <a:bodyPr wrap="square" rtlCol="0">
            <a:spAutoFit/>
          </a:bodyPr>
          <a:lstStyle/>
          <a:p>
            <a:pPr algn="ctr"/>
            <a:r>
              <a:rPr lang="pt-BR" sz="1400" dirty="0" smtClean="0"/>
              <a:t>Curva do EQM em função do número de épocas.</a:t>
            </a:r>
            <a:endParaRPr lang="pt-BR" sz="1400" dirty="0"/>
          </a:p>
        </p:txBody>
      </p:sp>
      <p:pic>
        <p:nvPicPr>
          <p:cNvPr id="6" name="Picture 5"/>
          <p:cNvPicPr>
            <a:picLocks noChangeAspect="1"/>
          </p:cNvPicPr>
          <p:nvPr/>
        </p:nvPicPr>
        <p:blipFill rotWithShape="1">
          <a:blip r:embed="rId5" cstate="print">
            <a:extLst>
              <a:ext uri="{28A0092B-C50C-407E-A947-70E740481C1C}">
                <a14:useLocalDpi xmlns:a14="http://schemas.microsoft.com/office/drawing/2010/main" val="0"/>
              </a:ext>
            </a:extLst>
          </a:blip>
          <a:srcRect l="5843" t="25952" r="25493" b="22204"/>
          <a:stretch/>
        </p:blipFill>
        <p:spPr>
          <a:xfrm>
            <a:off x="698516" y="4634473"/>
            <a:ext cx="2857170" cy="2157259"/>
          </a:xfrm>
          <a:prstGeom prst="rect">
            <a:avLst/>
          </a:prstGeom>
        </p:spPr>
      </p:pic>
      <p:pic>
        <p:nvPicPr>
          <p:cNvPr id="15" name="Picture 14"/>
          <p:cNvPicPr>
            <a:picLocks noChangeAspect="1"/>
          </p:cNvPicPr>
          <p:nvPr/>
        </p:nvPicPr>
        <p:blipFill rotWithShape="1">
          <a:blip r:embed="rId6" cstate="print">
            <a:extLst>
              <a:ext uri="{28A0092B-C50C-407E-A947-70E740481C1C}">
                <a14:useLocalDpi xmlns:a14="http://schemas.microsoft.com/office/drawing/2010/main" val="0"/>
              </a:ext>
            </a:extLst>
          </a:blip>
          <a:srcRect l="867" t="11756" r="9456" b="3405"/>
          <a:stretch/>
        </p:blipFill>
        <p:spPr>
          <a:xfrm>
            <a:off x="5401993" y="4621629"/>
            <a:ext cx="2340349" cy="2214069"/>
          </a:xfrm>
          <a:prstGeom prst="rect">
            <a:avLst/>
          </a:prstGeom>
        </p:spPr>
      </p:pic>
      <p:cxnSp>
        <p:nvCxnSpPr>
          <p:cNvPr id="7" name="Straight Arrow Connector 6"/>
          <p:cNvCxnSpPr>
            <a:stCxn id="3" idx="2"/>
          </p:cNvCxnSpPr>
          <p:nvPr/>
        </p:nvCxnSpPr>
        <p:spPr>
          <a:xfrm>
            <a:off x="4578288" y="5804024"/>
            <a:ext cx="1481743" cy="3137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p:nvPicPr>
        <p:blipFill rotWithShape="1">
          <a:blip r:embed="rId7" cstate="print">
            <a:extLst>
              <a:ext uri="{28A0092B-C50C-407E-A947-70E740481C1C}">
                <a14:useLocalDpi xmlns:a14="http://schemas.microsoft.com/office/drawing/2010/main" val="0"/>
              </a:ext>
            </a:extLst>
          </a:blip>
          <a:srcRect l="1974" t="11775" r="8994" b="3675"/>
          <a:stretch/>
        </p:blipFill>
        <p:spPr>
          <a:xfrm>
            <a:off x="9645451" y="4590886"/>
            <a:ext cx="2356208" cy="2237618"/>
          </a:xfrm>
          <a:prstGeom prst="rect">
            <a:avLst/>
          </a:prstGeom>
        </p:spPr>
      </p:pic>
      <p:cxnSp>
        <p:nvCxnSpPr>
          <p:cNvPr id="14" name="Straight Arrow Connector 13"/>
          <p:cNvCxnSpPr/>
          <p:nvPr/>
        </p:nvCxnSpPr>
        <p:spPr>
          <a:xfrm>
            <a:off x="8885215" y="5360274"/>
            <a:ext cx="1556643" cy="90571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31796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4075"/>
          </a:xfrm>
        </p:spPr>
        <p:txBody>
          <a:bodyPr/>
          <a:lstStyle/>
          <a:p>
            <a:r>
              <a:rPr lang="pt-BR" dirty="0"/>
              <a:t>Versões do Gradiente Descendente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199" y="1422400"/>
                <a:ext cx="11179630" cy="5435600"/>
              </a:xfrm>
            </p:spPr>
            <p:txBody>
              <a:bodyPr>
                <a:normAutofit lnSpcReduction="10000"/>
              </a:bodyPr>
              <a:lstStyle/>
              <a:p>
                <a:pPr marL="0" indent="0" algn="just">
                  <a:buNone/>
                </a:pPr>
                <a:r>
                  <a:rPr lang="pt-BR" dirty="0" smtClean="0"/>
                  <a:t>Existem 3 diferentes versões para a implementação do algoritmo do Gradiente Descendente: Batelada, Estocástico e Mini-Batch.</a:t>
                </a:r>
              </a:p>
              <a:p>
                <a:pPr algn="just"/>
                <a:r>
                  <a:rPr lang="pt-BR" b="1" dirty="0"/>
                  <a:t>Batelada (do inglês </a:t>
                </a:r>
                <a:r>
                  <a:rPr lang="pt-BR" b="1" i="1" dirty="0"/>
                  <a:t>batch</a:t>
                </a:r>
                <a:r>
                  <a:rPr lang="pt-BR" b="1" dirty="0"/>
                  <a:t>)</a:t>
                </a:r>
                <a:r>
                  <a:rPr lang="pt-BR" dirty="0"/>
                  <a:t>: a cada </a:t>
                </a:r>
                <a:r>
                  <a:rPr lang="pt-BR" dirty="0" smtClean="0"/>
                  <a:t>iteração (nesse caso, uma época) </a:t>
                </a:r>
                <a:r>
                  <a:rPr lang="pt-BR" dirty="0"/>
                  <a:t>do algoritmo, </a:t>
                </a:r>
                <a:r>
                  <a:rPr lang="pt-BR" b="1" i="1" dirty="0"/>
                  <a:t>todos</a:t>
                </a:r>
                <a:r>
                  <a:rPr lang="pt-BR" dirty="0"/>
                  <a:t> os exemplos de treinamento são considerados no processo de treinamento do modelo. Esta versão foi </a:t>
                </a:r>
                <a:r>
                  <a:rPr lang="pt-BR" dirty="0" smtClean="0"/>
                  <a:t>a utilizada </a:t>
                </a:r>
                <a:r>
                  <a:rPr lang="pt-BR" dirty="0" smtClean="0"/>
                  <a:t>no exemplo anterior. </a:t>
                </a:r>
                <a:endParaRPr lang="pt-BR" i="1" dirty="0">
                  <a:latin typeface="Cambria Math" panose="02040503050406030204" pitchFamily="18" charset="0"/>
                </a:endParaRPr>
              </a:p>
              <a:p>
                <a:pPr marL="0" indent="0" algn="ctr">
                  <a:buNone/>
                </a:pPr>
                <a14:m>
                  <m:oMath xmlns:m="http://schemas.openxmlformats.org/officeDocument/2006/math">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a:latin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nary>
                      <m:naryPr>
                        <m:chr m:val="∑"/>
                        <m:ctrlPr>
                          <a:rPr lang="pt-BR" i="1">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i="1" dirty="0">
                                <a:latin typeface="Cambria Math" panose="02040503050406030204" pitchFamily="18" charset="0"/>
                              </a:rPr>
                              <m:t>−</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e>
                            </m:d>
                          </m:e>
                        </m:d>
                      </m:e>
                    </m:nary>
                    <m:sSub>
                      <m:sSubPr>
                        <m:ctrlPr>
                          <a:rPr lang="en-US"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r>
                      <a:rPr lang="pt-BR" i="1">
                        <a:latin typeface="Cambria Math" panose="02040503050406030204" pitchFamily="18" charset="0"/>
                      </a:rPr>
                      <m:t>(</m:t>
                    </m:r>
                    <m:r>
                      <a:rPr lang="pt-BR" b="0" i="1" smtClean="0">
                        <a:latin typeface="Cambria Math" panose="02040503050406030204" pitchFamily="18" charset="0"/>
                      </a:rPr>
                      <m:t>𝑛</m:t>
                    </m:r>
                    <m:r>
                      <a:rPr lang="pt-BR" i="1">
                        <a:latin typeface="Cambria Math" panose="02040503050406030204" pitchFamily="18" charset="0"/>
                      </a:rPr>
                      <m:t>)</m:t>
                    </m:r>
                  </m:oMath>
                </a14:m>
                <a:r>
                  <a:rPr lang="nl-BE" dirty="0"/>
                  <a:t>,  </a:t>
                </a:r>
                <a14:m>
                  <m:oMath xmlns:m="http://schemas.openxmlformats.org/officeDocument/2006/math">
                    <m:r>
                      <a:rPr lang="pt-BR" i="1">
                        <a:latin typeface="Cambria Math" panose="02040503050406030204" pitchFamily="18" charset="0"/>
                      </a:rPr>
                      <m:t>𝑘</m:t>
                    </m:r>
                    <m:r>
                      <a:rPr lang="pt-BR" i="1">
                        <a:latin typeface="Cambria Math" panose="02040503050406030204" pitchFamily="18" charset="0"/>
                      </a:rPr>
                      <m:t>=1,…, </m:t>
                    </m:r>
                    <m:r>
                      <a:rPr lang="pt-BR" b="0" i="1" smtClean="0">
                        <a:latin typeface="Cambria Math" panose="02040503050406030204" pitchFamily="18" charset="0"/>
                      </a:rPr>
                      <m:t>𝐾</m:t>
                    </m:r>
                  </m:oMath>
                </a14:m>
                <a:endParaRPr lang="pt-BR" dirty="0" smtClean="0"/>
              </a:p>
              <a:p>
                <a:pPr marL="0" indent="0">
                  <a:buNone/>
                </a:pPr>
                <a:r>
                  <a:rPr lang="pt-BR" b="1" dirty="0" smtClean="0"/>
                  <a:t>Características</a:t>
                </a:r>
                <a:r>
                  <a:rPr lang="pt-BR" dirty="0" smtClean="0"/>
                  <a:t>:</a:t>
                </a:r>
                <a:endParaRPr lang="pt-BR" dirty="0"/>
              </a:p>
              <a:p>
                <a:pPr lvl="1" algn="just">
                  <a:buFont typeface="Courier New" panose="02070309020205020404" pitchFamily="49" charset="0"/>
                  <a:buChar char="o"/>
                </a:pPr>
                <a:r>
                  <a:rPr lang="pt-BR" dirty="0"/>
                  <a:t>Utilizado quando se possui previamente todos os atributos e rótulos de treinamento, ou seja, o conjunto de treinamento.</a:t>
                </a:r>
              </a:p>
              <a:p>
                <a:pPr lvl="1" algn="just">
                  <a:buFont typeface="Courier New" panose="02070309020205020404" pitchFamily="49" charset="0"/>
                  <a:buChar char="o"/>
                </a:pPr>
                <a:r>
                  <a:rPr lang="pt-BR" b="1" dirty="0"/>
                  <a:t>Convergência garantida</a:t>
                </a:r>
                <a:r>
                  <a:rPr lang="pt-BR" dirty="0"/>
                  <a:t>,</a:t>
                </a:r>
                <a:r>
                  <a:rPr lang="pt-BR" b="1" dirty="0"/>
                  <a:t> </a:t>
                </a:r>
                <a:r>
                  <a:rPr lang="pt-BR" dirty="0"/>
                  <a:t>dado que o passo de aprendizagem </a:t>
                </a:r>
                <a:r>
                  <a:rPr lang="pt-BR" dirty="0" smtClean="0"/>
                  <a:t>tenha o tamanho </a:t>
                </a:r>
                <a:r>
                  <a:rPr lang="pt-BR" dirty="0" smtClean="0"/>
                  <a:t>apropriado e se espere tempo suficiente.</a:t>
                </a:r>
                <a:endParaRPr lang="pt-BR" dirty="0"/>
              </a:p>
              <a:p>
                <a:pPr lvl="1" algn="just">
                  <a:buFont typeface="Courier New" panose="02070309020205020404" pitchFamily="49" charset="0"/>
                  <a:buChar char="o"/>
                </a:pPr>
                <a:r>
                  <a:rPr lang="pt-BR" b="1" dirty="0"/>
                  <a:t>Convergência pode ser bem lenta</a:t>
                </a:r>
                <a:r>
                  <a:rPr lang="pt-BR" dirty="0"/>
                  <a:t>, dado que o modelo é apresentado a todos os exemplos a cada época.</a:t>
                </a:r>
                <a:endParaRPr lang="pt-BR" b="1"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199" y="1422400"/>
                <a:ext cx="11179630" cy="5435600"/>
              </a:xfrm>
              <a:blipFill rotWithShape="0">
                <a:blip r:embed="rId3"/>
                <a:stretch>
                  <a:fillRect l="-1091" t="-2466" r="-1145"/>
                </a:stretch>
              </a:blipFill>
            </p:spPr>
            <p:txBody>
              <a:bodyPr/>
              <a:lstStyle/>
              <a:p>
                <a:r>
                  <a:rPr lang="pt-BR">
                    <a:noFill/>
                  </a:rPr>
                  <a:t> </a:t>
                </a:r>
              </a:p>
            </p:txBody>
          </p:sp>
        </mc:Fallback>
      </mc:AlternateContent>
      <p:sp>
        <p:nvSpPr>
          <p:cNvPr id="4" name="Rectangle 3"/>
          <p:cNvSpPr/>
          <p:nvPr/>
        </p:nvSpPr>
        <p:spPr>
          <a:xfrm>
            <a:off x="3274481" y="3664928"/>
            <a:ext cx="809896" cy="58864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690734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15467</TotalTime>
  <Words>3226</Words>
  <Application>Microsoft Office PowerPoint</Application>
  <PresentationFormat>Widescreen</PresentationFormat>
  <Paragraphs>324</Paragraphs>
  <Slides>18</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Cambria Math</vt:lpstr>
      <vt:lpstr>Courier New</vt:lpstr>
      <vt:lpstr>Wingdings</vt:lpstr>
      <vt:lpstr>Office Theme</vt:lpstr>
      <vt:lpstr>T319 - Introdução ao Aprendizado de Máquina: Regressão Linear (Parte II)</vt:lpstr>
      <vt:lpstr>Recapitulando</vt:lpstr>
      <vt:lpstr>Vetor Gradiente</vt:lpstr>
      <vt:lpstr>Gradiente Ascendente</vt:lpstr>
      <vt:lpstr>Gradiente Descendente</vt:lpstr>
      <vt:lpstr>Características do Gradiente Descendente</vt:lpstr>
      <vt:lpstr>O Algoritmo do Gradiente do Descendente (GD)</vt:lpstr>
      <vt:lpstr>Exemplo</vt:lpstr>
      <vt:lpstr>Versões do Gradiente Descendente</vt:lpstr>
      <vt:lpstr>Características do GD em Batelada</vt:lpstr>
      <vt:lpstr>Versões do Gradiente Descendente</vt:lpstr>
      <vt:lpstr>Características do GD Estocástico</vt:lpstr>
      <vt:lpstr>GD Estocástico com Scikit-Learn </vt:lpstr>
      <vt:lpstr>Versões do Gradiente Descendente</vt:lpstr>
      <vt:lpstr>Características do GD com Mini-Batch</vt:lpstr>
      <vt:lpstr>Tarefas</vt:lpstr>
      <vt:lpstr>PowerPoint Presentation</vt:lpstr>
      <vt:lpstr>PowerPoint Presentation</vt:lpstr>
    </vt:vector>
  </TitlesOfParts>
  <Company>UGent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Felipe Augusto Pereira de Figueiredo (UGent-imec)</dc:creator>
  <cp:lastModifiedBy>Felipe Augusto Pereira de Figueiredo</cp:lastModifiedBy>
  <cp:revision>2101</cp:revision>
  <dcterms:created xsi:type="dcterms:W3CDTF">2020-02-17T11:18:32Z</dcterms:created>
  <dcterms:modified xsi:type="dcterms:W3CDTF">2021-05-03T00:59:56Z</dcterms:modified>
</cp:coreProperties>
</file>