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443" r:id="rId3"/>
    <p:sldId id="466" r:id="rId4"/>
    <p:sldId id="467" r:id="rId5"/>
    <p:sldId id="479" r:id="rId6"/>
    <p:sldId id="469" r:id="rId7"/>
    <p:sldId id="470" r:id="rId8"/>
    <p:sldId id="459" r:id="rId9"/>
    <p:sldId id="472" r:id="rId10"/>
    <p:sldId id="475" r:id="rId11"/>
    <p:sldId id="473" r:id="rId12"/>
    <p:sldId id="476" r:id="rId13"/>
    <p:sldId id="474" r:id="rId14"/>
    <p:sldId id="478" r:id="rId15"/>
    <p:sldId id="441" r:id="rId16"/>
    <p:sldId id="317" r:id="rId17"/>
    <p:sldId id="465" r:id="rId1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02" autoAdjust="0"/>
    <p:restoredTop sz="94434" autoAdjust="0"/>
  </p:normalViewPr>
  <p:slideViewPr>
    <p:cSldViewPr snapToGrid="0">
      <p:cViewPr varScale="1">
        <p:scale>
          <a:sx n="70" d="100"/>
          <a:sy n="70"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14/07/2021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barulhentas,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dirty="0" smtClean="0"/>
                  <a:t>.</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a:t>
                </a:r>
                <a:r>
                  <a:rPr lang="pt-BR" dirty="0" smtClean="0"/>
                  <a:t>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456029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25070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3761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39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37924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271974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14/07/2021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14/07/2021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14/07/2021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14/07/2021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14/07/2021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14/07/2021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14/07/2021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14/07/2021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14/07/2021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14/07/2021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14/07/2021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14/07/2021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mybinder.org/v2/gh/zz4fap/t319_aprendizado_de_maquina/main?filepath=notebooks/regression/gd_versions/batch_gradient_descent_with_figures.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gd_versions/stocastic_gradient_descent_with_figures.ipynb" TargetMode="External"/><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mybinder.org/v2/gh/zz4fap/t319_aprendizado_de_maquina/main?filepath=notebooks/regression/gd_versions/mini_batch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mybinder.org/v2/gh/zz4fap/t319_aprendizado_de_maquina/main?filepath=notebooks/regression/exemplo_regressao_linear_gradiente_descendente.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mínimo após alcançá-lo. </a:t>
                </a:r>
              </a:p>
              <a:p>
                <a:pPr>
                  <a:spcBef>
                    <a:spcPts val="600"/>
                  </a:spcBef>
                </a:pPr>
                <a:r>
                  <a:rPr lang="pt-BR" dirty="0"/>
                  <a:t>Algoritmo para no mínimo pois o vetor gradiente no ponto ótimo é 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b="-5864"/>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183" t="11115" r="5914" b="4048"/>
          <a:stretch/>
        </p:blipFill>
        <p:spPr>
          <a:xfrm>
            <a:off x="8711364" y="1324300"/>
            <a:ext cx="2953194" cy="2696839"/>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252025"/>
                <a:ext cx="11165115" cy="5605975"/>
              </a:xfrm>
            </p:spPr>
            <p:txBody>
              <a:bodyPr>
                <a:normAutofit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b="1" dirty="0" smtClean="0"/>
                  <a:t>Características:</a:t>
                </a:r>
                <a:endParaRPr lang="pt-BR" dirty="0"/>
              </a:p>
              <a:p>
                <a:pPr lvl="1" algn="just">
                  <a:buFont typeface="Courier New" panose="02070309020205020404" pitchFamily="49" charset="0"/>
                  <a:buChar char="o"/>
                </a:pPr>
                <a:r>
                  <a:rPr lang="pt-BR" b="1" i="1" dirty="0" smtClean="0"/>
                  <a:t>Aproximação</a:t>
                </a:r>
                <a:r>
                  <a:rPr lang="pt-BR" b="1" dirty="0" smtClean="0"/>
                  <a:t> </a:t>
                </a:r>
                <a:r>
                  <a:rPr lang="pt-BR" b="1" i="1" dirty="0" smtClean="0"/>
                  <a:t>estocástica do gradiente</a:t>
                </a:r>
                <a:r>
                  <a:rPr lang="pt-BR" dirty="0" smtClean="0"/>
                  <a:t>: gradiente </a:t>
                </a:r>
                <a:r>
                  <a:rPr lang="pt-BR" dirty="0"/>
                  <a:t>calculado com um único </a:t>
                </a:r>
                <a:r>
                  <a:rPr lang="pt-BR" dirty="0" smtClean="0"/>
                  <a:t>exemplo. </a:t>
                </a:r>
              </a:p>
              <a:p>
                <a:pPr lvl="1" algn="just">
                  <a:buFont typeface="Courier New" panose="02070309020205020404" pitchFamily="49" charset="0"/>
                  <a:buChar char="o"/>
                </a:pPr>
                <a:r>
                  <a:rPr lang="pt-BR" dirty="0"/>
                  <a:t>U</a:t>
                </a:r>
                <a:r>
                  <a:rPr lang="pt-BR" dirty="0" smtClean="0"/>
                  <a:t>tilizado quando os atributos e rótulos são obtidos sequencialmente.</a:t>
                </a:r>
              </a:p>
              <a:p>
                <a:pPr lvl="1" algn="just">
                  <a:buFont typeface="Courier New" panose="02070309020205020404" pitchFamily="49" charset="0"/>
                  <a:buChar char="o"/>
                </a:pPr>
                <a:r>
                  <a:rPr lang="pt-BR" dirty="0" smtClean="0"/>
                  <a:t>Ou </a:t>
                </a:r>
                <a:r>
                  <a:rPr lang="pt-BR" dirty="0"/>
                  <a:t>quando o conjunto de treinamento é muito grande. </a:t>
                </a:r>
                <a:endParaRPr lang="pt-BR" dirty="0" smtClean="0"/>
              </a:p>
              <a:p>
                <a:pPr lvl="1" algn="just">
                  <a:buFont typeface="Courier New" panose="02070309020205020404" pitchFamily="49" charset="0"/>
                  <a:buChar char="o"/>
                </a:pPr>
                <a:r>
                  <a:rPr lang="pt-BR" dirty="0" smtClean="0"/>
                  <a:t>Computacionalmente mais rápido e menos custoso em termos de memória que o GD em batelada.</a:t>
                </a:r>
                <a:endParaRPr lang="pt-BR" dirty="0"/>
              </a:p>
              <a:p>
                <a:pPr lvl="1" algn="just">
                  <a:buFont typeface="Courier New" panose="02070309020205020404" pitchFamily="49" charset="0"/>
                  <a:buChar char="o"/>
                </a:pPr>
                <a:r>
                  <a:rPr lang="pt-BR" b="1" dirty="0" smtClean="0"/>
                  <a:t>Convergência não </a:t>
                </a:r>
                <a:r>
                  <a:rPr lang="pt-BR" b="1" dirty="0"/>
                  <a:t>é garantida</a:t>
                </a:r>
                <a:r>
                  <a:rPr lang="pt-BR" dirty="0"/>
                  <a:t> com um passo de aprendizagem fixo. O algoritmo pode oscilar em torno do mínimo sem nunca convergir para o valores ótimos. </a:t>
                </a:r>
              </a:p>
              <a:p>
                <a:pPr lvl="1" algn="just">
                  <a:buFont typeface="Courier New" panose="02070309020205020404" pitchFamily="49" charset="0"/>
                  <a:buChar char="o"/>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252025"/>
                <a:ext cx="11165115" cy="5605975"/>
              </a:xfrm>
              <a:blipFill rotWithShape="0">
                <a:blip r:embed="rId3"/>
                <a:stretch>
                  <a:fillRect l="-1092" t="-2391" r="-1092"/>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6599976" y="6463547"/>
            <a:ext cx="5500666" cy="369332"/>
          </a:xfrm>
          <a:prstGeom prst="rect">
            <a:avLst/>
          </a:prstGeom>
          <a:noFill/>
        </p:spPr>
        <p:txBody>
          <a:bodyPr wrap="square" rtlCol="0">
            <a:spAutoFit/>
          </a:bodyPr>
          <a:lstStyle/>
          <a:p>
            <a:r>
              <a:rPr lang="pt-BR" u="sng" dirty="0" smtClean="0">
                <a:solidFill>
                  <a:srgbClr val="00B0F0"/>
                </a:solidFill>
                <a:hlinkClick r:id="rId3"/>
              </a:rPr>
              <a:t>Exemplo: stocastic_gradient_descent_with_figures.ipynb</a:t>
            </a:r>
            <a:endParaRPr lang="pt-BR"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105945"/>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105945"/>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105945"/>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978752"/>
                <a:ext cx="11122742" cy="2569540"/>
              </a:xfrm>
            </p:spPr>
            <p:txBody>
              <a:bodyPr>
                <a:normAutofit fontScale="70000" lnSpcReduction="20000"/>
              </a:bodyPr>
              <a:lstStyle/>
              <a:p>
                <a:pPr>
                  <a:spcBef>
                    <a:spcPts val="600"/>
                  </a:spcBef>
                </a:pPr>
                <a:r>
                  <a:rPr lang="pt-BR" dirty="0"/>
                  <a:t>Devido à sua natureza estocástica, não apresenta um caminho </a:t>
                </a:r>
                <a:r>
                  <a:rPr lang="pt-BR" dirty="0" smtClean="0"/>
                  <a:t>regular </a:t>
                </a:r>
                <a:r>
                  <a:rPr lang="pt-BR" dirty="0"/>
                  <a:t>para o mínimo, mudando de direção várias </a:t>
                </a:r>
                <a:r>
                  <a:rPr lang="pt-BR" dirty="0" smtClean="0"/>
                  <a:t>vezes. </a:t>
                </a:r>
                <a:endParaRPr lang="pt-BR" dirty="0"/>
              </a:p>
              <a:p>
                <a:pPr>
                  <a:spcBef>
                    <a:spcPts val="600"/>
                  </a:spcBef>
                </a:pPr>
                <a:r>
                  <a:rPr lang="pt-BR" dirty="0"/>
                  <a:t>Por aproximar o gradiente com apenas um exemplo, nem sempre irá na direção ideal, porque as derivadas parciais são ”ruidosas”. </a:t>
                </a:r>
              </a:p>
              <a:p>
                <a:pPr>
                  <a:spcBef>
                    <a:spcPts val="600"/>
                  </a:spcBef>
                </a:pPr>
                <a:r>
                  <a:rPr lang="pt-BR" dirty="0"/>
                  <a:t>O algoritmo não converge suavemente para o </a:t>
                </a:r>
                <a:r>
                  <a:rPr lang="pt-BR" dirty="0" smtClean="0"/>
                  <a:t>mínimo: “</a:t>
                </a:r>
                <a:r>
                  <a:rPr lang="pt-BR" i="1" dirty="0" smtClean="0"/>
                  <a:t>oscila</a:t>
                </a:r>
                <a:r>
                  <a:rPr lang="pt-BR" dirty="0" smtClean="0"/>
                  <a:t>” </a:t>
                </a:r>
                <a:r>
                  <a:rPr lang="pt-BR" dirty="0"/>
                  <a:t>em torno dele.</a:t>
                </a:r>
              </a:p>
              <a:p>
                <a:pPr>
                  <a:spcBef>
                    <a:spcPts val="600"/>
                  </a:spcBef>
                </a:pPr>
                <a:r>
                  <a:rPr lang="pt-BR" dirty="0"/>
                  <a:t>Quando o treinamento termina, os valores finais dos pesos são bons, mas não são ótimos.</a:t>
                </a:r>
              </a:p>
              <a:p>
                <a:pPr>
                  <a:spcBef>
                    <a:spcPts val="600"/>
                  </a:spcBef>
                </a:pPr>
                <a:r>
                  <a:rPr lang="pt-BR" dirty="0"/>
                  <a:t>A convergência ocorre apenas na média.</a:t>
                </a:r>
              </a:p>
              <a:p>
                <a:pPr>
                  <a:spcBef>
                    <a:spcPts val="600"/>
                  </a:spcBef>
                </a:pPr>
                <a:r>
                  <a:rPr lang="pt-BR" dirty="0"/>
                  <a:t>Tempo de treinamento é </a:t>
                </a:r>
                <a:r>
                  <a:rPr lang="pt-BR" dirty="0" smtClean="0"/>
                  <a:t>menor: </a:t>
                </a:r>
                <a:r>
                  <a:rPr lang="pt-BR" dirty="0"/>
                  <a:t>com apenas uma época o algoritmo já se aproxima do ponto ótimo.</a:t>
                </a:r>
              </a:p>
              <a:p>
                <a:pPr>
                  <a:spcBef>
                    <a:spcPts val="600"/>
                  </a:spcBef>
                </a:pPr>
                <a:r>
                  <a:rPr lang="pt-BR" dirty="0"/>
                  <a:t>Necessita de um esquema de ajuste do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para ficar mais “</a:t>
                </a:r>
                <a:r>
                  <a:rPr lang="pt-BR" i="1" dirty="0"/>
                  <a:t>comportado</a:t>
                </a:r>
                <a:r>
                  <a:rPr lang="pt-BR" i="1" dirty="0" smtClean="0"/>
                  <a:t>”</a:t>
                </a:r>
                <a:r>
                  <a:rPr lang="pt-BR" dirty="0" smtClean="0"/>
                  <a:t>.</a:t>
                </a:r>
                <a:endParaRPr lang="pt-BR"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978752"/>
                <a:ext cx="11122742" cy="2569540"/>
              </a:xfrm>
              <a:blipFill rotWithShape="0">
                <a:blip r:embed="rId7"/>
                <a:stretch>
                  <a:fillRect l="-493" t="-4513" b="-950"/>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(mini-batches)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Courier New" panose="02070309020205020404" pitchFamily="49" charset="0"/>
                  <a:buChar char="o"/>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se 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se torna o GD estocástico.</a:t>
                </a:r>
              </a:p>
              <a:p>
                <a:pPr lvl="1" algn="just">
                  <a:buFont typeface="Courier New" panose="02070309020205020404" pitchFamily="49" charset="0"/>
                  <a:buChar char="o"/>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Courier New" panose="02070309020205020404" pitchFamily="49" charset="0"/>
                  <a:buChar char="o"/>
                </a:pPr>
                <a:r>
                  <a:rPr lang="pt-BR" dirty="0"/>
                  <a:t>Convergência depende do tamanho do mini-batch.</a:t>
                </a:r>
              </a:p>
              <a:p>
                <a:pPr lvl="1" algn="just">
                  <a:buFont typeface="Courier New" panose="02070309020205020404" pitchFamily="49" charset="0"/>
                  <a:buChar char="o"/>
                </a:pPr>
                <a:r>
                  <a:rPr lang="pt-BR" dirty="0"/>
                  <a:t>Pode usar esquemas de variação do passo de aprendizagem para melhorar a convergência.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pt-BR">
                    <a:noFill/>
                  </a:rPr>
                  <a:t> </a:t>
                </a:r>
              </a:p>
            </p:txBody>
          </p:sp>
        </mc:Fallback>
      </mc:AlternateContent>
      <p:sp>
        <p:nvSpPr>
          <p:cNvPr id="4" name="Rectangle 3"/>
          <p:cNvSpPr/>
          <p:nvPr/>
        </p:nvSpPr>
        <p:spPr>
          <a:xfrm>
            <a:off x="3297611"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dirty="0"/>
              <a:t>P</a:t>
            </a:r>
            <a:r>
              <a:rPr lang="pt-BR" dirty="0" smtClean="0"/>
              <a:t>rogresso menos </a:t>
            </a:r>
            <a:r>
              <a:rPr lang="pt-BR" dirty="0"/>
              <a:t>irregular 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oscila </a:t>
            </a:r>
            <a:r>
              <a:rPr lang="pt-BR" dirty="0"/>
              <a:t>menos ao redor do mínimo global do que o GDE.</a:t>
            </a:r>
          </a:p>
          <a:p>
            <a:pPr>
              <a:spcBef>
                <a:spcPts val="0"/>
              </a:spcBef>
            </a:pPr>
            <a:r>
              <a:rPr lang="pt-BR" dirty="0"/>
              <a:t>Tem comportamento mais próximo do GD em batelada para </a:t>
            </a:r>
            <a:r>
              <a:rPr lang="pt-BR" dirty="0" smtClean="0"/>
              <a:t>mini-batches </a:t>
            </a:r>
            <a:r>
              <a:rPr lang="pt-BR" dirty="0"/>
              <a:t>maiores.</a:t>
            </a:r>
          </a:p>
          <a:p>
            <a:pPr>
              <a:spcBef>
                <a:spcPts val="0"/>
              </a:spcBef>
            </a:pPr>
            <a:r>
              <a:rPr lang="pt-BR" dirty="0"/>
              <a:t>Oscilação em torno do mínimo diminui conforme o tamanho do mini-batch aumenta.</a:t>
            </a:r>
          </a:p>
          <a:p>
            <a:pPr>
              <a:spcBef>
                <a:spcPts val="0"/>
              </a:spcBef>
            </a:pPr>
            <a:r>
              <a:rPr lang="pt-BR" dirty="0"/>
              <a:t>Pode também ser usado com um esquema de variação do passo de 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Parte </a:t>
            </a:r>
            <a:r>
              <a:rPr lang="pt-BR" i="1" dirty="0" smtClean="0"/>
              <a:t>II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5"/>
            <a:ext cx="11145982" cy="4713720"/>
          </a:xfrm>
        </p:spPr>
        <p:txBody>
          <a:bodyPr/>
          <a:lstStyle/>
          <a:p>
            <a:r>
              <a:rPr lang="pt-BR" dirty="0" smtClean="0"/>
              <a:t>Vimos a motivação por trás da regressão: encontrar funções </a:t>
            </a:r>
            <a:r>
              <a:rPr lang="pt-BR" dirty="0" smtClean="0"/>
              <a:t>que aproximem o fenômeno gerador por trás das observações.</a:t>
            </a:r>
            <a:endParaRPr lang="pt-BR" dirty="0" smtClean="0"/>
          </a:p>
          <a:p>
            <a:r>
              <a:rPr lang="pt-BR" dirty="0" smtClean="0"/>
              <a:t>Definimos o problema matematicamente.</a:t>
            </a:r>
          </a:p>
          <a:p>
            <a:r>
              <a:rPr lang="pt-BR" dirty="0" smtClean="0"/>
              <a:t>Vimos como resolver o problema da regressão, i.e., encontrar os pesos do modelo, através da equação normal.</a:t>
            </a:r>
          </a:p>
          <a:p>
            <a:r>
              <a:rPr lang="pt-BR" dirty="0" smtClean="0"/>
              <a:t>Aprendemos o que é uma superfície de erro.</a:t>
            </a:r>
          </a:p>
          <a:p>
            <a:r>
              <a:rPr lang="pt-BR" dirty="0" smtClean="0"/>
              <a:t>Discutimos algumas desvantagens </a:t>
            </a:r>
            <a:r>
              <a:rPr lang="pt-BR" dirty="0" smtClean="0"/>
              <a:t>(e.g. complexidade</a:t>
            </a:r>
            <a:r>
              <a:rPr lang="pt-BR" dirty="0" smtClean="0"/>
              <a:t>, regressão não-lineares) da </a:t>
            </a:r>
            <a:r>
              <a:rPr lang="pt-BR" dirty="0"/>
              <a:t>equação </a:t>
            </a:r>
            <a:r>
              <a:rPr lang="pt-BR" dirty="0" smtClean="0"/>
              <a:t>normal e vimos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2103120"/>
                <a:ext cx="11147156" cy="4724400"/>
              </a:xfrm>
            </p:spPr>
            <p:txBody>
              <a:bodyPr>
                <a:normAutofit fontScale="850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vetor que </a:t>
                </a:r>
                <a:r>
                  <a:rPr lang="pt-BR" dirty="0" smtClean="0"/>
                  <a:t>indica a </a:t>
                </a:r>
                <a:r>
                  <a:rPr lang="pt-BR" b="1" i="1" dirty="0" smtClean="0"/>
                  <a:t>magnitude</a:t>
                </a:r>
                <a:r>
                  <a:rPr lang="pt-BR" dirty="0" smtClean="0"/>
                  <a:t> (i.e., </a:t>
                </a:r>
                <a:r>
                  <a:rPr lang="pt-BR" b="1" i="1" dirty="0" smtClean="0"/>
                  <a:t>taxa</a:t>
                </a:r>
                <a:r>
                  <a:rPr lang="pt-BR" dirty="0" smtClean="0"/>
                  <a:t>) e a </a:t>
                </a:r>
                <a:r>
                  <a:rPr lang="pt-BR" b="1" i="1" dirty="0"/>
                  <a:t>direção</a:t>
                </a:r>
                <a:r>
                  <a:rPr lang="pt-BR" dirty="0"/>
                  <a:t> </a:t>
                </a:r>
                <a:r>
                  <a:rPr lang="pt-BR" dirty="0" smtClean="0"/>
                  <a:t>na </a:t>
                </a:r>
                <a:r>
                  <a:rPr lang="pt-BR" dirty="0"/>
                  <a:t>qual, por deslocamento a partir </a:t>
                </a:r>
                <a:r>
                  <a:rPr lang="pt-BR" dirty="0" smtClean="0"/>
                  <a:t>de um </a:t>
                </a:r>
                <a:r>
                  <a:rPr lang="pt-BR" dirty="0"/>
                  <a:t>ponto </a:t>
                </a:r>
                <a:r>
                  <a:rPr lang="pt-BR" dirty="0" smtClean="0"/>
                  <a:t>especifico, </a:t>
                </a:r>
                <a:r>
                  <a:rPr lang="pt-BR" dirty="0"/>
                  <a:t>obtém-se o maior incremento possível no valor de </a:t>
                </a:r>
                <a:r>
                  <a:rPr lang="pt-BR" dirty="0" smtClean="0"/>
                  <a:t>uma função, </a:t>
                </a:r>
                <a14:m>
                  <m:oMath xmlns:m="http://schemas.openxmlformats.org/officeDocument/2006/math">
                    <m:r>
                      <a:rPr lang="pt-BR" b="0" i="1" smtClean="0">
                        <a:latin typeface="Cambria Math" panose="02040503050406030204" pitchFamily="18" charset="0"/>
                      </a:rPr>
                      <m:t>𝑓</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é </a:t>
                </a:r>
                <a:r>
                  <a:rPr lang="pt-BR" dirty="0"/>
                  <a:t>definido </a:t>
                </a:r>
                <a:r>
                  <a:rPr lang="pt-BR" dirty="0"/>
                  <a:t>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r>
                      <a:rPr lang="pt-BR"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dirty="0"/>
                  <a:t>elemento do </a:t>
                </a:r>
                <a:r>
                  <a:rPr lang="pt-BR" b="1" i="1" dirty="0"/>
                  <a:t>vetor gradiente </a:t>
                </a:r>
                <a:r>
                  <a:rPr lang="pt-BR" dirty="0" smtClean="0"/>
                  <a:t>indica a </a:t>
                </a:r>
                <a:r>
                  <a:rPr lang="pt-BR" dirty="0" smtClean="0"/>
                  <a:t>magnitude e a direção </a:t>
                </a:r>
                <a:r>
                  <a:rPr lang="pt-BR" dirty="0" smtClean="0"/>
                  <a:t>de </a:t>
                </a:r>
                <a:r>
                  <a:rPr lang="pt-BR" dirty="0"/>
                  <a:t>máxima </a:t>
                </a:r>
                <a:r>
                  <a:rPr lang="pt-BR" dirty="0" smtClean="0"/>
                  <a:t>variação da função </a:t>
                </a:r>
                <a:r>
                  <a:rPr lang="pt-BR" dirty="0"/>
                  <a:t>em relação àquele </a:t>
                </a:r>
                <a:r>
                  <a:rPr lang="pt-BR" dirty="0" smtClean="0"/>
                  <a:t>argumento.</a:t>
                </a:r>
                <a:endParaRPr lang="pt-BR" dirty="0" smtClean="0"/>
              </a:p>
              <a:p>
                <a:r>
                  <a:rPr lang="pt-BR" dirty="0" smtClean="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(0)</m:t>
                    </m:r>
                  </m:oMath>
                </a14:m>
                <a:r>
                  <a:rPr lang="pt-BR" dirty="0" smtClean="0"/>
                  <a:t> no </a:t>
                </a:r>
                <a:r>
                  <a:rPr lang="pt-BR" dirty="0"/>
                  <a:t>domínio de</a:t>
                </a:r>
                <a:r>
                  <a:rPr lang="pt-BR" dirty="0" smtClean="0"/>
                  <a:t> </a:t>
                </a:r>
                <a14:m>
                  <m:oMath xmlns:m="http://schemas.openxmlformats.org/officeDocument/2006/math">
                    <m:r>
                      <a:rPr lang="pt-BR" i="1">
                        <a:latin typeface="Cambria Math" panose="02040503050406030204" pitchFamily="18" charset="0"/>
                      </a:rPr>
                      <m:t>𝑓</m:t>
                    </m:r>
                  </m:oMath>
                </a14:m>
                <a:r>
                  <a:rPr lang="pt-BR" dirty="0" smtClean="0"/>
                  <a:t>, </a:t>
                </a:r>
                <a:r>
                  <a:rPr lang="pt-BR" dirty="0"/>
                  <a:t>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a:t>
                </a:r>
                <a:r>
                  <a:rPr lang="pt-BR" dirty="0" smtClean="0"/>
                  <a:t>em qual direção devemos </a:t>
                </a:r>
                <a:r>
                  <a:rPr lang="pt-BR" dirty="0"/>
                  <a:t>caminhar para aumentar o valor </a:t>
                </a:r>
                <a:r>
                  <a:rPr lang="pt-BR" dirty="0" smtClean="0"/>
                  <a:t>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mais </a:t>
                </a:r>
                <a:r>
                  <a:rPr lang="pt-BR" dirty="0" smtClean="0"/>
                  <a:t>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b="0" i="1" smtClean="0">
                            <a:latin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b="0" i="1" smtClean="0">
                            <a:latin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b="0" i="1" smtClean="0">
                            <a:latin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𝐾</m:t>
                                </m:r>
                              </m:sub>
                            </m:sSub>
                          </m:den>
                        </m:f>
                      </m:e>
                    </m:d>
                    <m:r>
                      <a:rPr lang="pt-BR" sz="2600" b="0" i="1" smtClean="0">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oMath>
                </a14:m>
                <a:r>
                  <a:rPr lang="pt-BR" sz="2600" dirty="0" smtClean="0"/>
                  <a:t>.</a:t>
                </a:r>
                <a:endParaRPr lang="pt-BR" sz="26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2103120"/>
                <a:ext cx="11147156" cy="4724400"/>
              </a:xfrm>
              <a:blipFill rotWithShape="0">
                <a:blip r:embed="rId3"/>
                <a:stretch>
                  <a:fillRect l="-711" t="-2968" r="-711"/>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8083007" y="173058"/>
                <a:ext cx="4108993" cy="1169551"/>
              </a:xfrm>
              <a:prstGeom prst="rect">
                <a:avLst/>
              </a:prstGeom>
            </p:spPr>
            <p:txBody>
              <a:bodyPr wrap="square">
                <a:spAutoFit/>
              </a:bodyPr>
              <a:lstStyle/>
              <a:p>
                <a:pPr marL="285750" lvl="0" indent="-285750">
                  <a:buFont typeface="Arial" panose="020B0604020202020204" pitchFamily="34" charset="0"/>
                  <a:buChar char="•"/>
                  <a:defRPr/>
                </a:pPr>
                <a:r>
                  <a:rPr lang="pt-BR" sz="1400" dirty="0" smtClean="0"/>
                  <a:t>O v</a:t>
                </a:r>
                <a:r>
                  <a:rPr lang="pt-BR" sz="1400" dirty="0" smtClean="0"/>
                  <a:t>etor gradiente, </a:t>
                </a:r>
                <a14:m>
                  <m:oMath xmlns:m="http://schemas.openxmlformats.org/officeDocument/2006/math">
                    <m:r>
                      <a:rPr lang="pt-BR" sz="1400" b="0" i="1">
                        <a:latin typeface="Cambria Math" panose="02040503050406030204" pitchFamily="18" charset="0"/>
                        <a:ea typeface="Cambria Math" panose="02040503050406030204" pitchFamily="18" charset="0"/>
                      </a:rPr>
                      <m:t>𝛻</m:t>
                    </m:r>
                    <m:r>
                      <a:rPr lang="pt-BR" sz="1400" b="0" i="1">
                        <a:latin typeface="Cambria Math" panose="02040503050406030204" pitchFamily="18" charset="0"/>
                        <a:ea typeface="Cambria Math" panose="02040503050406030204" pitchFamily="18" charset="0"/>
                      </a:rPr>
                      <m:t>𝑓</m:t>
                    </m:r>
                  </m:oMath>
                </a14:m>
                <a:r>
                  <a:rPr lang="pt-BR" sz="1400" dirty="0" smtClean="0"/>
                  <a:t>, </a:t>
                </a:r>
                <a:r>
                  <a:rPr lang="pt-BR" sz="1400" dirty="0" smtClean="0"/>
                  <a:t>indica </a:t>
                </a:r>
                <a:r>
                  <a:rPr lang="pt-BR" sz="1400" dirty="0"/>
                  <a:t>a magnitude e a direção em </a:t>
                </a:r>
                <a:r>
                  <a:rPr lang="pt-BR" sz="1400" dirty="0"/>
                  <a:t>que a função, </a:t>
                </a:r>
                <a14:m>
                  <m:oMath xmlns:m="http://schemas.openxmlformats.org/officeDocument/2006/math">
                    <m:r>
                      <a:rPr lang="pt-BR" sz="1400" b="0" i="1">
                        <a:latin typeface="Cambria Math" panose="02040503050406030204" pitchFamily="18" charset="0"/>
                      </a:rPr>
                      <m:t>𝑓</m:t>
                    </m:r>
                  </m:oMath>
                </a14:m>
                <a:r>
                  <a:rPr lang="pt-BR" sz="1400" dirty="0"/>
                  <a:t>, tem a taxa </a:t>
                </a:r>
                <a:r>
                  <a:rPr lang="pt-BR" sz="1400" dirty="0"/>
                  <a:t>de crescimento </a:t>
                </a:r>
                <a:r>
                  <a:rPr lang="pt-BR" sz="1400" dirty="0"/>
                  <a:t>mais </a:t>
                </a:r>
                <a:r>
                  <a:rPr lang="pt-BR" sz="1400" dirty="0" smtClean="0"/>
                  <a:t>rápida.</a:t>
                </a:r>
              </a:p>
              <a:p>
                <a:pPr marL="285750" lvl="0" indent="-285750">
                  <a:buFont typeface="Arial" panose="020B0604020202020204" pitchFamily="34" charset="0"/>
                  <a:buChar char="•"/>
                  <a:defRPr/>
                </a:pPr>
                <a:r>
                  <a:rPr lang="pt-BR" sz="1400" dirty="0" smtClean="0"/>
                  <a:t>O </a:t>
                </a:r>
                <a:r>
                  <a:rPr lang="pt-BR" sz="1400" i="1" dirty="0"/>
                  <a:t>vetor gradiente</a:t>
                </a:r>
                <a:r>
                  <a:rPr lang="pt-BR" sz="1400" dirty="0"/>
                  <a:t> em um </a:t>
                </a:r>
                <a:r>
                  <a:rPr lang="pt-BR" sz="1400" i="1" dirty="0"/>
                  <a:t>ponto </a:t>
                </a:r>
                <a:r>
                  <a:rPr lang="pt-BR" sz="1400" i="1" dirty="0" smtClean="0"/>
                  <a:t>específico </a:t>
                </a:r>
                <a:r>
                  <a:rPr lang="pt-BR" sz="1400" dirty="0" smtClean="0"/>
                  <a:t>é </a:t>
                </a:r>
                <a:r>
                  <a:rPr lang="pt-BR" sz="1400" dirty="0"/>
                  <a:t>um </a:t>
                </a:r>
                <a:r>
                  <a:rPr lang="pt-BR" sz="1400" i="1" dirty="0"/>
                  <a:t>vetor ortogonal ao vetor tangente</a:t>
                </a:r>
                <a:r>
                  <a:rPr lang="pt-BR" sz="1400" dirty="0"/>
                  <a:t> àquele </a:t>
                </a:r>
                <a:r>
                  <a:rPr lang="pt-BR" sz="1400" dirty="0" smtClean="0"/>
                  <a:t>ponto.</a:t>
                </a:r>
                <a:endParaRPr lang="pt-BR" sz="1400" dirty="0"/>
              </a:p>
            </p:txBody>
          </p:sp>
        </mc:Choice>
        <mc:Fallback>
          <p:sp>
            <p:nvSpPr>
              <p:cNvPr id="4" name="Rectangle 3"/>
              <p:cNvSpPr>
                <a:spLocks noRot="1" noChangeAspect="1" noMove="1" noResize="1" noEditPoints="1" noAdjustHandles="1" noChangeArrowheads="1" noChangeShapeType="1" noTextEdit="1"/>
              </p:cNvSpPr>
              <p:nvPr/>
            </p:nvSpPr>
            <p:spPr>
              <a:xfrm>
                <a:off x="8083007" y="173058"/>
                <a:ext cx="4108993" cy="1169551"/>
              </a:xfrm>
              <a:prstGeom prst="rect">
                <a:avLst/>
              </a:prstGeom>
              <a:blipFill rotWithShape="0">
                <a:blip r:embed="rId4"/>
                <a:stretch>
                  <a:fillRect l="-297" t="-521" b="-4688"/>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17375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39070"/>
                <a:ext cx="11186160" cy="4757969"/>
              </a:xfrm>
            </p:spPr>
            <p:txBody>
              <a:bodyPr>
                <a:normAutofit fontScale="92500" lnSpcReduction="10000"/>
              </a:bodyPr>
              <a:lstStyle/>
              <a:p>
                <a:r>
                  <a:rPr lang="pt-BR" dirty="0" smtClean="0"/>
                  <a:t>Em </a:t>
                </a:r>
                <a:r>
                  <a:rPr lang="pt-BR" dirty="0"/>
                  <a:t>um </a:t>
                </a:r>
                <a:r>
                  <a:rPr lang="pt-BR" b="1" i="1" dirty="0"/>
                  <a:t>ponto </a:t>
                </a:r>
                <a:r>
                  <a:rPr lang="pt-BR" b="1" i="1" dirty="0" smtClean="0"/>
                  <a:t>específico</a:t>
                </a:r>
                <a:r>
                  <a:rPr lang="pt-BR" dirty="0" smtClean="0"/>
                  <a:t>, cada </a:t>
                </a:r>
                <a:r>
                  <a:rPr lang="pt-BR" dirty="0" smtClean="0"/>
                  <a:t>elemento </a:t>
                </a:r>
                <a:r>
                  <a:rPr lang="pt-BR" dirty="0" smtClean="0"/>
                  <a:t>do </a:t>
                </a:r>
                <a:r>
                  <a:rPr lang="pt-BR" b="1" i="1" dirty="0" smtClean="0"/>
                  <a:t>vetor </a:t>
                </a:r>
                <a:r>
                  <a:rPr lang="pt-BR" b="1" i="1" dirty="0" smtClean="0"/>
                  <a:t>gradiente </a:t>
                </a:r>
                <a:r>
                  <a:rPr lang="pt-BR" dirty="0" smtClean="0"/>
                  <a:t>com </a:t>
                </a:r>
                <a:r>
                  <a:rPr lang="pt-BR" dirty="0" smtClean="0"/>
                  <a:t>valor:</a:t>
                </a:r>
                <a:endParaRPr lang="pt-BR" dirty="0"/>
              </a:p>
              <a:p>
                <a:pPr lvl="1">
                  <a:buFont typeface="Courier New" panose="02070309020205020404" pitchFamily="49" charset="0"/>
                  <a:buChar char="o"/>
                </a:pPr>
                <a:r>
                  <a:rPr lang="pt-BR" dirty="0" smtClean="0"/>
                  <a:t>+ </a:t>
                </a:r>
                <a:r>
                  <a:rPr lang="pt-BR" dirty="0" smtClean="0"/>
                  <a:t>(inclinação positiva) significa </a:t>
                </a:r>
                <a:r>
                  <a:rPr lang="pt-BR" dirty="0" smtClean="0"/>
                  <a:t>que o ponto de máximo esta à </a:t>
                </a:r>
                <a:r>
                  <a:rPr lang="pt-BR" dirty="0"/>
                  <a:t>frente. </a:t>
                </a:r>
                <a:endParaRPr lang="pt-BR" dirty="0" smtClean="0"/>
              </a:p>
              <a:p>
                <a:pPr lvl="1">
                  <a:buFont typeface="Courier New" panose="02070309020205020404" pitchFamily="49" charset="0"/>
                  <a:buChar char="o"/>
                </a:pPr>
                <a:r>
                  <a:rPr lang="pt-BR" dirty="0"/>
                  <a:t>- (inclinação </a:t>
                </a:r>
                <a:r>
                  <a:rPr lang="pt-BR" dirty="0" smtClean="0"/>
                  <a:t>negativa) </a:t>
                </a:r>
                <a:r>
                  <a:rPr lang="pt-BR" dirty="0"/>
                  <a:t>significa </a:t>
                </a:r>
                <a:r>
                  <a:rPr lang="pt-BR" dirty="0" smtClean="0"/>
                  <a:t>que o ponto de máximo está atrás.</a:t>
                </a:r>
              </a:p>
              <a:p>
                <a:pPr lvl="1">
                  <a:buFont typeface="Courier New" panose="02070309020205020404" pitchFamily="49" charset="0"/>
                  <a:buChar char="o"/>
                </a:pPr>
                <a:r>
                  <a:rPr lang="pt-BR" dirty="0"/>
                  <a:t>0 (inclinação </a:t>
                </a:r>
                <a:r>
                  <a:rPr lang="pt-BR" dirty="0" smtClean="0"/>
                  <a:t>nula) </a:t>
                </a:r>
                <a:r>
                  <a:rPr lang="pt-BR" dirty="0"/>
                  <a:t>significa </a:t>
                </a:r>
                <a:r>
                  <a:rPr lang="pt-BR" dirty="0" smtClean="0"/>
                  <a:t>que 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a:t>
                </a:r>
                <a:r>
                  <a:rPr lang="pt-BR" dirty="0" smtClean="0"/>
                  <a:t>e para encontrar o </a:t>
                </a:r>
                <a:r>
                  <a:rPr lang="pt-BR" b="1" i="1" dirty="0" smtClean="0"/>
                  <a:t>ponto de máximo </a:t>
                </a:r>
                <a:r>
                  <a:rPr lang="pt-BR" dirty="0" smtClean="0"/>
                  <a:t>de </a:t>
                </a:r>
                <a:r>
                  <a:rPr lang="pt-BR" dirty="0" smtClean="0"/>
                  <a:t>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ascendente</a:t>
                </a:r>
                <a:r>
                  <a:rPr lang="pt-BR" dirty="0" smtClean="0"/>
                  <a:t>.</a:t>
                </a:r>
              </a:p>
              <a:p>
                <a:r>
                  <a:rPr lang="pt-BR" dirty="0" smtClean="0"/>
                  <a:t>A cada iteração, calcula-se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atualiza-se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39070"/>
                <a:ext cx="11186160" cy="4757969"/>
              </a:xfrm>
              <a:blipFill rotWithShape="0">
                <a:blip r:embed="rId3"/>
                <a:stretch>
                  <a:fillRect l="-872" t="-2561" r="-1090"/>
                </a:stretch>
              </a:blipFill>
            </p:spPr>
            <p:txBody>
              <a:bodyPr/>
              <a:lstStyle/>
              <a:p>
                <a:r>
                  <a:rPr lang="pt-BR">
                    <a:noFill/>
                  </a:rPr>
                  <a:t> </a:t>
                </a:r>
              </a:p>
            </p:txBody>
          </p:sp>
        </mc:Fallback>
      </mc:AlternateContent>
      <p:sp>
        <p:nvSpPr>
          <p:cNvPr id="29" name="Rectangle 28"/>
          <p:cNvSpPr/>
          <p:nvPr/>
        </p:nvSpPr>
        <p:spPr>
          <a:xfrm>
            <a:off x="8794388" y="326115"/>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9408544" y="2408402"/>
            <a:ext cx="300478" cy="103632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9802628" y="2741896"/>
            <a:ext cx="1333500" cy="369332"/>
          </a:xfrm>
          <a:prstGeom prst="rect">
            <a:avLst/>
          </a:prstGeom>
          <a:noFill/>
        </p:spPr>
        <p:txBody>
          <a:bodyPr wrap="square" rtlCol="0">
            <a:spAutoFit/>
          </a:bodyPr>
          <a:lstStyle/>
          <a:p>
            <a:r>
              <a:rPr lang="pt-BR" b="1" dirty="0" smtClean="0">
                <a:solidFill>
                  <a:srgbClr val="FF0000"/>
                </a:solidFill>
              </a:rPr>
              <a:t>Importante</a:t>
            </a:r>
            <a:endParaRPr lang="pt-BR"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6442261" y="15337"/>
            <a:ext cx="3824944" cy="2054213"/>
          </a:xfrm>
          <a:prstGeom prst="rect">
            <a:avLst/>
          </a:prstGeom>
        </p:spPr>
      </p:pic>
      <p:sp>
        <p:nvSpPr>
          <p:cNvPr id="5" name="Rectangle 4"/>
          <p:cNvSpPr/>
          <p:nvPr/>
        </p:nvSpPr>
        <p:spPr>
          <a:xfrm>
            <a:off x="10342697" y="1253283"/>
            <a:ext cx="1749873" cy="738664"/>
          </a:xfrm>
          <a:prstGeom prst="rect">
            <a:avLst/>
          </a:prstGeom>
        </p:spPr>
        <p:txBody>
          <a:bodyPr wrap="square">
            <a:spAutoFit/>
          </a:bodyPr>
          <a:lstStyle/>
          <a:p>
            <a:pPr lvl="0" algn="ctr">
              <a:defRPr/>
            </a:pPr>
            <a:r>
              <a:rPr lang="pt-BR" sz="1400" dirty="0"/>
              <a:t>A derivada parcial </a:t>
            </a:r>
            <a:r>
              <a:rPr lang="pt-BR" sz="1400" dirty="0" smtClean="0"/>
              <a:t>dá </a:t>
            </a:r>
            <a:r>
              <a:rPr lang="pt-BR" sz="1400" dirty="0"/>
              <a:t>a inclinação da reta tangente ao ponto.</a:t>
            </a:r>
          </a:p>
        </p:txBody>
      </p:sp>
    </p:spTree>
    <p:extLst>
      <p:ext uri="{BB962C8B-B14F-4D97-AF65-F5344CB8AC3E}">
        <p14:creationId xmlns:p14="http://schemas.microsoft.com/office/powerpoint/2010/main" val="12872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33142"/>
                <a:ext cx="11170920" cy="4748658"/>
              </a:xfrm>
            </p:spPr>
            <p:txBody>
              <a:bodyPr>
                <a:normAutofit fontScale="92500"/>
              </a:bodyPr>
              <a:lstStyle/>
              <a:p>
                <a:r>
                  <a:rPr lang="pt-BR" dirty="0" smtClean="0"/>
                  <a:t>Mas e se formos na direção contrária à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a:t>
                </a:r>
              </a:p>
              <a:p>
                <a:pPr lvl="1">
                  <a:buFont typeface="Courier New" panose="02070309020205020404" pitchFamily="49" charset="0"/>
                  <a:buChar char="o"/>
                </a:pPr>
                <a:r>
                  <a:rPr lang="pt-BR" dirty="0"/>
                  <a:t>Nesta caso, iremos </a:t>
                </a:r>
                <a:r>
                  <a:rPr lang="pt-BR" dirty="0"/>
                  <a:t>na </a:t>
                </a:r>
                <a:r>
                  <a:rPr lang="pt-BR" dirty="0"/>
                  <a:t>direção </a:t>
                </a:r>
                <a:r>
                  <a:rPr lang="pt-BR" dirty="0"/>
                  <a:t>de </a:t>
                </a:r>
                <a:r>
                  <a:rPr lang="pt-BR" b="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a:t>
                </a:r>
              </a:p>
              <a:p>
                <a:r>
                  <a:rPr lang="pt-BR" dirty="0"/>
                  <a:t>Portanto, </a:t>
                </a:r>
                <a:r>
                  <a:rPr lang="pt-BR" dirty="0"/>
                  <a:t>um </a:t>
                </a:r>
                <a:r>
                  <a:rPr lang="pt-BR" dirty="0"/>
                  <a:t>algoritmo de otimização </a:t>
                </a:r>
                <a:r>
                  <a:rPr lang="pt-BR" b="1" i="1" dirty="0"/>
                  <a:t>iterativo</a:t>
                </a:r>
                <a:r>
                  <a:rPr lang="pt-BR" dirty="0"/>
                  <a:t> </a:t>
                </a:r>
                <a:r>
                  <a:rPr lang="pt-BR" dirty="0"/>
                  <a:t>que siga a direção </a:t>
                </a:r>
                <a:r>
                  <a:rPr lang="pt-BR" dirty="0" smtClean="0"/>
                  <a:t>contrária à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iteração, calcula-se o </a:t>
                </a:r>
                <a:r>
                  <a:rPr lang="pt-BR" b="1" i="1" dirty="0"/>
                  <a:t>vetor gradiente </a:t>
                </a:r>
                <a:r>
                  <a:rPr lang="pt-BR" dirty="0"/>
                  <a:t>da função</a:t>
                </a:r>
                <a:r>
                  <a:rPr lang="pt-BR" dirty="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atualiza-se os valores dos argumentos da função de tal forma, que a cada </a:t>
                </a:r>
                <a:r>
                  <a:rPr lang="pt-BR" b="1" i="1" dirty="0"/>
                  <a:t>iteração</a:t>
                </a:r>
                <a:r>
                  <a:rPr lang="pt-BR" dirty="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precisamos minimizar o erro, iremos focar neste algoritmo.</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33142"/>
                <a:ext cx="11170920" cy="4748658"/>
              </a:xfrm>
              <a:blipFill rotWithShape="0">
                <a:blip r:embed="rId3"/>
                <a:stretch>
                  <a:fillRect l="-873" t="-2054" r="-1255" b="-3209"/>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11" t="48020" r="3994" b="2109"/>
          <a:stretch/>
        </p:blipFill>
        <p:spPr>
          <a:xfrm>
            <a:off x="6522487" y="54740"/>
            <a:ext cx="5007141" cy="2054602"/>
          </a:xfrm>
          <a:prstGeom prst="rect">
            <a:avLst/>
          </a:prstGeom>
        </p:spPr>
      </p:pic>
      <p:sp>
        <p:nvSpPr>
          <p:cNvPr id="5" name="Rectangle 4"/>
          <p:cNvSpPr/>
          <p:nvPr/>
        </p:nvSpPr>
        <p:spPr>
          <a:xfrm>
            <a:off x="9751980" y="161420"/>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06539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pt-BR">
                    <a:noFill/>
                  </a:rPr>
                  <a:t> </a:t>
                </a:r>
              </a:p>
            </p:txBody>
          </p:sp>
        </mc:Fallback>
      </mc:AlternateContent>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Tree>
    <p:extLst>
      <p:ext uri="{BB962C8B-B14F-4D97-AF65-F5344CB8AC3E}">
        <p14:creationId xmlns:p14="http://schemas.microsoft.com/office/powerpoint/2010/main" val="43405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0216"/>
            <a:ext cx="11019972" cy="961550"/>
          </a:xfrm>
        </p:spPr>
        <p:txBody>
          <a:bodyPr/>
          <a:lstStyle/>
          <a:p>
            <a:r>
              <a:rPr lang="pt-BR" dirty="0"/>
              <a:t>O Algoritmo do Gradiente do Descendente (GD)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394087"/>
                <a:ext cx="11019971" cy="1231903"/>
              </a:xfrm>
            </p:spPr>
            <p:txBody>
              <a:bodyPr>
                <a:normAutofit fontScale="850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e então, os atualiza </a:t>
                </a:r>
                <a:r>
                  <a:rPr lang="pt-BR" dirty="0" smtClean="0"/>
                  <a:t>na </a:t>
                </a:r>
                <a:r>
                  <a:rPr lang="pt-BR" b="1" i="1" dirty="0" smtClean="0"/>
                  <a:t>direção</a:t>
                </a:r>
                <a:r>
                  <a:rPr lang="pt-BR" dirty="0" smtClean="0"/>
                  <a:t> </a:t>
                </a:r>
                <a:r>
                  <a:rPr lang="pt-BR" b="1" i="1" dirty="0" smtClean="0"/>
                  <a:t>oposta </a:t>
                </a:r>
                <a:r>
                  <a:rPr lang="pt-BR" dirty="0"/>
                  <a:t>à</a:t>
                </a:r>
                <a:r>
                  <a:rPr lang="pt-BR" dirty="0" smtClean="0"/>
                  <a:t> </a:t>
                </a:r>
                <a:r>
                  <a:rPr lang="pt-BR" dirty="0"/>
                  <a:t>do </a:t>
                </a:r>
                <a:r>
                  <a:rPr lang="pt-BR" b="1" i="1" dirty="0" smtClean="0"/>
                  <a:t>vetor</a:t>
                </a:r>
                <a:r>
                  <a:rPr lang="pt-BR" dirty="0" smtClean="0"/>
                  <a:t> </a:t>
                </a:r>
                <a:r>
                  <a:rPr lang="pt-BR" b="1" i="1" dirty="0" smtClean="0"/>
                  <a:t>gradiente</a:t>
                </a:r>
                <a:r>
                  <a:rPr lang="pt-BR" dirty="0" smtClean="0"/>
                  <a:t> </a:t>
                </a:r>
                <a:r>
                  <a:rPr lang="pt-BR" dirty="0"/>
                  <a:t>até que algum critério de convergência seja atingido, indicando que um </a:t>
                </a:r>
                <a:r>
                  <a:rPr lang="pt-BR" b="1" i="1" dirty="0"/>
                  <a:t>mínimo local </a:t>
                </a:r>
                <a:r>
                  <a:rPr lang="pt-BR" dirty="0"/>
                  <a:t>ou o </a:t>
                </a:r>
                <a:r>
                  <a:rPr lang="pt-BR" b="1" i="1" dirty="0"/>
                  <a:t>global</a:t>
                </a:r>
                <a:r>
                  <a:rPr lang="pt-BR" dirty="0"/>
                  <a:t> da </a:t>
                </a:r>
                <a:r>
                  <a:rPr lang="pt-BR" b="1" i="1" dirty="0"/>
                  <a:t>função de erro </a:t>
                </a:r>
                <a:r>
                  <a:rPr lang="pt-BR" dirty="0"/>
                  <a:t>foi encontrado</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394087"/>
                <a:ext cx="11019971" cy="1231903"/>
              </a:xfrm>
              <a:blipFill rotWithShape="0">
                <a:blip r:embed="rId3"/>
                <a:stretch>
                  <a:fillRect l="-719" t="-11386" r="-1383" b="-346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71284" y="2792773"/>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sz="2000" b="1">
                          <a:latin typeface="Cambria Math" panose="02040503050406030204" pitchFamily="18" charset="0"/>
                        </a:rPr>
                        <m:t>𝐥𝐨𝐨𝐩</m:t>
                      </m:r>
                      <m:r>
                        <a:rPr lang="pt-BR" sz="2000">
                          <a:latin typeface="Cambria Math" panose="02040503050406030204" pitchFamily="18" charset="0"/>
                        </a:rPr>
                        <m:t> </m:t>
                      </m:r>
                      <m:r>
                        <m:rPr>
                          <m:sty m:val="p"/>
                        </m:rPr>
                        <a:rPr lang="pt-BR" sz="2000">
                          <a:latin typeface="Cambria Math" panose="02040503050406030204" pitchFamily="18" charset="0"/>
                        </a:rPr>
                        <m:t>at</m:t>
                      </m:r>
                      <m:r>
                        <a:rPr lang="pt-BR" sz="2000">
                          <a:latin typeface="Cambria Math" panose="02040503050406030204" pitchFamily="18" charset="0"/>
                        </a:rPr>
                        <m:t>é </m:t>
                      </m:r>
                      <m:r>
                        <m:rPr>
                          <m:sty m:val="p"/>
                        </m:rPr>
                        <a:rPr lang="pt-BR" sz="2000">
                          <a:latin typeface="Cambria Math" panose="02040503050406030204" pitchFamily="18" charset="0"/>
                        </a:rPr>
                        <m:t>convergir</m:t>
                      </m:r>
                      <m:r>
                        <a:rPr lang="pt-BR" sz="2000" b="0" i="0" smtClean="0">
                          <a:latin typeface="Cambria Math" panose="02040503050406030204" pitchFamily="18" charset="0"/>
                        </a:rPr>
                        <m:t> </m:t>
                      </m:r>
                      <m:r>
                        <a:rPr lang="pt-BR" sz="2000" b="1" i="0" smtClean="0">
                          <a:latin typeface="Cambria Math" panose="02040503050406030204" pitchFamily="18" charset="0"/>
                        </a:rPr>
                        <m:t>𝐨𝐮</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atingir</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n</m:t>
                      </m:r>
                      <m:r>
                        <a:rPr lang="pt-BR" sz="2000" b="0" i="0" smtClean="0">
                          <a:latin typeface="Cambria Math" panose="02040503050406030204" pitchFamily="18" charset="0"/>
                        </a:rPr>
                        <m:t>ú</m:t>
                      </m:r>
                      <m:r>
                        <m:rPr>
                          <m:sty m:val="p"/>
                        </m:rPr>
                        <a:rPr lang="pt-BR" sz="2000" b="0" i="0" smtClean="0">
                          <a:latin typeface="Cambria Math" panose="02040503050406030204" pitchFamily="18" charset="0"/>
                        </a:rPr>
                        <m:t>mero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m</m:t>
                      </m:r>
                      <m:r>
                        <a:rPr lang="pt-BR" sz="2000" b="0" i="0" smtClean="0">
                          <a:latin typeface="Cambria Math" panose="02040503050406030204" pitchFamily="18" charset="0"/>
                        </a:rPr>
                        <m:t>á</m:t>
                      </m:r>
                      <m:r>
                        <m:rPr>
                          <m:sty m:val="p"/>
                        </m:rPr>
                        <a:rPr lang="pt-BR" sz="2000" b="0" i="0" smtClean="0">
                          <a:latin typeface="Cambria Math" panose="02040503050406030204" pitchFamily="18" charset="0"/>
                        </a:rPr>
                        <m:t>ximo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de</m:t>
                      </m:r>
                      <m:r>
                        <a:rPr lang="pt-BR" sz="2000" b="0" i="0" smtClean="0">
                          <a:latin typeface="Cambria Math" panose="02040503050406030204" pitchFamily="18" charset="0"/>
                        </a:rPr>
                        <m:t> é</m:t>
                      </m:r>
                      <m:r>
                        <m:rPr>
                          <m:sty m:val="p"/>
                        </m:rPr>
                        <a:rPr lang="pt-BR" sz="2000" b="0" i="0" smtClean="0">
                          <a:latin typeface="Cambria Math" panose="02040503050406030204" pitchFamily="18" charset="0"/>
                        </a:rPr>
                        <m:t>pocas</m:t>
                      </m:r>
                      <m:r>
                        <a:rPr lang="pt-BR" sz="2000">
                          <a:latin typeface="Cambria Math" panose="02040503050406030204" pitchFamily="18" charset="0"/>
                        </a:rPr>
                        <m:t> </m:t>
                      </m:r>
                      <m:r>
                        <a:rPr lang="pt-BR" sz="2000" b="1">
                          <a:latin typeface="Cambria Math" panose="02040503050406030204" pitchFamily="18" charset="0"/>
                        </a:rPr>
                        <m:t>𝐝𝐨</m:t>
                      </m:r>
                    </m:oMath>
                  </m:oMathPara>
                </a14:m>
                <a:endParaRPr lang="en-US" sz="2000" b="1" dirty="0" smtClean="0"/>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nl-BE" sz="20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2792773"/>
                <a:ext cx="7072087" cy="1160446"/>
              </a:xfrm>
              <a:prstGeom prst="rect">
                <a:avLst/>
              </a:prstGeom>
              <a:blipFill rotWithShape="0">
                <a:blip r:embed="rId4"/>
                <a:stretch>
                  <a:fillRect l="-344"/>
                </a:stretch>
              </a:blipFill>
              <a:ln>
                <a:solidFill>
                  <a:schemeClr val="tx1"/>
                </a:solidFill>
              </a:ln>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838199" y="4380931"/>
                <a:ext cx="11019971" cy="230468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é a </a:t>
                </a:r>
                <a:r>
                  <a:rPr lang="pt-BR" b="1" i="1" dirty="0"/>
                  <a:t>taxa/passo 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pPr algn="just"/>
                <a:r>
                  <a:rPr lang="pt-BR" dirty="0" smtClean="0"/>
                  <a:t>O </a:t>
                </a:r>
                <a:r>
                  <a:rPr lang="pt-BR" b="1" i="1" dirty="0" smtClean="0"/>
                  <a:t>passo de aprendizagem</a:t>
                </a:r>
                <a:r>
                  <a:rPr lang="pt-BR" dirty="0" smtClean="0"/>
                  <a:t> dita o tamanho </a:t>
                </a:r>
                <a:r>
                  <a:rPr lang="pt-BR" dirty="0"/>
                  <a:t>dos </a:t>
                </a:r>
                <a:r>
                  <a:rPr lang="pt-BR" dirty="0" smtClean="0"/>
                  <a:t>passos/deslocamentos dados </a:t>
                </a:r>
                <a:r>
                  <a:rPr lang="pt-BR" dirty="0"/>
                  <a:t>na direção </a:t>
                </a:r>
                <a:r>
                  <a:rPr lang="pt-BR" dirty="0" smtClean="0"/>
                  <a:t>oposta à do </a:t>
                </a:r>
                <a:r>
                  <a:rPr lang="pt-BR" b="1" i="1" dirty="0" smtClean="0"/>
                  <a:t>gradiente</a:t>
                </a:r>
                <a:r>
                  <a:rPr lang="pt-BR" dirty="0" smtClean="0"/>
                  <a:t>. Ele pode ser constante ou decair com o tempo.</a:t>
                </a:r>
              </a:p>
              <a:p>
                <a:pPr algn="just"/>
                <a:r>
                  <a:rPr lang="pt-BR" dirty="0"/>
                  <a:t>Na sequência, veremos como encontrar o </a:t>
                </a:r>
                <a:r>
                  <a:rPr lang="pt-BR" b="1" i="1" dirty="0"/>
                  <a:t>vetor gradiente</a:t>
                </a:r>
                <a:r>
                  <a:rPr lang="pt-BR" dirty="0"/>
                  <a:t> da função de erro e implementar o algoritmo do </a:t>
                </a:r>
                <a:r>
                  <a:rPr lang="pt-BR" b="1" i="1" dirty="0"/>
                  <a:t>gradiente descendente</a:t>
                </a:r>
                <a:r>
                  <a:rPr lang="pt-BR" dirty="0" smtClean="0"/>
                  <a:t>.</a:t>
                </a:r>
                <a:endParaRPr lang="pt-BR"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838199" y="4380931"/>
                <a:ext cx="11019971" cy="2304682"/>
              </a:xfrm>
              <a:prstGeom prst="rect">
                <a:avLst/>
              </a:prstGeom>
              <a:blipFill rotWithShape="0">
                <a:blip r:embed="rId5"/>
                <a:stretch>
                  <a:fillRect l="-940" t="-3704" r="-996" b="-529"/>
                </a:stretch>
              </a:blipFill>
            </p:spPr>
            <p:txBody>
              <a:bodyPr/>
              <a:lstStyle/>
              <a:p>
                <a:r>
                  <a:rPr lang="pt-BR">
                    <a:noFill/>
                  </a:rPr>
                  <a:t> </a:t>
                </a:r>
              </a:p>
            </p:txBody>
          </p:sp>
        </mc:Fallback>
      </mc:AlternateContent>
      <p:cxnSp>
        <p:nvCxnSpPr>
          <p:cNvPr id="8" name="Straight Arrow Connector 7"/>
          <p:cNvCxnSpPr/>
          <p:nvPr/>
        </p:nvCxnSpPr>
        <p:spPr>
          <a:xfrm flipH="1">
            <a:off x="3022600" y="1876315"/>
            <a:ext cx="787400" cy="1755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48368" r="2754" b="1527"/>
          <a:stretch/>
        </p:blipFill>
        <p:spPr>
          <a:xfrm>
            <a:off x="8514416" y="2271879"/>
            <a:ext cx="3186242" cy="2093949"/>
          </a:xfrm>
          <a:prstGeom prst="rect">
            <a:avLst/>
          </a:prstGeom>
        </p:spPr>
      </p:pic>
    </p:spTree>
    <p:extLst>
      <p:ext uri="{BB962C8B-B14F-4D97-AF65-F5344CB8AC3E}">
        <p14:creationId xmlns:p14="http://schemas.microsoft.com/office/powerpoint/2010/main" val="95273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293"/>
            <a:ext cx="10515600" cy="702519"/>
          </a:xfrm>
        </p:spPr>
        <p:txBody>
          <a:bodyPr>
            <a:normAutofit/>
          </a:bodyPr>
          <a:lstStyle/>
          <a:p>
            <a:r>
              <a:rPr lang="en-US" dirty="0" err="1" smtClean="0"/>
              <a:t>Exemplo</a:t>
            </a:r>
            <a:endParaRPr lang="nl-BE"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838200" y="1064525"/>
                <a:ext cx="11238186" cy="3763393"/>
              </a:xfrm>
            </p:spPr>
            <p:txBody>
              <a:bodyPr>
                <a:normAutofit fontScale="62500" lnSpcReduction="20000"/>
              </a:bodyPr>
              <a:lstStyle/>
              <a:p>
                <a:pPr marL="0" indent="0">
                  <a:buNone/>
                </a:pPr>
                <a:r>
                  <a:rPr lang="en-US" dirty="0" smtClean="0"/>
                  <a:t>Neste </a:t>
                </a:r>
                <a:r>
                  <a:rPr lang="en-US" dirty="0" err="1" smtClean="0"/>
                  <a:t>exemplo</a:t>
                </a:r>
                <a:r>
                  <a:rPr lang="en-US" dirty="0" smtClean="0"/>
                  <a:t>, </a:t>
                </a:r>
                <a:r>
                  <a:rPr lang="en-US" dirty="0" err="1" smtClean="0"/>
                  <a:t>usaremos</a:t>
                </a:r>
                <a:r>
                  <a:rPr lang="en-US" dirty="0" smtClean="0"/>
                  <a:t> </a:t>
                </a:r>
                <a:r>
                  <a:rPr lang="en-US" dirty="0" err="1"/>
                  <a:t>uma</a:t>
                </a:r>
                <a:r>
                  <a:rPr lang="en-US" dirty="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r>
                  <a:rPr lang="en-US" dirty="0"/>
                  <a:t>, </a:t>
                </a:r>
                <a:r>
                  <a:rPr lang="en-US" dirty="0" err="1" smtClean="0"/>
                  <a:t>sendo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=0</m:t>
                    </m:r>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a:p>
                <a:pPr marL="0" indent="0">
                  <a:buNone/>
                </a:pPr>
                <a:r>
                  <a:rPr lang="en-US" dirty="0"/>
                  <a:t>A </a:t>
                </a:r>
                <a:r>
                  <a:rPr lang="en-US" dirty="0" err="1"/>
                  <a:t>atualização</a:t>
                </a:r>
                <a:r>
                  <a:rPr lang="en-US" dirty="0"/>
                  <a:t> dos </a:t>
                </a:r>
                <a:r>
                  <a:rPr lang="en-US" dirty="0"/>
                  <a:t>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a:t>
                </a:r>
                <a:r>
                  <a:rPr lang="nl-BE" dirty="0"/>
                  <a:t>é dada </a:t>
                </a:r>
                <a:r>
                  <a:rPr lang="nl-BE" dirty="0" smtClean="0"/>
                  <a:t>por</a:t>
                </a:r>
                <a:endParaRPr lang="en-US" i="1" dirty="0"/>
              </a:p>
              <a:p>
                <a:pPr marL="0" indent="0" algn="ctr">
                  <a:buNone/>
                </a:pPr>
                <a14:m>
                  <m:oMath xmlns:m="http://schemas.openxmlformats.org/officeDocument/2006/math">
                    <m:sSub>
                      <m:sSubPr>
                        <m:ctrlPr>
                          <a:rPr lang="nl-BE" i="1">
                            <a:latin typeface="Cambria Math" panose="02040503050406030204" pitchFamily="18" charset="0"/>
                          </a:rPr>
                        </m:ctrlPr>
                      </m:sSubPr>
                      <m:e>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r>
                          <a:rPr lang="pt-BR" i="1">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0"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=1,2</m:t>
                    </m:r>
                    <m:r>
                      <a:rPr lang="pt-BR" b="0" i="0" smtClean="0">
                        <a:latin typeface="Cambria Math" panose="02040503050406030204" pitchFamily="18" charset="0"/>
                      </a:rPr>
                      <m:t>.</m:t>
                    </m:r>
                  </m:oMath>
                </a14:m>
                <a:endParaRPr lang="nl-BE" dirty="0"/>
              </a:p>
              <a:p>
                <a:pPr marL="0" indent="0">
                  <a:buNone/>
                </a:pPr>
                <a:r>
                  <a:rPr lang="en-US" dirty="0" err="1"/>
                  <a:t>onde</a:t>
                </a:r>
                <a:r>
                  <a:rPr lang="en-US" dirty="0"/>
                  <a:t> o </a:t>
                </a:r>
                <a:r>
                  <a:rPr lang="en-US" dirty="0" err="1"/>
                  <a:t>termo</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a:t> </a:t>
                </a:r>
                <a:r>
                  <a:rPr lang="en-US" dirty="0" err="1"/>
                  <a:t>foi</a:t>
                </a:r>
                <a:r>
                  <a:rPr lang="en-US" dirty="0"/>
                  <a:t> </a:t>
                </a:r>
                <a:r>
                  <a:rPr lang="en-US" dirty="0" err="1"/>
                  <a:t>absorvido</a:t>
                </a:r>
                <a:r>
                  <a:rPr lang="en-US" dirty="0"/>
                  <a:t> </a:t>
                </a:r>
                <a:r>
                  <a:rPr lang="en-US" dirty="0" err="1"/>
                  <a:t>pelo</a:t>
                </a:r>
                <a:r>
                  <a:rPr lang="en-US" dirty="0"/>
                  <a:t> </a:t>
                </a:r>
                <a:r>
                  <a:rPr lang="en-US" b="1" i="1" dirty="0" err="1"/>
                  <a:t>passo</a:t>
                </a:r>
                <a:r>
                  <a:rPr lang="en-US" b="1" i="1" dirty="0"/>
                  <a:t> de </a:t>
                </a:r>
                <a:r>
                  <a:rPr lang="en-US" b="1" i="1" dirty="0" err="1"/>
                  <a:t>aprendizagem</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endParaRPr lang="nl-BE"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838200" y="1064525"/>
                <a:ext cx="11238186" cy="3763393"/>
              </a:xfrm>
              <a:blipFill rotWithShape="0">
                <a:blip r:embed="rId3"/>
                <a:stretch>
                  <a:fillRect l="-488" t="-2755"/>
                </a:stretch>
              </a:blipFill>
            </p:spPr>
            <p:txBody>
              <a:bodyPr/>
              <a:lstStyle/>
              <a:p>
                <a:r>
                  <a:rPr lang="pt-BR">
                    <a:noFill/>
                  </a:rPr>
                  <a:t> </a:t>
                </a:r>
              </a:p>
            </p:txBody>
          </p:sp>
        </mc:Fallback>
      </mc:AlternateContent>
      <p:sp>
        <p:nvSpPr>
          <p:cNvPr id="5" name="TextBox 4"/>
          <p:cNvSpPr txBox="1"/>
          <p:nvPr/>
        </p:nvSpPr>
        <p:spPr>
          <a:xfrm>
            <a:off x="6772545" y="492089"/>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11" name="TextBox 10"/>
          <p:cNvSpPr txBox="1"/>
          <p:nvPr/>
        </p:nvSpPr>
        <p:spPr>
          <a:xfrm>
            <a:off x="9904695" y="1870918"/>
            <a:ext cx="1783080" cy="523220"/>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a:stCxn id="11" idx="1"/>
          </p:cNvCxnSpPr>
          <p:nvPr/>
        </p:nvCxnSpPr>
        <p:spPr>
          <a:xfrm flipH="1">
            <a:off x="2852382" y="2132528"/>
            <a:ext cx="7052313" cy="63339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54582" y="4634473"/>
            <a:ext cx="1647411" cy="1169551"/>
          </a:xfrm>
          <a:prstGeom prst="rect">
            <a:avLst/>
          </a:prstGeom>
          <a:noFill/>
        </p:spPr>
        <p:txBody>
          <a:bodyPr wrap="square" rtlCol="0">
            <a:spAutoFit/>
          </a:bodyPr>
          <a:lstStyle/>
          <a:p>
            <a:pPr algn="ctr"/>
            <a:r>
              <a:rPr lang="pt-BR" sz="1400" dirty="0" smtClean="0"/>
              <a:t>Superfície de contorno com o caminho feito pelo </a:t>
            </a:r>
            <a:r>
              <a:rPr lang="pt-BR" sz="1400" dirty="0"/>
              <a:t>algoritmo até </a:t>
            </a:r>
            <a:r>
              <a:rPr lang="pt-BR" sz="1400" dirty="0" smtClean="0"/>
              <a:t>a convergência.</a:t>
            </a:r>
            <a:endParaRPr lang="pt-BR" sz="1400" dirty="0"/>
          </a:p>
        </p:txBody>
      </p:sp>
      <p:sp>
        <p:nvSpPr>
          <p:cNvPr id="13" name="Rectangle 12"/>
          <p:cNvSpPr/>
          <p:nvPr/>
        </p:nvSpPr>
        <p:spPr>
          <a:xfrm>
            <a:off x="8065246" y="4634473"/>
            <a:ext cx="1647411" cy="738664"/>
          </a:xfrm>
          <a:prstGeom prst="rect">
            <a:avLst/>
          </a:prstGeom>
          <a:noFill/>
        </p:spPr>
        <p:txBody>
          <a:bodyPr wrap="square" rtlCol="0">
            <a:spAutoFit/>
          </a:bodyPr>
          <a:lstStyle/>
          <a:p>
            <a:pPr algn="ctr"/>
            <a:r>
              <a:rPr lang="pt-BR" sz="1400" dirty="0" smtClean="0"/>
              <a:t>Curva do EQM em função do número de épocas.</a:t>
            </a:r>
            <a:endParaRPr lang="pt-BR" sz="14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698516" y="4634473"/>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5401993" y="4621629"/>
            <a:ext cx="2340349" cy="2214069"/>
          </a:xfrm>
          <a:prstGeom prst="rect">
            <a:avLst/>
          </a:prstGeom>
        </p:spPr>
      </p:pic>
      <p:cxnSp>
        <p:nvCxnSpPr>
          <p:cNvPr id="7" name="Straight Arrow Connector 6"/>
          <p:cNvCxnSpPr>
            <a:stCxn id="3" idx="2"/>
          </p:cNvCxnSpPr>
          <p:nvPr/>
        </p:nvCxnSpPr>
        <p:spPr>
          <a:xfrm>
            <a:off x="4578288" y="5804024"/>
            <a:ext cx="1481743" cy="313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645451" y="4590886"/>
            <a:ext cx="2356208" cy="2237618"/>
          </a:xfrm>
          <a:prstGeom prst="rect">
            <a:avLst/>
          </a:prstGeom>
        </p:spPr>
      </p:pic>
      <p:cxnSp>
        <p:nvCxnSpPr>
          <p:cNvPr id="14" name="Straight Arrow Connector 13"/>
          <p:cNvCxnSpPr/>
          <p:nvPr/>
        </p:nvCxnSpPr>
        <p:spPr>
          <a:xfrm>
            <a:off x="8885215" y="5360274"/>
            <a:ext cx="1556643" cy="9057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179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lnSpcReduction="10000"/>
              </a:bodyPr>
              <a:lstStyle/>
              <a:p>
                <a:pPr marL="0" indent="0" algn="just">
                  <a:buNone/>
                </a:pPr>
                <a:r>
                  <a:rPr lang="pt-BR" dirty="0" smtClean="0"/>
                  <a:t>Existem 3 diferentes versões para a implementação do algoritmo do Gradiente Descendente: Batelada, Estocástico e Mini-Batch.</a:t>
                </a:r>
              </a:p>
              <a:p>
                <a:pPr algn="just"/>
                <a:r>
                  <a:rPr lang="pt-BR" b="1" dirty="0"/>
                  <a:t>Batelada (do inglês </a:t>
                </a:r>
                <a:r>
                  <a:rPr lang="pt-BR" b="1" i="1" dirty="0"/>
                  <a:t>batch</a:t>
                </a:r>
                <a:r>
                  <a:rPr lang="pt-BR" b="1" dirty="0"/>
                  <a:t>)</a:t>
                </a:r>
                <a:r>
                  <a:rPr lang="pt-BR" dirty="0"/>
                  <a:t>: a cada </a:t>
                </a:r>
                <a:r>
                  <a:rPr lang="pt-BR" dirty="0" smtClean="0"/>
                  <a:t>iteração (nesse caso, uma 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pPr marL="0" indent="0">
                  <a:buNone/>
                </a:pPr>
                <a:r>
                  <a:rPr lang="pt-BR" b="1" dirty="0" smtClean="0"/>
                  <a:t>Características</a:t>
                </a:r>
                <a:r>
                  <a:rPr lang="pt-BR" dirty="0" smtClean="0"/>
                  <a:t>:</a:t>
                </a:r>
                <a:endParaRPr lang="pt-BR" dirty="0"/>
              </a:p>
              <a:p>
                <a:pPr lvl="1" algn="just">
                  <a:buFont typeface="Courier New" panose="02070309020205020404" pitchFamily="49" charset="0"/>
                  <a:buChar char="o"/>
                </a:pPr>
                <a:r>
                  <a:rPr lang="pt-BR" dirty="0"/>
                  <a:t>Utilizado quando se possui previamente todos os atributos e rótulos de treinamento, ou seja, o conjunto de treinamento.</a:t>
                </a:r>
              </a:p>
              <a:p>
                <a:pPr lvl="1" algn="just">
                  <a:buFont typeface="Courier New" panose="02070309020205020404" pitchFamily="49" charset="0"/>
                  <a:buChar char="o"/>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Courier New" panose="02070309020205020404" pitchFamily="49" charset="0"/>
                  <a:buChar char="o"/>
                </a:pPr>
                <a:r>
                  <a:rPr lang="pt-BR" b="1" dirty="0"/>
                  <a:t>Convergência pode ser bem lenta</a:t>
                </a:r>
                <a:r>
                  <a:rPr lang="pt-BR" dirty="0"/>
                  <a:t>, dado que o modelo é apresentado a todos os exemplos a cada época.</a:t>
                </a:r>
                <a:endParaRPr lang="pt-B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1091" t="-2466" r="-1145"/>
                </a:stretch>
              </a:blipFill>
            </p:spPr>
            <p:txBody>
              <a:bodyPr/>
              <a:lstStyle/>
              <a:p>
                <a:r>
                  <a:rPr lang="pt-BR">
                    <a:noFill/>
                  </a:rPr>
                  <a:t> </a:t>
                </a:r>
              </a:p>
            </p:txBody>
          </p:sp>
        </mc:Fallback>
      </mc:AlternateContent>
      <p:sp>
        <p:nvSpPr>
          <p:cNvPr id="4" name="Rectangle 3"/>
          <p:cNvSpPr/>
          <p:nvPr/>
        </p:nvSpPr>
        <p:spPr>
          <a:xfrm>
            <a:off x="3274481" y="3664928"/>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18871</TotalTime>
  <Words>3103</Words>
  <Application>Microsoft Office PowerPoint</Application>
  <PresentationFormat>Widescreen</PresentationFormat>
  <Paragraphs>285</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Courier New</vt:lpstr>
      <vt:lpstr>Wingdings</vt:lpstr>
      <vt:lpstr>Office Theme</vt:lpstr>
      <vt:lpstr>T319 - Introdução ao Aprendizado de Máquina: Regressão Linear (Parte II)</vt:lpstr>
      <vt:lpstr>Recapitulando</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2157</cp:revision>
  <dcterms:created xsi:type="dcterms:W3CDTF">2020-02-17T11:18:32Z</dcterms:created>
  <dcterms:modified xsi:type="dcterms:W3CDTF">2021-07-14T18:36:37Z</dcterms:modified>
</cp:coreProperties>
</file>