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463" r:id="rId3"/>
    <p:sldId id="465" r:id="rId4"/>
    <p:sldId id="466" r:id="rId5"/>
    <p:sldId id="467" r:id="rId6"/>
    <p:sldId id="291" r:id="rId7"/>
    <p:sldId id="412" r:id="rId8"/>
    <p:sldId id="472" r:id="rId9"/>
    <p:sldId id="479" r:id="rId10"/>
    <p:sldId id="480" r:id="rId11"/>
    <p:sldId id="482" r:id="rId12"/>
    <p:sldId id="317" r:id="rId13"/>
    <p:sldId id="332" r:id="rId14"/>
    <p:sldId id="299" r:id="rId15"/>
    <p:sldId id="285" r:id="rId16"/>
    <p:sldId id="415" r:id="rId17"/>
    <p:sldId id="283" r:id="rId18"/>
    <p:sldId id="274" r:id="rId19"/>
    <p:sldId id="278" r:id="rId20"/>
    <p:sldId id="292" r:id="rId21"/>
    <p:sldId id="295" r:id="rId22"/>
    <p:sldId id="396" r:id="rId23"/>
    <p:sldId id="484" r:id="rId24"/>
    <p:sldId id="421" r:id="rId25"/>
    <p:sldId id="423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75583" autoAdjust="0"/>
  </p:normalViewPr>
  <p:slideViewPr>
    <p:cSldViewPr snapToGrid="0">
      <p:cViewPr varScale="1">
        <p:scale>
          <a:sx n="56" d="100"/>
          <a:sy n="56" d="100"/>
        </p:scale>
        <p:origin x="11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https://mybinder.org/v2/gh/zz4fap/t319_aprendizado_de_maquina/main?filepath=notebooks%2Fregression%2Flinear_regression_selecting_the_learning_rate.ipynb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Hiperparâmetro: parâmetro que influencia no aprendizado do algoritmo,</a:t>
            </a:r>
            <a:r>
              <a:rPr lang="pt-BR" baseline="0" dirty="0" smtClean="0"/>
              <a:t> ou seja, dita seu aprendizado. Não é um parâmetro aprendido pelo modelo como no caso dos pesos de um modelo de regressão linear.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/>
              <a:t>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000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 smtClean="0"/>
              <a:t>a </a:t>
            </a:r>
            <a:r>
              <a:rPr lang="pt-BR" dirty="0" smtClean="0"/>
              <a:t>direção </a:t>
            </a:r>
            <a:r>
              <a:rPr lang="pt-BR" dirty="0" smtClean="0"/>
              <a:t>é determinada </a:t>
            </a:r>
            <a:r>
              <a:rPr lang="pt-BR" dirty="0" smtClean="0"/>
              <a:t>pelo</a:t>
            </a:r>
            <a:r>
              <a:rPr lang="pt-BR" baseline="0" dirty="0" smtClean="0"/>
              <a:t> vetor</a:t>
            </a:r>
            <a:r>
              <a:rPr lang="pt-BR" dirty="0" smtClean="0"/>
              <a:t> </a:t>
            </a:r>
            <a:r>
              <a:rPr lang="pt-BR" dirty="0"/>
              <a:t>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 smtClean="0"/>
              <a:t> ponto de mínimo </a:t>
            </a:r>
            <a:r>
              <a:rPr lang="pt-BR" dirty="0" smtClean="0"/>
              <a:t>até que ocorra o estouro da precisão numérica.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</a:t>
            </a:r>
            <a:r>
              <a:rPr lang="pt-BR" sz="1200" dirty="0" smtClean="0"/>
              <a:t>.</a:t>
            </a:r>
          </a:p>
          <a:p>
            <a:endParaRPr lang="pt-BR" sz="1200" dirty="0" smtClean="0"/>
          </a:p>
          <a:p>
            <a:r>
              <a:rPr lang="pt-BR" sz="1200" dirty="0" smtClean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 smtClean="0"/>
              <a:t> </a:t>
            </a:r>
            <a:r>
              <a:rPr lang="pt-BR" sz="1200" dirty="0" smtClean="0"/>
              <a:t>Por outro lado, quando o gradiente continua mudando de direção, o momentum suaviza as variações, ou seja, as atualizações.</a:t>
            </a:r>
          </a:p>
          <a:p>
            <a:endParaRPr lang="pt-BR" sz="1200" dirty="0" smtClean="0"/>
          </a:p>
          <a:p>
            <a:r>
              <a:rPr lang="pt-BR" sz="1200" b="1" dirty="0" smtClean="0"/>
              <a:t>OBS</a:t>
            </a:r>
            <a:r>
              <a:rPr lang="pt-BR" sz="1200" dirty="0" smtClean="0"/>
              <a:t>.: Passos largos durante as iterações iniciais e curtos conforme o algoritmo se aproxima do mínimo podem acelerar a convergência.</a:t>
            </a:r>
            <a:r>
              <a:rPr lang="pt-BR" sz="1200" baseline="0" dirty="0" smtClean="0"/>
              <a:t> </a:t>
            </a:r>
            <a:r>
              <a:rPr lang="pt-BR" sz="1200" dirty="0" smtClean="0"/>
              <a:t>Este tipo de abordagem é implementada por </a:t>
            </a:r>
            <a:r>
              <a:rPr lang="pt-BR" sz="1200" b="1" i="1" dirty="0" smtClean="0"/>
              <a:t>esquemas de variação programada</a:t>
            </a:r>
            <a:r>
              <a:rPr lang="pt-BR" sz="1200" dirty="0" smtClean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smtClean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 smtClean="0"/>
          </a:p>
          <a:p>
            <a:r>
              <a:rPr lang="pt-BR" b="1" dirty="0" smtClean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por etapas ou degraus</a:t>
            </a:r>
            <a:r>
              <a:rPr lang="pt-BR" dirty="0" smtClean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exponencial</a:t>
            </a:r>
            <a:r>
              <a:rPr lang="pt-BR" dirty="0" smtClean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 smtClean="0"/>
              <a:t>Decaimento temporal</a:t>
            </a:r>
            <a:r>
              <a:rPr lang="pt-BR" dirty="0" smtClean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 smtClean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 smtClean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r>
              <a:rPr lang="nl-BE" b="1" u="none" dirty="0" smtClean="0"/>
              <a:t>Referências:</a:t>
            </a:r>
          </a:p>
          <a:p>
            <a:r>
              <a:rPr lang="nl-BE" u="sng" dirty="0" smtClean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endParaRPr lang="pt-BR" sz="1200" baseline="0" dirty="0" smtClean="0"/>
          </a:p>
          <a:p>
            <a:r>
              <a:rPr lang="pt-BR" sz="1200" baseline="0" dirty="0" smtClean="0"/>
              <a:t>Os </a:t>
            </a:r>
            <a:r>
              <a:rPr lang="pt-BR" sz="1200" baseline="0" dirty="0"/>
              <a:t>passos começam com grandes valores (o que ajuda a progredir rapidamente e a escapar de mínimos </a:t>
            </a:r>
            <a:r>
              <a:rPr lang="pt-BR" sz="1200" baseline="0" dirty="0" smtClean="0"/>
              <a:t>locais, casos em que a superfície de erro seja bastante irregular) </a:t>
            </a:r>
            <a:r>
              <a:rPr lang="pt-BR" sz="1200" baseline="0" dirty="0"/>
              <a:t>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10/07/2021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mybinder.org/v2/gh/zz4fap/t319_aprendizado_de_maquina/main?filepath=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ybinder.org/v2/gh/zz4fap/t319_aprendizado_de_maquina/main?filepath=notebooks/regression/linear_regression_selecting_the_learning_rate.ipynb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10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GDE com </a:t>
                </a:r>
                <a:r>
                  <a:rPr lang="pt-BR" dirty="0"/>
                  <a:t>R</a:t>
                </a:r>
                <a:r>
                  <a:rPr lang="pt-BR" dirty="0" smtClean="0"/>
                  <a:t>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</a:t>
                </a:r>
                <a:r>
                  <a:rPr lang="pt-BR" sz="1800" dirty="0" smtClean="0"/>
                  <a:t>usando GDE com </a:t>
                </a:r>
                <a:r>
                  <a:rPr lang="pt-BR" sz="1800" b="1" i="1" dirty="0" smtClean="0"/>
                  <a:t>decaimento gradual</a:t>
                </a:r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</a:t>
                </a:r>
                <a:r>
                  <a:rPr lang="pt-BR" sz="1800" dirty="0" smtClean="0"/>
                  <a:t>caminho com </a:t>
                </a:r>
                <a:r>
                  <a:rPr lang="pt-BR" sz="1800" b="1" i="1" dirty="0" smtClean="0"/>
                  <a:t>decaimento gradudal </a:t>
                </a:r>
                <a:r>
                  <a:rPr lang="pt-BR" sz="1800" dirty="0"/>
                  <a:t>também não é </a:t>
                </a:r>
                <a:r>
                  <a:rPr lang="pt-BR" sz="1800" dirty="0" smtClean="0"/>
                  <a:t>regular </a:t>
                </a:r>
                <a:r>
                  <a:rPr lang="pt-BR" sz="1800" dirty="0"/>
                  <a:t>para o </a:t>
                </a:r>
                <a:r>
                  <a:rPr lang="pt-BR" sz="1800" dirty="0" smtClean="0"/>
                  <a:t>ponto de mínimo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algumas mudanças de </a:t>
                </a:r>
                <a:r>
                  <a:rPr lang="pt-BR" sz="1800" dirty="0" smtClean="0"/>
                  <a:t>direção </a:t>
                </a:r>
                <a:r>
                  <a:rPr lang="pt-BR" sz="1800" dirty="0" smtClean="0"/>
                  <a:t>ao </a:t>
                </a:r>
                <a:r>
                  <a:rPr lang="pt-BR" sz="1800" dirty="0"/>
                  <a:t>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Porém, a oscilação </a:t>
                </a:r>
                <a:r>
                  <a:rPr lang="pt-BR" sz="1800" dirty="0"/>
                  <a:t>em torno do mínimo é bastante minimizada </a:t>
                </a:r>
                <a:r>
                  <a:rPr lang="pt-BR" sz="1800" dirty="0" smtClean="0"/>
                  <a:t>devido à </a:t>
                </a:r>
                <a:r>
                  <a:rPr lang="pt-BR" sz="1800" b="1" i="1" dirty="0" smtClean="0"/>
                  <a:t>diminuição gradual </a:t>
                </a:r>
                <a:r>
                  <a:rPr lang="pt-BR" sz="1800" dirty="0" smtClean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.</a:t>
                </a:r>
                <a:endParaRPr lang="pt-BR" sz="1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O passo inicial com valor grande e diminui ao longo das iterações, </a:t>
                </a:r>
                <a:r>
                  <a:rPr lang="pt-BR" sz="1800" dirty="0"/>
                  <a:t>permitindo que o algoritmo se estabilize próximo </a:t>
                </a:r>
                <a:r>
                  <a:rPr lang="pt-BR" sz="1800" dirty="0" smtClean="0"/>
                  <a:t>ao ponto de </a:t>
                </a:r>
                <a:r>
                  <a:rPr lang="pt-BR" sz="1800" dirty="0"/>
                  <a:t>mínimo global</a:t>
                </a:r>
                <a:r>
                  <a:rPr lang="pt-BR" sz="1800" dirty="0" smtClean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 smtClean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 smtClean="0"/>
                  <a:t> nas figuras que mostram o gradiente.</a:t>
                </a:r>
                <a:endParaRPr lang="pt-BR" sz="18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6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852619" y="6495560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Exemplo</a:t>
            </a:r>
            <a:r>
              <a:rPr lang="pt-BR" sz="1600" u="sng" dirty="0">
                <a:solidFill>
                  <a:srgbClr val="00B0F0"/>
                </a:solidFill>
                <a:hlinkClick r:id="rId5"/>
              </a:rPr>
              <a:t>: </a:t>
            </a:r>
            <a:r>
              <a:rPr lang="pt-BR" sz="1600" u="sng" dirty="0" smtClean="0">
                <a:solidFill>
                  <a:srgbClr val="00B0F0"/>
                </a:solidFill>
                <a:hlinkClick r:id="rId5"/>
              </a:rPr>
              <a:t>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sem redução programada</a:t>
            </a:r>
            <a:endParaRPr lang="pt-BR" sz="1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GDE com redução programada</a:t>
            </a:r>
            <a:endParaRPr lang="pt-BR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Redução programada</a:t>
            </a:r>
            <a:endParaRPr lang="pt-BR" sz="1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2572685" y="4693241"/>
            <a:ext cx="300162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 smtClean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Learning schedule function.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FF00FF"/>
                </a:solidFill>
                <a:highlight>
                  <a:srgbClr val="FFFFFF"/>
                </a:highlight>
              </a:rPr>
              <a:t>stepDecay 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t,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epochs_drop=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  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0.5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4.0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epochs_drop</a:t>
            </a:r>
            <a:r>
              <a:rPr lang="pt-BR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pt-BR" sz="8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pt-BR" sz="800" dirty="0" smtClean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III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#4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Discutimos sobre o vetor gradiente.</a:t>
                </a:r>
              </a:p>
              <a:p>
                <a:r>
                  <a:rPr lang="pt-BR" dirty="0" smtClean="0"/>
                  <a:t>Aprendemos dois algoritmos que usam o vetor </a:t>
                </a:r>
                <a:r>
                  <a:rPr lang="pt-BR" dirty="0"/>
                  <a:t>gradiente </a:t>
                </a:r>
                <a:r>
                  <a:rPr lang="pt-BR" dirty="0" smtClean="0"/>
                  <a:t>para a resolução de problemas de otimização.</a:t>
                </a:r>
              </a:p>
              <a:p>
                <a:r>
                  <a:rPr lang="pt-BR" dirty="0" smtClean="0"/>
                  <a:t>Vimos as três versões do gradiente descendente e as comparamos.</a:t>
                </a:r>
              </a:p>
              <a:p>
                <a:r>
                  <a:rPr lang="pt-BR" dirty="0" smtClean="0"/>
                  <a:t>Nesta parte,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Gradiente Descendente Estocástico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momentum</a:t>
            </a:r>
            <a:endParaRPr lang="pt-BR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</a:t>
            </a:r>
          </a:p>
          <a:p>
            <a:pPr algn="ctr"/>
            <a:r>
              <a:rPr lang="pt-BR" sz="1200" dirty="0" smtClean="0"/>
              <a:t>gradiente</a:t>
            </a:r>
            <a:endParaRPr lang="pt-BR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Passo corrente</a:t>
            </a:r>
            <a:endParaRPr lang="pt-BR" sz="1200" dirty="0"/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8876"/>
            <a:ext cx="10515600" cy="948286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Conforme nós já aprendemos, enquanto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direção</a:t>
                </a:r>
                <a:r>
                  <a:rPr lang="pt-BR" dirty="0" smtClean="0"/>
                  <a:t> </a:t>
                </a:r>
                <a:r>
                  <a:rPr lang="pt-BR" dirty="0"/>
                  <a:t>para o </a:t>
                </a:r>
                <a:r>
                  <a:rPr lang="pt-BR" dirty="0" smtClean="0"/>
                  <a:t>ponto de mínimo </a:t>
                </a:r>
                <a:r>
                  <a:rPr lang="pt-BR" dirty="0" smtClean="0"/>
                  <a:t>é determinada </a:t>
                </a:r>
                <a:r>
                  <a:rPr lang="pt-BR" dirty="0"/>
                  <a:t>pelo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determina o quão grande </a:t>
                </a:r>
                <a:r>
                  <a:rPr lang="pt-BR" dirty="0" smtClean="0"/>
                  <a:t>esse </a:t>
                </a:r>
                <a:r>
                  <a:rPr lang="pt-BR" dirty="0"/>
                  <a:t>passo é dado naquela </a:t>
                </a:r>
                <a:r>
                  <a:rPr lang="pt-BR" dirty="0" smtClean="0"/>
                  <a:t>direção.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Portanto, a </a:t>
                </a:r>
                <a:r>
                  <a:rPr lang="pt-BR" b="1" dirty="0">
                    <a:solidFill>
                      <a:srgbClr val="FF0000"/>
                    </a:solidFill>
                  </a:rPr>
                  <a:t>escolha do passo de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aprendizagem (hiperparâmetro) </a:t>
                </a:r>
                <a:r>
                  <a:rPr lang="pt-BR" b="1" dirty="0">
                    <a:solidFill>
                      <a:srgbClr val="FF0000"/>
                    </a:solidFill>
                  </a:rPr>
                  <a:t>é muito </a:t>
                </a:r>
                <a:r>
                  <a:rPr lang="pt-BR" b="1" dirty="0" smtClean="0">
                    <a:solidFill>
                      <a:srgbClr val="FF0000"/>
                    </a:solidFill>
                  </a:rPr>
                  <a:t>importante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Caso </a:t>
                </a:r>
                <a:r>
                  <a:rPr lang="pt-BR" dirty="0" smtClean="0"/>
                  <a:t>ele seja </a:t>
                </a:r>
                <a:r>
                  <a:rPr lang="pt-BR" dirty="0"/>
                  <a:t>muito pequeno, a convergência do algoritmo levará muito tempo.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b="1" dirty="0"/>
                  <a:t>Exemplo</a:t>
                </a:r>
                <a:r>
                  <a:rPr lang="pt-BR" dirty="0"/>
                  <a:t>: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</a:t>
                </a:r>
                <a:r>
                  <a:rPr lang="pt-BR" dirty="0" smtClean="0"/>
                  <a:t>250 épocas.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Passos muito curtos, fazem com que o algoritmo caminhe vagarosamente em direção ao </a:t>
                </a:r>
                <a:r>
                  <a:rPr lang="pt-BR" b="1" i="1" dirty="0" smtClean="0"/>
                  <a:t>mínimo global</a:t>
                </a:r>
                <a:r>
                  <a:rPr lang="pt-BR" dirty="0" smtClean="0"/>
                  <a:t> da </a:t>
                </a:r>
                <a:r>
                  <a:rPr lang="pt-BR" b="1" i="1" dirty="0" smtClean="0"/>
                  <a:t>função de erro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13164"/>
                <a:ext cx="8472056" cy="4987635"/>
              </a:xfrm>
              <a:blipFill rotWithShape="0">
                <a:blip r:embed="rId3"/>
                <a:stretch>
                  <a:fillRect l="-1079" t="-1834" b="-15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95384" y="6400800"/>
            <a:ext cx="55639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u="sng" dirty="0" smtClean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600" u="sng" dirty="0" smtClean="0">
                <a:solidFill>
                  <a:srgbClr val="00B0F0"/>
                </a:solidFill>
                <a:hlinkClick r:id="rId4"/>
              </a:rPr>
              <a:t>linear_regression_selecting_the_learning_rate.ipynb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642764" y="132375"/>
            <a:ext cx="2461767" cy="19671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9642764" y="2249174"/>
            <a:ext cx="2461767" cy="22308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08" r="9000" b="2847"/>
          <a:stretch/>
        </p:blipFill>
        <p:spPr>
          <a:xfrm>
            <a:off x="9601768" y="4546565"/>
            <a:ext cx="2506368" cy="2252754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V="1">
            <a:off x="9642764" y="4289367"/>
            <a:ext cx="282632" cy="25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804" y="4289366"/>
                <a:ext cx="812715" cy="584775"/>
              </a:xfrm>
              <a:prstGeom prst="rect">
                <a:avLst/>
              </a:prstGeom>
              <a:blipFill rotWithShape="0">
                <a:blip r:embed="rId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22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864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for grande, mas não tão grande assim, o </a:t>
                </a:r>
                <a:r>
                  <a:rPr lang="pt-BR" dirty="0"/>
                  <a:t>algoritmo fica “pulando” </a:t>
                </a:r>
                <a:r>
                  <a:rPr lang="pt-BR" dirty="0" smtClean="0"/>
                  <a:t>ou “oscilando” de </a:t>
                </a:r>
                <a:r>
                  <a:rPr lang="pt-BR" dirty="0"/>
                  <a:t>um lado para o outro </a:t>
                </a:r>
                <a:r>
                  <a:rPr lang="pt-BR" dirty="0" smtClean="0"/>
                  <a:t>da superfície até </a:t>
                </a:r>
                <a:r>
                  <a:rPr lang="pt-BR" dirty="0"/>
                  <a:t>que converge, por sorte (veja exemplo </a:t>
                </a:r>
                <a:r>
                  <a:rPr lang="pt-BR" dirty="0" smtClean="0"/>
                  <a:t>#1).</a:t>
                </a:r>
                <a:endParaRPr lang="pt-BR" dirty="0"/>
              </a:p>
              <a:p>
                <a:r>
                  <a:rPr lang="pt-BR" dirty="0"/>
                  <a:t>Em </a:t>
                </a:r>
                <a:r>
                  <a:rPr lang="pt-BR" dirty="0" smtClean="0"/>
                  <a:t>outros casos</a:t>
                </a:r>
                <a:r>
                  <a:rPr lang="pt-BR" dirty="0"/>
                  <a:t>, </a:t>
                </a:r>
                <a:r>
                  <a:rPr lang="pt-BR" dirty="0" smtClean="0"/>
                  <a:t>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bem grande, a </a:t>
                </a:r>
                <a:r>
                  <a:rPr lang="pt-BR" dirty="0"/>
                  <a:t>cada iteração o algoritmo “pula” para um valor mais alto que antes, </a:t>
                </a:r>
                <a:r>
                  <a:rPr lang="pt-BR" dirty="0" smtClean="0"/>
                  <a:t>e assim, divergindo (veja exemplo #2).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</a:t>
                </a:r>
                <a:r>
                  <a:rPr lang="pt-BR" sz="1400" dirty="0" smtClean="0"/>
                  <a:t>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o </a:t>
                </a:r>
                <a:r>
                  <a:rPr lang="pt-BR" dirty="0"/>
                  <a:t>valor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</a:t>
                </a:r>
                <a:r>
                  <a:rPr lang="pt-BR" dirty="0" smtClean="0"/>
                  <a:t>ser </a:t>
                </a:r>
                <a:r>
                  <a:rPr lang="pt-BR" b="1" i="1" dirty="0" smtClean="0"/>
                  <a:t>explorado</a:t>
                </a:r>
                <a:r>
                  <a:rPr lang="pt-BR" dirty="0" smtClean="0"/>
                  <a:t> </a:t>
                </a:r>
                <a:r>
                  <a:rPr lang="pt-BR" dirty="0"/>
                  <a:t>para se encontrar </a:t>
                </a:r>
                <a:r>
                  <a:rPr lang="pt-BR" dirty="0" smtClean="0"/>
                  <a:t>um </a:t>
                </a:r>
                <a:r>
                  <a:rPr lang="pt-BR" b="1" i="1" dirty="0"/>
                  <a:t>valor </a:t>
                </a:r>
                <a:r>
                  <a:rPr lang="pt-BR" b="1" i="1" dirty="0" smtClean="0"/>
                  <a:t>ideal </a:t>
                </a:r>
                <a:r>
                  <a:rPr lang="pt-BR" dirty="0" smtClean="0"/>
                  <a:t>que </a:t>
                </a:r>
                <a:r>
                  <a:rPr lang="pt-BR" dirty="0"/>
                  <a:t>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exemplo ao lado, converge </a:t>
                </a:r>
                <a:r>
                  <a:rPr lang="pt-BR" dirty="0"/>
                  <a:t>para o </a:t>
                </a:r>
                <a:r>
                  <a:rPr lang="pt-BR" b="1" i="1" dirty="0"/>
                  <a:t>mínimo </a:t>
                </a:r>
                <a:r>
                  <a:rPr lang="pt-BR" b="1" i="1" dirty="0" smtClean="0"/>
                  <a:t>global </a:t>
                </a:r>
                <a:r>
                  <a:rPr lang="pt-BR" dirty="0" smtClean="0"/>
                  <a:t>em </a:t>
                </a:r>
                <a:r>
                  <a:rPr lang="pt-BR" dirty="0"/>
                  <a:t>apenas </a:t>
                </a:r>
                <a:r>
                  <a:rPr lang="pt-BR" dirty="0" smtClean="0"/>
                  <a:t>2 </a:t>
                </a:r>
                <a:r>
                  <a:rPr lang="pt-BR" dirty="0"/>
                  <a:t>iterações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a escolha do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pode ser bastante demorada.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regra </a:t>
                </a:r>
                <a:r>
                  <a:rPr lang="pt-BR" dirty="0" smtClean="0"/>
                  <a:t>empírica para exploração do passo de aprendizagem é usar a seguinte sequência (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):</a:t>
                </a:r>
              </a:p>
              <a:p>
                <a:pPr marL="0" indent="0">
                  <a:buNone/>
                </a:pPr>
                <a:endParaRPr lang="pt-BR" sz="1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 smtClean="0"/>
                  <a:t> inicial</a:t>
                </a:r>
                <a:endParaRPr lang="pt-BR" sz="1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</a:t>
                </a:r>
                <a:r>
                  <a:rPr lang="pt-BR" dirty="0" smtClean="0"/>
                  <a:t>maneira </a:t>
                </a:r>
                <a:r>
                  <a:rPr lang="pt-BR" dirty="0"/>
                  <a:t>de se </a:t>
                </a:r>
                <a:r>
                  <a:rPr lang="pt-BR" b="1" i="1" dirty="0"/>
                  <a:t>depurar</a:t>
                </a:r>
                <a:r>
                  <a:rPr lang="pt-BR" dirty="0"/>
                  <a:t> (</a:t>
                </a:r>
                <a:r>
                  <a:rPr lang="pt-BR" dirty="0" smtClean="0"/>
                  <a:t>principalmente </a:t>
                </a:r>
                <a:r>
                  <a:rPr lang="pt-BR" dirty="0"/>
                  <a:t>quando não é possível se plotar o gráfico </a:t>
                </a:r>
                <a:r>
                  <a:rPr lang="pt-BR" dirty="0" smtClean="0"/>
                  <a:t>da superfície de </a:t>
                </a:r>
                <a:r>
                  <a:rPr lang="pt-BR" dirty="0"/>
                  <a:t>contorno)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é plotar o gráfico </a:t>
                </a:r>
                <a:r>
                  <a:rPr lang="pt-BR" dirty="0" smtClean="0"/>
                  <a:t>do erro (EQM) em </a:t>
                </a:r>
                <a:r>
                  <a:rPr lang="pt-BR" dirty="0"/>
                  <a:t>função do número de </a:t>
                </a:r>
                <a:r>
                  <a:rPr lang="pt-BR" dirty="0" smtClean="0"/>
                  <a:t>iterações ou épocas</a:t>
                </a:r>
                <a:r>
                  <a:rPr lang="pt-BR" dirty="0"/>
                  <a:t>. </a:t>
                </a:r>
              </a:p>
              <a:p>
                <a:pPr lvl="1"/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</a:t>
                </a:r>
                <a:r>
                  <a:rPr lang="pt-BR" dirty="0" smtClean="0"/>
                  <a:t>ideal: </a:t>
                </a:r>
                <a:r>
                  <a:rPr lang="pt-BR" dirty="0"/>
                  <a:t>converge rapidamente </a:t>
                </a:r>
              </a:p>
              <a:p>
                <a:pPr lvl="2"/>
                <a:r>
                  <a:rPr lang="pt-BR" dirty="0"/>
                  <a:t>Erro diminui rapidamente nas primeiras épocas e depois diminui quase que a uma taxa constante.</a:t>
                </a:r>
              </a:p>
              <a:p>
                <a:pPr lvl="2"/>
                <a:r>
                  <a:rPr lang="pt-BR" dirty="0"/>
                  <a:t>Convergência pode ser declarada quando o erro entre duas </a:t>
                </a:r>
                <a:r>
                  <a:rPr lang="pt-BR" dirty="0" smtClean="0"/>
                  <a:t>iterações subsequentes </a:t>
                </a:r>
                <a:r>
                  <a:rPr lang="pt-BR" dirty="0"/>
                  <a:t>for menor do que um limiar pré-definido (e.g., 1e-3).</a:t>
                </a:r>
              </a:p>
              <a:p>
                <a:pPr lvl="1"/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/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 smtClean="0"/>
              <a:t>Comportamento esperado</a:t>
            </a:r>
            <a:endParaRPr lang="pt-BR" sz="1200" b="1" dirty="0"/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</a:t>
            </a:r>
            <a:r>
              <a:rPr lang="pt-BR" dirty="0" smtClean="0"/>
              <a:t>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Além do </a:t>
                </a:r>
                <a:r>
                  <a:rPr lang="pt-BR" b="1" i="1" dirty="0" smtClean="0"/>
                  <a:t>ajuste manual</a:t>
                </a:r>
                <a:r>
                  <a:rPr lang="pt-BR" dirty="0" smtClean="0"/>
                  <a:t> (escolha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por </a:t>
                </a:r>
                <a:r>
                  <a:rPr lang="pt-BR" dirty="0"/>
                  <a:t>tentativa e </a:t>
                </a:r>
                <a:r>
                  <a:rPr lang="pt-BR" dirty="0" smtClean="0"/>
                  <a:t>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:</a:t>
                </a:r>
              </a:p>
              <a:p>
                <a:r>
                  <a:rPr lang="pt-BR" b="1" dirty="0" smtClean="0"/>
                  <a:t>Redução </a:t>
                </a:r>
                <a:r>
                  <a:rPr lang="pt-BR" b="1" dirty="0"/>
                  <a:t>programada</a:t>
                </a:r>
                <a:r>
                  <a:rPr lang="pt-BR" dirty="0"/>
                  <a:t>: </a:t>
                </a:r>
                <a:r>
                  <a:rPr lang="pt-BR" dirty="0" smtClean="0"/>
                  <a:t>redução do </a:t>
                </a:r>
                <a:r>
                  <a:rPr lang="pt-BR" dirty="0"/>
                  <a:t>passo de aprendizagem ao longo do processo de treinamento. </a:t>
                </a:r>
                <a:endParaRPr lang="pt-BR" dirty="0" smtClean="0"/>
              </a:p>
              <a:p>
                <a:pPr lvl="1"/>
                <a:r>
                  <a:rPr lang="pt-BR" dirty="0" smtClean="0"/>
                  <a:t>A </a:t>
                </a:r>
                <a:r>
                  <a:rPr lang="pt-BR" dirty="0"/>
                  <a:t>forma mais simples é diminuir o passo de aprendizagem linearmente de um valor inicial </a:t>
                </a:r>
                <a:r>
                  <a:rPr lang="pt-BR" dirty="0" smtClean="0"/>
                  <a:t>grande </a:t>
                </a:r>
                <a:r>
                  <a:rPr lang="pt-BR" dirty="0"/>
                  <a:t>até </a:t>
                </a:r>
                <a:r>
                  <a:rPr lang="pt-BR" dirty="0" smtClean="0"/>
                  <a:t>um </a:t>
                </a:r>
                <a:r>
                  <a:rPr lang="pt-BR" dirty="0"/>
                  <a:t>valor </a:t>
                </a:r>
                <a:r>
                  <a:rPr lang="pt-BR" dirty="0" smtClean="0"/>
                  <a:t>pequeno.</a:t>
                </a:r>
              </a:p>
              <a:p>
                <a:pPr lvl="1"/>
                <a:r>
                  <a:rPr lang="pt-BR" dirty="0" smtClean="0"/>
                  <a:t>Abordagem muito usada com GD estocástico e mini-batch para garantir a convergência para o ponto de mínimo.</a:t>
                </a:r>
                <a:endParaRPr lang="pt-BR" dirty="0"/>
              </a:p>
              <a:p>
                <a:r>
                  <a:rPr lang="pt-BR" b="1" dirty="0" smtClean="0"/>
                  <a:t>Variação </a:t>
                </a:r>
                <a:r>
                  <a:rPr lang="pt-BR" b="1" dirty="0"/>
                  <a:t>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adaptativamente ajustado de acordo com a performance do modelo além disso, pode ter passos diferentes para cada peso do modelo e os atualiza independentemente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Vantagem</a:t>
                </a:r>
                <a:r>
                  <a:rPr lang="pt-BR" dirty="0" smtClean="0"/>
                  <a:t>: na </a:t>
                </a:r>
                <a:r>
                  <a:rPr lang="pt-BR" dirty="0"/>
                  <a:t>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128"/>
                <a:ext cx="11049000" cy="4831981"/>
              </a:xfrm>
              <a:blipFill rotWithShape="0">
                <a:blip r:embed="rId3"/>
                <a:stretch>
                  <a:fillRect l="-1159" t="-2900" r="-13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 smtClean="0"/>
              <a:t>Redução Programada do Passo de Aprendizagem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Os três </a:t>
                </a:r>
                <a:r>
                  <a:rPr lang="pt-BR" dirty="0"/>
                  <a:t>tipos </a:t>
                </a:r>
                <a:r>
                  <a:rPr lang="pt-BR" dirty="0" smtClean="0"/>
                  <a:t>mais comuns </a:t>
                </a:r>
                <a:r>
                  <a:rPr lang="pt-BR" dirty="0"/>
                  <a:t>de implementação da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</a:t>
                </a:r>
                <a:r>
                  <a:rPr lang="pt-BR" dirty="0" smtClean="0"/>
                  <a:t>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gradual</a:t>
                </a:r>
                <a:r>
                  <a:rPr lang="pt-BR" dirty="0" smtClean="0"/>
                  <a:t>: também conhecido como </a:t>
                </a:r>
                <a:r>
                  <a:rPr lang="pt-BR" b="1" i="1" dirty="0" smtClean="0"/>
                  <a:t>decaimento </a:t>
                </a:r>
                <a:r>
                  <a:rPr lang="pt-BR" b="1" i="1" dirty="0"/>
                  <a:t>por etapas </a:t>
                </a:r>
                <a:r>
                  <a:rPr lang="pt-BR" dirty="0"/>
                  <a:t>ou </a:t>
                </a:r>
                <a:r>
                  <a:rPr lang="pt-BR" b="1" i="1" dirty="0" smtClean="0"/>
                  <a:t>por degraus</a:t>
                </a:r>
                <a:r>
                  <a:rPr lang="pt-BR" dirty="0" smtClean="0"/>
                  <a:t>. Ele reduz </a:t>
                </a:r>
                <a:r>
                  <a:rPr lang="pt-BR" dirty="0"/>
                  <a:t>a taxa de </a:t>
                </a:r>
                <a:r>
                  <a:rPr lang="pt-BR" dirty="0" smtClean="0"/>
                  <a:t>aprendizagem </a:t>
                </a:r>
                <a:r>
                  <a:rPr lang="pt-BR" dirty="0"/>
                  <a:t>de </a:t>
                </a:r>
                <a:r>
                  <a:rPr lang="pt-BR" dirty="0" smtClean="0"/>
                  <a:t>um fator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, a </a:t>
                </a:r>
                <a:r>
                  <a:rPr lang="pt-BR" dirty="0"/>
                  <a:t>cada número pré-definido de iterações ou </a:t>
                </a:r>
                <a:r>
                  <a:rPr lang="pt-BR" dirty="0" smtClean="0"/>
                  <a:t>épocas,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 smtClean="0"/>
                  <a:t>. Um valor típico para </a:t>
                </a:r>
                <a:r>
                  <a:rPr lang="pt-BR" dirty="0"/>
                  <a:t>reduzir a taxa de aprendizado </a:t>
                </a:r>
                <a:r>
                  <a:rPr lang="pt-BR" dirty="0" smtClean="0"/>
                  <a:t>é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a cada número pré-definido de </a:t>
                </a:r>
                <a:r>
                  <a:rPr lang="pt-BR" dirty="0" smtClean="0"/>
                  <a:t>épocas</a:t>
                </a:r>
                <a:r>
                  <a:rPr lang="pt-BR" dirty="0"/>
                  <a:t>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 smtClean="0"/>
                  <a:t>Decaimento exponencial</a:t>
                </a:r>
                <a:r>
                  <a:rPr lang="pt-BR" dirty="0" smtClean="0"/>
                  <a:t>: </a:t>
                </a:r>
                <a:r>
                  <a:rPr lang="pt-BR" dirty="0"/>
                  <a:t>tem a forma </a:t>
                </a:r>
                <a:r>
                  <a:rPr lang="pt-BR" dirty="0" smtClean="0"/>
                  <a:t>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 </a:t>
                </a:r>
                <a:r>
                  <a:rPr lang="pt-BR" dirty="0" smtClean="0"/>
                  <a:t>atual (pode-se se </a:t>
                </a:r>
                <a:r>
                  <a:rPr lang="pt-BR" dirty="0"/>
                  <a:t>usar </a:t>
                </a:r>
                <a:r>
                  <a:rPr lang="pt-BR" dirty="0" smtClean="0"/>
                  <a:t>também o número de épocas).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</a:t>
                </a:r>
                <a:r>
                  <a:rPr lang="pt-BR" b="1" dirty="0" smtClean="0"/>
                  <a:t>ecaimento temporal</a:t>
                </a:r>
                <a:r>
                  <a:rPr lang="pt-BR" dirty="0" smtClean="0"/>
                  <a:t>: tem </a:t>
                </a:r>
                <a:r>
                  <a:rPr lang="pt-BR" dirty="0"/>
                  <a:t>a forma matemática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hiperparâmetros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o número da iteração.</a:t>
                </a:r>
              </a:p>
              <a:p>
                <a:r>
                  <a:rPr lang="pt-BR" dirty="0"/>
                  <a:t>Na prática,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decaimento gradual </a:t>
                </a:r>
                <a:r>
                  <a:rPr lang="pt-BR" dirty="0" smtClean="0"/>
                  <a:t>é o mais utilizado entre os 3, pois seus </a:t>
                </a:r>
                <a:r>
                  <a:rPr lang="pt-BR" b="1" i="1" dirty="0" smtClean="0"/>
                  <a:t>hiperparâmetros</a:t>
                </a:r>
                <a:r>
                  <a:rPr lang="pt-BR" dirty="0" smtClean="0"/>
                  <a:t> (</a:t>
                </a:r>
                <a:r>
                  <a:rPr lang="pt-BR" dirty="0"/>
                  <a:t>a fração de decaimento e os intervalos de </a:t>
                </a:r>
                <a:r>
                  <a:rPr lang="pt-BR" dirty="0" smtClean="0"/>
                  <a:t>tempo para redução) </a:t>
                </a:r>
                <a:r>
                  <a:rPr lang="pt-BR" dirty="0"/>
                  <a:t>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, que dita a taxa de decaimento do passo de aprendizagem.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8288"/>
                <a:ext cx="11137900" cy="5319712"/>
              </a:xfrm>
              <a:blipFill rotWithShape="0">
                <a:blip r:embed="rId2"/>
                <a:stretch>
                  <a:fillRect l="-985" t="-2520" r="-1095" b="-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18241</TotalTime>
  <Words>2267</Words>
  <Application>Microsoft Office PowerPoint</Application>
  <PresentationFormat>Widescreen</PresentationFormat>
  <Paragraphs>226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2199</cp:revision>
  <dcterms:created xsi:type="dcterms:W3CDTF">2020-02-17T11:18:32Z</dcterms:created>
  <dcterms:modified xsi:type="dcterms:W3CDTF">2021-07-10T11:44:27Z</dcterms:modified>
</cp:coreProperties>
</file>