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486" r:id="rId3"/>
    <p:sldId id="503" r:id="rId4"/>
    <p:sldId id="506" r:id="rId5"/>
    <p:sldId id="508" r:id="rId6"/>
    <p:sldId id="498" r:id="rId7"/>
    <p:sldId id="510" r:id="rId8"/>
    <p:sldId id="511" r:id="rId9"/>
    <p:sldId id="512" r:id="rId10"/>
    <p:sldId id="317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4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7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89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Variações do formato da superfície de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16977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8178" cy="4862851"/>
          </a:xfrm>
        </p:spPr>
        <p:txBody>
          <a:bodyPr/>
          <a:lstStyle/>
          <a:p>
            <a:r>
              <a:rPr lang="pt-BR" dirty="0"/>
              <a:t>Vimos anteriormente como plotar a superfície de erro através da variação dos valores dos pesos e anotando os respectivos erros.</a:t>
            </a:r>
          </a:p>
          <a:p>
            <a:r>
              <a:rPr lang="pt-BR" dirty="0"/>
              <a:t>No exemplo que vimos, a superfície tinha o formato de tigela, com as linhas da superfície de contorno sendo círculos.</a:t>
            </a:r>
          </a:p>
          <a:p>
            <a:r>
              <a:rPr lang="pt-BR" dirty="0"/>
              <a:t>Isso indica que o erro varia igualmente para variações de todos os pesos. </a:t>
            </a:r>
          </a:p>
          <a:p>
            <a:r>
              <a:rPr lang="pt-BR" dirty="0"/>
              <a:t>Agora veremos que </a:t>
            </a:r>
            <a:r>
              <a:rPr lang="pt-BR" b="1" i="1" dirty="0"/>
              <a:t>nem toda superfície de erro tem formato de tigela</a:t>
            </a:r>
            <a:r>
              <a:rPr lang="pt-BR" dirty="0"/>
              <a:t>, em alguns casos, elas têm o formato de </a:t>
            </a:r>
            <a:r>
              <a:rPr lang="pt-BR" b="1" i="1" dirty="0">
                <a:solidFill>
                  <a:srgbClr val="7030A0"/>
                </a:solidFill>
              </a:rPr>
              <a:t>vale</a:t>
            </a:r>
            <a:r>
              <a:rPr lang="pt-BR" dirty="0">
                <a:solidFill>
                  <a:srgbClr val="7030A0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11DE-25FD-B9FA-045A-8E090D1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Nem toda superfície de erro tem formato de tigela</a:t>
                </a:r>
                <a:r>
                  <a:rPr lang="pt-BR" dirty="0"/>
                  <a:t>, em alguns casos, elas têm o formato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vale</a:t>
                </a:r>
                <a:r>
                  <a:rPr lang="pt-BR" dirty="0"/>
                  <a:t> (se assemelham a um V ou U)</a:t>
                </a:r>
                <a:r>
                  <a:rPr lang="pt-BR" dirty="0">
                    <a:solidFill>
                      <a:srgbClr val="7030A0"/>
                    </a:solidFill>
                  </a:rPr>
                  <a:t>.</a:t>
                </a:r>
                <a:endParaRPr lang="pt-BR" dirty="0"/>
              </a:p>
              <a:p>
                <a:r>
                  <a:rPr lang="pt-BR" dirty="0"/>
                  <a:t>Porém,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do formato todas continuam sendo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convexas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continuam tendo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demonstrar isso vamos supor a seguinte </a:t>
                </a:r>
                <a:r>
                  <a:rPr lang="pt-BR" b="1" i="1" dirty="0"/>
                  <a:t>função observável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dirty="0"/>
                  <a:t>onde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  <a:blipFill>
                <a:blip r:embed="rId2"/>
                <a:stretch>
                  <a:fillRect l="-115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693E4-9E01-5B59-8843-6770611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suponhamos que nós quiséssemos aproximar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com a seguinte </a:t>
                </a:r>
                <a:r>
                  <a:rPr lang="pt-BR" b="1" i="1" dirty="0"/>
                  <a:t>função hipótese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na 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nós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Observando a função de erro, o que você acha que ocorreria caso o intervalo de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? (ou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ser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?)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  <a:blipFill>
                <a:blip r:embed="rId2"/>
                <a:stretch>
                  <a:fillRect l="-9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6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0CCB-6448-9FA2-C912-324E73A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terá uma </a:t>
                </a:r>
                <a:r>
                  <a:rPr lang="pt-BR" b="1" i="1" dirty="0"/>
                  <a:t>influência maior no erro resultante</a:t>
                </a:r>
                <a:r>
                  <a:rPr lang="pt-BR" dirty="0"/>
                  <a:t>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erro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farão com que o erro varie rapidamente.</a:t>
                </a:r>
              </a:p>
              <a:p>
                <a:r>
                  <a:rPr lang="pt-BR" dirty="0"/>
                  <a:t>Algo similar ocorre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nesse caso, o erro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farão com que o erro varie rapidamente.</a:t>
                </a:r>
              </a:p>
              <a:p>
                <a:r>
                  <a:rPr lang="pt-BR" dirty="0"/>
                  <a:t>Vamos ver como fica o formato da superfície para estes casos.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>
                <a:blip r:embed="rId2"/>
                <a:stretch>
                  <a:fillRect l="-993" t="-2663"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6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248D-C310-39A3-0116-3C59EE0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2564" cy="270209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/>
                  <a:t>Primeiro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influência</a:t>
                </a:r>
                <a:r>
                  <a:rPr lang="pt-BR" dirty="0"/>
                  <a:t>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no </a:t>
                </a:r>
                <a:r>
                  <a:rPr lang="pt-BR" b="1" i="1" dirty="0"/>
                  <a:t>erro</a:t>
                </a:r>
                <a:r>
                  <a:rPr lang="pt-BR" dirty="0"/>
                  <a:t> é maior.</a:t>
                </a:r>
              </a:p>
              <a:p>
                <a:r>
                  <a:rPr lang="pt-BR" dirty="0"/>
                  <a:t>Ou seja, o erro varia mais rapidamente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superfície tem inclinação maior no sentido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inclinação da superfície é bem menor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2564" cy="2702097"/>
              </a:xfrm>
              <a:blipFill>
                <a:blip r:embed="rId3"/>
                <a:stretch>
                  <a:fillRect l="-654" t="-45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50C19A-EE9C-31BF-45A7-0809E027E7BE}"/>
              </a:ext>
            </a:extLst>
          </p:cNvPr>
          <p:cNvGrpSpPr/>
          <p:nvPr/>
        </p:nvGrpSpPr>
        <p:grpSpPr>
          <a:xfrm>
            <a:off x="2405739" y="4354853"/>
            <a:ext cx="3452767" cy="2237332"/>
            <a:chOff x="2405739" y="4501993"/>
            <a:chExt cx="3452767" cy="223733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C773BF-1A7D-863F-D8F8-38CC0FBE0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" t="1716" r="1171" b="1832"/>
            <a:stretch/>
          </p:blipFill>
          <p:spPr>
            <a:xfrm>
              <a:off x="2405739" y="4501993"/>
              <a:ext cx="3452767" cy="22373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88C84F8-66D1-9F10-3441-B008013C0337}"/>
                </a:ext>
              </a:extLst>
            </p:cNvPr>
            <p:cNvSpPr txBox="1"/>
            <p:nvPr/>
          </p:nvSpPr>
          <p:spPr>
            <a:xfrm>
              <a:off x="2689562" y="4638828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FE8959-7192-59E8-5B09-A4F757EC1C6B}"/>
              </a:ext>
            </a:extLst>
          </p:cNvPr>
          <p:cNvGrpSpPr/>
          <p:nvPr/>
        </p:nvGrpSpPr>
        <p:grpSpPr>
          <a:xfrm>
            <a:off x="6020019" y="4354853"/>
            <a:ext cx="3292552" cy="2237332"/>
            <a:chOff x="6020019" y="4501993"/>
            <a:chExt cx="3292552" cy="2237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B9D5B20-B253-F6C5-EAC7-EB9A75C74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24715" r="2286" b="7657"/>
            <a:stretch/>
          </p:blipFill>
          <p:spPr>
            <a:xfrm>
              <a:off x="6020019" y="4501993"/>
              <a:ext cx="3292552" cy="223733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9F07AD-F06D-65F6-19B8-5C593DA52619}"/>
                </a:ext>
              </a:extLst>
            </p:cNvPr>
            <p:cNvSpPr txBox="1"/>
            <p:nvPr/>
          </p:nvSpPr>
          <p:spPr>
            <a:xfrm>
              <a:off x="6809346" y="453992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/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  <a:blipFill>
                <a:blip r:embed="rId6"/>
                <a:stretch>
                  <a:fillRect l="-242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B090E-D170-849A-6798-F8E73BFB5336}"/>
              </a:ext>
            </a:extLst>
          </p:cNvPr>
          <p:cNvGrpSpPr/>
          <p:nvPr/>
        </p:nvGrpSpPr>
        <p:grpSpPr>
          <a:xfrm>
            <a:off x="9510747" y="4354853"/>
            <a:ext cx="2373592" cy="2237332"/>
            <a:chOff x="9510747" y="4501993"/>
            <a:chExt cx="2373592" cy="22373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623CC85-02FD-5968-2138-836C5DEC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4009" r="1326" b="1743"/>
            <a:stretch/>
          </p:blipFill>
          <p:spPr>
            <a:xfrm>
              <a:off x="9510747" y="4501993"/>
              <a:ext cx="2373592" cy="223733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9629EF7-9063-3BF5-FD40-9777DBD17E34}"/>
                </a:ext>
              </a:extLst>
            </p:cNvPr>
            <p:cNvSpPr txBox="1"/>
            <p:nvPr/>
          </p:nvSpPr>
          <p:spPr>
            <a:xfrm>
              <a:off x="9728690" y="4574432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1" name="Rectangle 23">
            <a:extLst>
              <a:ext uri="{FF2B5EF4-FFF2-40B4-BE49-F238E27FC236}">
                <a16:creationId xmlns:a16="http://schemas.microsoft.com/office/drawing/2014/main" id="{3B3864F3-1D35-2978-0DB0-CE3EE99B0DC7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BB7-2034-EAC6-DD3B-0736A04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0993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i="1" dirty="0"/>
                  <a:t>Segundo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Então, a influência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no erro é maior,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superfície tem inclinação maior no sentido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inclinação da superfície é bem menor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09932"/>
              </a:xfrm>
              <a:blipFill>
                <a:blip r:embed="rId3"/>
                <a:stretch>
                  <a:fillRect l="-928" t="-5828" b="-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/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  <a:blipFill>
                <a:blip r:embed="rId4"/>
                <a:stretch>
                  <a:fillRect l="-2308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B42033-B2A3-914F-43A5-47FAB2AD9D2D}"/>
              </a:ext>
            </a:extLst>
          </p:cNvPr>
          <p:cNvGrpSpPr/>
          <p:nvPr/>
        </p:nvGrpSpPr>
        <p:grpSpPr>
          <a:xfrm>
            <a:off x="2362768" y="4349892"/>
            <a:ext cx="3456000" cy="2232000"/>
            <a:chOff x="1931844" y="4349892"/>
            <a:chExt cx="3456000" cy="2232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9E11E21-2B54-2515-DAF0-CB15B15AB097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t="1190" r="732" b="2024"/>
            <a:stretch/>
          </p:blipFill>
          <p:spPr>
            <a:xfrm>
              <a:off x="1931844" y="4349892"/>
              <a:ext cx="3456000" cy="2232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35DB1C5-10FD-3E2B-F5EE-C48C3DD751AC}"/>
                </a:ext>
              </a:extLst>
            </p:cNvPr>
            <p:cNvSpPr txBox="1"/>
            <p:nvPr/>
          </p:nvSpPr>
          <p:spPr>
            <a:xfrm>
              <a:off x="2238790" y="4435557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259F1-4D6E-35D5-FBEC-8868248E0FB3}"/>
              </a:ext>
            </a:extLst>
          </p:cNvPr>
          <p:cNvGrpSpPr/>
          <p:nvPr/>
        </p:nvGrpSpPr>
        <p:grpSpPr>
          <a:xfrm>
            <a:off x="6047844" y="4326105"/>
            <a:ext cx="3287494" cy="2242817"/>
            <a:chOff x="5469355" y="4339075"/>
            <a:chExt cx="3287494" cy="224281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950912-56CB-231D-851F-521C5F2EB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AF721B-AADA-1CE8-29AE-1148C26A3AFE}"/>
                </a:ext>
              </a:extLst>
            </p:cNvPr>
            <p:cNvSpPr txBox="1"/>
            <p:nvPr/>
          </p:nvSpPr>
          <p:spPr>
            <a:xfrm>
              <a:off x="6021070" y="433907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B33C3C-4B9C-B6AB-EE8A-6B6BAFD613C5}"/>
              </a:ext>
            </a:extLst>
          </p:cNvPr>
          <p:cNvGrpSpPr/>
          <p:nvPr/>
        </p:nvGrpSpPr>
        <p:grpSpPr>
          <a:xfrm>
            <a:off x="9564414" y="4339075"/>
            <a:ext cx="2368428" cy="2229847"/>
            <a:chOff x="9133490" y="4339075"/>
            <a:chExt cx="2368428" cy="222984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3AF6AF-254C-919B-8F90-0DFDA472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93FE6F4-6A57-8696-1D5C-42AC11477028}"/>
                </a:ext>
              </a:extLst>
            </p:cNvPr>
            <p:cNvSpPr txBox="1"/>
            <p:nvPr/>
          </p:nvSpPr>
          <p:spPr>
            <a:xfrm>
              <a:off x="9400586" y="4349891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4" name="Rectangle 23">
            <a:extLst>
              <a:ext uri="{FF2B5EF4-FFF2-40B4-BE49-F238E27FC236}">
                <a16:creationId xmlns:a16="http://schemas.microsoft.com/office/drawing/2014/main" id="{FCD78296-3535-14AE-A950-84CBDBE2061F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EEA5-6CD5-7969-9CC0-3FC9C3A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27979" cy="25184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Terceiro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semelhantes.</a:t>
                </a:r>
              </a:p>
              <a:p>
                <a:r>
                  <a:rPr lang="pt-BR" dirty="0"/>
                  <a:t>Portanto, a variação tanto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tem influência semelhante na variação do erro, resultando em uma superfície com formato de </a:t>
                </a:r>
                <a:r>
                  <a:rPr lang="pt-BR" b="1" i="1" dirty="0"/>
                  <a:t>tigela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de forma similar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superfície tem inclinação semelhante em ambas as direções.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27979" cy="2518435"/>
              </a:xfrm>
              <a:blipFill>
                <a:blip r:embed="rId3"/>
                <a:stretch>
                  <a:fillRect l="-939" t="-5314" r="-994" b="-1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/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  <a:blipFill>
                <a:blip r:embed="rId4"/>
                <a:stretch>
                  <a:fillRect l="-2051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B04BBD-D19E-D695-AA3E-825145573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076" r="733" b="2473"/>
          <a:stretch/>
        </p:blipFill>
        <p:spPr>
          <a:xfrm>
            <a:off x="2372994" y="4356131"/>
            <a:ext cx="3543109" cy="223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3C37D7-0840-EEA0-73FB-6FC85C292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135" r="2466" b="7712"/>
          <a:stretch/>
        </p:blipFill>
        <p:spPr>
          <a:xfrm>
            <a:off x="6152738" y="4349891"/>
            <a:ext cx="3298709" cy="2238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BBE3D6-5962-EF41-56DD-5B0DA520C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072" r="1289" b="1546"/>
          <a:stretch/>
        </p:blipFill>
        <p:spPr>
          <a:xfrm>
            <a:off x="9688083" y="4349966"/>
            <a:ext cx="2372994" cy="2238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708672-B388-999F-0EDF-34301C508804}"/>
              </a:ext>
            </a:extLst>
          </p:cNvPr>
          <p:cNvSpPr txBox="1"/>
          <p:nvPr/>
        </p:nvSpPr>
        <p:spPr>
          <a:xfrm>
            <a:off x="2740552" y="4447381"/>
            <a:ext cx="109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Histograma dos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2E74F4-C4C2-B709-DEEB-98A698C50738}"/>
              </a:ext>
            </a:extLst>
          </p:cNvPr>
          <p:cNvSpPr txBox="1"/>
          <p:nvPr/>
        </p:nvSpPr>
        <p:spPr>
          <a:xfrm>
            <a:off x="6823273" y="4447381"/>
            <a:ext cx="9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erro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6B49D-8191-5738-505F-D0D3F28C54E6}"/>
              </a:ext>
            </a:extLst>
          </p:cNvPr>
          <p:cNvSpPr txBox="1"/>
          <p:nvPr/>
        </p:nvSpPr>
        <p:spPr>
          <a:xfrm>
            <a:off x="9992882" y="4437586"/>
            <a:ext cx="102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contorno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4BD6A6B-9C72-1133-CA46-67C7ED73D304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C5912-41F7-3B0D-45DF-A635AC25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AE42E-6F6B-B5D1-B3C0-A5A6F198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5927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Nós veremos em breve que superfícies com formato de vale têm uma influência negativa na convergência do algoritmo de otimização iterativo que iremos utilizar.</a:t>
            </a:r>
          </a:p>
          <a:p>
            <a:r>
              <a:rPr lang="pt-BR" dirty="0"/>
              <a:t>Essas superfícies fazem com que a convergência seja lenta, levando muito tempo para que encontremos o melhor modelo.</a:t>
            </a:r>
          </a:p>
          <a:p>
            <a:r>
              <a:rPr lang="pt-BR" dirty="0"/>
              <a:t>A convergência se torna lenta devido à inclinação da superfície ser diferente nas direções dos pesos.</a:t>
            </a:r>
          </a:p>
          <a:p>
            <a:r>
              <a:rPr lang="pt-BR" dirty="0"/>
              <a:t>Em uma das direções a inclinação é grande, mas em outra ela é praticamente nula.</a:t>
            </a:r>
          </a:p>
          <a:p>
            <a:r>
              <a:rPr lang="pt-BR" dirty="0"/>
              <a:t>Veremos também que o melhor formato para a superfície de erro é o de uma tigela, pois sua inclinação é grande e similar em todas as direções, fazendo com que a convergência seja rápida.</a:t>
            </a:r>
          </a:p>
        </p:txBody>
      </p:sp>
    </p:spTree>
    <p:extLst>
      <p:ext uri="{BB962C8B-B14F-4D97-AF65-F5344CB8AC3E}">
        <p14:creationId xmlns:p14="http://schemas.microsoft.com/office/powerpoint/2010/main" val="252548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20388</TotalTime>
  <Words>1188</Words>
  <Application>Microsoft Office PowerPoint</Application>
  <PresentationFormat>Widescreen</PresentationFormat>
  <Paragraphs>90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Variações do formato da superfície de erro</vt:lpstr>
      <vt:lpstr>Recapitulando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2290</cp:revision>
  <dcterms:created xsi:type="dcterms:W3CDTF">2020-02-17T11:18:32Z</dcterms:created>
  <dcterms:modified xsi:type="dcterms:W3CDTF">2023-10-25T18:32:12Z</dcterms:modified>
</cp:coreProperties>
</file>