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422" r:id="rId6"/>
    <p:sldId id="392" r:id="rId7"/>
    <p:sldId id="383" r:id="rId8"/>
    <p:sldId id="394" r:id="rId9"/>
    <p:sldId id="421" r:id="rId10"/>
    <p:sldId id="384" r:id="rId11"/>
    <p:sldId id="411" r:id="rId12"/>
    <p:sldId id="423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74" autoAdjust="0"/>
    <p:restoredTop sz="75029" autoAdjust="0"/>
  </p:normalViewPr>
  <p:slideViewPr>
    <p:cSldViewPr snapToGrid="0">
      <p:cViewPr varScale="1">
        <p:scale>
          <a:sx n="87" d="100"/>
          <a:sy n="87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 smtClean="0"/>
              <a:t>, o </a:t>
            </a:r>
            <a:r>
              <a:rPr lang="en-US" dirty="0" err="1" smtClean="0"/>
              <a:t>algoritmo</a:t>
            </a:r>
            <a:r>
              <a:rPr lang="en-US" dirty="0" smtClean="0"/>
              <a:t> do </a:t>
            </a:r>
            <a:r>
              <a:rPr lang="en-US" dirty="0" err="1" smtClean="0"/>
              <a:t>gradiente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r>
              <a:rPr lang="en-US" dirty="0" smtClean="0"/>
              <a:t> </a:t>
            </a:r>
            <a:r>
              <a:rPr lang="en-US" dirty="0" err="1" smtClean="0"/>
              <a:t>tenderá</a:t>
            </a:r>
            <a:r>
              <a:rPr lang="en-US" dirty="0" smtClean="0"/>
              <a:t> a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r>
              <a:rPr lang="en-US" dirty="0" smtClean="0"/>
              <a:t> à </a:t>
            </a:r>
            <a:r>
              <a:rPr lang="en-US" dirty="0" err="1" smtClean="0"/>
              <a:t>medida</a:t>
            </a:r>
            <a:r>
              <a:rPr lang="en-US" dirty="0" smtClean="0"/>
              <a:t> que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 smtClean="0"/>
              <a:t>aumenta</a:t>
            </a:r>
            <a:r>
              <a:rPr lang="en-US" dirty="0" smtClean="0"/>
              <a:t>.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regularizar</a:t>
            </a:r>
            <a:r>
              <a:rPr lang="en-US" dirty="0" smtClean="0"/>
              <a:t> no tempo, a </a:t>
            </a:r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controlada</a:t>
            </a:r>
            <a:r>
              <a:rPr lang="en-US" dirty="0" smtClean="0"/>
              <a:t>, </a:t>
            </a:r>
            <a:r>
              <a:rPr lang="en-US" dirty="0" err="1" smtClean="0"/>
              <a:t>melhorando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generalização</a:t>
            </a:r>
            <a:r>
              <a:rPr lang="en-US" dirty="0" smtClean="0"/>
              <a:t>.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/>
              <a:t>Na 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0957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</a:t>
            </a:r>
            <a:r>
              <a:rPr lang="pt-BR" dirty="0" smtClean="0"/>
              <a:t>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sz="1200" dirty="0" smtClean="0"/>
          </a:p>
          <a:p>
            <a:r>
              <a:rPr lang="pt-BR" sz="1200" dirty="0" smtClean="0"/>
              <a:t>Exemplo: </a:t>
            </a:r>
            <a:r>
              <a:rPr lang="pt-BR" baseline="0" dirty="0" smtClean="0"/>
              <a:t>https://colab.research.google.com/github/zz4fap/t319_aprendizado_de_maquina/blob/main/notebooks/regression/</a:t>
            </a:r>
            <a:r>
              <a:rPr lang="pt-BR" sz="1200" dirty="0" smtClean="0"/>
              <a:t>early_stopv2.ipynb</a:t>
            </a:r>
            <a:endParaRPr lang="pt-BR" sz="1200" dirty="0" smtClean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https://colab.research.google.com/github/zz4fap/t319_aprendizado_de_maquina/blob/main/projeto/projeto_final_2S2021.ipynb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https://mybinder.org/v2/gh/zz4fap/t319_aprendizado_de_maquina/main?filepath=projeto%2Fprojeto_final_1S2021.ipynb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Exemplo: </a:t>
                </a:r>
                <a:r>
                  <a:rPr lang="pt-BR" baseline="0" dirty="0" smtClean="0"/>
                  <a:t>https://colab.research.google.com/github/zz4fap/t319_aprendizado_de_maquina/blob/main/notebooks/regression/</a:t>
                </a:r>
                <a:r>
                  <a:rPr lang="pt-BR" dirty="0" smtClean="0"/>
                  <a:t>ridge_regression.ipynb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de Ridge,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Exemplo: </a:t>
                </a:r>
                <a:r>
                  <a:rPr lang="pt-BR" baseline="0" dirty="0" smtClean="0"/>
                  <a:t>https://colab.research.google.com/github/zz4fap/t319_aprendizado_de_maquina/blob/main/notebooks/regression/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Exemplo: </a:t>
                </a:r>
                <a:r>
                  <a:rPr lang="pt-BR" baseline="0" dirty="0" smtClean="0"/>
                  <a:t>https://colab.research.google.com/github/zz4fap/t319_aprendizado_de_maquina/blob/main/notebooks/regression/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colab.research.google.com/github/zz4fap/t319_aprendizado_de_maquina/blob/main/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notebooks/regression/early_stopv2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projeto/projeto_final_1S202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0.png"/><Relationship Id="rId4" Type="http://schemas.openxmlformats.org/officeDocument/2006/relationships/hyperlink" Target="https://colab.research.google.com/github/zz4fap/t319_aprendizado_de_maquina/blob/main/notebooks/regression/ridge_regression.ipynb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olab.research.google.com/github/zz4fap/t319_aprendizado_de_maquina/blob/main/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0515600" cy="726741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É uma combinação linear entre </a:t>
                </a:r>
                <a:r>
                  <a:rPr lang="pt-BR" dirty="0"/>
                  <a:t>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 smtClean="0"/>
                  <a:t> é o termo de mistura ou parâmetro de elasticidade entre as duas normas.</a:t>
                </a:r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</a:t>
                </a:r>
                <a:r>
                  <a:rPr lang="pt-BR" i="1" dirty="0"/>
                  <a:t>Elastic-net</a:t>
                </a:r>
                <a:r>
                  <a:rPr lang="pt-BR" dirty="0"/>
                  <a:t> é equivalente a </a:t>
                </a:r>
                <a:r>
                  <a:rPr lang="pt-BR" dirty="0" smtClean="0"/>
                  <a:t>regressão </a:t>
                </a:r>
                <a:r>
                  <a:rPr lang="pt-BR" dirty="0"/>
                  <a:t>Ridge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</a:t>
                </a:r>
                <a:r>
                  <a:rPr lang="pt-BR" dirty="0" smtClean="0"/>
                  <a:t>egressão LASSO.</a:t>
                </a:r>
                <a:endParaRPr lang="pt-BR" dirty="0"/>
              </a:p>
              <a:p>
                <a:r>
                  <a:rPr lang="pt-BR" dirty="0"/>
                  <a:t>A seleção dos hiperparâmetros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ser feita por meio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. Isso também se aplica ao dois outros métodos </a:t>
                </a:r>
                <a:r>
                  <a:rPr lang="pt-BR" dirty="0" smtClean="0"/>
                  <a:t>anteriores.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  <a:blipFill rotWithShape="0">
                <a:blip r:embed="rId3"/>
                <a:stretch>
                  <a:fillRect l="-814" t="-4056" r="-14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795653" y="4350327"/>
            <a:ext cx="6170268" cy="24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Regressão de 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,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2788" cy="50323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forma de 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/>
              <a:t>comece a crescer sistematicamente.</a:t>
            </a:r>
          </a:p>
          <a:p>
            <a:r>
              <a:rPr lang="pt-BR" dirty="0"/>
              <a:t>Essa abordagem é chamada de </a:t>
            </a:r>
            <a:r>
              <a:rPr lang="pt-BR" b="1" i="1" dirty="0"/>
              <a:t>early-stop </a:t>
            </a:r>
            <a:r>
              <a:rPr lang="pt-BR" dirty="0"/>
              <a:t>e pode </a:t>
            </a:r>
            <a:r>
              <a:rPr lang="pt-BR" dirty="0">
                <a:cs typeface="Calibri"/>
              </a:rPr>
              <a:t>ser vista como uma </a:t>
            </a:r>
            <a:r>
              <a:rPr lang="pt-BR" b="1" i="1" dirty="0">
                <a:cs typeface="Calibri"/>
              </a:rPr>
              <a:t>regularização temporal</a:t>
            </a:r>
            <a:r>
              <a:rPr lang="pt-BR" dirty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</a:t>
            </a:r>
            <a:r>
              <a:rPr lang="pt-BR" b="1" i="1" dirty="0">
                <a:ea typeface="+mn-lt"/>
                <a:cs typeface="+mn-lt"/>
              </a:rPr>
              <a:t>complexos</a:t>
            </a:r>
            <a:r>
              <a:rPr lang="pt-BR" dirty="0">
                <a:ea typeface="+mn-lt"/>
                <a:cs typeface="+mn-lt"/>
              </a:rPr>
              <a:t> à medida que o número de épocas aumenta. </a:t>
            </a:r>
          </a:p>
          <a:p>
            <a:r>
              <a:rPr lang="pt-BR" dirty="0">
                <a:ea typeface="+mn-lt"/>
                <a:cs typeface="+mn-lt"/>
              </a:rPr>
              <a:t>Ao se regularizar 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dirty="0">
                <a:ea typeface="+mn-lt"/>
                <a:cs typeface="+mn-lt"/>
              </a:rPr>
              <a:t>Mas como saber quando interromper o treinamento? Ou seja, qual é o critério de parada</a:t>
            </a:r>
            <a:r>
              <a:rPr lang="pt-BR" dirty="0" smtClean="0">
                <a:ea typeface="+mn-lt"/>
                <a:cs typeface="+mn-lt"/>
              </a:rPr>
              <a:t>?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3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781856"/>
          </a:xfrm>
        </p:spPr>
        <p:txBody>
          <a:bodyPr>
            <a:normAutofit/>
          </a:bodyPr>
          <a:lstStyle/>
          <a:p>
            <a:r>
              <a:rPr lang="pt-BR" dirty="0" smtClean="0"/>
              <a:t>Exemplo: Early-stop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6242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smtClean="0">
                <a:ea typeface="+mn-lt"/>
                <a:cs typeface="+mn-lt"/>
              </a:rPr>
              <a:t>(paciência) épocas </a:t>
            </a:r>
            <a:r>
              <a:rPr lang="pt-BR" sz="2800" dirty="0">
                <a:ea typeface="+mn-lt"/>
                <a:cs typeface="+mn-lt"/>
              </a:rPr>
              <a:t>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</a:t>
            </a:r>
            <a:r>
              <a:rPr lang="pt-BR" sz="2800" dirty="0" smtClean="0">
                <a:ea typeface="+mn-lt"/>
                <a:cs typeface="+mn-lt"/>
              </a:rPr>
              <a:t>prossiga por um determinado número de épocas, </a:t>
            </a:r>
            <a:r>
              <a:rPr lang="pt-BR" sz="2800" dirty="0">
                <a:ea typeface="+mn-lt"/>
                <a:cs typeface="+mn-lt"/>
              </a:rPr>
              <a:t>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</a:t>
            </a:r>
            <a:r>
              <a:rPr lang="pt-BR" dirty="0" smtClean="0"/>
              <a:t>erro no </a:t>
            </a:r>
            <a:r>
              <a:rPr lang="pt-BR" dirty="0"/>
              <a:t>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4033888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86602" y="1716440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Projeto pode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feito </a:t>
            </a:r>
            <a:r>
              <a:rPr lang="pt-BR" b="1" dirty="0">
                <a:solidFill>
                  <a:srgbClr val="FF0000"/>
                </a:solidFill>
              </a:rPr>
              <a:t>em </a:t>
            </a:r>
            <a:r>
              <a:rPr lang="pt-BR" b="1" dirty="0" smtClean="0">
                <a:solidFill>
                  <a:srgbClr val="FF0000"/>
                </a:solidFill>
              </a:rPr>
              <a:t>grupo de no máximo 3 alunos.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Atentem-se </a:t>
            </a:r>
            <a:r>
              <a:rPr lang="pt-BR" b="1" dirty="0">
                <a:solidFill>
                  <a:srgbClr val="FF0000"/>
                </a:solidFill>
              </a:rPr>
              <a:t>ao prazo de entrega definido na tarefa do MS </a:t>
            </a:r>
            <a:r>
              <a:rPr lang="pt-BR" b="1" dirty="0" smtClean="0">
                <a:solidFill>
                  <a:srgbClr val="FF0000"/>
                </a:solidFill>
              </a:rPr>
              <a:t>Teams (12/12/2021). 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Entregas </a:t>
            </a:r>
            <a:r>
              <a:rPr lang="pt-BR" b="1" dirty="0">
                <a:solidFill>
                  <a:srgbClr val="FF0000"/>
                </a:solidFill>
              </a:rPr>
              <a:t>fora do prazo não serão aceitas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Leiam os enunciados atentamente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38647" cy="503237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vimos como escolher o melhor modelo de regressão utilizando as técnicas de validação cruzada: holdout, k-Fold e leave-P-out.</a:t>
            </a:r>
          </a:p>
          <a:p>
            <a:r>
              <a:rPr lang="pt-BR" dirty="0" smtClean="0"/>
              <a:t>Escolhemos sempre o modelo menos complexo, mas que generaliza bem. </a:t>
            </a:r>
          </a:p>
          <a:p>
            <a:r>
              <a:rPr lang="pt-BR" dirty="0" smtClean="0"/>
              <a:t>Ou seja, escolhemos o modelo que apresenta valores baixos para ambos os erros de treinamento e de validação.</a:t>
            </a:r>
          </a:p>
          <a:p>
            <a:r>
              <a:rPr lang="pt-BR" dirty="0"/>
              <a:t>Uma abordagem alternativa é </a:t>
            </a:r>
            <a:r>
              <a:rPr lang="pt-BR" b="1" i="1" dirty="0" smtClean="0"/>
              <a:t>minimizar conjuntamente</a:t>
            </a:r>
            <a:r>
              <a:rPr lang="pt-BR" dirty="0" smtClean="0"/>
              <a:t> o </a:t>
            </a:r>
            <a:r>
              <a:rPr lang="pt-BR" dirty="0"/>
              <a:t>erro e </a:t>
            </a:r>
            <a:r>
              <a:rPr lang="pt-BR" dirty="0" smtClean="0"/>
              <a:t>a complexidade da </a:t>
            </a:r>
            <a:r>
              <a:rPr lang="pt-BR" b="1" i="1" dirty="0"/>
              <a:t>função </a:t>
            </a:r>
            <a:r>
              <a:rPr lang="pt-BR" b="1" i="1" dirty="0" smtClean="0"/>
              <a:t>hipótese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veremos, esta abordagem combina erro e complexidade </a:t>
            </a:r>
            <a:r>
              <a:rPr lang="pt-BR" b="1" i="1" dirty="0" smtClean="0"/>
              <a:t>em uma única função de erro</a:t>
            </a:r>
            <a:r>
              <a:rPr lang="pt-BR" dirty="0" smtClean="0"/>
              <a:t>, possibilitando que encontremos a melhor hipótese de uma só vez.</a:t>
            </a:r>
          </a:p>
          <a:p>
            <a:r>
              <a:rPr lang="pt-BR" dirty="0" smtClean="0"/>
              <a:t>Portanto, hoje, veremos as seguintes abordagens para se escolher o melhor modelo de regressão: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</a:t>
            </a:r>
            <a:r>
              <a:rPr lang="pt-BR" b="1" i="1" dirty="0" smtClean="0"/>
              <a:t>funções hipótese </a:t>
            </a:r>
            <a:r>
              <a:rPr lang="pt-BR" dirty="0" smtClean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</a:t>
            </a:r>
            <a:r>
              <a:rPr lang="pt-BR" b="1" i="1" dirty="0" smtClean="0"/>
              <a:t>algoritmos iterativos </a:t>
            </a:r>
            <a:r>
              <a:rPr lang="pt-BR" dirty="0" smtClean="0"/>
              <a:t>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994032"/>
          </a:xfrm>
        </p:spPr>
        <p:txBody>
          <a:bodyPr>
            <a:normAutofit fontScale="92500"/>
          </a:bodyPr>
          <a:lstStyle/>
          <a:p>
            <a:r>
              <a:rPr lang="pt-BR" b="1" i="1" dirty="0" smtClean="0"/>
              <a:t>Regularização</a:t>
            </a:r>
            <a:r>
              <a:rPr lang="pt-BR" dirty="0" smtClean="0"/>
              <a:t>: deixar o modelo mais regular, ou seja, menos flexível.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funções hipótese</a:t>
            </a:r>
            <a:r>
              <a:rPr lang="pt-BR" dirty="0" smtClean="0"/>
              <a:t> 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</a:t>
            </a:r>
            <a:r>
              <a:rPr lang="pt-BR" dirty="0" smtClean="0"/>
              <a:t>reduzem </a:t>
            </a:r>
            <a:r>
              <a:rPr lang="pt-BR" dirty="0"/>
              <a:t>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Quanto </a:t>
            </a:r>
            <a:r>
              <a:rPr lang="pt-BR" dirty="0"/>
              <a:t>menos graus de liberdade </a:t>
            </a:r>
            <a:r>
              <a:rPr lang="pt-BR" dirty="0" smtClean="0"/>
              <a:t>o modelo </a:t>
            </a:r>
            <a:r>
              <a:rPr lang="pt-BR" dirty="0"/>
              <a:t>tiver, mais difícil será para </a:t>
            </a:r>
            <a:r>
              <a:rPr lang="pt-BR" dirty="0" smtClean="0"/>
              <a:t>ele se </a:t>
            </a:r>
            <a:r>
              <a:rPr lang="pt-BR" b="1" i="1" dirty="0" smtClean="0"/>
              <a:t>sobreajustar</a:t>
            </a:r>
            <a:r>
              <a:rPr lang="pt-BR" dirty="0" smtClean="0"/>
              <a:t> aos dados de treinamento.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sobreajuste</a:t>
            </a:r>
            <a:r>
              <a:rPr lang="pt-BR" dirty="0" smtClean="0"/>
              <a:t> pode ser evitado incorporando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a alguma </a:t>
            </a:r>
            <a:r>
              <a:rPr lang="pt-BR" b="1" i="1" dirty="0"/>
              <a:t>norma</a:t>
            </a:r>
            <a:r>
              <a:rPr lang="pt-BR" dirty="0"/>
              <a:t> do </a:t>
            </a:r>
            <a:r>
              <a:rPr lang="pt-BR" b="1" i="1" dirty="0"/>
              <a:t>vetor de </a:t>
            </a:r>
            <a:r>
              <a:rPr lang="pt-BR" b="1" i="1" dirty="0" smtClean="0"/>
              <a:t>pesos </a:t>
            </a:r>
            <a:r>
              <a:rPr lang="pt-BR" dirty="0"/>
              <a:t>ao processo de </a:t>
            </a:r>
            <a:r>
              <a:rPr lang="pt-BR" dirty="0" smtClean="0"/>
              <a:t>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</a:t>
            </a:r>
            <a:r>
              <a:rPr lang="pt-BR" dirty="0"/>
              <a:t>: </a:t>
            </a:r>
            <a:r>
              <a:rPr lang="it-IT" i="1" dirty="0"/>
              <a:t>R</a:t>
            </a:r>
            <a:r>
              <a:rPr lang="it-IT" i="1" dirty="0" smtClean="0"/>
              <a:t>igde</a:t>
            </a:r>
            <a:r>
              <a:rPr lang="it-IT" dirty="0" smtClean="0"/>
              <a:t>, </a:t>
            </a:r>
            <a:r>
              <a:rPr lang="it-IT" dirty="0"/>
              <a:t>LASSO e </a:t>
            </a:r>
            <a:r>
              <a:rPr lang="it-IT" i="1" dirty="0" smtClean="0"/>
              <a:t>elastic-net</a:t>
            </a:r>
            <a:r>
              <a:rPr lang="it-IT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b="1" i="1" dirty="0" smtClean="0"/>
              <a:t>regularização</a:t>
            </a:r>
            <a:r>
              <a:rPr lang="pt-BR" dirty="0" smtClean="0"/>
              <a:t> </a:t>
            </a:r>
            <a:r>
              <a:rPr lang="pt-BR" dirty="0"/>
              <a:t>força o algoritmo de aprendizado não apenas a </a:t>
            </a:r>
            <a:r>
              <a:rPr lang="pt-BR" dirty="0" smtClean="0"/>
              <a:t>se ajustar aos </a:t>
            </a:r>
            <a:r>
              <a:rPr lang="pt-BR" dirty="0"/>
              <a:t>dados, mas também a manter os pesos do modelo os menores possíveis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</a:t>
                </a:r>
                <a:r>
                  <a:rPr lang="pt-BR" b="1" i="1" dirty="0"/>
                  <a:t>norma L2</a:t>
                </a:r>
                <a:r>
                  <a:rPr lang="pt-BR" dirty="0"/>
                  <a:t>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com restrições </a:t>
                </a:r>
                <a:r>
                  <a:rPr lang="pt-BR" dirty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altera a complexidade (ou seja, a flexibilidade) da função hipótese.</a:t>
                </a: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. </a:t>
                </a:r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blipFill rotWithShape="0">
                <a:blip r:embed="rId4"/>
                <a:stretch>
                  <a:fillRect l="-138" t="-637" r="-692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178602" cy="17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90128" y="675540"/>
            <a:ext cx="2369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Região </a:t>
            </a:r>
            <a:r>
              <a:rPr lang="pt-BR" sz="1200" b="1" dirty="0"/>
              <a:t>de </a:t>
            </a:r>
            <a:r>
              <a:rPr lang="pt-BR" sz="1200" b="1" dirty="0" smtClean="0"/>
              <a:t>factibilidade</a:t>
            </a:r>
            <a:r>
              <a:rPr lang="pt-BR" sz="1200" dirty="0" smtClean="0"/>
              <a:t>: possíveis valores que os pesos podem assumir. O raio do círculo é dado pelo fator de regularização.</a:t>
            </a:r>
            <a:endParaRPr lang="pt-BR" sz="1200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7799294" y="1091039"/>
            <a:ext cx="1090834" cy="200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equação de erro regularizado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continua sendo quadrática com relação aos pesos, e portanto, a superfície de erro continua sendo convexa.</a:t>
                </a:r>
              </a:p>
              <a:p>
                <a:r>
                  <a:rPr lang="pt-BR" dirty="0"/>
                  <a:t>Desta forma, encontramos uma solução de forma fechada seguindo o mesmo procedimento que usamos para encontrar 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completo </a:t>
                </a:r>
                <a:r>
                  <a:rPr lang="pt-BR" dirty="0"/>
                  <a:t>(i.e., matriz singular), a inversa na equação acima sempre existirá 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i="1" dirty="0"/>
                  <a:t>norma L2 </a:t>
                </a:r>
                <a:r>
                  <a:rPr lang="pt-BR" dirty="0"/>
                  <a:t>é diferenciável, os problemas de aprendizagem usando a regularização de Ridge também podem ser resolvidos iterativamente através do </a:t>
                </a:r>
                <a:r>
                  <a:rPr lang="pt-BR" b="1" i="1" dirty="0"/>
                  <a:t>algoritmo do gradiente </a:t>
                </a:r>
                <a:r>
                  <a:rPr lang="pt-BR" b="1" i="1" dirty="0" smtClean="0"/>
                  <a:t>descendente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OBS.3</a:t>
                </a:r>
                <a:r>
                  <a:rPr lang="pt-BR" dirty="0"/>
                  <a:t>: 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deve ser adicionado apenas à função de erro durante o treinamento. Depois que o modelo é treinado, a avaliação </a:t>
                </a:r>
                <a:r>
                  <a:rPr lang="pt-BR" dirty="0" smtClean="0"/>
                  <a:t>do seu desempenho não </a:t>
                </a:r>
                <a:r>
                  <a:rPr lang="pt-BR" dirty="0"/>
                  <a:t>utiliza a regularização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 rotWithShape="0">
                <a:blip r:embed="rId2"/>
                <a:stretch>
                  <a:fillRect l="-765" t="-2785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91622" y="3666614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271537" y="4151807"/>
            <a:ext cx="3020816" cy="653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Função observável: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dirty="0" smtClean="0"/>
                  <a:t>Função </a:t>
                </a:r>
                <a:r>
                  <a:rPr lang="pt-BR" dirty="0"/>
                  <a:t>hipótese polinomial de </a:t>
                </a:r>
                <a:r>
                  <a:rPr lang="pt-BR" dirty="0" smtClean="0"/>
                  <a:t>ordem 15 treinada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</a:t>
                </a:r>
                <a:r>
                  <a:rPr lang="pt-BR" dirty="0" smtClean="0"/>
                  <a:t>se torna uma regressão polinomial sem regularização.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</a:t>
                </a:r>
                <a:r>
                  <a:rPr lang="pt-BR" dirty="0" smtClean="0"/>
                  <a:t>e passa a se </a:t>
                </a:r>
                <a:r>
                  <a:rPr lang="pt-BR" dirty="0"/>
                  <a:t>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</a:t>
                </a:r>
                <a:r>
                  <a:rPr lang="pt-BR" dirty="0" smtClean="0"/>
                  <a:t>uma reta </a:t>
                </a:r>
                <a:r>
                  <a:rPr lang="pt-BR" dirty="0"/>
                  <a:t>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 smtClean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menos complexas. </a:t>
                </a:r>
                <a:r>
                  <a:rPr lang="pt-BR" dirty="0" smtClean="0"/>
                  <a:t>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diminuem.</a:t>
                </a:r>
              </a:p>
              <a:p>
                <a:r>
                  <a:rPr lang="pt-BR" dirty="0" smtClean="0"/>
                  <a:t>Utiliza-se técnicas de </a:t>
                </a:r>
                <a:r>
                  <a:rPr lang="pt-BR" b="1" i="1" dirty="0" smtClean="0"/>
                  <a:t>validação cruzada </a:t>
                </a:r>
                <a:r>
                  <a:rPr lang="pt-BR" dirty="0" smtClean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063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391003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59070" y="511661"/>
            <a:ext cx="2369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Região </a:t>
            </a:r>
            <a:r>
              <a:rPr lang="pt-BR" sz="1200" b="1" dirty="0"/>
              <a:t>de </a:t>
            </a:r>
            <a:r>
              <a:rPr lang="pt-BR" sz="1200" b="1" dirty="0" smtClean="0"/>
              <a:t>factibilidade</a:t>
            </a:r>
            <a:r>
              <a:rPr lang="pt-BR" sz="1200" dirty="0" smtClean="0"/>
              <a:t>: possíveis valores que os pesos podem assumir. A área do quadrado é dada pelo fator de regularização.</a:t>
            </a:r>
            <a:endParaRPr lang="pt-BR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69922" y="927161"/>
            <a:ext cx="1108549" cy="255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Mesmas funções observável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LASSO se comportar como regressão 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atributos correspondentes são irrelevantes para o processo de regressão.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de </a:t>
                </a:r>
                <a:r>
                  <a:rPr lang="pt-BR" b="1" i="1" dirty="0" smtClean="0"/>
                  <a:t>atributos</a:t>
                </a:r>
                <a:r>
                  <a:rPr lang="pt-BR" dirty="0" smtClean="0"/>
                  <a:t>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</a:t>
                </a:r>
                <a:r>
                  <a:rPr lang="pt-BR" dirty="0" smtClean="0"/>
                  <a:t>fechada, mas pode ser implementada com o GD.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599" t="-3737" r="-163" b="-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613403" y="6550223"/>
            <a:ext cx="2559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smtClean="0">
                <a:hlinkClick r:id="rId4"/>
              </a:rPr>
              <a:t>lasso_regression.ipynb</a:t>
            </a:r>
            <a:endParaRPr lang="pt-B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Vantagem do LASSO sobre 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474995"/>
                <a:ext cx="11520626" cy="338300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b="1" dirty="0"/>
                  <a:t>Por que a regressão </a:t>
                </a:r>
                <a:r>
                  <a:rPr lang="pt-BR" b="1" dirty="0" smtClean="0"/>
                  <a:t>LASSO tem como vantagem a produção de modelos esparsos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figura mostra as </a:t>
                </a:r>
                <a:r>
                  <a:rPr lang="pt-BR" b="1" i="1" dirty="0"/>
                  <a:t>curvas de nível </a:t>
                </a:r>
                <a:r>
                  <a:rPr lang="pt-BR" dirty="0"/>
                  <a:t>da função de erro de um problema de regressão </a:t>
                </a:r>
                <a:r>
                  <a:rPr lang="pt-BR" dirty="0" smtClean="0"/>
                  <a:t>linear e as </a:t>
                </a:r>
                <a:r>
                  <a:rPr lang="pt-BR" dirty="0"/>
                  <a:t>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/>
                  <a:t>válidas, considerando o caso em que dois pesos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estão </a:t>
                </a:r>
                <a:r>
                  <a:rPr lang="pt-BR" dirty="0"/>
                  <a:t>sujeitos </a:t>
                </a:r>
                <a:r>
                  <a:rPr lang="pt-BR" dirty="0" smtClean="0"/>
                  <a:t>a regularização.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</a:t>
                </a:r>
                <a:r>
                  <a:rPr lang="pt-BR" dirty="0" smtClean="0"/>
                  <a:t>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aumentam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valor igual a 0 em alguma das dimensões (i.e., pesos).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474995"/>
                <a:ext cx="11520626" cy="3383005"/>
              </a:xfrm>
              <a:blipFill rotWithShape="0">
                <a:blip r:embed="rId3"/>
                <a:stretch>
                  <a:fillRect l="-688" t="-3423" r="-1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deve estar dentro do quadrado, o mais próximo do mínimo.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772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81508" y="899988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solução deve estar dentro do </a:t>
                </a:r>
                <a:r>
                  <a:rPr lang="pt-BR" dirty="0" smtClean="0"/>
                  <a:t>círculo, o </a:t>
                </a:r>
                <a:r>
                  <a:rPr lang="pt-BR" dirty="0"/>
                  <a:t>mais próximo do mínimo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08" y="899988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313" t="-1587" r="-1689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7990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860986"/>
            <a:ext cx="2693378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15478</TotalTime>
  <Words>2090</Words>
  <Application>Microsoft Office PowerPoint</Application>
  <PresentationFormat>Widescreen</PresentationFormat>
  <Paragraphs>239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Vantagem do LASSO sobre Ridge</vt:lpstr>
      <vt:lpstr>Elastic-net</vt:lpstr>
      <vt:lpstr>Quando utilizar regressão LASSO, Ridge ou Elastic-Net?</vt:lpstr>
      <vt:lpstr>Early-stop: Parada antecipada</vt:lpstr>
      <vt:lpstr>Exemplo: Early-stop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1986</cp:revision>
  <dcterms:created xsi:type="dcterms:W3CDTF">2020-02-17T11:18:32Z</dcterms:created>
  <dcterms:modified xsi:type="dcterms:W3CDTF">2022-06-14T18:22:06Z</dcterms:modified>
</cp:coreProperties>
</file>