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9" r:id="rId2"/>
    <p:sldId id="443" r:id="rId3"/>
    <p:sldId id="492" r:id="rId4"/>
    <p:sldId id="490" r:id="rId5"/>
    <p:sldId id="586" r:id="rId6"/>
    <p:sldId id="553" r:id="rId7"/>
    <p:sldId id="555" r:id="rId8"/>
    <p:sldId id="491" r:id="rId9"/>
    <p:sldId id="559" r:id="rId10"/>
    <p:sldId id="560" r:id="rId11"/>
    <p:sldId id="561" r:id="rId12"/>
    <p:sldId id="562" r:id="rId13"/>
    <p:sldId id="556" r:id="rId14"/>
    <p:sldId id="565" r:id="rId15"/>
    <p:sldId id="564" r:id="rId16"/>
    <p:sldId id="566" r:id="rId17"/>
    <p:sldId id="587" r:id="rId18"/>
    <p:sldId id="567" r:id="rId19"/>
    <p:sldId id="563" r:id="rId20"/>
    <p:sldId id="568" r:id="rId21"/>
    <p:sldId id="569" r:id="rId22"/>
    <p:sldId id="571" r:id="rId23"/>
    <p:sldId id="572" r:id="rId24"/>
    <p:sldId id="573" r:id="rId25"/>
    <p:sldId id="423" r:id="rId26"/>
    <p:sldId id="424" r:id="rId27"/>
    <p:sldId id="588" r:id="rId28"/>
    <p:sldId id="580" r:id="rId29"/>
    <p:sldId id="570" r:id="rId30"/>
    <p:sldId id="582" r:id="rId31"/>
    <p:sldId id="583" r:id="rId32"/>
    <p:sldId id="589" r:id="rId33"/>
    <p:sldId id="581" r:id="rId34"/>
    <p:sldId id="584" r:id="rId35"/>
    <p:sldId id="585" r:id="rId36"/>
    <p:sldId id="441" r:id="rId37"/>
    <p:sldId id="317" r:id="rId38"/>
    <p:sldId id="465" r:id="rId39"/>
    <p:sldId id="446" r:id="rId40"/>
    <p:sldId id="438" r:id="rId41"/>
    <p:sldId id="440" r:id="rId42"/>
    <p:sldId id="574" r:id="rId43"/>
    <p:sldId id="437" r:id="rId44"/>
    <p:sldId id="442" r:id="rId45"/>
    <p:sldId id="575" r:id="rId46"/>
    <p:sldId id="444" r:id="rId47"/>
    <p:sldId id="445" r:id="rId48"/>
    <p:sldId id="447" r:id="rId49"/>
    <p:sldId id="577" r:id="rId50"/>
    <p:sldId id="578" r:id="rId51"/>
    <p:sldId id="579" r:id="rId52"/>
    <p:sldId id="299" r:id="rId53"/>
    <p:sldId id="552" r:id="rId54"/>
    <p:sldId id="525" r:id="rId55"/>
    <p:sldId id="558" r:id="rId56"/>
    <p:sldId id="272" r:id="rId5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99" autoAdjust="0"/>
  </p:normalViewPr>
  <p:slideViewPr>
    <p:cSldViewPr snapToGrid="0">
      <p:cViewPr varScale="1">
        <p:scale>
          <a:sx n="98" d="100"/>
          <a:sy n="98"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5/04/2024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6220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149431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26</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281268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29</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4061877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34</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35</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36</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54</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55</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56</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361862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14463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5/04/2024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5/04/2024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5/04/2024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5/04/2024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5/04/2024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5/04/2024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5/04/2024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5/04/2024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5/04/2024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5/04/2024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5/04/2024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5/04/2024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48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4.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ponto de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 então, nesse </a:t>
                </a:r>
                <a:r>
                  <a:rPr lang="pt-BR" b="1" i="1" dirty="0">
                    <a:solidFill>
                      <a:srgbClr val="00B050"/>
                    </a:solidFill>
                  </a:rPr>
                  <a:t>ponto</a:t>
                </a:r>
                <a:r>
                  <a:rPr lang="pt-BR" dirty="0"/>
                  <a:t>, um valor de gradiente com sinal:</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5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t>
            </a:r>
            <a:r>
              <a:rPr lang="pt-BR" b="1" i="1" dirty="0">
                <a:solidFill>
                  <a:schemeClr val="accent2"/>
                </a:solidFill>
              </a:rPr>
              <a:t>algoritmo iterativo de otimização</a:t>
            </a:r>
            <a:r>
              <a:rPr lang="pt-BR" dirty="0"/>
              <a:t>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717415" y="1342417"/>
            <a:ext cx="10757170" cy="4173166"/>
          </a:xfrm>
        </p:spPr>
        <p:txBody>
          <a:bodyPr>
            <a:normAutofit/>
          </a:bodyPr>
          <a:lstStyle/>
          <a:p>
            <a:pPr marL="0" indent="0" algn="ctr">
              <a:buNone/>
            </a:pPr>
            <a:r>
              <a:rPr lang="pt-BR" sz="4400" dirty="0"/>
              <a:t>Porém, se vocês se lembram, no problema da regressão linear nós queremos </a:t>
            </a:r>
            <a:r>
              <a:rPr lang="pt-BR" sz="4400" b="1" i="1" dirty="0">
                <a:solidFill>
                  <a:srgbClr val="7030A0"/>
                </a:solidFill>
              </a:rPr>
              <a:t>encontrar o ponto de mínimo da função de erro </a:t>
            </a:r>
            <a:r>
              <a:rPr lang="pt-BR" sz="4400" dirty="0"/>
              <a:t>ao invés do seu máximo.</a:t>
            </a:r>
          </a:p>
          <a:p>
            <a:pPr marL="0" indent="0" algn="ctr">
              <a:buNone/>
            </a:pPr>
            <a:endParaRPr lang="pt-BR" sz="4400" dirty="0"/>
          </a:p>
          <a:p>
            <a:pPr marL="0" indent="0" algn="ctr">
              <a:buNone/>
            </a:pPr>
            <a:r>
              <a:rPr lang="pt-BR" sz="4400" dirty="0"/>
              <a:t>O que fazer?</a:t>
            </a:r>
          </a:p>
        </p:txBody>
      </p:sp>
    </p:spTree>
    <p:extLst>
      <p:ext uri="{BB962C8B-B14F-4D97-AF65-F5344CB8AC3E}">
        <p14:creationId xmlns:p14="http://schemas.microsoft.com/office/powerpoint/2010/main" val="360898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oposta </a:t>
                </a:r>
                <a:r>
                  <a:rPr lang="pt-BR" b="1" i="1" dirty="0">
                    <a:solidFill>
                      <a:srgbClr val="7030A0"/>
                    </a:solidFill>
                  </a:rPr>
                  <a:t>a apontada pelo vetor gradiente </a:t>
                </a:r>
                <a:r>
                  <a:rPr lang="pt-BR" dirty="0"/>
                  <a:t>em um determinado ponto, </a:t>
                </a:r>
                <a14:m>
                  <m:oMath xmlns:m="http://schemas.openxmlformats.org/officeDocument/2006/math">
                    <m:r>
                      <a:rPr lang="pt-BR" i="1" smtClean="0">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Assim, um </a:t>
            </a:r>
            <a:r>
              <a:rPr lang="pt-BR" b="1" i="1" dirty="0">
                <a:solidFill>
                  <a:srgbClr val="00B050"/>
                </a:solidFill>
              </a:rPr>
              <a:t>algoritmo iterativo de otimização</a:t>
            </a:r>
            <a:r>
              <a:rPr lang="pt-BR" dirty="0"/>
              <a:t> que siga na </a:t>
            </a:r>
            <a:r>
              <a:rPr lang="pt-BR" b="1" i="1" dirty="0">
                <a:solidFill>
                  <a:srgbClr val="7030A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chemeClr val="accent2"/>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323000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1365"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p>
              <a:p>
                <a:r>
                  <a:rPr lang="pt-BR" sz="2800" dirty="0"/>
                  <a:t>No nosso caso, a função será a do </a:t>
                </a:r>
                <a:r>
                  <a:rPr lang="pt-BR" sz="2800" b="1" i="1" dirty="0">
                    <a:solidFill>
                      <a:srgbClr val="7030A0"/>
                    </a:solidFill>
                  </a:rPr>
                  <a:t>erro q</a:t>
                </a:r>
                <a:r>
                  <a:rPr lang="pt-BR" b="1" i="1" dirty="0">
                    <a:solidFill>
                      <a:srgbClr val="7030A0"/>
                    </a:solidFill>
                  </a:rPr>
                  <a:t>uadrático médio (EQM)</a:t>
                </a:r>
                <a:r>
                  <a:rPr lang="pt-BR" dirty="0"/>
                  <a:t>, que terá como argumentos os pesos da função hipótese.</a:t>
                </a:r>
                <a:endParaRPr lang="pt-BR" sz="2800"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geral </a:t>
            </a:r>
            <a:r>
              <a:rPr lang="pt-BR" dirty="0"/>
              <a:t>de um conjunto de amostras (normalmente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mal condicionadas,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199" y="1446963"/>
            <a:ext cx="10679349" cy="4983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chemeClr val="accent2"/>
                </a:solidFill>
              </a:rPr>
              <a:t>pesos ótimos</a:t>
            </a:r>
            <a:r>
              <a:rPr lang="pt-BR" sz="4400" b="1" i="1" dirty="0">
                <a:solidFill>
                  <a:srgbClr val="00B050"/>
                </a:solidFill>
              </a:rPr>
              <a:t>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pPr lvl="1">
                  <a:buFont typeface="Wingdings" panose="05000000000000000000" pitchFamily="2" charset="2"/>
                  <a:buChar char="§"/>
                </a:pPr>
                <a:r>
                  <a:rPr lang="pt-BR" dirty="0"/>
                  <a:t>Ele é sempre um valor maior do que zero.</a:t>
                </a:r>
              </a:p>
              <a:p>
                <a:r>
                  <a:rPr lang="pt-BR" dirty="0"/>
                  <a:t>Na sequência, encontraremos o </a:t>
                </a:r>
                <a:r>
                  <a:rPr lang="pt-BR" b="1" i="1" dirty="0"/>
                  <a:t>vetor gradiente</a:t>
                </a:r>
                <a:r>
                  <a:rPr lang="pt-BR" dirty="0"/>
                  <a:t> da </a:t>
                </a:r>
                <a:r>
                  <a:rPr lang="pt-BR" b="1" i="1" dirty="0"/>
                  <a:t>função de erro</a:t>
                </a:r>
                <a:r>
                  <a:rPr lang="pt-BR" dirty="0"/>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85188"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 </m:t>
                    </m:r>
                  </m:oMath>
                </a14:m>
                <a:r>
                  <a:rPr lang="pt-BR" dirty="0"/>
                  <a:t>é o </a:t>
                </a:r>
                <a:r>
                  <a:rPr lang="pt-BR" b="1" i="1" dirty="0">
                    <a:solidFill>
                      <a:srgbClr val="00B050"/>
                    </a:solidFill>
                  </a:rPr>
                  <a:t>número do exemplo </a:t>
                </a:r>
                <a:r>
                  <a:rPr lang="pt-BR" dirty="0"/>
                  <a:t>(ou amostra),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a:t>
                </a:r>
                <a:r>
                  <a:rPr lang="pt-BR" b="1" i="1" dirty="0">
                    <a:solidFill>
                      <a:srgbClr val="00B050"/>
                    </a:solidFill>
                  </a:rPr>
                  <a:t>pesos e atributos da função hipótese</a:t>
                </a:r>
                <a:r>
                  <a:rPr lang="pt-BR" dirty="0"/>
                  <a:t>,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a:t>
                </a:r>
                <a:r>
                  <a:rPr lang="pt-BR" i="1" dirty="0"/>
                  <a:t>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atributos da </a:t>
                </a:r>
                <a14:m>
                  <m:oMath xmlns:m="http://schemas.openxmlformats.org/officeDocument/2006/math">
                    <m:r>
                      <a:rPr lang="pt-BR" i="1">
                        <a:latin typeface="Cambria Math" panose="02040503050406030204" pitchFamily="18" charset="0"/>
                      </a:rPr>
                      <m:t>𝑛</m:t>
                    </m:r>
                  </m:oMath>
                </a14:m>
                <a:r>
                  <a:rPr lang="pt-BR" dirty="0"/>
                  <a:t>-</a:t>
                </a:r>
                <a:r>
                  <a:rPr lang="pt-BR" dirty="0" err="1"/>
                  <a:t>ésima</a:t>
                </a:r>
                <a:r>
                  <a:rPr lang="pt-BR" dirty="0"/>
                  <a:t> amostra,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85188" cy="5032375"/>
              </a:xfrm>
              <a:blipFill>
                <a:blip r:embed="rId2"/>
                <a:stretch>
                  <a:fillRect l="-1090" t="-1937" r="-163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b="1" dirty="0"/>
                  <a:t>OBS</a:t>
                </a:r>
                <a:r>
                  <a:rPr lang="nl-BE" dirty="0"/>
                  <a:t>.: Esse cálculo pode ser diretamente estendido para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79847"/>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dirty="0"/>
                  <a:t>Percebam que o vetor gradiente é a </a:t>
                </a:r>
                <a:r>
                  <a:rPr lang="pt-BR" b="1" i="1" dirty="0">
                    <a:solidFill>
                      <a:srgbClr val="00B050"/>
                    </a:solidFill>
                  </a:rPr>
                  <a:t>média da diferença </a:t>
                </a:r>
                <a:r>
                  <a:rPr lang="pt-BR" dirty="0"/>
                  <a:t>entre o rótulo e a saída da função hipótese vezes os atributos </a:t>
                </a:r>
                <a:r>
                  <a:rPr lang="pt-BR" b="1" i="1" dirty="0">
                    <a:solidFill>
                      <a:srgbClr val="00B050"/>
                    </a:solidFill>
                  </a:rPr>
                  <a:t>tomada ao longo de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endParaRPr lang="pt-BR" dirty="0"/>
              </a:p>
              <a:p>
                <a:r>
                  <a:rPr lang="pt-BR" dirty="0"/>
                  <a:t>O sinal + é devido ao vetor gradiente encontrado ter sinal negativo.</a:t>
                </a:r>
              </a:p>
              <a:p>
                <a:r>
                  <a:rPr lang="pt-BR" b="1" dirty="0"/>
                  <a:t>OBS</a:t>
                </a:r>
                <a:r>
                  <a:rPr lang="pt-BR" dirty="0"/>
                  <a:t>.: Por ser constante, o termo </a:t>
                </a:r>
                <a14:m>
                  <m:oMath xmlns:m="http://schemas.openxmlformats.org/officeDocument/2006/math">
                    <m:f>
                      <m:fPr>
                        <m:type m:val="lin"/>
                        <m:ctrlPr>
                          <a:rPr lang="pt-BR" sz="1800" i="1" smtClean="0">
                            <a:latin typeface="Cambria Math" panose="02040503050406030204" pitchFamily="18" charset="0"/>
                          </a:rPr>
                        </m:ctrlPr>
                      </m:fPr>
                      <m:num>
                        <m:r>
                          <a:rPr lang="pt-BR" sz="1800" b="0" i="1" smtClean="0">
                            <a:latin typeface="Cambria Math" panose="02040503050406030204" pitchFamily="18" charset="0"/>
                          </a:rPr>
                          <m:t>2</m:t>
                        </m:r>
                      </m:num>
                      <m:den>
                        <m:r>
                          <a:rPr lang="pt-BR" sz="18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1887" r="-380"/>
                </a:stretch>
              </a:blipFill>
            </p:spPr>
            <p:txBody>
              <a:bodyPr/>
              <a:lstStyle/>
              <a:p>
                <a:r>
                  <a:rPr lang="pt-BR">
                    <a:noFill/>
                  </a:rPr>
                  <a:t> </a:t>
                </a:r>
              </a:p>
            </p:txBody>
          </p:sp>
        </mc:Fallback>
      </mc:AlternateContent>
      <p:sp>
        <p:nvSpPr>
          <p:cNvPr id="5" name="Retângulo 4">
            <a:extLst>
              <a:ext uri="{FF2B5EF4-FFF2-40B4-BE49-F238E27FC236}">
                <a16:creationId xmlns:a16="http://schemas.microsoft.com/office/drawing/2014/main" id="{C19FEA55-6A13-F1A8-7D20-259D842CF6CA}"/>
              </a:ext>
            </a:extLst>
          </p:cNvPr>
          <p:cNvSpPr/>
          <p:nvPr/>
        </p:nvSpPr>
        <p:spPr>
          <a:xfrm>
            <a:off x="5906507" y="2869660"/>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8532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3861881"/>
            <a:ext cx="11226282" cy="2996118"/>
          </a:xfrm>
        </p:spPr>
        <p:txBody>
          <a:bodyPr>
            <a:normAutofit/>
          </a:bodyPr>
          <a:lstStyle/>
          <a:p>
            <a:r>
              <a:rPr lang="pt-BR" dirty="0"/>
              <a:t>Lembrem-se que </a:t>
            </a:r>
            <a:r>
              <a:rPr lang="pt-BR" b="1" i="1" dirty="0">
                <a:solidFill>
                  <a:srgbClr val="00B050"/>
                </a:solidFill>
              </a:rPr>
              <a:t>a cada iteração</a:t>
            </a:r>
            <a:r>
              <a:rPr lang="pt-BR" b="1" dirty="0">
                <a:solidFill>
                  <a:srgbClr val="00B050"/>
                </a:solidFill>
              </a:rPr>
              <a:t> </a:t>
            </a:r>
            <a:r>
              <a:rPr lang="pt-BR" dirty="0"/>
              <a:t>(i.e., </a:t>
            </a:r>
            <a:r>
              <a:rPr lang="pt-BR" i="1" dirty="0"/>
              <a:t>loop</a:t>
            </a:r>
            <a:r>
              <a:rPr lang="pt-BR" dirty="0"/>
              <a:t>) 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acima para cada iteração.</a:t>
            </a:r>
            <a:endParaRPr lang="pt-BR" dirty="0"/>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B55FC7F-CCAF-A80B-4B1F-3688C9727694}"/>
                  </a:ext>
                </a:extLst>
              </p:cNvPr>
              <p:cNvSpPr/>
              <p:nvPr/>
            </p:nvSpPr>
            <p:spPr>
              <a:xfrm>
                <a:off x="1170561" y="2099625"/>
                <a:ext cx="9850878" cy="1353319"/>
              </a:xfrm>
              <a:prstGeom prst="rect">
                <a:avLst/>
              </a:prstGeom>
              <a:ln>
                <a:solidFill>
                  <a:schemeClr val="tx1"/>
                </a:solidFill>
              </a:ln>
            </p:spPr>
            <p:txBody>
              <a:bodyPr wrap="square">
                <a:spAutoFit/>
              </a:bodyPr>
              <a:lstStyle/>
              <a:p>
                <a14:m>
                  <m:oMath xmlns:m="http://schemas.openxmlformats.org/officeDocument/2006/math">
                    <m:r>
                      <a:rPr lang="pt-BR" sz="2400" b="1" i="1" smtClean="0">
                        <a:latin typeface="Cambria Math" panose="02040503050406030204" pitchFamily="18" charset="0"/>
                      </a:rPr>
                      <m:t>𝒂</m:t>
                    </m:r>
                    <m:r>
                      <a:rPr lang="pt-BR" sz="2400" b="1" i="1" smtClean="0">
                        <a:latin typeface="Cambria Math" panose="02040503050406030204" pitchFamily="18" charset="0"/>
                      </a:rPr>
                      <m:t> </m:t>
                    </m:r>
                  </m:oMath>
                </a14:m>
                <a:r>
                  <a:rPr lang="en-US" sz="2400" b="1" dirty="0"/>
                  <a:t> </a:t>
                </a:r>
                <a14:m>
                  <m:oMath xmlns:m="http://schemas.openxmlformats.org/officeDocument/2006/math">
                    <m:r>
                      <a:rPr lang="en-US" sz="2400" b="1" i="1" dirty="0">
                        <a:latin typeface="Cambria Math" panose="02040503050406030204" pitchFamily="18" charset="0"/>
                        <a:ea typeface="Cambria Math" panose="02040503050406030204" pitchFamily="18" charset="0"/>
                      </a:rPr>
                      <m:t>←</m:t>
                    </m:r>
                    <m:r>
                      <m:rPr>
                        <m:sty m:val="p"/>
                      </m:rPr>
                      <a:rPr lang="en-US" sz="2400" dirty="0">
                        <a:latin typeface="Cambria Math" panose="02040503050406030204" pitchFamily="18" charset="0"/>
                        <a:ea typeface="Cambria Math" panose="02040503050406030204" pitchFamily="18" charset="0"/>
                      </a:rPr>
                      <m:t>inicializa</m:t>
                    </m:r>
                    <m:r>
                      <a:rPr lang="en-US"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o</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vetor</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de</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r>
                      <a:rPr lang="pt-BR" sz="2400" b="0" i="0" dirty="0" smtClean="0">
                        <a:latin typeface="Cambria Math" panose="02040503050406030204" pitchFamily="18" charset="0"/>
                        <a:ea typeface="Cambria Math" panose="02040503050406030204" pitchFamily="18" charset="0"/>
                      </a:rPr>
                      <m:t> </m:t>
                    </m:r>
                    <m:r>
                      <m:rPr>
                        <m:sty m:val="p"/>
                      </m:rPr>
                      <a:rPr lang="en-US" sz="2400" dirty="0">
                        <a:latin typeface="Cambria Math" panose="02040503050406030204" pitchFamily="18" charset="0"/>
                        <a:ea typeface="Cambria Math" panose="02040503050406030204" pitchFamily="18" charset="0"/>
                      </a:rPr>
                      <m:t>em</m:t>
                    </m:r>
                    <m:r>
                      <a:rPr lang="en-US"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um</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ponto</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aleat</m:t>
                    </m:r>
                    <m:r>
                      <a:rPr lang="pt-BR" sz="2400" b="0" i="0" dirty="0" smtClean="0">
                        <a:latin typeface="Cambria Math" panose="02040503050406030204" pitchFamily="18" charset="0"/>
                        <a:ea typeface="Cambria Math" panose="02040503050406030204" pitchFamily="18" charset="0"/>
                      </a:rPr>
                      <m:t>ó</m:t>
                    </m:r>
                    <m:r>
                      <m:rPr>
                        <m:sty m:val="p"/>
                      </m:rPr>
                      <a:rPr lang="pt-BR" sz="2400" b="0" i="0" dirty="0" smtClean="0">
                        <a:latin typeface="Cambria Math" panose="02040503050406030204" pitchFamily="18" charset="0"/>
                        <a:ea typeface="Cambria Math" panose="02040503050406030204" pitchFamily="18" charset="0"/>
                      </a:rPr>
                      <m:t>rio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espa</m:t>
                    </m:r>
                    <m:r>
                      <a:rPr lang="pt-BR" sz="2400" dirty="0">
                        <a:latin typeface="Cambria Math" panose="02040503050406030204" pitchFamily="18" charset="0"/>
                        <a:ea typeface="Cambria Math" panose="02040503050406030204" pitchFamily="18" charset="0"/>
                      </a:rPr>
                      <m:t>ç</m:t>
                    </m:r>
                    <m:r>
                      <m:rPr>
                        <m:sty m:val="p"/>
                      </m:rPr>
                      <a:rPr lang="pt-BR" sz="2400" dirty="0">
                        <a:latin typeface="Cambria Math" panose="02040503050406030204" pitchFamily="18" charset="0"/>
                        <a:ea typeface="Cambria Math" panose="02040503050406030204" pitchFamily="18" charset="0"/>
                      </a:rPr>
                      <m:t>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de</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oMath>
                </a14:m>
                <a:endParaRPr lang="pt-BR" sz="2400" b="0" dirty="0">
                  <a:ea typeface="Cambria Math" panose="02040503050406030204" pitchFamily="18" charset="0"/>
                </a:endParaRPr>
              </a:p>
              <a:p>
                <a:r>
                  <a:rPr lang="pt-BR" sz="2400" b="1" dirty="0">
                    <a:latin typeface="Cambria Math" panose="02040503050406030204" pitchFamily="18" charset="0"/>
                    <a:ea typeface="Cambria Math" panose="02040503050406030204" pitchFamily="18" charset="0"/>
                  </a:rPr>
                  <a:t>loop até </a:t>
                </a:r>
                <a:r>
                  <a:rPr lang="pt-BR" sz="2400" dirty="0">
                    <a:latin typeface="Cambria Math" panose="02040503050406030204" pitchFamily="18" charset="0"/>
                    <a:ea typeface="Cambria Math" panose="02040503050406030204" pitchFamily="18" charset="0"/>
                  </a:rPr>
                  <a:t>convergir </a:t>
                </a:r>
                <a:r>
                  <a:rPr lang="pt-BR" sz="2400" b="1" dirty="0">
                    <a:latin typeface="Cambria Math" panose="02040503050406030204" pitchFamily="18" charset="0"/>
                    <a:ea typeface="Cambria Math" panose="02040503050406030204" pitchFamily="18" charset="0"/>
                  </a:rPr>
                  <a:t>ou </a:t>
                </a:r>
                <a:r>
                  <a:rPr lang="pt-BR" sz="2400" dirty="0">
                    <a:latin typeface="Cambria Math" panose="02040503050406030204" pitchFamily="18" charset="0"/>
                    <a:ea typeface="Cambria Math" panose="02040503050406030204" pitchFamily="18" charset="0"/>
                  </a:rPr>
                  <a:t>atingir o número máximo de iterações </a:t>
                </a:r>
                <a:r>
                  <a:rPr lang="pt-BR" sz="2400" b="1" dirty="0">
                    <a:latin typeface="Cambria Math" panose="02040503050406030204" pitchFamily="18" charset="0"/>
                    <a:ea typeface="Cambria Math" panose="02040503050406030204" pitchFamily="18" charset="0"/>
                  </a:rPr>
                  <a:t>do</a:t>
                </a:r>
                <a:endParaRPr lang="pt-BR" sz="2400" dirty="0">
                  <a:latin typeface="Cambria Math" panose="02040503050406030204" pitchFamily="18" charset="0"/>
                  <a:ea typeface="Cambria Math" panose="02040503050406030204" pitchFamily="18" charset="0"/>
                </a:endParaRPr>
              </a:p>
              <a:p>
                <a:r>
                  <a:rPr lang="en-US" sz="2400" dirty="0"/>
                  <a:t>	</a:t>
                </a:r>
                <a14:m>
                  <m:oMath xmlns:m="http://schemas.openxmlformats.org/officeDocument/2006/math">
                    <m:r>
                      <a:rPr lang="pt-BR" sz="2400" b="1" i="1">
                        <a:latin typeface="Cambria Math" panose="02040503050406030204" pitchFamily="18" charset="0"/>
                      </a:rPr>
                      <m:t>𝒂</m:t>
                    </m:r>
                    <m:r>
                      <a:rPr lang="en-US"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rPr>
                      <m:t>𝒂</m:t>
                    </m:r>
                    <m:r>
                      <a:rPr lang="pt-BR" sz="2400" b="0" i="1"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acc>
                              <m:accPr>
                                <m:chr m:val="̂"/>
                                <m:ctrlPr>
                                  <a:rPr lang="pt-BR" sz="2400" i="1">
                                    <a:latin typeface="Cambria Math" panose="02040503050406030204" pitchFamily="18" charset="0"/>
                                  </a:rPr>
                                </m:ctrlPr>
                              </m:accPr>
                              <m:e>
                                <m:r>
                                  <a:rPr lang="pt-BR" sz="2400" i="1">
                                    <a:latin typeface="Cambria Math" panose="02040503050406030204" pitchFamily="18" charset="0"/>
                                  </a:rPr>
                                  <m:t>𝑦</m:t>
                                </m:r>
                              </m:e>
                            </m:acc>
                            <m:d>
                              <m:dPr>
                                <m:ctrlPr>
                                  <a:rPr lang="pt-BR" sz="2400" i="1">
                                    <a:latin typeface="Cambria Math" panose="02040503050406030204" pitchFamily="18" charset="0"/>
                                  </a:rPr>
                                </m:ctrlPr>
                              </m:dPr>
                              <m:e>
                                <m:r>
                                  <a:rPr lang="pt-BR" sz="2400" i="1">
                                    <a:latin typeface="Cambria Math" panose="02040503050406030204" pitchFamily="18" charset="0"/>
                                  </a:rPr>
                                  <m:t>𝑛</m:t>
                                </m:r>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𝑛</m:t>
                            </m:r>
                          </m:e>
                        </m:d>
                      </m:e>
                    </m:nary>
                  </m:oMath>
                </a14:m>
                <a:endParaRPr lang="nl-BE" sz="2400" dirty="0">
                  <a:latin typeface="Cambria Math" panose="02040503050406030204" pitchFamily="18" charset="0"/>
                  <a:ea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7B55FC7F-CCAF-A80B-4B1F-3688C9727694}"/>
                  </a:ext>
                </a:extLst>
              </p:cNvPr>
              <p:cNvSpPr>
                <a:spLocks noRot="1" noChangeAspect="1" noMove="1" noResize="1" noEditPoints="1" noAdjustHandles="1" noChangeArrowheads="1" noChangeShapeType="1" noTextEdit="1"/>
              </p:cNvSpPr>
              <p:nvPr/>
            </p:nvSpPr>
            <p:spPr>
              <a:xfrm>
                <a:off x="1170561" y="2099625"/>
                <a:ext cx="9850878" cy="1353319"/>
              </a:xfrm>
              <a:prstGeom prst="rect">
                <a:avLst/>
              </a:prstGeom>
              <a:blipFill>
                <a:blip r:embed="rId3"/>
                <a:stretch>
                  <a:fillRect l="-865"/>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210079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a cada iteração,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não for muito grande.</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274"/>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f>
                        <m:fPr>
                          <m:ctrlPr>
                            <a:rPr lang="pt-BR" i="1" smtClean="0">
                              <a:latin typeface="Cambria Math" panose="02040503050406030204" pitchFamily="18" charset="0"/>
                              <a:ea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num>
                        <m:den>
                          <m:r>
                            <a:rPr lang="pt-BR"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𝒙</m:t>
                          </m:r>
                        </m:den>
                      </m:f>
                    </m:oMath>
                  </m:oMathPara>
                </a14:m>
                <a:endParaRPr lang="pt-BR" dirty="0">
                  <a:ea typeface="Cambria Math" panose="02040503050406030204" pitchFamily="18" charset="0"/>
                </a:endParaRPr>
              </a:p>
              <a:p>
                <a:r>
                  <a:rPr lang="pt-BR" dirty="0"/>
                  <a:t>Qual </a:t>
                </a:r>
                <a:r>
                  <a:rPr lang="pt-BR" b="1" i="1" dirty="0">
                    <a:solidFill>
                      <a:srgbClr val="00B050"/>
                    </a:solidFill>
                  </a:rPr>
                  <a:t>informação</a:t>
                </a:r>
                <a:r>
                  <a:rPr lang="pt-BR" dirty="0"/>
                  <a:t> ele nos dá sobre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828044" y="1825624"/>
                <a:ext cx="6199833" cy="5032376"/>
              </a:xfrm>
              <a:blipFill>
                <a:blip r:embed="rId3"/>
                <a:stretch>
                  <a:fillRect l="-1770" t="-1937" r="-983"/>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iteração de atualização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p:txBody>
          </p:sp>
        </mc:Choice>
        <mc:Fallback>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r="-27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pode </a:t>
                </a:r>
                <a:r>
                  <a:rPr lang="pt-BR" b="1" i="1" dirty="0"/>
                  <a:t>oscilar</a:t>
                </a:r>
                <a:r>
                  <a:rPr lang="pt-BR" dirty="0"/>
                  <a:t> em torno do ponto de mínimo </a:t>
                </a:r>
                <a:r>
                  <a:rPr lang="pt-BR" b="1" i="1" dirty="0"/>
                  <a:t>sem nunca convergir</a:t>
                </a:r>
                <a:r>
                  <a:rPr lang="pt-BR" dirty="0"/>
                  <a:t>. </a:t>
                </a:r>
              </a:p>
              <a:p>
                <a:r>
                  <a:rPr lang="pt-BR" dirty="0"/>
                  <a:t>Entretanto, é mais rápido, usando menos CPU e memória do que o GDB.</a:t>
                </a:r>
              </a:p>
            </p:txBody>
          </p:sp>
        </mc:Choice>
        <mc:Fallback>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48763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oscilando</a:t>
            </a:r>
            <a:r>
              <a:rPr lang="pt-BR" sz="2800" dirty="0"/>
              <a:t>” em torno dele.</a:t>
            </a:r>
          </a:p>
          <a:p>
            <a:pPr lvl="1">
              <a:spcBef>
                <a:spcPts val="600"/>
              </a:spcBef>
              <a:buFont typeface="Wingdings" panose="05000000000000000000" pitchFamily="2" charset="2"/>
              <a:buChar char="§"/>
            </a:pPr>
            <a:r>
              <a:rPr lang="pt-BR" dirty="0"/>
              <a:t>Essa oscilação também pode ser vista na curva de erro.</a:t>
            </a:r>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que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a:t>
            </a:r>
            <a:r>
              <a:rPr lang="pt-BR" dirty="0" err="1"/>
              <a:t>Recordings</a:t>
            </a:r>
            <a:r>
              <a:rPr lang="pt-BR" dirty="0"/>
              <a:t>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50701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6215974" y="1825624"/>
                <a:ext cx="5811903" cy="5032376"/>
              </a:xfrm>
            </p:spPr>
            <p:txBody>
              <a:bodyPr>
                <a:normAutofit/>
              </a:bodyPr>
              <a:lstStyle/>
              <a:p>
                <a:r>
                  <a:rPr lang="pt-BR" b="0" i="0" dirty="0">
                    <a:solidFill>
                      <a:schemeClr val="tx1"/>
                    </a:solidFill>
                    <a:effectLst/>
                  </a:rPr>
                  <a:t>O vetor gradiente </a:t>
                </a:r>
                <a:r>
                  <a:rPr lang="pt-BR" b="1" i="1" dirty="0">
                    <a:solidFill>
                      <a:srgbClr val="FF0000"/>
                    </a:solidFill>
                    <a:effectLst/>
                  </a:rPr>
                  <a:t>aponta</a:t>
                </a:r>
                <a:r>
                  <a:rPr lang="pt-BR" b="0" i="0" dirty="0">
                    <a:solidFill>
                      <a:schemeClr val="tx1"/>
                    </a:solidFill>
                    <a:effectLst/>
                  </a:rPr>
                  <a:t>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6215974" y="1825624"/>
                <a:ext cx="5811903" cy="5032376"/>
              </a:xfrm>
              <a:blipFill>
                <a:blip r:embed="rId3"/>
                <a:stretch>
                  <a:fillRect l="-1889" t="-1937"/>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Vamos considerar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a:bodyPr>
              <a:lstStyle/>
              <a:p>
                <a:r>
                  <a:rPr lang="pt-BR" b="0" i="0" dirty="0">
                    <a:solidFill>
                      <a:schemeClr val="tx1"/>
                    </a:solidFill>
                    <a:effectLst/>
                  </a:rPr>
                  <a:t>As </a:t>
                </a:r>
                <a:r>
                  <a:rPr lang="pt-BR" b="1" i="1" dirty="0">
                    <a:solidFill>
                      <a:srgbClr val="00B050"/>
                    </a:solidFill>
                    <a:effectLst/>
                  </a:rPr>
                  <a:t>magnitudes</a:t>
                </a:r>
                <a:r>
                  <a:rPr lang="pt-BR" b="0" i="0" dirty="0">
                    <a:solidFill>
                      <a:schemeClr val="tx1"/>
                    </a:solidFill>
                    <a:effectLst/>
                  </a:rPr>
                  <a:t> dos elementos do vetor gradiente indicam a </a:t>
                </a:r>
                <a:r>
                  <a:rPr lang="pt-BR" b="1" i="1" dirty="0">
                    <a:solidFill>
                      <a:srgbClr val="00B050"/>
                    </a:solidFill>
                    <a:effectLst/>
                  </a:rPr>
                  <a:t>taxa de crescimento da função </a:t>
                </a:r>
                <a:r>
                  <a:rPr lang="pt-BR" b="0" i="0" dirty="0">
                    <a:solidFill>
                      <a:schemeClr val="tx1"/>
                    </a:solidFill>
                    <a:effectLst/>
                  </a:rPr>
                  <a:t>na direção apontada por ele.</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Os </a:t>
                </a:r>
                <a:r>
                  <a:rPr lang="pt-BR" b="1" i="1" dirty="0">
                    <a:solidFill>
                      <a:srgbClr val="00B050"/>
                    </a:solidFill>
                  </a:rPr>
                  <a:t>sinais</a:t>
                </a:r>
                <a:r>
                  <a:rPr lang="pt-BR" dirty="0"/>
                  <a:t> dos elementos do vetor dizem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1937" r="-9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297290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1" i="1" dirty="0">
                <a:solidFill>
                  <a:schemeClr val="accent2"/>
                </a:solidFill>
                <a:effectLst/>
              </a:rPr>
              <a:t>no ponto onde ele é calculado</a:t>
            </a:r>
            <a:r>
              <a:rPr lang="pt-BR" b="0" i="0" dirty="0">
                <a:solidFill>
                  <a:schemeClr val="tx1"/>
                </a:solidFill>
                <a:effectLst/>
              </a:rPr>
              <a:t>.</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a:t>
                </a:r>
                <a14:m>
                  <m:oMath xmlns:m="http://schemas.openxmlformats.org/officeDocument/2006/math">
                    <m:r>
                      <a:rPr lang="pt-BR" sz="1400" i="1">
                        <a:latin typeface="Cambria Math" panose="02040503050406030204" pitchFamily="18" charset="0"/>
                      </a:rPr>
                      <m:t>𝑓</m:t>
                    </m:r>
                  </m:oMath>
                </a14:m>
                <a:r>
                  <a:rPr lang="pt-BR" sz="1400" dirty="0"/>
                  <a:t>, ter apenas um argumento, </a:t>
                </a:r>
                <a14:m>
                  <m:oMath xmlns:m="http://schemas.openxmlformats.org/officeDocument/2006/math">
                    <m:r>
                      <a:rPr lang="pt-BR" sz="1400" b="0" i="1" smtClean="0">
                        <a:latin typeface="Cambria Math" panose="02040503050406030204" pitchFamily="18" charset="0"/>
                      </a:rPr>
                      <m:t>𝑥</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l="-389" t="-1282" r="-1362"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por questões didáticas, mas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12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202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a:extLst>
              <a:ext uri="{FF2B5EF4-FFF2-40B4-BE49-F238E27FC236}">
                <a16:creationId xmlns:a16="http://schemas.microsoft.com/office/drawing/2014/main" id="{25D23E74-3AD3-9265-31E7-426514850C03}"/>
              </a:ext>
            </a:extLst>
          </p:cNvPr>
          <p:cNvSpPr txBox="1"/>
          <p:nvPr/>
        </p:nvSpPr>
        <p:spPr>
          <a:xfrm>
            <a:off x="0" y="6566071"/>
            <a:ext cx="5779312" cy="276999"/>
          </a:xfrm>
          <a:prstGeom prst="rect">
            <a:avLst/>
          </a:prstGeom>
          <a:noFill/>
        </p:spPr>
        <p:txBody>
          <a:bodyPr wrap="square">
            <a:spAutoFit/>
          </a:bodyPr>
          <a:lstStyle/>
          <a:p>
            <a:r>
              <a:rPr lang="pt-BR" sz="1200" b="1" i="1" dirty="0">
                <a:solidFill>
                  <a:srgbClr val="7030A0"/>
                </a:solidFill>
              </a:rPr>
              <a:t>* O vetor gradiente dá a direção e não a distância até o ponto de máximo.</a:t>
            </a:r>
            <a:endParaRPr lang="pt-BR" sz="1200" dirty="0"/>
          </a:p>
        </p:txBody>
      </p:sp>
    </p:spTree>
    <p:extLst>
      <p:ext uri="{BB962C8B-B14F-4D97-AF65-F5344CB8AC3E}">
        <p14:creationId xmlns:p14="http://schemas.microsoft.com/office/powerpoint/2010/main" val="88555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21535</TotalTime>
  <Words>10398</Words>
  <Application>Microsoft Office PowerPoint</Application>
  <PresentationFormat>Widescreen</PresentationFormat>
  <Paragraphs>755</Paragraphs>
  <Slides>56</Slides>
  <Notes>30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56</vt:i4>
      </vt:variant>
    </vt:vector>
  </HeadingPairs>
  <TitlesOfParts>
    <vt:vector size="64"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Vetor gradiente</vt:lpstr>
      <vt:lpstr>O vetor gradiente indica o caminho para o ponto de máximo da função</vt:lpstr>
      <vt:lpstr>O vetor gradiente indica o caminho para o ponto de máximo da função</vt:lpstr>
      <vt:lpstr>O vetor gradiente indica o caminho para o ponto de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Atualizando os pesos</vt:lpstr>
      <vt:lpstr>Versões do gradiente descendente</vt:lpstr>
      <vt:lpstr>Gradiente descendente em batelada</vt:lpstr>
      <vt:lpstr>Características do GD em batelada</vt:lpstr>
      <vt:lpstr>Gradiente descendente estocástico</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2438</cp:revision>
  <dcterms:created xsi:type="dcterms:W3CDTF">2020-02-17T11:18:32Z</dcterms:created>
  <dcterms:modified xsi:type="dcterms:W3CDTF">2024-04-05T19:26:18Z</dcterms:modified>
</cp:coreProperties>
</file>