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9" r:id="rId2"/>
    <p:sldId id="418" r:id="rId3"/>
    <p:sldId id="435" r:id="rId4"/>
    <p:sldId id="437" r:id="rId5"/>
    <p:sldId id="436" r:id="rId6"/>
    <p:sldId id="439" r:id="rId7"/>
    <p:sldId id="440" r:id="rId8"/>
    <p:sldId id="443" r:id="rId9"/>
    <p:sldId id="444" r:id="rId10"/>
    <p:sldId id="450" r:id="rId11"/>
    <p:sldId id="441" r:id="rId12"/>
    <p:sldId id="442" r:id="rId13"/>
    <p:sldId id="446" r:id="rId14"/>
    <p:sldId id="453" r:id="rId15"/>
    <p:sldId id="451" r:id="rId16"/>
    <p:sldId id="447" r:id="rId17"/>
    <p:sldId id="417" r:id="rId18"/>
    <p:sldId id="317" r:id="rId19"/>
    <p:sldId id="332" r:id="rId20"/>
    <p:sldId id="299" r:id="rId21"/>
    <p:sldId id="410" r:id="rId22"/>
    <p:sldId id="449" r:id="rId23"/>
    <p:sldId id="454" r:id="rId24"/>
    <p:sldId id="419" r:id="rId2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709" autoAdjust="0"/>
  </p:normalViewPr>
  <p:slideViewPr>
    <p:cSldViewPr snapToGrid="0">
      <p:cViewPr varScale="1">
        <p:scale>
          <a:sx n="99" d="100"/>
          <a:sy n="99" d="100"/>
        </p:scale>
        <p:origin x="9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24/11/2023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A validação cruzada k-</a:t>
            </a:r>
            <a:r>
              <a:rPr lang="pt-BR" b="0" i="0" dirty="0" err="1">
                <a:solidFill>
                  <a:srgbClr val="0F0F0F"/>
                </a:solidFill>
                <a:effectLst/>
                <a:latin typeface="Söhne"/>
              </a:rPr>
              <a:t>fold</a:t>
            </a:r>
            <a:r>
              <a:rPr lang="pt-BR" b="0" i="0" dirty="0">
                <a:solidFill>
                  <a:srgbClr val="0F0F0F"/>
                </a:solidFill>
                <a:effectLst/>
                <a:latin typeface="Söhne"/>
              </a:rPr>
              <a:t> aborda o problema do viés de seleção ao realizar k iterações de treinamento e teste, cada vez usando uma divisão diferente dos dados. Isso ajuda a mitigar o impacto de uma única divisão de dados na avaliação final do modelo, tornando a avaliação mais robusta e menos sensível à escolha específica dos conjuntos de treinamento e teste.</a:t>
            </a:r>
          </a:p>
          <a:p>
            <a:endParaRPr lang="pt-BR" b="0" i="0" dirty="0">
              <a:solidFill>
                <a:srgbClr val="0F0F0F"/>
              </a:solidFill>
              <a:effectLst/>
              <a:latin typeface="Söhne"/>
            </a:endParaRPr>
          </a:p>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a:t>
            </a:r>
            <a:r>
              <a:rPr lang="pt-BR" dirty="0" err="1"/>
              <a:t>folds</a:t>
            </a:r>
            <a:r>
              <a:rPr lang="pt-BR" dirty="0"/>
              <a:t>. A estimativa de erro é calculada sobre todos os k </a:t>
            </a:r>
            <a:r>
              <a:rPr lang="pt-BR" dirty="0" err="1"/>
              <a:t>folds</a:t>
            </a:r>
            <a:r>
              <a:rPr lang="pt-BR" dirty="0"/>
              <a:t>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9483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926337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https://colab.research.google.com/github/zz4fap/t319_aprendizado_de_maquina/blob/main/notebooks/regression/validacao_cruzada.ipynb</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2218108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3296353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4112895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28144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63495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385347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29475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31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O viés de seleção ocorre quando a escolha de determinados conjuntos de treinamento e teste afeta significativamente a avaliação do modelo.</a:t>
            </a:r>
            <a:endParaRPr lang="pt-BR" dirty="0"/>
          </a:p>
          <a:p>
            <a:endParaRPr lang="pt-BR" dirty="0"/>
          </a:p>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19539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57196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09223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24/11/2023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24/11/2023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24/11/2023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24/11/2023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24/11/2023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24/11/2023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24/11/2023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9771852-6C63-AF70-4850-767FD5F1D2F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39771852-6C63-AF70-4850-767FD5F1D2F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6A88D6D-1190-332D-27ED-32512817224F}"/>
                  </a:ext>
                </a:extLst>
              </p:cNvPr>
              <p:cNvSpPr>
                <a:spLocks noGrp="1"/>
              </p:cNvSpPr>
              <p:nvPr>
                <p:ph idx="1"/>
              </p:nvPr>
            </p:nvSpPr>
            <p:spPr>
              <a:xfrm>
                <a:off x="838200" y="1825624"/>
                <a:ext cx="11099800" cy="5032375"/>
              </a:xfrm>
            </p:spPr>
            <p:txBody>
              <a:bodyPr>
                <a:normAutofit/>
              </a:bodyPr>
              <a:lstStyle/>
              <a:p>
                <a:r>
                  <a:rPr lang="pt-BR" sz="2800" dirty="0"/>
                  <a:t>O </a:t>
                </a:r>
                <a14:m>
                  <m:oMath xmlns:m="http://schemas.openxmlformats.org/officeDocument/2006/math">
                    <m:r>
                      <a:rPr lang="pt-BR" sz="2800" b="0" i="1" smtClean="0">
                        <a:solidFill>
                          <a:srgbClr val="0F0F0F"/>
                        </a:solidFill>
                        <a:effectLst/>
                        <a:latin typeface="Cambria Math" panose="02040503050406030204" pitchFamily="18" charset="0"/>
                      </a:rPr>
                      <m:t>𝑘</m:t>
                    </m:r>
                  </m:oMath>
                </a14:m>
                <a:r>
                  <a:rPr lang="pt-BR" sz="2800" dirty="0"/>
                  <a:t>-</a:t>
                </a:r>
                <a:r>
                  <a:rPr lang="pt-BR" sz="2800" i="1" dirty="0" err="1"/>
                  <a:t>fold</a:t>
                </a:r>
                <a:r>
                  <a:rPr lang="pt-BR" sz="2800" dirty="0"/>
                  <a:t> é a estratégia de validação cruzada mais usada por</a:t>
                </a:r>
              </a:p>
              <a:p>
                <a:pPr lvl="1">
                  <a:buFont typeface="Wingdings" panose="05000000000000000000" pitchFamily="2" charset="2"/>
                  <a:buChar char="§"/>
                </a:pPr>
                <a:r>
                  <a:rPr lang="pt-BR" dirty="0"/>
                  <a:t>fornecer </a:t>
                </a:r>
                <a:r>
                  <a:rPr lang="pt-BR" b="1" i="1" dirty="0">
                    <a:solidFill>
                      <a:srgbClr val="00B050"/>
                    </a:solidFill>
                  </a:rPr>
                  <a:t>indicações mais claras</a:t>
                </a:r>
                <a:r>
                  <a:rPr lang="pt-BR" dirty="0"/>
                  <a:t> sobre desempenho do modelo, devido a média tomada.</a:t>
                </a:r>
              </a:p>
              <a:p>
                <a:pPr lvl="1">
                  <a:buFont typeface="Wingdings" panose="05000000000000000000" pitchFamily="2" charset="2"/>
                  <a:buChar char="§"/>
                </a:pPr>
                <a:r>
                  <a:rPr lang="pt-BR" b="1" i="1" dirty="0">
                    <a:solidFill>
                      <a:srgbClr val="00B050"/>
                    </a:solidFill>
                  </a:rPr>
                  <a:t>minimizar os possíveis efeitos provocados pelo </a:t>
                </a:r>
                <a:r>
                  <a:rPr lang="pt-BR" b="1" i="1" dirty="0">
                    <a:solidFill>
                      <a:srgbClr val="7030A0"/>
                    </a:solidFill>
                  </a:rPr>
                  <a:t>viés de seleção</a:t>
                </a:r>
                <a:r>
                  <a:rPr lang="pt-BR" dirty="0"/>
                  <a:t>, pois o modelo é treinado e validado </a:t>
                </a:r>
                <a:r>
                  <a:rPr lang="pt-BR" dirty="0">
                    <a:solidFill>
                      <a:srgbClr val="0F0F0F"/>
                    </a:solidFill>
                    <a:latin typeface="Söhne"/>
                  </a:rPr>
                  <a:t>𝒌 vezes, </a:t>
                </a:r>
                <a:r>
                  <a:rPr lang="pt-BR" dirty="0"/>
                  <a:t>cada vez com uma divisão diferente dos dados.</a:t>
                </a:r>
              </a:p>
              <a:p>
                <a:pPr lvl="2">
                  <a:buFont typeface="Courier New" panose="02070309020205020404" pitchFamily="49" charset="0"/>
                  <a:buChar char="o"/>
                </a:pPr>
                <a:r>
                  <a:rPr lang="pt-BR" dirty="0"/>
                  <a:t>Isso faz com que a avaliação do modelo se torne menos sensível à divisão dos dados.</a:t>
                </a:r>
              </a:p>
              <a:p>
                <a:r>
                  <a:rPr lang="pt-BR" dirty="0"/>
                  <a:t>Entretanto, em relação ao </a:t>
                </a:r>
                <a:r>
                  <a:rPr lang="pt-BR" i="1" dirty="0"/>
                  <a:t>holdout</a:t>
                </a:r>
                <a:r>
                  <a:rPr lang="pt-BR" dirty="0"/>
                  <a:t>, 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i="1" dirty="0" err="1"/>
                  <a:t>fold</a:t>
                </a:r>
                <a:r>
                  <a:rPr lang="pt-BR" dirty="0"/>
                  <a:t> tem um tempo de validação maior (cerca de </a:t>
                </a:r>
                <a:r>
                  <a:rPr lang="pt-BR" dirty="0">
                    <a:solidFill>
                      <a:srgbClr val="0F0F0F"/>
                    </a:solidFill>
                    <a:latin typeface="Söhne"/>
                  </a:rPr>
                  <a:t>𝒌 vezes)</a:t>
                </a:r>
                <a:r>
                  <a:rPr lang="pt-BR" dirty="0"/>
                  <a:t>, pois deve-se realizar </a:t>
                </a:r>
                <a:r>
                  <a:rPr lang="pt-BR" dirty="0">
                    <a:solidFill>
                      <a:srgbClr val="0F0F0F"/>
                    </a:solidFill>
                    <a:latin typeface="Söhne"/>
                  </a:rPr>
                  <a:t>𝒌</a:t>
                </a:r>
                <a:r>
                  <a:rPr lang="pt-BR" dirty="0"/>
                  <a:t> treinamentos e validações, enquanto que com o </a:t>
                </a:r>
                <a:r>
                  <a:rPr lang="pt-BR" i="1" dirty="0"/>
                  <a:t>holdout</a:t>
                </a:r>
                <a:r>
                  <a:rPr lang="pt-BR" dirty="0"/>
                  <a:t>, realiza-se apenas um treinamento e validação.</a:t>
                </a:r>
              </a:p>
            </p:txBody>
          </p:sp>
        </mc:Choice>
        <mc:Fallback xmlns="">
          <p:sp>
            <p:nvSpPr>
              <p:cNvPr id="3" name="Espaço Reservado para Conteúdo 2">
                <a:extLst>
                  <a:ext uri="{FF2B5EF4-FFF2-40B4-BE49-F238E27FC236}">
                    <a16:creationId xmlns:a16="http://schemas.microsoft.com/office/drawing/2014/main" id="{86A88D6D-1190-332D-27ED-32512817224F}"/>
                  </a:ext>
                </a:extLst>
              </p:cNvPr>
              <p:cNvSpPr>
                <a:spLocks noGrp="1" noRot="1" noChangeAspect="1" noMove="1" noResize="1" noEditPoints="1" noAdjustHandles="1" noChangeArrowheads="1" noChangeShapeType="1" noTextEdit="1"/>
              </p:cNvSpPr>
              <p:nvPr>
                <p:ph idx="1"/>
              </p:nvPr>
            </p:nvSpPr>
            <p:spPr>
              <a:xfrm>
                <a:off x="838200" y="1825624"/>
                <a:ext cx="11099800" cy="5032375"/>
              </a:xfrm>
              <a:blipFill>
                <a:blip r:embed="rId4"/>
                <a:stretch>
                  <a:fillRect l="-989" t="-1937"/>
                </a:stretch>
              </a:blipFill>
            </p:spPr>
            <p:txBody>
              <a:bodyPr/>
              <a:lstStyle/>
              <a:p>
                <a:r>
                  <a:rPr lang="pt-BR">
                    <a:noFill/>
                  </a:rPr>
                  <a:t> </a:t>
                </a:r>
              </a:p>
            </p:txBody>
          </p:sp>
        </mc:Fallback>
      </mc:AlternateContent>
    </p:spTree>
    <p:extLst>
      <p:ext uri="{BB962C8B-B14F-4D97-AF65-F5344CB8AC3E}">
        <p14:creationId xmlns:p14="http://schemas.microsoft.com/office/powerpoint/2010/main" val="36458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A212-EF96-EA5E-7FBB-0769B8C1F996}"/>
              </a:ext>
            </a:extLst>
          </p:cNvPr>
          <p:cNvSpPr>
            <a:spLocks noGrp="1"/>
          </p:cNvSpPr>
          <p:nvPr>
            <p:ph type="title"/>
          </p:nvPr>
        </p:nvSpPr>
        <p:spPr/>
        <p:txBody>
          <a:bodyPr/>
          <a:lstStyle/>
          <a:p>
            <a:r>
              <a:rPr lang="pt-BR" dirty="0"/>
              <a:t>Validação cruzada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82C0558-FE85-A571-6C51-C40B36B884B3}"/>
                  </a:ext>
                </a:extLst>
              </p:cNvPr>
              <p:cNvSpPr>
                <a:spLocks noGrp="1"/>
              </p:cNvSpPr>
              <p:nvPr>
                <p:ph idx="1"/>
              </p:nvPr>
            </p:nvSpPr>
            <p:spPr>
              <a:xfrm>
                <a:off x="4716380" y="1825624"/>
                <a:ext cx="7344076" cy="5032375"/>
              </a:xfrm>
            </p:spPr>
            <p:txBody>
              <a:bodyPr>
                <a:normAutofit/>
              </a:bodyPr>
              <a:lstStyle/>
              <a:p>
                <a:r>
                  <a:rPr lang="pt-BR" dirty="0"/>
                  <a:t>Para exemplificar o uso das estratégias de validação cruzada para encontrar o grau ideal do polinômio aproximador, vamos usar a seguinte função observável</a:t>
                </a:r>
                <a:endParaRPr lang="pt-BR" sz="2800" dirty="0"/>
              </a:p>
              <a:p>
                <a:pPr marL="0" indent="0">
                  <a:buNone/>
                </a:pPr>
                <a14:m>
                  <m:oMathPara xmlns:m="http://schemas.openxmlformats.org/officeDocument/2006/math">
                    <m:oMathParaPr>
                      <m:jc m:val="centerGroup"/>
                    </m:oMathParaPr>
                    <m:oMath xmlns:m="http://schemas.openxmlformats.org/officeDocument/2006/math">
                      <m:sSub>
                        <m:sSubPr>
                          <m:ctrlPr>
                            <a:rPr lang="pt-BR" sz="2800" i="1">
                              <a:latin typeface="Cambria Math" panose="02040503050406030204" pitchFamily="18" charset="0"/>
                            </a:rPr>
                          </m:ctrlPr>
                        </m:sSubPr>
                        <m:e>
                          <m:r>
                            <a:rPr lang="pt-BR" sz="2800" i="1">
                              <a:latin typeface="Cambria Math" panose="02040503050406030204" pitchFamily="18" charset="0"/>
                            </a:rPr>
                            <m:t>𝑦</m:t>
                          </m:r>
                        </m:e>
                        <m:sub>
                          <m:r>
                            <a:rPr lang="pt-BR" sz="2800" i="1">
                              <a:latin typeface="Cambria Math" panose="02040503050406030204" pitchFamily="18" charset="0"/>
                            </a:rPr>
                            <m:t>𝑛𝑜𝑖𝑠𝑦</m:t>
                          </m:r>
                        </m:sub>
                      </m:sSub>
                      <m:r>
                        <a:rPr lang="pt-BR" sz="2800">
                          <a:latin typeface="Cambria Math" panose="02040503050406030204" pitchFamily="18" charset="0"/>
                        </a:rPr>
                        <m:t>=</m:t>
                      </m:r>
                      <m:r>
                        <a:rPr lang="pt-BR" sz="2800" b="0" i="1" smtClean="0">
                          <a:latin typeface="Cambria Math" panose="02040503050406030204" pitchFamily="18" charset="0"/>
                        </a:rPr>
                        <m:t>𝑦</m:t>
                      </m:r>
                      <m:r>
                        <a:rPr lang="pt-BR" sz="2800">
                          <a:latin typeface="Cambria Math" panose="02040503050406030204" pitchFamily="18" charset="0"/>
                        </a:rPr>
                        <m:t>+</m:t>
                      </m:r>
                      <m:r>
                        <a:rPr lang="pt-BR" sz="2800" i="1">
                          <a:latin typeface="Cambria Math" panose="02040503050406030204" pitchFamily="18" charset="0"/>
                        </a:rPr>
                        <m:t>𝑤</m:t>
                      </m:r>
                      <m:r>
                        <a:rPr lang="pt-BR" sz="28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oMath>
                </a14:m>
                <a:r>
                  <a:rPr lang="pt-BR" dirty="0"/>
                  <a:t>é a função objetivo e </a:t>
                </a:r>
                <a14:m>
                  <m:oMath xmlns:m="http://schemas.openxmlformats.org/officeDocument/2006/math">
                    <m:r>
                      <a:rPr lang="pt-BR" sz="2800" i="1" smtClean="0">
                        <a:latin typeface="Cambria Math" panose="02040503050406030204" pitchFamily="18" charset="0"/>
                      </a:rPr>
                      <m:t>𝑤</m:t>
                    </m:r>
                  </m:oMath>
                </a14:m>
                <a:r>
                  <a:rPr lang="pt-BR" dirty="0"/>
                  <a:t> é o ruído, o qual tem amostras retiradas de uma distribuição Gaussiana com média zero e variância unitária.</a:t>
                </a:r>
              </a:p>
              <a:p>
                <a:r>
                  <a:rPr lang="pt-BR" dirty="0"/>
                  <a:t>A função objetivo é um polinômio de segundo grau definido como</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b="0" i="0" smtClean="0">
                          <a:latin typeface="Cambria Math" panose="02040503050406030204" pitchFamily="18" charset="0"/>
                        </a:rPr>
                        <m:t>=</m:t>
                      </m:r>
                      <m:r>
                        <a:rPr lang="pt-BR" sz="2800" smtClean="0">
                          <a:latin typeface="Cambria Math" panose="02040503050406030204" pitchFamily="18" charset="0"/>
                        </a:rPr>
                        <m:t>2+</m:t>
                      </m:r>
                      <m:r>
                        <a:rPr lang="pt-BR" sz="2800" i="1">
                          <a:latin typeface="Cambria Math" panose="02040503050406030204" pitchFamily="18" charset="0"/>
                        </a:rPr>
                        <m:t>𝑥</m:t>
                      </m:r>
                      <m:r>
                        <a:rPr lang="pt-BR" sz="2800" i="1">
                          <a:latin typeface="Cambria Math" panose="02040503050406030204" pitchFamily="18" charset="0"/>
                        </a:rPr>
                        <m:t>+0.5</m:t>
                      </m:r>
                      <m:sSup>
                        <m:sSupPr>
                          <m:ctrlPr>
                            <a:rPr lang="pt-BR" sz="2800" i="1">
                              <a:latin typeface="Cambria Math" panose="02040503050406030204" pitchFamily="18" charset="0"/>
                            </a:rPr>
                          </m:ctrlPr>
                        </m:sSupPr>
                        <m:e>
                          <m:r>
                            <a:rPr lang="pt-BR" sz="2800" i="1">
                              <a:latin typeface="Cambria Math" panose="02040503050406030204" pitchFamily="18" charset="0"/>
                            </a:rPr>
                            <m:t>𝑥</m:t>
                          </m:r>
                        </m:e>
                        <m:sup>
                          <m:r>
                            <a:rPr lang="pt-BR" sz="2800" i="1">
                              <a:latin typeface="Cambria Math" panose="02040503050406030204" pitchFamily="18" charset="0"/>
                            </a:rPr>
                            <m:t>2</m:t>
                          </m:r>
                        </m:sup>
                      </m:sSup>
                      <m:r>
                        <a:rPr lang="pt-BR" sz="2800"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782C0558-FE85-A571-6C51-C40B36B884B3}"/>
                  </a:ext>
                </a:extLst>
              </p:cNvPr>
              <p:cNvSpPr>
                <a:spLocks noGrp="1" noRot="1" noChangeAspect="1" noMove="1" noResize="1" noEditPoints="1" noAdjustHandles="1" noChangeArrowheads="1" noChangeShapeType="1" noTextEdit="1"/>
              </p:cNvSpPr>
              <p:nvPr>
                <p:ph idx="1"/>
              </p:nvPr>
            </p:nvSpPr>
            <p:spPr>
              <a:xfrm>
                <a:off x="4716380" y="1825624"/>
                <a:ext cx="7344076" cy="5032375"/>
              </a:xfrm>
              <a:blipFill>
                <a:blip r:embed="rId3"/>
                <a:stretch>
                  <a:fillRect l="-1744" t="-1937"/>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F008AD83-55D8-BB3D-574B-2DDF5BA10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44" y="2235466"/>
            <a:ext cx="4385290" cy="3395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B643DB-8C0B-EF1B-48F4-62B1397ABCBD}"/>
              </a:ext>
            </a:extLst>
          </p:cNvPr>
          <p:cNvSpPr/>
          <p:nvPr/>
        </p:nvSpPr>
        <p:spPr>
          <a:xfrm>
            <a:off x="0" y="6576822"/>
            <a:ext cx="2326599" cy="276999"/>
          </a:xfrm>
          <a:prstGeom prst="rect">
            <a:avLst/>
          </a:prstGeom>
        </p:spPr>
        <p:txBody>
          <a:bodyPr wrap="none">
            <a:spAutoFit/>
          </a:bodyPr>
          <a:lstStyle/>
          <a:p>
            <a:r>
              <a:rPr lang="pt-BR" sz="1200" dirty="0">
                <a:solidFill>
                  <a:schemeClr val="accent5"/>
                </a:solidFill>
                <a:hlinkClick r:id="rId5"/>
              </a:rPr>
              <a:t>Exemplo: validacao_cruzada.ipynb</a:t>
            </a:r>
            <a:endParaRPr lang="pt-BR" sz="1200" dirty="0">
              <a:solidFill>
                <a:schemeClr val="accent5"/>
              </a:solidFill>
            </a:endParaRPr>
          </a:p>
        </p:txBody>
      </p:sp>
    </p:spTree>
    <p:extLst>
      <p:ext uri="{BB962C8B-B14F-4D97-AF65-F5344CB8AC3E}">
        <p14:creationId xmlns:p14="http://schemas.microsoft.com/office/powerpoint/2010/main" val="95357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holdout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5842535" y="1825624"/>
                <a:ext cx="6208295" cy="5032375"/>
              </a:xfrm>
            </p:spPr>
            <p:txBody>
              <a:bodyPr>
                <a:normAutofit fontScale="92500" lnSpcReduction="10000"/>
              </a:bodyPr>
              <a:lstStyle/>
              <a:p>
                <a:r>
                  <a:rPr lang="pt-BR" dirty="0"/>
                  <a:t>Divisão: 70% para o conjunto de treinamento e 30% para o conjunto de validação.</a:t>
                </a:r>
              </a:p>
              <a:p>
                <a:r>
                  <a:rPr lang="pt-BR" dirty="0"/>
                  <a:t>Tempo médio para execução com N = 100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160 ms.</a:t>
                </a:r>
              </a:p>
              <a:p>
                <a:r>
                  <a:rPr lang="pt-BR" dirty="0"/>
                  <a:t>Erro de treinamento </a:t>
                </a:r>
                <a:r>
                  <a:rPr lang="pt-BR" b="1" i="1" dirty="0"/>
                  <a:t>diminui</a:t>
                </a:r>
                <a:r>
                  <a:rPr lang="pt-BR" dirty="0"/>
                  <a:t> conforme o grau do polinômio aumenta. </a:t>
                </a:r>
              </a:p>
              <a:p>
                <a:r>
                  <a:rPr lang="pt-BR" dirty="0"/>
                  <a:t>Erro de validação </a:t>
                </a:r>
                <a:r>
                  <a:rPr lang="pt-BR" b="1" i="1" dirty="0"/>
                  <a:t>aumenta</a:t>
                </a:r>
                <a:r>
                  <a:rPr lang="pt-BR" dirty="0"/>
                  <a:t> conforme o grau do polinômio aumenta.</a:t>
                </a:r>
              </a:p>
              <a:p>
                <a:r>
                  <a:rPr lang="pt-BR" dirty="0"/>
                  <a:t>Qual grau escolher? </a:t>
                </a:r>
              </a:p>
              <a:p>
                <a:pPr lvl="1">
                  <a:buFont typeface="Wingdings" panose="05000000000000000000" pitchFamily="2" charset="2"/>
                  <a:buChar char="§"/>
                </a:pPr>
                <a:r>
                  <a:rPr lang="pt-BR" dirty="0"/>
                  <a:t>Valor para o qual </a:t>
                </a:r>
                <a:r>
                  <a:rPr lang="pt-BR" b="1" i="1" dirty="0">
                    <a:solidFill>
                      <a:srgbClr val="0070C0"/>
                    </a:solidFill>
                  </a:rPr>
                  <a:t>ambos os erros sejam mínimos</a:t>
                </a:r>
                <a:r>
                  <a:rPr lang="pt-BR" dirty="0"/>
                  <a:t> (balanço entre flexibilidade e capacidade de generalização) e que tenha </a:t>
                </a:r>
                <a:r>
                  <a:rPr lang="pt-BR" b="1" i="1" dirty="0">
                    <a:solidFill>
                      <a:srgbClr val="0070C0"/>
                    </a:solidFill>
                  </a:rPr>
                  <a:t>menor complexidade computacional</a:t>
                </a:r>
                <a:r>
                  <a:rPr lang="pt-BR" dirty="0"/>
                  <a:t>.</a:t>
                </a:r>
              </a:p>
            </p:txBody>
          </p:sp>
        </mc:Choice>
        <mc:Fallback xmlns="">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5842535" y="1825624"/>
                <a:ext cx="6208295" cy="5032375"/>
              </a:xfrm>
              <a:blipFill>
                <a:blip r:embed="rId3"/>
                <a:stretch>
                  <a:fillRect l="-1472" t="-2421" b="-121"/>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4F75ACCB-B9A7-06FB-FE2D-CBB76CA16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13" y="2476778"/>
            <a:ext cx="4468810" cy="3521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0">
            <a:extLst>
              <a:ext uri="{FF2B5EF4-FFF2-40B4-BE49-F238E27FC236}">
                <a16:creationId xmlns:a16="http://schemas.microsoft.com/office/drawing/2014/main" id="{F6ED7AC7-492A-4B4C-ACE9-E25912422FBD}"/>
              </a:ext>
            </a:extLst>
          </p:cNvPr>
          <p:cNvSpPr txBox="1"/>
          <p:nvPr/>
        </p:nvSpPr>
        <p:spPr>
          <a:xfrm>
            <a:off x="321035" y="5705965"/>
            <a:ext cx="1228870" cy="584775"/>
          </a:xfrm>
          <a:prstGeom prst="rect">
            <a:avLst/>
          </a:prstGeom>
          <a:noFill/>
        </p:spPr>
        <p:txBody>
          <a:bodyPr wrap="square" rtlCol="0">
            <a:spAutoFit/>
          </a:bodyPr>
          <a:lstStyle/>
          <a:p>
            <a:pPr algn="ctr"/>
            <a:r>
              <a:rPr lang="pt-BR" sz="1600" b="1" dirty="0"/>
              <a:t>região de subajuste</a:t>
            </a:r>
          </a:p>
        </p:txBody>
      </p:sp>
      <p:cxnSp>
        <p:nvCxnSpPr>
          <p:cNvPr id="5" name="Straight Arrow Connector 12">
            <a:extLst>
              <a:ext uri="{FF2B5EF4-FFF2-40B4-BE49-F238E27FC236}">
                <a16:creationId xmlns:a16="http://schemas.microsoft.com/office/drawing/2014/main" id="{9D06FFF8-E11B-764F-BA62-7395A1C463C7}"/>
              </a:ext>
            </a:extLst>
          </p:cNvPr>
          <p:cNvCxnSpPr>
            <a:cxnSpLocks/>
            <a:stCxn id="6" idx="2"/>
          </p:cNvCxnSpPr>
          <p:nvPr/>
        </p:nvCxnSpPr>
        <p:spPr>
          <a:xfrm flipH="1">
            <a:off x="3849327" y="2538099"/>
            <a:ext cx="249362" cy="12108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4">
            <a:extLst>
              <a:ext uri="{FF2B5EF4-FFF2-40B4-BE49-F238E27FC236}">
                <a16:creationId xmlns:a16="http://schemas.microsoft.com/office/drawing/2014/main" id="{DFC05649-0887-99DD-9BAB-C5E24BB47EAE}"/>
              </a:ext>
            </a:extLst>
          </p:cNvPr>
          <p:cNvSpPr txBox="1"/>
          <p:nvPr/>
        </p:nvSpPr>
        <p:spPr>
          <a:xfrm>
            <a:off x="3484254" y="1953324"/>
            <a:ext cx="1228870" cy="584775"/>
          </a:xfrm>
          <a:prstGeom prst="rect">
            <a:avLst/>
          </a:prstGeom>
          <a:noFill/>
        </p:spPr>
        <p:txBody>
          <a:bodyPr wrap="square" rtlCol="0">
            <a:spAutoFit/>
          </a:bodyPr>
          <a:lstStyle/>
          <a:p>
            <a:pPr algn="ctr"/>
            <a:r>
              <a:rPr lang="pt-BR" sz="1600" b="1" dirty="0"/>
              <a:t>região de sobreajuste</a:t>
            </a:r>
          </a:p>
        </p:txBody>
      </p:sp>
      <p:cxnSp>
        <p:nvCxnSpPr>
          <p:cNvPr id="9" name="Straight Arrow Connector 20">
            <a:extLst>
              <a:ext uri="{FF2B5EF4-FFF2-40B4-BE49-F238E27FC236}">
                <a16:creationId xmlns:a16="http://schemas.microsoft.com/office/drawing/2014/main" id="{85DE8C23-0176-65EA-13BF-724F7A54BEAE}"/>
              </a:ext>
            </a:extLst>
          </p:cNvPr>
          <p:cNvCxnSpPr>
            <a:cxnSpLocks/>
            <a:stCxn id="10" idx="2"/>
            <a:endCxn id="38" idx="0"/>
          </p:cNvCxnSpPr>
          <p:nvPr/>
        </p:nvCxnSpPr>
        <p:spPr>
          <a:xfrm>
            <a:off x="1771653" y="2578479"/>
            <a:ext cx="241198" cy="12721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22">
            <a:extLst>
              <a:ext uri="{FF2B5EF4-FFF2-40B4-BE49-F238E27FC236}">
                <a16:creationId xmlns:a16="http://schemas.microsoft.com/office/drawing/2014/main" id="{21C7FE49-670C-A877-60B0-26555B2E8752}"/>
              </a:ext>
            </a:extLst>
          </p:cNvPr>
          <p:cNvSpPr txBox="1"/>
          <p:nvPr/>
        </p:nvSpPr>
        <p:spPr>
          <a:xfrm>
            <a:off x="589410" y="1993704"/>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11" name="Straight Arrow Connector 23">
            <a:extLst>
              <a:ext uri="{FF2B5EF4-FFF2-40B4-BE49-F238E27FC236}">
                <a16:creationId xmlns:a16="http://schemas.microsoft.com/office/drawing/2014/main" id="{E8E08E76-555D-EE74-8100-102DA56B409C}"/>
              </a:ext>
            </a:extLst>
          </p:cNvPr>
          <p:cNvCxnSpPr>
            <a:cxnSpLocks/>
            <a:stCxn id="4" idx="0"/>
          </p:cNvCxnSpPr>
          <p:nvPr/>
        </p:nvCxnSpPr>
        <p:spPr>
          <a:xfrm flipV="1">
            <a:off x="935470" y="5297865"/>
            <a:ext cx="451206" cy="40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orma Livre: Forma 14">
            <a:extLst>
              <a:ext uri="{FF2B5EF4-FFF2-40B4-BE49-F238E27FC236}">
                <a16:creationId xmlns:a16="http://schemas.microsoft.com/office/drawing/2014/main" id="{9E53E231-5C1C-3A00-F067-646931B4BE3A}"/>
              </a:ext>
            </a:extLst>
          </p:cNvPr>
          <p:cNvSpPr/>
          <p:nvPr/>
        </p:nvSpPr>
        <p:spPr>
          <a:xfrm>
            <a:off x="2389237" y="2782529"/>
            <a:ext cx="2920180" cy="2699646"/>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21">
            <a:extLst>
              <a:ext uri="{FF2B5EF4-FFF2-40B4-BE49-F238E27FC236}">
                <a16:creationId xmlns:a16="http://schemas.microsoft.com/office/drawing/2014/main" id="{53B1DBD9-4EB3-219D-8E97-C76C0029AE7D}"/>
              </a:ext>
            </a:extLst>
          </p:cNvPr>
          <p:cNvSpPr/>
          <p:nvPr/>
        </p:nvSpPr>
        <p:spPr>
          <a:xfrm>
            <a:off x="1409186" y="4627802"/>
            <a:ext cx="115325" cy="67006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BA83E3AA-7D83-81CA-AE38-903200A06C12}"/>
              </a:ext>
            </a:extLst>
          </p:cNvPr>
          <p:cNvSpPr/>
          <p:nvPr/>
        </p:nvSpPr>
        <p:spPr>
          <a:xfrm>
            <a:off x="1553371" y="4780202"/>
            <a:ext cx="786604" cy="670063"/>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Box 22">
            <a:extLst>
              <a:ext uri="{FF2B5EF4-FFF2-40B4-BE49-F238E27FC236}">
                <a16:creationId xmlns:a16="http://schemas.microsoft.com/office/drawing/2014/main" id="{9330585D-14BF-7E13-B2EB-4C15A4BE05AE}"/>
              </a:ext>
            </a:extLst>
          </p:cNvPr>
          <p:cNvSpPr txBox="1"/>
          <p:nvPr/>
        </p:nvSpPr>
        <p:spPr>
          <a:xfrm>
            <a:off x="1725026" y="6122425"/>
            <a:ext cx="1228870" cy="584775"/>
          </a:xfrm>
          <a:prstGeom prst="rect">
            <a:avLst/>
          </a:prstGeom>
          <a:noFill/>
        </p:spPr>
        <p:txBody>
          <a:bodyPr wrap="square" rtlCol="0">
            <a:spAutoFit/>
          </a:bodyPr>
          <a:lstStyle/>
          <a:p>
            <a:pPr algn="ctr"/>
            <a:r>
              <a:rPr lang="pt-BR" sz="1600" b="1" dirty="0"/>
              <a:t>Região de equilíbrio</a:t>
            </a:r>
          </a:p>
        </p:txBody>
      </p:sp>
      <p:cxnSp>
        <p:nvCxnSpPr>
          <p:cNvPr id="27" name="Straight Arrow Connector 20">
            <a:extLst>
              <a:ext uri="{FF2B5EF4-FFF2-40B4-BE49-F238E27FC236}">
                <a16:creationId xmlns:a16="http://schemas.microsoft.com/office/drawing/2014/main" id="{3870277B-00D6-2B3C-EDD2-1EF26434A34C}"/>
              </a:ext>
            </a:extLst>
          </p:cNvPr>
          <p:cNvCxnSpPr>
            <a:cxnSpLocks/>
            <a:stCxn id="23" idx="2"/>
          </p:cNvCxnSpPr>
          <p:nvPr/>
        </p:nvCxnSpPr>
        <p:spPr>
          <a:xfrm>
            <a:off x="1946673" y="5450265"/>
            <a:ext cx="356181" cy="6991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32FAEE76-DC75-7820-EEFD-1A83FA6A51B6}"/>
              </a:ext>
            </a:extLst>
          </p:cNvPr>
          <p:cNvSpPr>
            <a:spLocks noChangeAspect="1"/>
          </p:cNvSpPr>
          <p:nvPr/>
        </p:nvSpPr>
        <p:spPr>
          <a:xfrm>
            <a:off x="1904851" y="3850664"/>
            <a:ext cx="216000" cy="216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3" name="Straight Arrow Connector 20">
            <a:extLst>
              <a:ext uri="{FF2B5EF4-FFF2-40B4-BE49-F238E27FC236}">
                <a16:creationId xmlns:a16="http://schemas.microsoft.com/office/drawing/2014/main" id="{1B1A462D-D45C-D498-E3C0-3187715590DD}"/>
              </a:ext>
            </a:extLst>
          </p:cNvPr>
          <p:cNvCxnSpPr>
            <a:cxnSpLocks/>
            <a:stCxn id="38" idx="4"/>
          </p:cNvCxnSpPr>
          <p:nvPr/>
        </p:nvCxnSpPr>
        <p:spPr>
          <a:xfrm flipH="1">
            <a:off x="1610894" y="4066664"/>
            <a:ext cx="401957" cy="109121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b="0" i="0" dirty="0">
                    <a:solidFill>
                      <a:srgbClr val="0F0F0F"/>
                    </a:solidFill>
                    <a:effectLst/>
                    <a:latin typeface="Söhne"/>
                  </a:rPr>
                  <a:t>𝒌</a:t>
                </a:r>
                <a:r>
                  <a:rPr lang="pt-BR" dirty="0"/>
                  <a:t> = 10 </a:t>
                </a:r>
                <a:r>
                  <a:rPr lang="pt-BR" i="1" dirty="0" err="1"/>
                  <a:t>folds</a:t>
                </a:r>
                <a:r>
                  <a:rPr lang="pt-BR" dirty="0"/>
                  <a:t>: 10 treinamentos com 9 </a:t>
                </a:r>
                <a:r>
                  <a:rPr lang="pt-BR" i="1" dirty="0" err="1"/>
                  <a:t>folds</a:t>
                </a:r>
                <a:r>
                  <a:rPr lang="pt-BR" dirty="0"/>
                  <a:t> como conjunto de treinamento e 1 como conjunto de validação.</a:t>
                </a:r>
              </a:p>
              <a:p>
                <a:r>
                  <a:rPr lang="pt-BR" dirty="0"/>
                  <a:t>Tempo médio para execução com N = 100 exemplos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1.5 s.</a:t>
                </a:r>
              </a:p>
              <a:p>
                <a:r>
                  <a:rPr lang="pt-BR" dirty="0"/>
                  <a:t>Os gráficos mostram a média e o desvio padrão do EQM de validação para as 10 etapas de treinamento.</a:t>
                </a:r>
              </a:p>
              <a:p>
                <a:r>
                  <a:rPr lang="pt-BR" dirty="0"/>
                  <a:t>Média e desvio padrão do EQM aumentam com </a:t>
                </a:r>
                <a:r>
                  <a:rPr lang="pt-BR"/>
                  <a:t>o grau do </a:t>
                </a:r>
                <a:r>
                  <a:rPr lang="pt-BR" dirty="0"/>
                  <a:t>polinômio.</a:t>
                </a:r>
              </a:p>
              <a:p>
                <a:r>
                  <a:rPr lang="pt-BR" dirty="0"/>
                  <a:t>Qual grau escolher?</a:t>
                </a:r>
              </a:p>
              <a:p>
                <a:pPr lvl="1">
                  <a:buFont typeface="Wingdings" panose="05000000000000000000" pitchFamily="2" charset="2"/>
                  <a:buChar char="§"/>
                </a:pPr>
                <a:r>
                  <a:rPr lang="pt-BR" dirty="0"/>
                  <a:t>Valor onde </a:t>
                </a:r>
                <a:r>
                  <a:rPr lang="pt-BR" b="1" i="1" dirty="0">
                    <a:solidFill>
                      <a:srgbClr val="0070C0"/>
                    </a:solidFill>
                  </a:rPr>
                  <a:t>ambos, </a:t>
                </a:r>
                <a:r>
                  <a:rPr lang="pt-BR" b="1" i="1" dirty="0">
                    <a:solidFill>
                      <a:srgbClr val="00B050"/>
                    </a:solidFill>
                  </a:rPr>
                  <a:t>média e desvio padrão do EQM</a:t>
                </a:r>
                <a:r>
                  <a:rPr lang="pt-BR" b="1" i="1" dirty="0">
                    <a:solidFill>
                      <a:srgbClr val="0070C0"/>
                    </a:solidFill>
                  </a:rPr>
                  <a:t>, sejam mínimos</a:t>
                </a:r>
                <a:r>
                  <a:rPr lang="pt-BR" dirty="0"/>
                  <a:t> e que tenha </a:t>
                </a:r>
                <a:r>
                  <a:rPr lang="pt-BR" b="1" i="1" dirty="0">
                    <a:solidFill>
                      <a:srgbClr val="0070C0"/>
                    </a:solidFill>
                  </a:rPr>
                  <a:t>menor complexidade computacional</a:t>
                </a:r>
                <a:r>
                  <a:rPr lang="pt-BR" dirty="0"/>
                  <a:t>.</a:t>
                </a:r>
              </a:p>
            </p:txBody>
          </p:sp>
        </mc:Choice>
        <mc:Fallback xmlns="">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6501952" y="1797050"/>
                <a:ext cx="5613848" cy="5060950"/>
              </a:xfrm>
              <a:blipFill>
                <a:blip r:embed="rId3"/>
                <a:stretch>
                  <a:fillRect l="-1737" t="-3373" r="-1954"/>
                </a:stretch>
              </a:blipFill>
            </p:spPr>
            <p:txBody>
              <a:bodyPr/>
              <a:lstStyle/>
              <a:p>
                <a:r>
                  <a:rPr lang="pt-BR">
                    <a:noFill/>
                  </a:rPr>
                  <a:t> </a:t>
                </a:r>
              </a:p>
            </p:txBody>
          </p:sp>
        </mc:Fallback>
      </mc:AlternateContent>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4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sz="2800" dirty="0"/>
              <a:t>Conforme o modelo se </a:t>
            </a:r>
            <a:r>
              <a:rPr lang="pt-BR" sz="2800" b="1" i="1" dirty="0"/>
              <a:t>sobreajusta </a:t>
            </a:r>
            <a:r>
              <a:rPr lang="pt-BR" sz="2800" dirty="0"/>
              <a:t>aos dados de treinamento, </a:t>
            </a:r>
            <a:r>
              <a:rPr lang="pt-BR" dirty="0"/>
              <a:t>o </a:t>
            </a:r>
            <a:r>
              <a:rPr lang="pt-BR" b="1" i="1" dirty="0"/>
              <a:t>desvio padrão</a:t>
            </a:r>
            <a:r>
              <a:rPr lang="pt-BR" dirty="0"/>
              <a:t> </a:t>
            </a:r>
            <a:r>
              <a:rPr lang="pt-BR" sz="2800" b="1" i="1" dirty="0"/>
              <a:t>do erro de validação aumenta</a:t>
            </a:r>
            <a:r>
              <a:rPr lang="pt-BR" sz="2800" dirty="0"/>
              <a:t> </a:t>
            </a:r>
            <a:r>
              <a:rPr lang="pt-BR" sz="2800" b="1" i="1" dirty="0"/>
              <a:t>devido à redução de sua capacidade de generalização.</a:t>
            </a:r>
            <a:endParaRPr lang="pt-BR" b="1" i="1" dirty="0"/>
          </a:p>
          <a:p>
            <a:pPr lvl="1">
              <a:buFont typeface="Wingdings" panose="05000000000000000000" pitchFamily="2" charset="2"/>
              <a:buChar char="§"/>
            </a:pPr>
            <a:r>
              <a:rPr lang="pt-BR" dirty="0"/>
              <a:t>Ou seja, o modelo aprendido se distancia muito do comportamento geral dos dados.</a:t>
            </a:r>
          </a:p>
          <a:p>
            <a:r>
              <a:rPr lang="pt-BR" sz="2800" dirty="0"/>
              <a:t>Modelos </a:t>
            </a:r>
            <a:r>
              <a:rPr lang="pt-BR" sz="2800" b="1" i="1" dirty="0">
                <a:solidFill>
                  <a:srgbClr val="7030A0"/>
                </a:solidFill>
              </a:rPr>
              <a:t>muito flexíveis </a:t>
            </a:r>
            <a:r>
              <a:rPr lang="pt-BR" sz="2800" dirty="0"/>
              <a:t>(mais do que </a:t>
            </a:r>
            <a:r>
              <a:rPr lang="pt-BR" dirty="0"/>
              <a:t>o</a:t>
            </a:r>
            <a:r>
              <a:rPr lang="pt-BR" sz="2800" dirty="0"/>
              <a:t> necessário) apresentam desvios padrão do erro de treinamento muito baixo e do erro de validação muito alto, indicando </a:t>
            </a:r>
            <a:r>
              <a:rPr lang="pt-BR" sz="2800" b="1" i="1" dirty="0">
                <a:solidFill>
                  <a:srgbClr val="7030A0"/>
                </a:solidFill>
              </a:rPr>
              <a:t>sobreajuste</a:t>
            </a:r>
            <a:r>
              <a:rPr lang="pt-BR" sz="2800" dirty="0"/>
              <a:t>.</a:t>
            </a:r>
          </a:p>
          <a:p>
            <a:r>
              <a:rPr lang="pt-BR" sz="2800" dirty="0"/>
              <a:t>Modelos pouco flexíveis (menos do que o necessário) têm ambos </a:t>
            </a:r>
            <a:r>
              <a:rPr lang="pt-BR" dirty="0"/>
              <a:t>os desvios padrão </a:t>
            </a:r>
            <a:r>
              <a:rPr lang="pt-BR" sz="2800" dirty="0"/>
              <a:t>dos erros altos, indicando </a:t>
            </a:r>
            <a:r>
              <a:rPr lang="pt-BR" sz="2800" b="1" i="1" dirty="0">
                <a:solidFill>
                  <a:srgbClr val="7030A0"/>
                </a:solidFill>
              </a:rPr>
              <a:t>subajuste</a:t>
            </a:r>
            <a:r>
              <a:rPr lang="pt-BR" sz="2800"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10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A04E-87C2-A4B1-727E-ACB4C5801459}"/>
              </a:ext>
            </a:extLst>
          </p:cNvPr>
          <p:cNvSpPr>
            <a:spLocks noGrp="1"/>
          </p:cNvSpPr>
          <p:nvPr>
            <p:ph type="title"/>
          </p:nvPr>
        </p:nvSpPr>
        <p:spPr>
          <a:xfrm>
            <a:off x="838200" y="365125"/>
            <a:ext cx="109982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139ADDD6-6BAF-0757-3736-516A20794509}"/>
              </a:ext>
            </a:extLst>
          </p:cNvPr>
          <p:cNvSpPr>
            <a:spLocks noGrp="1"/>
          </p:cNvSpPr>
          <p:nvPr>
            <p:ph idx="1"/>
          </p:nvPr>
        </p:nvSpPr>
        <p:spPr>
          <a:xfrm>
            <a:off x="838200" y="4409967"/>
            <a:ext cx="11214100" cy="2448035"/>
          </a:xfrm>
        </p:spPr>
        <p:txBody>
          <a:bodyPr>
            <a:normAutofit lnSpcReduction="10000"/>
          </a:bodyPr>
          <a:lstStyle/>
          <a:p>
            <a:r>
              <a:rPr lang="pt-BR" dirty="0"/>
              <a:t>Observem as figuras.</a:t>
            </a:r>
          </a:p>
          <a:p>
            <a:r>
              <a:rPr lang="pt-BR" b="1" i="1" dirty="0">
                <a:solidFill>
                  <a:srgbClr val="00B050"/>
                </a:solidFill>
              </a:rPr>
              <a:t>Qual grau devemos escolher quando os erros (</a:t>
            </a:r>
            <a:r>
              <a:rPr lang="pt-BR" b="1" i="1" dirty="0" err="1">
                <a:solidFill>
                  <a:srgbClr val="00B050"/>
                </a:solidFill>
              </a:rPr>
              <a:t>holdout</a:t>
            </a:r>
            <a:r>
              <a:rPr lang="pt-BR" b="1" i="1" dirty="0">
                <a:solidFill>
                  <a:srgbClr val="00B050"/>
                </a:solidFill>
              </a:rPr>
              <a:t>) ou média dos erros e desvio padrão (k-</a:t>
            </a:r>
            <a:r>
              <a:rPr lang="pt-BR" b="1" i="1" dirty="0" err="1">
                <a:solidFill>
                  <a:srgbClr val="00B050"/>
                </a:solidFill>
              </a:rPr>
              <a:t>fold</a:t>
            </a:r>
            <a:r>
              <a:rPr lang="pt-BR" b="1" i="1" dirty="0">
                <a:solidFill>
                  <a:srgbClr val="00B050"/>
                </a:solidFill>
              </a:rPr>
              <a:t>) são mínimos e praticamente constantes para vários graus de polinômio?</a:t>
            </a:r>
          </a:p>
          <a:p>
            <a:pPr lvl="1">
              <a:buFont typeface="Wingdings" panose="05000000000000000000" pitchFamily="2" charset="2"/>
              <a:buChar char="§"/>
            </a:pPr>
            <a:r>
              <a:rPr lang="pt-BR" dirty="0"/>
              <a:t>Isso ocorre quando o número de exemplos é muito maior do que a flexibilidade (i.e., grau) do modelo.</a:t>
            </a:r>
          </a:p>
        </p:txBody>
      </p:sp>
      <p:pic>
        <p:nvPicPr>
          <p:cNvPr id="4" name="Picture 2">
            <a:extLst>
              <a:ext uri="{FF2B5EF4-FFF2-40B4-BE49-F238E27FC236}">
                <a16:creationId xmlns:a16="http://schemas.microsoft.com/office/drawing/2014/main" id="{F1523848-867A-3698-482D-51E11972A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956" y="1533634"/>
            <a:ext cx="7692344" cy="2825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06A038-21C6-0345-55DE-A2A30CC10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33634"/>
            <a:ext cx="3861359" cy="282553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CF069DD-EDFC-CC3F-DD56-59C668E7E782}"/>
              </a:ext>
            </a:extLst>
          </p:cNvPr>
          <p:cNvSpPr txBox="1"/>
          <p:nvPr/>
        </p:nvSpPr>
        <p:spPr>
          <a:xfrm>
            <a:off x="1685565" y="3059668"/>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sp>
        <p:nvSpPr>
          <p:cNvPr id="7" name="CaixaDeTexto 6">
            <a:extLst>
              <a:ext uri="{FF2B5EF4-FFF2-40B4-BE49-F238E27FC236}">
                <a16:creationId xmlns:a16="http://schemas.microsoft.com/office/drawing/2014/main" id="{3160817B-5023-F2AE-B878-2F4AD2764249}"/>
              </a:ext>
            </a:extLst>
          </p:cNvPr>
          <p:cNvSpPr txBox="1"/>
          <p:nvPr/>
        </p:nvSpPr>
        <p:spPr>
          <a:xfrm>
            <a:off x="5970404" y="3071336"/>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cxnSp>
        <p:nvCxnSpPr>
          <p:cNvPr id="9" name="Conector de Seta Reta 8">
            <a:extLst>
              <a:ext uri="{FF2B5EF4-FFF2-40B4-BE49-F238E27FC236}">
                <a16:creationId xmlns:a16="http://schemas.microsoft.com/office/drawing/2014/main" id="{433D01AC-78E3-F26E-A91D-5BDB058412D4}"/>
              </a:ext>
            </a:extLst>
          </p:cNvPr>
          <p:cNvCxnSpPr>
            <a:stCxn id="7" idx="3"/>
          </p:cNvCxnSpPr>
          <p:nvPr/>
        </p:nvCxnSpPr>
        <p:spPr>
          <a:xfrm>
            <a:off x="8053728" y="3440668"/>
            <a:ext cx="925172" cy="3576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868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1586-529A-A679-60A3-A0D83AC9CEB5}"/>
              </a:ext>
            </a:extLst>
          </p:cNvPr>
          <p:cNvSpPr>
            <a:spLocks noGrp="1"/>
          </p:cNvSpPr>
          <p:nvPr>
            <p:ph type="title"/>
          </p:nvPr>
        </p:nvSpPr>
        <p:spPr>
          <a:xfrm>
            <a:off x="838200" y="365125"/>
            <a:ext cx="109855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39A11C6A-E0FA-69E8-0E7C-434857DB5D45}"/>
              </a:ext>
            </a:extLst>
          </p:cNvPr>
          <p:cNvSpPr>
            <a:spLocks noGrp="1"/>
          </p:cNvSpPr>
          <p:nvPr>
            <p:ph idx="1"/>
          </p:nvPr>
        </p:nvSpPr>
        <p:spPr>
          <a:xfrm>
            <a:off x="838200" y="1825624"/>
            <a:ext cx="11264900" cy="5032375"/>
          </a:xfrm>
        </p:spPr>
        <p:txBody>
          <a:bodyPr>
            <a:normAutofit/>
          </a:bodyPr>
          <a:lstStyle/>
          <a:p>
            <a:r>
              <a:rPr lang="pt-BR" dirty="0"/>
              <a:t>A resposta é aplicar a </a:t>
            </a:r>
            <a:r>
              <a:rPr lang="pt-BR" b="1" i="1" dirty="0"/>
              <a:t>navalha de </a:t>
            </a:r>
            <a:r>
              <a:rPr lang="pt-BR" b="1" i="1" dirty="0" err="1"/>
              <a:t>Occam</a:t>
            </a:r>
            <a:r>
              <a:rPr lang="pt-BR" i="1" dirty="0"/>
              <a:t>.</a:t>
            </a:r>
            <a:endParaRPr lang="pt-BR" dirty="0"/>
          </a:p>
          <a:p>
            <a:r>
              <a:rPr lang="pt-BR" dirty="0"/>
              <a:t>A </a:t>
            </a:r>
            <a:r>
              <a:rPr lang="pt-BR" b="1" i="1" dirty="0"/>
              <a:t>navalha de </a:t>
            </a:r>
            <a:r>
              <a:rPr lang="pt-BR" b="1" i="1" dirty="0" err="1"/>
              <a:t>Occam</a:t>
            </a:r>
            <a:r>
              <a:rPr lang="pt-BR" b="1" i="1" dirty="0"/>
              <a:t> </a:t>
            </a:r>
            <a:r>
              <a:rPr lang="pt-BR" dirty="0"/>
              <a:t>é um princípio lógico que sugere que, </a:t>
            </a:r>
            <a:r>
              <a:rPr lang="pt-BR" b="1" i="1" dirty="0">
                <a:solidFill>
                  <a:srgbClr val="7030A0"/>
                </a:solidFill>
                <a:effectLst/>
                <a:latin typeface="Söhne"/>
              </a:rPr>
              <a:t>entre várias explicações igualmente plausíveis</a:t>
            </a:r>
            <a:r>
              <a:rPr lang="pt-BR" b="0" i="0" dirty="0">
                <a:solidFill>
                  <a:srgbClr val="0F0F0F"/>
                </a:solidFill>
                <a:effectLst/>
                <a:latin typeface="Söhne"/>
              </a:rPr>
              <a:t> para um conjunto de observações, a </a:t>
            </a:r>
            <a:r>
              <a:rPr lang="pt-BR" b="1" i="1" dirty="0">
                <a:solidFill>
                  <a:srgbClr val="7030A0"/>
                </a:solidFill>
                <a:effectLst/>
                <a:latin typeface="Söhne"/>
              </a:rPr>
              <a:t>mais simples deve ser preferida</a:t>
            </a:r>
            <a:r>
              <a:rPr lang="pt-BR" b="0" i="0" dirty="0">
                <a:solidFill>
                  <a:srgbClr val="0F0F0F"/>
                </a:solidFill>
                <a:effectLst/>
                <a:latin typeface="Söhne"/>
              </a:rPr>
              <a:t>.</a:t>
            </a:r>
            <a:endParaRPr lang="pt-BR" dirty="0"/>
          </a:p>
          <a:p>
            <a:pPr lvl="1">
              <a:buFont typeface="Wingdings" panose="05000000000000000000" pitchFamily="2" charset="2"/>
              <a:buChar char="§"/>
            </a:pPr>
            <a:r>
              <a:rPr lang="pt-BR" dirty="0"/>
              <a:t>Ou seja, deve-se </a:t>
            </a:r>
            <a:r>
              <a:rPr lang="pt-BR" b="1" i="1" dirty="0">
                <a:solidFill>
                  <a:srgbClr val="0070C0"/>
                </a:solidFill>
              </a:rPr>
              <a:t>preferir explicações mais simples às mais complexas</a:t>
            </a:r>
            <a:r>
              <a:rPr lang="pt-BR" dirty="0"/>
              <a:t>.</a:t>
            </a:r>
          </a:p>
          <a:p>
            <a:r>
              <a:rPr lang="pt-BR" dirty="0"/>
              <a:t>Portanto, usando a </a:t>
            </a:r>
            <a:r>
              <a:rPr lang="pt-BR" b="1" i="1" dirty="0"/>
              <a:t>navalha de </a:t>
            </a:r>
            <a:r>
              <a:rPr lang="pt-BR" b="1" i="1" dirty="0" err="1"/>
              <a:t>Occam</a:t>
            </a:r>
            <a:r>
              <a:rPr lang="pt-BR" i="1" dirty="0"/>
              <a:t> </a:t>
            </a:r>
            <a:r>
              <a:rPr lang="pt-BR" dirty="0"/>
              <a:t>escolhemos a </a:t>
            </a:r>
            <a:r>
              <a:rPr lang="pt-BR" b="1" i="1" dirty="0">
                <a:solidFill>
                  <a:srgbClr val="002060"/>
                </a:solidFill>
              </a:rPr>
              <a:t>função hipótese polinomial</a:t>
            </a:r>
            <a:r>
              <a:rPr lang="pt-BR" b="1" i="1" dirty="0">
                <a:solidFill>
                  <a:srgbClr val="00B050"/>
                </a:solidFill>
              </a:rPr>
              <a:t> com menor grau</a:t>
            </a:r>
            <a:r>
              <a:rPr lang="pt-BR" dirty="0"/>
              <a:t> (i.e., menos complexa), </a:t>
            </a:r>
            <a:r>
              <a:rPr lang="pt-BR" b="1" i="1" dirty="0">
                <a:solidFill>
                  <a:srgbClr val="00B050"/>
                </a:solidFill>
              </a:rPr>
              <a:t>mas que se ajusta bem ao comportamento geral dos dados</a:t>
            </a:r>
            <a:r>
              <a:rPr lang="pt-BR" dirty="0"/>
              <a:t>.</a:t>
            </a:r>
          </a:p>
        </p:txBody>
      </p:sp>
    </p:spTree>
    <p:extLst>
      <p:ext uri="{BB962C8B-B14F-4D97-AF65-F5344CB8AC3E}">
        <p14:creationId xmlns:p14="http://schemas.microsoft.com/office/powerpoint/2010/main" val="378622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dirty="0"/>
              <a:t>Projeto Final</a:t>
            </a:r>
          </a:p>
          <a:p>
            <a:pPr lvl="1"/>
            <a:r>
              <a:rPr lang="pt-BR" dirty="0"/>
              <a:t>Projeto pode ser feito em grupos de no máximo 3 alunos.</a:t>
            </a:r>
          </a:p>
          <a:p>
            <a:pPr lvl="1"/>
            <a:r>
              <a:rPr lang="pt-BR" b="1" dirty="0">
                <a:solidFill>
                  <a:srgbClr val="00B050"/>
                </a:solidFill>
              </a:rPr>
              <a:t>Entrega: 12/12/2023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62123" cy="5032376"/>
          </a:xfrm>
        </p:spPr>
        <p:txBody>
          <a:bodyPr>
            <a:normAutofit/>
          </a:bodyPr>
          <a:lstStyle/>
          <a:p>
            <a:r>
              <a:rPr lang="pt-BR" dirty="0"/>
              <a:t>Vimos que o </a:t>
            </a:r>
            <a:r>
              <a:rPr lang="pt-BR" b="1" i="1" dirty="0">
                <a:solidFill>
                  <a:srgbClr val="7030A0"/>
                </a:solidFill>
              </a:rPr>
              <a:t>escalonamento de atributos</a:t>
            </a:r>
            <a:r>
              <a:rPr lang="pt-BR" dirty="0"/>
              <a:t> </a:t>
            </a:r>
            <a:r>
              <a:rPr lang="pt-BR" b="1" i="1" dirty="0">
                <a:solidFill>
                  <a:srgbClr val="00B050"/>
                </a:solidFill>
              </a:rPr>
              <a:t>acelerara o aprendizado do GD </a:t>
            </a:r>
            <a:r>
              <a:rPr lang="pt-BR" dirty="0"/>
              <a:t>quando os atributos têm intervalos de variação muito diferentes.</a:t>
            </a:r>
          </a:p>
          <a:p>
            <a:r>
              <a:rPr lang="pt-BR" dirty="0"/>
              <a:t>Aprendemos que </a:t>
            </a:r>
            <a:r>
              <a:rPr lang="pt-BR" b="1" i="1" dirty="0">
                <a:solidFill>
                  <a:srgbClr val="7030A0"/>
                </a:solidFill>
              </a:rPr>
              <a:t>funções hipótese polinomiais</a:t>
            </a:r>
            <a:r>
              <a:rPr lang="pt-BR" b="1" i="1" dirty="0"/>
              <a:t> </a:t>
            </a:r>
            <a:r>
              <a:rPr lang="pt-BR" dirty="0"/>
              <a:t>podem ser utilizadas para </a:t>
            </a:r>
            <a:r>
              <a:rPr lang="pt-BR" b="1" i="1" dirty="0">
                <a:solidFill>
                  <a:srgbClr val="00B050"/>
                </a:solidFill>
              </a:rPr>
              <a:t>aproximar comportamentos não-lineares</a:t>
            </a:r>
            <a:r>
              <a:rPr lang="pt-BR" dirty="0"/>
              <a:t>.</a:t>
            </a:r>
          </a:p>
          <a:p>
            <a:r>
              <a:rPr lang="pt-BR" dirty="0"/>
              <a:t>Porém, precisamos </a:t>
            </a:r>
            <a:r>
              <a:rPr lang="pt-BR" b="1" i="1" dirty="0">
                <a:solidFill>
                  <a:srgbClr val="002060"/>
                </a:solidFill>
              </a:rPr>
              <a:t>encontrar o grau ideal do polinômio aproximador</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baixo</a:t>
            </a:r>
            <a:r>
              <a:rPr lang="pt-BR" dirty="0"/>
              <a:t> podem não ter flexibilidade o suficiente para aproximar os dados, causando </a:t>
            </a:r>
            <a:r>
              <a:rPr lang="pt-BR" b="1" i="1" dirty="0"/>
              <a:t>subajuste</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alto</a:t>
            </a:r>
            <a:r>
              <a:rPr lang="pt-BR" dirty="0"/>
              <a:t> podem ser tão flexíveis que acabam memorizando os dados de treinamento, causando </a:t>
            </a:r>
            <a:r>
              <a:rPr lang="pt-BR" b="1" i="1" dirty="0"/>
              <a:t>sobreajuste</a:t>
            </a:r>
            <a:r>
              <a:rPr lang="pt-BR" dirty="0"/>
              <a:t>.</a:t>
            </a:r>
          </a:p>
          <a:p>
            <a:r>
              <a:rPr lang="pt-BR" dirty="0"/>
              <a:t>Na sequência, veremos como </a:t>
            </a:r>
            <a:r>
              <a:rPr lang="pt-BR" b="1" i="1" dirty="0">
                <a:solidFill>
                  <a:srgbClr val="7030A0"/>
                </a:solidFill>
              </a:rPr>
              <a:t>escolher o grau ideal</a:t>
            </a:r>
            <a:r>
              <a:rPr lang="pt-BR" b="1" dirty="0">
                <a:solidFill>
                  <a:srgbClr val="7030A0"/>
                </a:solidFill>
              </a:rPr>
              <a:t> </a:t>
            </a:r>
            <a:r>
              <a:rPr lang="pt-BR" dirty="0"/>
              <a:t>da </a:t>
            </a:r>
            <a:r>
              <a:rPr lang="pt-BR" b="1" i="1" dirty="0">
                <a:solidFill>
                  <a:srgbClr val="00B050"/>
                </a:solidFill>
              </a:rPr>
              <a:t>função hipótese polinomial de forma quantitativa</a:t>
            </a:r>
            <a:r>
              <a:rPr lang="pt-BR" dirty="0"/>
              <a:t>, mesmo não conhecendo ou existindo uma função objetivo.</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Agrupar 54">
            <a:extLst>
              <a:ext uri="{FF2B5EF4-FFF2-40B4-BE49-F238E27FC236}">
                <a16:creationId xmlns:a16="http://schemas.microsoft.com/office/drawing/2014/main" id="{DA578016-49F4-7B5A-6434-137A7D90C33A}"/>
              </a:ext>
            </a:extLst>
          </p:cNvPr>
          <p:cNvGrpSpPr/>
          <p:nvPr/>
        </p:nvGrpSpPr>
        <p:grpSpPr>
          <a:xfrm>
            <a:off x="1112520" y="2108363"/>
            <a:ext cx="5928260" cy="3446833"/>
            <a:chOff x="1112520" y="2108363"/>
            <a:chExt cx="5928260" cy="3446833"/>
          </a:xfrm>
        </p:grpSpPr>
        <p:sp>
          <p:nvSpPr>
            <p:cNvPr id="5" name="Rectangle 4"/>
            <p:cNvSpPr/>
            <p:nvPr/>
          </p:nvSpPr>
          <p:spPr>
            <a:xfrm>
              <a:off x="2717839" y="2569816"/>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2569816"/>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81522" y="4875330"/>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81522" y="5247419"/>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076111" y="257019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434371" y="2570934"/>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3797394" y="2572447"/>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 name="Rectangle 11"/>
            <p:cNvSpPr/>
            <p:nvPr/>
          </p:nvSpPr>
          <p:spPr>
            <a:xfrm>
              <a:off x="2354807" y="2963228"/>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 name="Rectangle 12"/>
            <p:cNvSpPr/>
            <p:nvPr/>
          </p:nvSpPr>
          <p:spPr>
            <a:xfrm>
              <a:off x="2717723" y="2968040"/>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 name="Rectangle 13"/>
            <p:cNvSpPr/>
            <p:nvPr/>
          </p:nvSpPr>
          <p:spPr>
            <a:xfrm>
              <a:off x="3797390"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 name="Rectangle 14"/>
            <p:cNvSpPr/>
            <p:nvPr/>
          </p:nvSpPr>
          <p:spPr>
            <a:xfrm>
              <a:off x="3077583"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6" name="Rectangle 15"/>
            <p:cNvSpPr/>
            <p:nvPr/>
          </p:nvSpPr>
          <p:spPr>
            <a:xfrm>
              <a:off x="3434367"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7" name="Rectangle 16"/>
            <p:cNvSpPr/>
            <p:nvPr/>
          </p:nvSpPr>
          <p:spPr>
            <a:xfrm>
              <a:off x="2354701"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8" name="Rectangle 17"/>
            <p:cNvSpPr/>
            <p:nvPr/>
          </p:nvSpPr>
          <p:spPr>
            <a:xfrm>
              <a:off x="2717724"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9" name="Rectangle 18"/>
            <p:cNvSpPr/>
            <p:nvPr/>
          </p:nvSpPr>
          <p:spPr>
            <a:xfrm>
              <a:off x="3797390"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0" name="Rectangle 19"/>
            <p:cNvSpPr/>
            <p:nvPr/>
          </p:nvSpPr>
          <p:spPr>
            <a:xfrm>
              <a:off x="3077583" y="335173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1" name="Rectangle 20"/>
            <p:cNvSpPr/>
            <p:nvPr/>
          </p:nvSpPr>
          <p:spPr>
            <a:xfrm>
              <a:off x="3435843"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2" name="Rectangle 21"/>
            <p:cNvSpPr/>
            <p:nvPr/>
          </p:nvSpPr>
          <p:spPr>
            <a:xfrm>
              <a:off x="2354812"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3" name="Rectangle 22"/>
            <p:cNvSpPr/>
            <p:nvPr/>
          </p:nvSpPr>
          <p:spPr>
            <a:xfrm>
              <a:off x="2715454"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4" name="Rectangle 23"/>
            <p:cNvSpPr/>
            <p:nvPr/>
          </p:nvSpPr>
          <p:spPr>
            <a:xfrm>
              <a:off x="3797390"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5" name="Rectangle 24"/>
            <p:cNvSpPr/>
            <p:nvPr/>
          </p:nvSpPr>
          <p:spPr>
            <a:xfrm>
              <a:off x="3076107"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6" name="Rectangle 25"/>
            <p:cNvSpPr/>
            <p:nvPr/>
          </p:nvSpPr>
          <p:spPr>
            <a:xfrm>
              <a:off x="3434367" y="3747329"/>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7" name="Rectangle 26"/>
            <p:cNvSpPr/>
            <p:nvPr/>
          </p:nvSpPr>
          <p:spPr>
            <a:xfrm>
              <a:off x="2354812" y="413895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8" name="Rectangle 27"/>
            <p:cNvSpPr/>
            <p:nvPr/>
          </p:nvSpPr>
          <p:spPr>
            <a:xfrm>
              <a:off x="2715454" y="413975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9" name="Rectangle 28"/>
            <p:cNvSpPr/>
            <p:nvPr/>
          </p:nvSpPr>
          <p:spPr>
            <a:xfrm>
              <a:off x="3797390" y="413975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0" name="Rectangle 29"/>
            <p:cNvSpPr/>
            <p:nvPr/>
          </p:nvSpPr>
          <p:spPr>
            <a:xfrm>
              <a:off x="307610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31" name="Rectangle 30"/>
            <p:cNvSpPr/>
            <p:nvPr/>
          </p:nvSpPr>
          <p:spPr>
            <a:xfrm>
              <a:off x="343436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32" name="TextBox 31"/>
            <p:cNvSpPr txBox="1"/>
            <p:nvPr/>
          </p:nvSpPr>
          <p:spPr>
            <a:xfrm>
              <a:off x="2354812" y="2108363"/>
              <a:ext cx="180000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2433423"/>
              <a:ext cx="180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54807" y="5247419"/>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54807" y="4877968"/>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112520" y="2579400"/>
              <a:ext cx="1242287" cy="307777"/>
            </a:xfrm>
            <a:prstGeom prst="rect">
              <a:avLst/>
            </a:prstGeom>
          </p:spPr>
          <p:txBody>
            <a:bodyPr wrap="square">
              <a:spAutoFit/>
            </a:bodyPr>
            <a:lstStyle/>
            <a:p>
              <a:r>
                <a:rPr lang="pt-BR" sz="1400" dirty="0"/>
                <a:t>Treinamento 1</a:t>
              </a:r>
            </a:p>
          </p:txBody>
        </p:sp>
        <p:sp>
          <p:nvSpPr>
            <p:cNvPr id="37" name="Rectangle 36"/>
            <p:cNvSpPr/>
            <p:nvPr/>
          </p:nvSpPr>
          <p:spPr>
            <a:xfrm>
              <a:off x="1112520" y="4168935"/>
              <a:ext cx="1242291" cy="307777"/>
            </a:xfrm>
            <a:prstGeom prst="rect">
              <a:avLst/>
            </a:prstGeom>
          </p:spPr>
          <p:txBody>
            <a:bodyPr wrap="square">
              <a:spAutoFit/>
            </a:bodyPr>
            <a:lstStyle/>
            <a:p>
              <a:pPr algn="r"/>
              <a:r>
                <a:rPr lang="pt-BR" sz="1400" dirty="0"/>
                <a:t>Treinamento 5</a:t>
              </a:r>
            </a:p>
          </p:txBody>
        </p:sp>
        <p:sp>
          <p:nvSpPr>
            <p:cNvPr id="38" name="Rectangle 37"/>
            <p:cNvSpPr/>
            <p:nvPr/>
          </p:nvSpPr>
          <p:spPr>
            <a:xfrm>
              <a:off x="1112520" y="2978791"/>
              <a:ext cx="1242288" cy="307777"/>
            </a:xfrm>
            <a:prstGeom prst="rect">
              <a:avLst/>
            </a:prstGeom>
          </p:spPr>
          <p:txBody>
            <a:bodyPr wrap="square">
              <a:spAutoFit/>
            </a:bodyPr>
            <a:lstStyle/>
            <a:p>
              <a:pPr algn="r"/>
              <a:r>
                <a:rPr lang="pt-BR" sz="1400" dirty="0"/>
                <a:t>Treinamento 2</a:t>
              </a:r>
            </a:p>
          </p:txBody>
        </p:sp>
        <p:sp>
          <p:nvSpPr>
            <p:cNvPr id="39" name="Rectangle 38"/>
            <p:cNvSpPr/>
            <p:nvPr/>
          </p:nvSpPr>
          <p:spPr>
            <a:xfrm>
              <a:off x="1112520" y="3378130"/>
              <a:ext cx="1242290" cy="307777"/>
            </a:xfrm>
            <a:prstGeom prst="rect">
              <a:avLst/>
            </a:prstGeom>
          </p:spPr>
          <p:txBody>
            <a:bodyPr wrap="square">
              <a:spAutoFit/>
            </a:bodyPr>
            <a:lstStyle/>
            <a:p>
              <a:pPr algn="r"/>
              <a:r>
                <a:rPr lang="pt-BR" sz="1400" dirty="0"/>
                <a:t>Treinamento 3</a:t>
              </a:r>
            </a:p>
          </p:txBody>
        </p:sp>
        <p:sp>
          <p:nvSpPr>
            <p:cNvPr id="40" name="Rectangle 39"/>
            <p:cNvSpPr/>
            <p:nvPr/>
          </p:nvSpPr>
          <p:spPr>
            <a:xfrm>
              <a:off x="1112520" y="3776736"/>
              <a:ext cx="1242290" cy="307777"/>
            </a:xfrm>
            <a:prstGeom prst="rect">
              <a:avLst/>
            </a:prstGeom>
          </p:spPr>
          <p:txBody>
            <a:bodyPr wrap="square">
              <a:spAutoFit/>
            </a:bodyPr>
            <a:lstStyle/>
            <a:p>
              <a:pPr algn="r"/>
              <a:r>
                <a:rPr lang="pt-BR" sz="1400" dirty="0"/>
                <a:t>Treinamento 4</a:t>
              </a:r>
            </a:p>
          </p:txBody>
        </p:sp>
        <p:sp>
          <p:nvSpPr>
            <p:cNvPr id="3" name="TextBox 31">
              <a:extLst>
                <a:ext uri="{FF2B5EF4-FFF2-40B4-BE49-F238E27FC236}">
                  <a16:creationId xmlns:a16="http://schemas.microsoft.com/office/drawing/2014/main" id="{5B6C016C-C798-6D87-AC5D-9D3B3886D981}"/>
                </a:ext>
              </a:extLst>
            </p:cNvPr>
            <p:cNvSpPr txBox="1"/>
            <p:nvPr/>
          </p:nvSpPr>
          <p:spPr>
            <a:xfrm>
              <a:off x="4339958" y="2627947"/>
              <a:ext cx="1056907" cy="276999"/>
            </a:xfrm>
            <a:prstGeom prst="rect">
              <a:avLst/>
            </a:prstGeom>
            <a:noFill/>
          </p:spPr>
          <p:txBody>
            <a:bodyPr wrap="square" rtlCol="0">
              <a:spAutoFit/>
            </a:bodyPr>
            <a:lstStyle/>
            <a:p>
              <a:pPr algn="ctr"/>
              <a:r>
                <a:rPr lang="pt-BR" sz="1200" dirty="0"/>
                <a:t>EQM de val. 1</a:t>
              </a:r>
            </a:p>
          </p:txBody>
        </p:sp>
        <p:sp>
          <p:nvSpPr>
            <p:cNvPr id="41" name="TextBox 31">
              <a:extLst>
                <a:ext uri="{FF2B5EF4-FFF2-40B4-BE49-F238E27FC236}">
                  <a16:creationId xmlns:a16="http://schemas.microsoft.com/office/drawing/2014/main" id="{7D40CE25-BC43-5CA8-F6DE-581220ED26DE}"/>
                </a:ext>
              </a:extLst>
            </p:cNvPr>
            <p:cNvSpPr txBox="1"/>
            <p:nvPr/>
          </p:nvSpPr>
          <p:spPr>
            <a:xfrm>
              <a:off x="4339957" y="3033125"/>
              <a:ext cx="1056907" cy="276999"/>
            </a:xfrm>
            <a:prstGeom prst="rect">
              <a:avLst/>
            </a:prstGeom>
            <a:noFill/>
          </p:spPr>
          <p:txBody>
            <a:bodyPr wrap="square" rtlCol="0">
              <a:spAutoFit/>
            </a:bodyPr>
            <a:lstStyle/>
            <a:p>
              <a:pPr algn="ctr"/>
              <a:r>
                <a:rPr lang="pt-BR" sz="1200" dirty="0"/>
                <a:t>EQM de val. 2</a:t>
              </a:r>
            </a:p>
          </p:txBody>
        </p:sp>
        <p:sp>
          <p:nvSpPr>
            <p:cNvPr id="42" name="TextBox 31">
              <a:extLst>
                <a:ext uri="{FF2B5EF4-FFF2-40B4-BE49-F238E27FC236}">
                  <a16:creationId xmlns:a16="http://schemas.microsoft.com/office/drawing/2014/main" id="{E3171720-F162-1786-39B6-1FA6EB97B9AD}"/>
                </a:ext>
              </a:extLst>
            </p:cNvPr>
            <p:cNvSpPr txBox="1"/>
            <p:nvPr/>
          </p:nvSpPr>
          <p:spPr>
            <a:xfrm>
              <a:off x="4339961" y="3420384"/>
              <a:ext cx="1056904" cy="276999"/>
            </a:xfrm>
            <a:prstGeom prst="rect">
              <a:avLst/>
            </a:prstGeom>
            <a:noFill/>
          </p:spPr>
          <p:txBody>
            <a:bodyPr wrap="square" rtlCol="0">
              <a:spAutoFit/>
            </a:bodyPr>
            <a:lstStyle/>
            <a:p>
              <a:pPr algn="ctr"/>
              <a:r>
                <a:rPr lang="pt-BR" sz="1200" dirty="0"/>
                <a:t>EQM de val. 3</a:t>
              </a:r>
            </a:p>
          </p:txBody>
        </p:sp>
        <p:sp>
          <p:nvSpPr>
            <p:cNvPr id="43" name="TextBox 31">
              <a:extLst>
                <a:ext uri="{FF2B5EF4-FFF2-40B4-BE49-F238E27FC236}">
                  <a16:creationId xmlns:a16="http://schemas.microsoft.com/office/drawing/2014/main" id="{37B3F8CE-B6B5-EA4F-A7AB-6605DF581A28}"/>
                </a:ext>
              </a:extLst>
            </p:cNvPr>
            <p:cNvSpPr txBox="1"/>
            <p:nvPr/>
          </p:nvSpPr>
          <p:spPr>
            <a:xfrm>
              <a:off x="4339957" y="3824875"/>
              <a:ext cx="1056904" cy="276999"/>
            </a:xfrm>
            <a:prstGeom prst="rect">
              <a:avLst/>
            </a:prstGeom>
            <a:noFill/>
          </p:spPr>
          <p:txBody>
            <a:bodyPr wrap="square" rtlCol="0">
              <a:spAutoFit/>
            </a:bodyPr>
            <a:lstStyle/>
            <a:p>
              <a:pPr algn="ctr"/>
              <a:r>
                <a:rPr lang="pt-BR" sz="1200" dirty="0"/>
                <a:t>EQM de val. 4</a:t>
              </a:r>
            </a:p>
          </p:txBody>
        </p:sp>
        <p:sp>
          <p:nvSpPr>
            <p:cNvPr id="44" name="TextBox 31">
              <a:extLst>
                <a:ext uri="{FF2B5EF4-FFF2-40B4-BE49-F238E27FC236}">
                  <a16:creationId xmlns:a16="http://schemas.microsoft.com/office/drawing/2014/main" id="{C723F0F7-5049-3645-E693-B0AE7BE2A592}"/>
                </a:ext>
              </a:extLst>
            </p:cNvPr>
            <p:cNvSpPr txBox="1"/>
            <p:nvPr/>
          </p:nvSpPr>
          <p:spPr>
            <a:xfrm>
              <a:off x="4339958" y="4215101"/>
              <a:ext cx="1056904" cy="276999"/>
            </a:xfrm>
            <a:prstGeom prst="rect">
              <a:avLst/>
            </a:prstGeom>
            <a:noFill/>
          </p:spPr>
          <p:txBody>
            <a:bodyPr wrap="square" rtlCol="0">
              <a:spAutoFit/>
            </a:bodyPr>
            <a:lstStyle/>
            <a:p>
              <a:pPr algn="ctr"/>
              <a:r>
                <a:rPr lang="pt-BR" sz="1200" dirty="0"/>
                <a:t>EQM de val. 5</a:t>
              </a:r>
            </a:p>
          </p:txBody>
        </p:sp>
        <p:cxnSp>
          <p:nvCxnSpPr>
            <p:cNvPr id="46" name="Conector de Seta Reta 45">
              <a:extLst>
                <a:ext uri="{FF2B5EF4-FFF2-40B4-BE49-F238E27FC236}">
                  <a16:creationId xmlns:a16="http://schemas.microsoft.com/office/drawing/2014/main" id="{EA7EB0A1-839F-04EC-9BFD-B346635B7B47}"/>
                </a:ext>
              </a:extLst>
            </p:cNvPr>
            <p:cNvCxnSpPr>
              <a:cxnSpLocks/>
            </p:cNvCxnSpPr>
            <p:nvPr/>
          </p:nvCxnSpPr>
          <p:spPr>
            <a:xfrm>
              <a:off x="4170942" y="277393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6B741BC6-2721-A5FE-9482-6E8D1E5CEE59}"/>
                </a:ext>
              </a:extLst>
            </p:cNvPr>
            <p:cNvCxnSpPr>
              <a:cxnSpLocks/>
            </p:cNvCxnSpPr>
            <p:nvPr/>
          </p:nvCxnSpPr>
          <p:spPr>
            <a:xfrm>
              <a:off x="4170942" y="3168809"/>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D06DAFBD-5149-EBB5-EF50-D447B6907E67}"/>
                </a:ext>
              </a:extLst>
            </p:cNvPr>
            <p:cNvCxnSpPr>
              <a:cxnSpLocks/>
            </p:cNvCxnSpPr>
            <p:nvPr/>
          </p:nvCxnSpPr>
          <p:spPr>
            <a:xfrm>
              <a:off x="4170942" y="356502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a:extLst>
                <a:ext uri="{FF2B5EF4-FFF2-40B4-BE49-F238E27FC236}">
                  <a16:creationId xmlns:a16="http://schemas.microsoft.com/office/drawing/2014/main" id="{6A0920E9-176A-C6E9-AD59-ED153B3468A2}"/>
                </a:ext>
              </a:extLst>
            </p:cNvPr>
            <p:cNvCxnSpPr>
              <a:cxnSpLocks/>
            </p:cNvCxnSpPr>
            <p:nvPr/>
          </p:nvCxnSpPr>
          <p:spPr>
            <a:xfrm>
              <a:off x="4170942" y="396204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3CADDC92-40BF-7BD1-731D-177383B48F71}"/>
                </a:ext>
              </a:extLst>
            </p:cNvPr>
            <p:cNvCxnSpPr>
              <a:cxnSpLocks/>
            </p:cNvCxnSpPr>
            <p:nvPr/>
          </p:nvCxnSpPr>
          <p:spPr>
            <a:xfrm>
              <a:off x="4170942" y="436490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have Direita 51">
              <a:extLst>
                <a:ext uri="{FF2B5EF4-FFF2-40B4-BE49-F238E27FC236}">
                  <a16:creationId xmlns:a16="http://schemas.microsoft.com/office/drawing/2014/main" id="{C04B98C8-50FC-33B3-81AF-705DDBDD9C1A}"/>
                </a:ext>
              </a:extLst>
            </p:cNvPr>
            <p:cNvSpPr/>
            <p:nvPr/>
          </p:nvSpPr>
          <p:spPr>
            <a:xfrm>
              <a:off x="5342890" y="2633280"/>
              <a:ext cx="185944" cy="18641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BB930755-BFBC-9044-A7B4-99BDA581FF72}"/>
                    </a:ext>
                  </a:extLst>
                </p:cNvPr>
                <p:cNvSpPr txBox="1"/>
                <p:nvPr/>
              </p:nvSpPr>
              <p:spPr>
                <a:xfrm>
                  <a:off x="5565283" y="3258701"/>
                  <a:ext cx="1475497" cy="613309"/>
                </a:xfrm>
                <a:prstGeom prst="rect">
                  <a:avLst/>
                </a:prstGeom>
                <a:noFill/>
              </p:spPr>
              <p:txBody>
                <a:bodyPr wrap="square" rtlCol="0">
                  <a:spAutoFit/>
                </a:bodyPr>
                <a:lstStyle/>
                <a:p>
                  <a:pPr algn="ctr"/>
                  <a:r>
                    <a:rPr lang="pt-BR" sz="1400" dirty="0"/>
                    <a:t>Desempenho = </a:t>
                  </a:r>
                  <a14:m>
                    <m:oMath xmlns:m="http://schemas.openxmlformats.org/officeDocument/2006/math">
                      <m:f>
                        <m:fPr>
                          <m:ctrlPr>
                            <a:rPr lang="pt-BR" sz="1400" i="1" smtClean="0">
                              <a:latin typeface="Cambria Math" panose="02040503050406030204" pitchFamily="18" charset="0"/>
                            </a:rPr>
                          </m:ctrlPr>
                        </m:fPr>
                        <m:num>
                          <m:r>
                            <a:rPr lang="pt-BR" sz="1400" b="0" i="1" smtClean="0">
                              <a:latin typeface="Cambria Math" panose="02040503050406030204" pitchFamily="18" charset="0"/>
                            </a:rPr>
                            <m:t>1</m:t>
                          </m:r>
                        </m:num>
                        <m:den>
                          <m:r>
                            <a:rPr lang="pt-BR" sz="1400" b="0" i="1" smtClean="0">
                              <a:latin typeface="Cambria Math" panose="02040503050406030204" pitchFamily="18" charset="0"/>
                            </a:rPr>
                            <m:t>5</m:t>
                          </m:r>
                        </m:den>
                      </m:f>
                      <m:nary>
                        <m:naryPr>
                          <m:chr m:val="∑"/>
                          <m:ctrlPr>
                            <a:rPr lang="pt-BR" sz="140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=1</m:t>
                          </m:r>
                        </m:sub>
                        <m:sup>
                          <m:r>
                            <a:rPr lang="pt-BR" sz="1400" b="0" i="1" smtClean="0">
                              <a:latin typeface="Cambria Math" panose="02040503050406030204" pitchFamily="18" charset="0"/>
                            </a:rPr>
                            <m:t>5</m:t>
                          </m:r>
                        </m:sup>
                        <m:e>
                          <m:r>
                            <m:rPr>
                              <m:sty m:val="p"/>
                            </m:rPr>
                            <a:rPr lang="pt-BR" sz="1400" b="0" i="0" smtClean="0">
                              <a:latin typeface="Cambria Math" panose="02040503050406030204" pitchFamily="18" charset="0"/>
                            </a:rPr>
                            <m:t>EQM</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de</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val</m:t>
                          </m:r>
                          <m:r>
                            <a:rPr lang="pt-BR" sz="1400" b="0" i="1" smtClean="0">
                              <a:latin typeface="Cambria Math" panose="02040503050406030204" pitchFamily="18" charset="0"/>
                            </a:rPr>
                            <m:t> </m:t>
                          </m:r>
                          <m:r>
                            <a:rPr lang="pt-BR" sz="1400" b="0" i="1" smtClean="0">
                              <a:latin typeface="Cambria Math" panose="02040503050406030204" pitchFamily="18" charset="0"/>
                            </a:rPr>
                            <m:t>𝑖</m:t>
                          </m:r>
                        </m:e>
                      </m:nary>
                    </m:oMath>
                  </a14:m>
                  <a:endParaRPr lang="pt-BR" sz="1400" dirty="0"/>
                </a:p>
              </p:txBody>
            </p:sp>
          </mc:Choice>
          <mc:Fallback xmlns="">
            <p:sp>
              <p:nvSpPr>
                <p:cNvPr id="53" name="CaixaDeTexto 52">
                  <a:extLst>
                    <a:ext uri="{FF2B5EF4-FFF2-40B4-BE49-F238E27FC236}">
                      <a16:creationId xmlns:a16="http://schemas.microsoft.com/office/drawing/2014/main" id="{BB930755-BFBC-9044-A7B4-99BDA581FF72}"/>
                    </a:ext>
                  </a:extLst>
                </p:cNvPr>
                <p:cNvSpPr txBox="1">
                  <a:spLocks noRot="1" noChangeAspect="1" noMove="1" noResize="1" noEditPoints="1" noAdjustHandles="1" noChangeArrowheads="1" noChangeShapeType="1" noTextEdit="1"/>
                </p:cNvSpPr>
                <p:nvPr/>
              </p:nvSpPr>
              <p:spPr>
                <a:xfrm>
                  <a:off x="5565283" y="3258701"/>
                  <a:ext cx="1475497" cy="613309"/>
                </a:xfrm>
                <a:prstGeom prst="rect">
                  <a:avLst/>
                </a:prstGeom>
                <a:blipFill>
                  <a:blip r:embed="rId3"/>
                  <a:stretch>
                    <a:fillRect l="-13223" t="-9000" r="-2479" b="-74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45169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Agrupar 170">
            <a:extLst>
              <a:ext uri="{FF2B5EF4-FFF2-40B4-BE49-F238E27FC236}">
                <a16:creationId xmlns:a16="http://schemas.microsoft.com/office/drawing/2014/main" id="{FB2690F4-D40A-BD60-BD86-E3AF65A6DE84}"/>
              </a:ext>
            </a:extLst>
          </p:cNvPr>
          <p:cNvGrpSpPr/>
          <p:nvPr/>
        </p:nvGrpSpPr>
        <p:grpSpPr>
          <a:xfrm>
            <a:off x="1011382" y="519993"/>
            <a:ext cx="5635910" cy="5449828"/>
            <a:chOff x="1011382" y="519993"/>
            <a:chExt cx="5635910" cy="5449828"/>
          </a:xfrm>
        </p:grpSpPr>
        <p:sp>
          <p:nvSpPr>
            <p:cNvPr id="5" name="Rectangle 4"/>
            <p:cNvSpPr/>
            <p:nvPr/>
          </p:nvSpPr>
          <p:spPr>
            <a:xfrm>
              <a:off x="2785106" y="9623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962396"/>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75350" y="5289955"/>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75350" y="5662044"/>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213056"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64335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407193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2" name="TextBox 31"/>
            <p:cNvSpPr txBox="1"/>
            <p:nvPr/>
          </p:nvSpPr>
          <p:spPr>
            <a:xfrm>
              <a:off x="2354812" y="519993"/>
              <a:ext cx="429248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826003"/>
              <a:ext cx="4284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48635" y="5662044"/>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48635" y="5292593"/>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011382" y="994840"/>
              <a:ext cx="1343425" cy="307777"/>
            </a:xfrm>
            <a:prstGeom prst="rect">
              <a:avLst/>
            </a:prstGeom>
          </p:spPr>
          <p:txBody>
            <a:bodyPr wrap="square">
              <a:spAutoFit/>
            </a:bodyPr>
            <a:lstStyle/>
            <a:p>
              <a:r>
                <a:rPr lang="pt-BR" sz="1400" dirty="0"/>
                <a:t>Treinamento 1</a:t>
              </a:r>
            </a:p>
          </p:txBody>
        </p:sp>
        <p:sp>
          <p:nvSpPr>
            <p:cNvPr id="37" name="Rectangle 36"/>
            <p:cNvSpPr/>
            <p:nvPr/>
          </p:nvSpPr>
          <p:spPr>
            <a:xfrm>
              <a:off x="1011386" y="2569135"/>
              <a:ext cx="1343426" cy="307777"/>
            </a:xfrm>
            <a:prstGeom prst="rect">
              <a:avLst/>
            </a:prstGeom>
          </p:spPr>
          <p:txBody>
            <a:bodyPr wrap="square">
              <a:spAutoFit/>
            </a:bodyPr>
            <a:lstStyle/>
            <a:p>
              <a:r>
                <a:rPr lang="pt-BR" sz="1400" dirty="0"/>
                <a:t>Treinamento 5</a:t>
              </a:r>
            </a:p>
          </p:txBody>
        </p:sp>
        <p:sp>
          <p:nvSpPr>
            <p:cNvPr id="38" name="Rectangle 37"/>
            <p:cNvSpPr/>
            <p:nvPr/>
          </p:nvSpPr>
          <p:spPr>
            <a:xfrm>
              <a:off x="1011382" y="1386611"/>
              <a:ext cx="1343426" cy="307777"/>
            </a:xfrm>
            <a:prstGeom prst="rect">
              <a:avLst/>
            </a:prstGeom>
          </p:spPr>
          <p:txBody>
            <a:bodyPr wrap="square">
              <a:spAutoFit/>
            </a:bodyPr>
            <a:lstStyle/>
            <a:p>
              <a:r>
                <a:rPr lang="pt-BR" sz="1400" dirty="0"/>
                <a:t>Treinamento 2</a:t>
              </a:r>
            </a:p>
          </p:txBody>
        </p:sp>
        <p:sp>
          <p:nvSpPr>
            <p:cNvPr id="39" name="Rectangle 38"/>
            <p:cNvSpPr/>
            <p:nvPr/>
          </p:nvSpPr>
          <p:spPr>
            <a:xfrm>
              <a:off x="1011382" y="1778330"/>
              <a:ext cx="1343428" cy="307777"/>
            </a:xfrm>
            <a:prstGeom prst="rect">
              <a:avLst/>
            </a:prstGeom>
          </p:spPr>
          <p:txBody>
            <a:bodyPr wrap="square">
              <a:spAutoFit/>
            </a:bodyPr>
            <a:lstStyle/>
            <a:p>
              <a:r>
                <a:rPr lang="pt-BR" sz="1400" dirty="0"/>
                <a:t>Treinamento 3</a:t>
              </a:r>
            </a:p>
          </p:txBody>
        </p:sp>
        <p:sp>
          <p:nvSpPr>
            <p:cNvPr id="40" name="Rectangle 39"/>
            <p:cNvSpPr/>
            <p:nvPr/>
          </p:nvSpPr>
          <p:spPr>
            <a:xfrm>
              <a:off x="1011384" y="2176936"/>
              <a:ext cx="1343426" cy="307777"/>
            </a:xfrm>
            <a:prstGeom prst="rect">
              <a:avLst/>
            </a:prstGeom>
          </p:spPr>
          <p:txBody>
            <a:bodyPr wrap="square">
              <a:spAutoFit/>
            </a:bodyPr>
            <a:lstStyle/>
            <a:p>
              <a:r>
                <a:rPr lang="pt-BR" sz="1400" dirty="0"/>
                <a:t>Treinamento 4</a:t>
              </a:r>
            </a:p>
          </p:txBody>
        </p:sp>
        <p:sp>
          <p:nvSpPr>
            <p:cNvPr id="2" name="Rectangle 4">
              <a:extLst>
                <a:ext uri="{FF2B5EF4-FFF2-40B4-BE49-F238E27FC236}">
                  <a16:creationId xmlns:a16="http://schemas.microsoft.com/office/drawing/2014/main" id="{3E0C8815-87A1-97C0-4BD9-7808E5FC2E5E}"/>
                </a:ext>
              </a:extLst>
            </p:cNvPr>
            <p:cNvSpPr/>
            <p:nvPr/>
          </p:nvSpPr>
          <p:spPr>
            <a:xfrm>
              <a:off x="4926754" y="9619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4" name="Rectangle 5">
              <a:extLst>
                <a:ext uri="{FF2B5EF4-FFF2-40B4-BE49-F238E27FC236}">
                  <a16:creationId xmlns:a16="http://schemas.microsoft.com/office/drawing/2014/main" id="{07B7A964-8E17-B906-DE14-C8AD2035950B}"/>
                </a:ext>
              </a:extLst>
            </p:cNvPr>
            <p:cNvSpPr/>
            <p:nvPr/>
          </p:nvSpPr>
          <p:spPr>
            <a:xfrm>
              <a:off x="4498804" y="9620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45" name="Rectangle 8">
              <a:extLst>
                <a:ext uri="{FF2B5EF4-FFF2-40B4-BE49-F238E27FC236}">
                  <a16:creationId xmlns:a16="http://schemas.microsoft.com/office/drawing/2014/main" id="{70038EE2-687E-6AAD-D0A0-70D414463074}"/>
                </a:ext>
              </a:extLst>
            </p:cNvPr>
            <p:cNvSpPr/>
            <p:nvPr/>
          </p:nvSpPr>
          <p:spPr>
            <a:xfrm>
              <a:off x="5353628" y="9619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47" name="Rectangle 9">
              <a:extLst>
                <a:ext uri="{FF2B5EF4-FFF2-40B4-BE49-F238E27FC236}">
                  <a16:creationId xmlns:a16="http://schemas.microsoft.com/office/drawing/2014/main" id="{FCE54C16-1489-F0D8-5BA0-FC50E977B4DF}"/>
                </a:ext>
              </a:extLst>
            </p:cNvPr>
            <p:cNvSpPr/>
            <p:nvPr/>
          </p:nvSpPr>
          <p:spPr>
            <a:xfrm>
              <a:off x="578734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54" name="Rectangle 10">
              <a:extLst>
                <a:ext uri="{FF2B5EF4-FFF2-40B4-BE49-F238E27FC236}">
                  <a16:creationId xmlns:a16="http://schemas.microsoft.com/office/drawing/2014/main" id="{4F422D72-8F54-0137-1BE9-4091B85E94AD}"/>
                </a:ext>
              </a:extLst>
            </p:cNvPr>
            <p:cNvSpPr/>
            <p:nvPr/>
          </p:nvSpPr>
          <p:spPr>
            <a:xfrm>
              <a:off x="621529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76" name="Rectangle 4">
              <a:extLst>
                <a:ext uri="{FF2B5EF4-FFF2-40B4-BE49-F238E27FC236}">
                  <a16:creationId xmlns:a16="http://schemas.microsoft.com/office/drawing/2014/main" id="{2283FE89-7433-51C6-5735-084A0DF0D4DB}"/>
                </a:ext>
              </a:extLst>
            </p:cNvPr>
            <p:cNvSpPr/>
            <p:nvPr/>
          </p:nvSpPr>
          <p:spPr>
            <a:xfrm>
              <a:off x="2785101" y="135542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77" name="Rectangle 5">
              <a:extLst>
                <a:ext uri="{FF2B5EF4-FFF2-40B4-BE49-F238E27FC236}">
                  <a16:creationId xmlns:a16="http://schemas.microsoft.com/office/drawing/2014/main" id="{051DBCF5-B432-C13E-A11C-540FE1CE7858}"/>
                </a:ext>
              </a:extLst>
            </p:cNvPr>
            <p:cNvSpPr/>
            <p:nvPr/>
          </p:nvSpPr>
          <p:spPr>
            <a:xfrm>
              <a:off x="2354807" y="135542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8" name="Rectangle 8">
              <a:extLst>
                <a:ext uri="{FF2B5EF4-FFF2-40B4-BE49-F238E27FC236}">
                  <a16:creationId xmlns:a16="http://schemas.microsoft.com/office/drawing/2014/main" id="{761054CF-8645-8575-0494-73C7EB91FEFA}"/>
                </a:ext>
              </a:extLst>
            </p:cNvPr>
            <p:cNvSpPr/>
            <p:nvPr/>
          </p:nvSpPr>
          <p:spPr>
            <a:xfrm>
              <a:off x="3213051"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79" name="Rectangle 9">
              <a:extLst>
                <a:ext uri="{FF2B5EF4-FFF2-40B4-BE49-F238E27FC236}">
                  <a16:creationId xmlns:a16="http://schemas.microsoft.com/office/drawing/2014/main" id="{6039AFAE-6C30-8DBA-B654-E8199E13783F}"/>
                </a:ext>
              </a:extLst>
            </p:cNvPr>
            <p:cNvSpPr/>
            <p:nvPr/>
          </p:nvSpPr>
          <p:spPr>
            <a:xfrm>
              <a:off x="364334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80" name="Rectangle 10">
              <a:extLst>
                <a:ext uri="{FF2B5EF4-FFF2-40B4-BE49-F238E27FC236}">
                  <a16:creationId xmlns:a16="http://schemas.microsoft.com/office/drawing/2014/main" id="{788BCF8B-6879-C98E-522D-E046966AD0B9}"/>
                </a:ext>
              </a:extLst>
            </p:cNvPr>
            <p:cNvSpPr/>
            <p:nvPr/>
          </p:nvSpPr>
          <p:spPr>
            <a:xfrm>
              <a:off x="407192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81" name="Rectangle 4">
              <a:extLst>
                <a:ext uri="{FF2B5EF4-FFF2-40B4-BE49-F238E27FC236}">
                  <a16:creationId xmlns:a16="http://schemas.microsoft.com/office/drawing/2014/main" id="{C07613FC-1BCE-1C31-7521-C4AD16E89534}"/>
                </a:ext>
              </a:extLst>
            </p:cNvPr>
            <p:cNvSpPr/>
            <p:nvPr/>
          </p:nvSpPr>
          <p:spPr>
            <a:xfrm>
              <a:off x="4926749" y="135503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82" name="Rectangle 5">
              <a:extLst>
                <a:ext uri="{FF2B5EF4-FFF2-40B4-BE49-F238E27FC236}">
                  <a16:creationId xmlns:a16="http://schemas.microsoft.com/office/drawing/2014/main" id="{3FA9A90C-A974-75EC-C0FB-4582FD57F573}"/>
                </a:ext>
              </a:extLst>
            </p:cNvPr>
            <p:cNvSpPr/>
            <p:nvPr/>
          </p:nvSpPr>
          <p:spPr>
            <a:xfrm>
              <a:off x="4498799" y="135503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83" name="Rectangle 8">
              <a:extLst>
                <a:ext uri="{FF2B5EF4-FFF2-40B4-BE49-F238E27FC236}">
                  <a16:creationId xmlns:a16="http://schemas.microsoft.com/office/drawing/2014/main" id="{8B939714-6F90-C043-90A8-4114E676CE91}"/>
                </a:ext>
              </a:extLst>
            </p:cNvPr>
            <p:cNvSpPr/>
            <p:nvPr/>
          </p:nvSpPr>
          <p:spPr>
            <a:xfrm>
              <a:off x="5353623" y="135502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84" name="Rectangle 9">
              <a:extLst>
                <a:ext uri="{FF2B5EF4-FFF2-40B4-BE49-F238E27FC236}">
                  <a16:creationId xmlns:a16="http://schemas.microsoft.com/office/drawing/2014/main" id="{00C4E9F4-C083-FC2A-2572-06612126790E}"/>
                </a:ext>
              </a:extLst>
            </p:cNvPr>
            <p:cNvSpPr/>
            <p:nvPr/>
          </p:nvSpPr>
          <p:spPr>
            <a:xfrm>
              <a:off x="578733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85" name="Rectangle 10">
              <a:extLst>
                <a:ext uri="{FF2B5EF4-FFF2-40B4-BE49-F238E27FC236}">
                  <a16:creationId xmlns:a16="http://schemas.microsoft.com/office/drawing/2014/main" id="{2F5C2137-ACC7-E80B-27F3-22F179A293F1}"/>
                </a:ext>
              </a:extLst>
            </p:cNvPr>
            <p:cNvSpPr/>
            <p:nvPr/>
          </p:nvSpPr>
          <p:spPr>
            <a:xfrm>
              <a:off x="621528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86" name="Rectangle 4">
              <a:extLst>
                <a:ext uri="{FF2B5EF4-FFF2-40B4-BE49-F238E27FC236}">
                  <a16:creationId xmlns:a16="http://schemas.microsoft.com/office/drawing/2014/main" id="{B48457E1-AC7F-C61B-5AA6-8BF3B60689C9}"/>
                </a:ext>
              </a:extLst>
            </p:cNvPr>
            <p:cNvSpPr/>
            <p:nvPr/>
          </p:nvSpPr>
          <p:spPr>
            <a:xfrm>
              <a:off x="2785101"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87" name="Rectangle 5">
              <a:extLst>
                <a:ext uri="{FF2B5EF4-FFF2-40B4-BE49-F238E27FC236}">
                  <a16:creationId xmlns:a16="http://schemas.microsoft.com/office/drawing/2014/main" id="{5DDAA7AC-D2B5-1BE8-0A74-A50004F601A1}"/>
                </a:ext>
              </a:extLst>
            </p:cNvPr>
            <p:cNvSpPr/>
            <p:nvPr/>
          </p:nvSpPr>
          <p:spPr>
            <a:xfrm>
              <a:off x="2354807"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88" name="Rectangle 8">
              <a:extLst>
                <a:ext uri="{FF2B5EF4-FFF2-40B4-BE49-F238E27FC236}">
                  <a16:creationId xmlns:a16="http://schemas.microsoft.com/office/drawing/2014/main" id="{272CD568-3FFE-1F7A-7481-8A64DDD94835}"/>
                </a:ext>
              </a:extLst>
            </p:cNvPr>
            <p:cNvSpPr/>
            <p:nvPr/>
          </p:nvSpPr>
          <p:spPr>
            <a:xfrm>
              <a:off x="3213051" y="1746819"/>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89" name="Rectangle 9">
              <a:extLst>
                <a:ext uri="{FF2B5EF4-FFF2-40B4-BE49-F238E27FC236}">
                  <a16:creationId xmlns:a16="http://schemas.microsoft.com/office/drawing/2014/main" id="{3CA9A11F-DEA5-87B4-3B32-F0A2D358B916}"/>
                </a:ext>
              </a:extLst>
            </p:cNvPr>
            <p:cNvSpPr/>
            <p:nvPr/>
          </p:nvSpPr>
          <p:spPr>
            <a:xfrm>
              <a:off x="364334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90" name="Rectangle 10">
              <a:extLst>
                <a:ext uri="{FF2B5EF4-FFF2-40B4-BE49-F238E27FC236}">
                  <a16:creationId xmlns:a16="http://schemas.microsoft.com/office/drawing/2014/main" id="{D6DE5989-DA87-9CAE-6175-4E16FE0A7129}"/>
                </a:ext>
              </a:extLst>
            </p:cNvPr>
            <p:cNvSpPr/>
            <p:nvPr/>
          </p:nvSpPr>
          <p:spPr>
            <a:xfrm>
              <a:off x="407192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91" name="Rectangle 4">
              <a:extLst>
                <a:ext uri="{FF2B5EF4-FFF2-40B4-BE49-F238E27FC236}">
                  <a16:creationId xmlns:a16="http://schemas.microsoft.com/office/drawing/2014/main" id="{409D1E0D-2047-3C23-DFB8-69936F43195E}"/>
                </a:ext>
              </a:extLst>
            </p:cNvPr>
            <p:cNvSpPr/>
            <p:nvPr/>
          </p:nvSpPr>
          <p:spPr>
            <a:xfrm>
              <a:off x="4926749" y="17468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92" name="Rectangle 5">
              <a:extLst>
                <a:ext uri="{FF2B5EF4-FFF2-40B4-BE49-F238E27FC236}">
                  <a16:creationId xmlns:a16="http://schemas.microsoft.com/office/drawing/2014/main" id="{0B727EDB-49E8-FBE2-9107-8DA684CFFA0A}"/>
                </a:ext>
              </a:extLst>
            </p:cNvPr>
            <p:cNvSpPr/>
            <p:nvPr/>
          </p:nvSpPr>
          <p:spPr>
            <a:xfrm>
              <a:off x="4498799" y="174681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93" name="Rectangle 8">
              <a:extLst>
                <a:ext uri="{FF2B5EF4-FFF2-40B4-BE49-F238E27FC236}">
                  <a16:creationId xmlns:a16="http://schemas.microsoft.com/office/drawing/2014/main" id="{4203E2E6-38D9-A443-6D30-807E3ACB401F}"/>
                </a:ext>
              </a:extLst>
            </p:cNvPr>
            <p:cNvSpPr/>
            <p:nvPr/>
          </p:nvSpPr>
          <p:spPr>
            <a:xfrm>
              <a:off x="5353623" y="17468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94" name="Rectangle 9">
              <a:extLst>
                <a:ext uri="{FF2B5EF4-FFF2-40B4-BE49-F238E27FC236}">
                  <a16:creationId xmlns:a16="http://schemas.microsoft.com/office/drawing/2014/main" id="{863B09E3-9846-5790-F0D4-312F01A9EE1C}"/>
                </a:ext>
              </a:extLst>
            </p:cNvPr>
            <p:cNvSpPr/>
            <p:nvPr/>
          </p:nvSpPr>
          <p:spPr>
            <a:xfrm>
              <a:off x="578733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95" name="Rectangle 10">
              <a:extLst>
                <a:ext uri="{FF2B5EF4-FFF2-40B4-BE49-F238E27FC236}">
                  <a16:creationId xmlns:a16="http://schemas.microsoft.com/office/drawing/2014/main" id="{05B3F3F5-B285-ADD0-5CD4-BC3FE7AB2BCF}"/>
                </a:ext>
              </a:extLst>
            </p:cNvPr>
            <p:cNvSpPr/>
            <p:nvPr/>
          </p:nvSpPr>
          <p:spPr>
            <a:xfrm>
              <a:off x="621528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96" name="Rectangle 4">
              <a:extLst>
                <a:ext uri="{FF2B5EF4-FFF2-40B4-BE49-F238E27FC236}">
                  <a16:creationId xmlns:a16="http://schemas.microsoft.com/office/drawing/2014/main" id="{9849878E-0A96-AE96-89F7-E05D48549983}"/>
                </a:ext>
              </a:extLst>
            </p:cNvPr>
            <p:cNvSpPr/>
            <p:nvPr/>
          </p:nvSpPr>
          <p:spPr>
            <a:xfrm>
              <a:off x="2785101"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97" name="Rectangle 5">
              <a:extLst>
                <a:ext uri="{FF2B5EF4-FFF2-40B4-BE49-F238E27FC236}">
                  <a16:creationId xmlns:a16="http://schemas.microsoft.com/office/drawing/2014/main" id="{398E24AA-E1A6-E633-0E9F-C9E541DF5DF6}"/>
                </a:ext>
              </a:extLst>
            </p:cNvPr>
            <p:cNvSpPr/>
            <p:nvPr/>
          </p:nvSpPr>
          <p:spPr>
            <a:xfrm>
              <a:off x="2354807"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98" name="Rectangle 8">
              <a:extLst>
                <a:ext uri="{FF2B5EF4-FFF2-40B4-BE49-F238E27FC236}">
                  <a16:creationId xmlns:a16="http://schemas.microsoft.com/office/drawing/2014/main" id="{0232F202-6AA5-8E3E-7B05-4D8C7193B239}"/>
                </a:ext>
              </a:extLst>
            </p:cNvPr>
            <p:cNvSpPr/>
            <p:nvPr/>
          </p:nvSpPr>
          <p:spPr>
            <a:xfrm>
              <a:off x="3213051"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99" name="Rectangle 9">
              <a:extLst>
                <a:ext uri="{FF2B5EF4-FFF2-40B4-BE49-F238E27FC236}">
                  <a16:creationId xmlns:a16="http://schemas.microsoft.com/office/drawing/2014/main" id="{A8F3C8CB-EC4A-7B9B-2B89-54C3B5E11948}"/>
                </a:ext>
              </a:extLst>
            </p:cNvPr>
            <p:cNvSpPr/>
            <p:nvPr/>
          </p:nvSpPr>
          <p:spPr>
            <a:xfrm>
              <a:off x="3643345" y="214281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00" name="Rectangle 10">
              <a:extLst>
                <a:ext uri="{FF2B5EF4-FFF2-40B4-BE49-F238E27FC236}">
                  <a16:creationId xmlns:a16="http://schemas.microsoft.com/office/drawing/2014/main" id="{2696F711-8260-2112-90D0-26DD4112C8F9}"/>
                </a:ext>
              </a:extLst>
            </p:cNvPr>
            <p:cNvSpPr/>
            <p:nvPr/>
          </p:nvSpPr>
          <p:spPr>
            <a:xfrm>
              <a:off x="4071925"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01" name="Rectangle 4">
              <a:extLst>
                <a:ext uri="{FF2B5EF4-FFF2-40B4-BE49-F238E27FC236}">
                  <a16:creationId xmlns:a16="http://schemas.microsoft.com/office/drawing/2014/main" id="{F3838DC9-5128-18D0-5929-399D637340F9}"/>
                </a:ext>
              </a:extLst>
            </p:cNvPr>
            <p:cNvSpPr/>
            <p:nvPr/>
          </p:nvSpPr>
          <p:spPr>
            <a:xfrm>
              <a:off x="4926749" y="214280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02" name="Rectangle 5">
              <a:extLst>
                <a:ext uri="{FF2B5EF4-FFF2-40B4-BE49-F238E27FC236}">
                  <a16:creationId xmlns:a16="http://schemas.microsoft.com/office/drawing/2014/main" id="{5691A143-E500-6CD8-CD0A-C75B807D6155}"/>
                </a:ext>
              </a:extLst>
            </p:cNvPr>
            <p:cNvSpPr/>
            <p:nvPr/>
          </p:nvSpPr>
          <p:spPr>
            <a:xfrm>
              <a:off x="4498799" y="21428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03" name="Rectangle 8">
              <a:extLst>
                <a:ext uri="{FF2B5EF4-FFF2-40B4-BE49-F238E27FC236}">
                  <a16:creationId xmlns:a16="http://schemas.microsoft.com/office/drawing/2014/main" id="{0510AE94-694E-2D36-6F1C-C5FD66AA6DE5}"/>
                </a:ext>
              </a:extLst>
            </p:cNvPr>
            <p:cNvSpPr/>
            <p:nvPr/>
          </p:nvSpPr>
          <p:spPr>
            <a:xfrm>
              <a:off x="5353623" y="21428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04" name="Rectangle 9">
              <a:extLst>
                <a:ext uri="{FF2B5EF4-FFF2-40B4-BE49-F238E27FC236}">
                  <a16:creationId xmlns:a16="http://schemas.microsoft.com/office/drawing/2014/main" id="{08CF86E4-4BCC-852B-9D55-0A26F146D48C}"/>
                </a:ext>
              </a:extLst>
            </p:cNvPr>
            <p:cNvSpPr/>
            <p:nvPr/>
          </p:nvSpPr>
          <p:spPr>
            <a:xfrm>
              <a:off x="578733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05" name="Rectangle 10">
              <a:extLst>
                <a:ext uri="{FF2B5EF4-FFF2-40B4-BE49-F238E27FC236}">
                  <a16:creationId xmlns:a16="http://schemas.microsoft.com/office/drawing/2014/main" id="{A3304B0F-DEB9-C387-769D-6C1D21F54C57}"/>
                </a:ext>
              </a:extLst>
            </p:cNvPr>
            <p:cNvSpPr/>
            <p:nvPr/>
          </p:nvSpPr>
          <p:spPr>
            <a:xfrm>
              <a:off x="621528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06" name="Rectangle 4">
              <a:extLst>
                <a:ext uri="{FF2B5EF4-FFF2-40B4-BE49-F238E27FC236}">
                  <a16:creationId xmlns:a16="http://schemas.microsoft.com/office/drawing/2014/main" id="{F7F2BA7F-4B49-EF50-1DFF-102BBE388693}"/>
                </a:ext>
              </a:extLst>
            </p:cNvPr>
            <p:cNvSpPr/>
            <p:nvPr/>
          </p:nvSpPr>
          <p:spPr>
            <a:xfrm>
              <a:off x="2785101"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07" name="Rectangle 5">
              <a:extLst>
                <a:ext uri="{FF2B5EF4-FFF2-40B4-BE49-F238E27FC236}">
                  <a16:creationId xmlns:a16="http://schemas.microsoft.com/office/drawing/2014/main" id="{8590B6BB-EF8A-DA7F-2F0E-C0CFB6C81261}"/>
                </a:ext>
              </a:extLst>
            </p:cNvPr>
            <p:cNvSpPr/>
            <p:nvPr/>
          </p:nvSpPr>
          <p:spPr>
            <a:xfrm>
              <a:off x="2354807"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08" name="Rectangle 8">
              <a:extLst>
                <a:ext uri="{FF2B5EF4-FFF2-40B4-BE49-F238E27FC236}">
                  <a16:creationId xmlns:a16="http://schemas.microsoft.com/office/drawing/2014/main" id="{DCF659FD-5AB1-9ADF-EBDE-8CA98D3EF290}"/>
                </a:ext>
              </a:extLst>
            </p:cNvPr>
            <p:cNvSpPr/>
            <p:nvPr/>
          </p:nvSpPr>
          <p:spPr>
            <a:xfrm>
              <a:off x="3213051"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9" name="Rectangle 9">
              <a:extLst>
                <a:ext uri="{FF2B5EF4-FFF2-40B4-BE49-F238E27FC236}">
                  <a16:creationId xmlns:a16="http://schemas.microsoft.com/office/drawing/2014/main" id="{3CF016BC-FBFC-9F10-79C7-329D906A55D3}"/>
                </a:ext>
              </a:extLst>
            </p:cNvPr>
            <p:cNvSpPr/>
            <p:nvPr/>
          </p:nvSpPr>
          <p:spPr>
            <a:xfrm>
              <a:off x="3643345"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0" name="Rectangle 10">
              <a:extLst>
                <a:ext uri="{FF2B5EF4-FFF2-40B4-BE49-F238E27FC236}">
                  <a16:creationId xmlns:a16="http://schemas.microsoft.com/office/drawing/2014/main" id="{A31B46DD-8A6C-9A15-807B-82773BC08873}"/>
                </a:ext>
              </a:extLst>
            </p:cNvPr>
            <p:cNvSpPr/>
            <p:nvPr/>
          </p:nvSpPr>
          <p:spPr>
            <a:xfrm>
              <a:off x="4071925" y="253800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11" name="Rectangle 4">
              <a:extLst>
                <a:ext uri="{FF2B5EF4-FFF2-40B4-BE49-F238E27FC236}">
                  <a16:creationId xmlns:a16="http://schemas.microsoft.com/office/drawing/2014/main" id="{6CB8A52D-6368-ADA6-8753-B29B7D0771E8}"/>
                </a:ext>
              </a:extLst>
            </p:cNvPr>
            <p:cNvSpPr/>
            <p:nvPr/>
          </p:nvSpPr>
          <p:spPr>
            <a:xfrm>
              <a:off x="4926749" y="25380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12" name="Rectangle 5">
              <a:extLst>
                <a:ext uri="{FF2B5EF4-FFF2-40B4-BE49-F238E27FC236}">
                  <a16:creationId xmlns:a16="http://schemas.microsoft.com/office/drawing/2014/main" id="{CB8230C6-EA19-FE01-FD55-257850CF60AC}"/>
                </a:ext>
              </a:extLst>
            </p:cNvPr>
            <p:cNvSpPr/>
            <p:nvPr/>
          </p:nvSpPr>
          <p:spPr>
            <a:xfrm>
              <a:off x="4498799" y="25380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13" name="Rectangle 8">
              <a:extLst>
                <a:ext uri="{FF2B5EF4-FFF2-40B4-BE49-F238E27FC236}">
                  <a16:creationId xmlns:a16="http://schemas.microsoft.com/office/drawing/2014/main" id="{848AC2C9-074E-0153-F820-541D44FDAD67}"/>
                </a:ext>
              </a:extLst>
            </p:cNvPr>
            <p:cNvSpPr/>
            <p:nvPr/>
          </p:nvSpPr>
          <p:spPr>
            <a:xfrm>
              <a:off x="5353623" y="253800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14" name="Rectangle 9">
              <a:extLst>
                <a:ext uri="{FF2B5EF4-FFF2-40B4-BE49-F238E27FC236}">
                  <a16:creationId xmlns:a16="http://schemas.microsoft.com/office/drawing/2014/main" id="{09E406FC-BF6E-233D-D75A-2A75428EA9C5}"/>
                </a:ext>
              </a:extLst>
            </p:cNvPr>
            <p:cNvSpPr/>
            <p:nvPr/>
          </p:nvSpPr>
          <p:spPr>
            <a:xfrm>
              <a:off x="578733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15" name="Rectangle 10">
              <a:extLst>
                <a:ext uri="{FF2B5EF4-FFF2-40B4-BE49-F238E27FC236}">
                  <a16:creationId xmlns:a16="http://schemas.microsoft.com/office/drawing/2014/main" id="{C0382306-AFD8-C1AA-0B19-537FEBF9426C}"/>
                </a:ext>
              </a:extLst>
            </p:cNvPr>
            <p:cNvSpPr/>
            <p:nvPr/>
          </p:nvSpPr>
          <p:spPr>
            <a:xfrm>
              <a:off x="621528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16" name="Rectangle 4">
              <a:extLst>
                <a:ext uri="{FF2B5EF4-FFF2-40B4-BE49-F238E27FC236}">
                  <a16:creationId xmlns:a16="http://schemas.microsoft.com/office/drawing/2014/main" id="{E34657F4-B723-034D-7D13-769984F51112}"/>
                </a:ext>
              </a:extLst>
            </p:cNvPr>
            <p:cNvSpPr/>
            <p:nvPr/>
          </p:nvSpPr>
          <p:spPr>
            <a:xfrm>
              <a:off x="2785101"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17" name="Rectangle 5">
              <a:extLst>
                <a:ext uri="{FF2B5EF4-FFF2-40B4-BE49-F238E27FC236}">
                  <a16:creationId xmlns:a16="http://schemas.microsoft.com/office/drawing/2014/main" id="{A691B82E-3F82-01BC-5F9C-E1CB73EB6138}"/>
                </a:ext>
              </a:extLst>
            </p:cNvPr>
            <p:cNvSpPr/>
            <p:nvPr/>
          </p:nvSpPr>
          <p:spPr>
            <a:xfrm>
              <a:off x="2354807"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18" name="Rectangle 8">
              <a:extLst>
                <a:ext uri="{FF2B5EF4-FFF2-40B4-BE49-F238E27FC236}">
                  <a16:creationId xmlns:a16="http://schemas.microsoft.com/office/drawing/2014/main" id="{89458F61-2C10-C1F5-FD03-593C64A3592E}"/>
                </a:ext>
              </a:extLst>
            </p:cNvPr>
            <p:cNvSpPr/>
            <p:nvPr/>
          </p:nvSpPr>
          <p:spPr>
            <a:xfrm>
              <a:off x="3213051"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19" name="Rectangle 9">
              <a:extLst>
                <a:ext uri="{FF2B5EF4-FFF2-40B4-BE49-F238E27FC236}">
                  <a16:creationId xmlns:a16="http://schemas.microsoft.com/office/drawing/2014/main" id="{C0E3A58A-B8F4-7AB5-1AC8-1DE144FF8239}"/>
                </a:ext>
              </a:extLst>
            </p:cNvPr>
            <p:cNvSpPr/>
            <p:nvPr/>
          </p:nvSpPr>
          <p:spPr>
            <a:xfrm>
              <a:off x="364334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20" name="Rectangle 10">
              <a:extLst>
                <a:ext uri="{FF2B5EF4-FFF2-40B4-BE49-F238E27FC236}">
                  <a16:creationId xmlns:a16="http://schemas.microsoft.com/office/drawing/2014/main" id="{90EBC5F5-94D6-2923-BA57-6C40C112089F}"/>
                </a:ext>
              </a:extLst>
            </p:cNvPr>
            <p:cNvSpPr/>
            <p:nvPr/>
          </p:nvSpPr>
          <p:spPr>
            <a:xfrm>
              <a:off x="407192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1" name="Rectangle 4">
              <a:extLst>
                <a:ext uri="{FF2B5EF4-FFF2-40B4-BE49-F238E27FC236}">
                  <a16:creationId xmlns:a16="http://schemas.microsoft.com/office/drawing/2014/main" id="{D5FF1B52-A1F2-6E41-CE8C-230CB0458A73}"/>
                </a:ext>
              </a:extLst>
            </p:cNvPr>
            <p:cNvSpPr/>
            <p:nvPr/>
          </p:nvSpPr>
          <p:spPr>
            <a:xfrm>
              <a:off x="4926749" y="292114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22" name="Rectangle 5">
              <a:extLst>
                <a:ext uri="{FF2B5EF4-FFF2-40B4-BE49-F238E27FC236}">
                  <a16:creationId xmlns:a16="http://schemas.microsoft.com/office/drawing/2014/main" id="{7B596C9D-8FF0-2BAF-6C5E-BC4E4AA5BF32}"/>
                </a:ext>
              </a:extLst>
            </p:cNvPr>
            <p:cNvSpPr/>
            <p:nvPr/>
          </p:nvSpPr>
          <p:spPr>
            <a:xfrm>
              <a:off x="4498799" y="2921148"/>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23" name="Rectangle 8">
              <a:extLst>
                <a:ext uri="{FF2B5EF4-FFF2-40B4-BE49-F238E27FC236}">
                  <a16:creationId xmlns:a16="http://schemas.microsoft.com/office/drawing/2014/main" id="{6A67D423-1040-7920-8AA4-5C3704D73ECA}"/>
                </a:ext>
              </a:extLst>
            </p:cNvPr>
            <p:cNvSpPr/>
            <p:nvPr/>
          </p:nvSpPr>
          <p:spPr>
            <a:xfrm>
              <a:off x="5353623" y="292114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24" name="Rectangle 9">
              <a:extLst>
                <a:ext uri="{FF2B5EF4-FFF2-40B4-BE49-F238E27FC236}">
                  <a16:creationId xmlns:a16="http://schemas.microsoft.com/office/drawing/2014/main" id="{4FBF95DD-988A-B7C0-980F-7695A3B10707}"/>
                </a:ext>
              </a:extLst>
            </p:cNvPr>
            <p:cNvSpPr/>
            <p:nvPr/>
          </p:nvSpPr>
          <p:spPr>
            <a:xfrm>
              <a:off x="578733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25" name="Rectangle 10">
              <a:extLst>
                <a:ext uri="{FF2B5EF4-FFF2-40B4-BE49-F238E27FC236}">
                  <a16:creationId xmlns:a16="http://schemas.microsoft.com/office/drawing/2014/main" id="{D44CF25F-2CA8-E46D-71BB-11CA83AA26ED}"/>
                </a:ext>
              </a:extLst>
            </p:cNvPr>
            <p:cNvSpPr/>
            <p:nvPr/>
          </p:nvSpPr>
          <p:spPr>
            <a:xfrm>
              <a:off x="621528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26" name="Rectangle 4">
              <a:extLst>
                <a:ext uri="{FF2B5EF4-FFF2-40B4-BE49-F238E27FC236}">
                  <a16:creationId xmlns:a16="http://schemas.microsoft.com/office/drawing/2014/main" id="{F371D882-BAE5-5754-CF03-2EE77FAB6B36}"/>
                </a:ext>
              </a:extLst>
            </p:cNvPr>
            <p:cNvSpPr/>
            <p:nvPr/>
          </p:nvSpPr>
          <p:spPr>
            <a:xfrm>
              <a:off x="2785101"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27" name="Rectangle 5">
              <a:extLst>
                <a:ext uri="{FF2B5EF4-FFF2-40B4-BE49-F238E27FC236}">
                  <a16:creationId xmlns:a16="http://schemas.microsoft.com/office/drawing/2014/main" id="{21B3ED27-5C00-3039-8FBB-2378DF065F5D}"/>
                </a:ext>
              </a:extLst>
            </p:cNvPr>
            <p:cNvSpPr/>
            <p:nvPr/>
          </p:nvSpPr>
          <p:spPr>
            <a:xfrm>
              <a:off x="2354807"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28" name="Rectangle 8">
              <a:extLst>
                <a:ext uri="{FF2B5EF4-FFF2-40B4-BE49-F238E27FC236}">
                  <a16:creationId xmlns:a16="http://schemas.microsoft.com/office/drawing/2014/main" id="{FB627EC2-37F9-8E2D-84ED-827449B79EB0}"/>
                </a:ext>
              </a:extLst>
            </p:cNvPr>
            <p:cNvSpPr/>
            <p:nvPr/>
          </p:nvSpPr>
          <p:spPr>
            <a:xfrm>
              <a:off x="3213051"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29" name="Rectangle 9">
              <a:extLst>
                <a:ext uri="{FF2B5EF4-FFF2-40B4-BE49-F238E27FC236}">
                  <a16:creationId xmlns:a16="http://schemas.microsoft.com/office/drawing/2014/main" id="{66331C35-C7BA-9465-E834-E750025CCA6C}"/>
                </a:ext>
              </a:extLst>
            </p:cNvPr>
            <p:cNvSpPr/>
            <p:nvPr/>
          </p:nvSpPr>
          <p:spPr>
            <a:xfrm>
              <a:off x="364334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30" name="Rectangle 10">
              <a:extLst>
                <a:ext uri="{FF2B5EF4-FFF2-40B4-BE49-F238E27FC236}">
                  <a16:creationId xmlns:a16="http://schemas.microsoft.com/office/drawing/2014/main" id="{BDB07790-E921-42D6-6287-DD170A52FEA7}"/>
                </a:ext>
              </a:extLst>
            </p:cNvPr>
            <p:cNvSpPr/>
            <p:nvPr/>
          </p:nvSpPr>
          <p:spPr>
            <a:xfrm>
              <a:off x="407192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31" name="Rectangle 4">
              <a:extLst>
                <a:ext uri="{FF2B5EF4-FFF2-40B4-BE49-F238E27FC236}">
                  <a16:creationId xmlns:a16="http://schemas.microsoft.com/office/drawing/2014/main" id="{E4CE89B7-672C-10F1-9209-E2D8E36EA448}"/>
                </a:ext>
              </a:extLst>
            </p:cNvPr>
            <p:cNvSpPr/>
            <p:nvPr/>
          </p:nvSpPr>
          <p:spPr>
            <a:xfrm>
              <a:off x="4926749" y="3308812"/>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32" name="Rectangle 5">
              <a:extLst>
                <a:ext uri="{FF2B5EF4-FFF2-40B4-BE49-F238E27FC236}">
                  <a16:creationId xmlns:a16="http://schemas.microsoft.com/office/drawing/2014/main" id="{32EFEACD-1583-CAF2-69EE-23FDF28E5A41}"/>
                </a:ext>
              </a:extLst>
            </p:cNvPr>
            <p:cNvSpPr/>
            <p:nvPr/>
          </p:nvSpPr>
          <p:spPr>
            <a:xfrm>
              <a:off x="4498799" y="33088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33" name="Rectangle 8">
              <a:extLst>
                <a:ext uri="{FF2B5EF4-FFF2-40B4-BE49-F238E27FC236}">
                  <a16:creationId xmlns:a16="http://schemas.microsoft.com/office/drawing/2014/main" id="{9CFE3827-D689-F333-6BE6-DC1F3B258FA0}"/>
                </a:ext>
              </a:extLst>
            </p:cNvPr>
            <p:cNvSpPr/>
            <p:nvPr/>
          </p:nvSpPr>
          <p:spPr>
            <a:xfrm>
              <a:off x="5353623" y="330881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34" name="Rectangle 9">
              <a:extLst>
                <a:ext uri="{FF2B5EF4-FFF2-40B4-BE49-F238E27FC236}">
                  <a16:creationId xmlns:a16="http://schemas.microsoft.com/office/drawing/2014/main" id="{9BFFAB0F-615C-34B0-2470-742EB7CDE2DC}"/>
                </a:ext>
              </a:extLst>
            </p:cNvPr>
            <p:cNvSpPr/>
            <p:nvPr/>
          </p:nvSpPr>
          <p:spPr>
            <a:xfrm>
              <a:off x="578733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35" name="Rectangle 10">
              <a:extLst>
                <a:ext uri="{FF2B5EF4-FFF2-40B4-BE49-F238E27FC236}">
                  <a16:creationId xmlns:a16="http://schemas.microsoft.com/office/drawing/2014/main" id="{147EFC36-E54A-4111-5D94-058B6277810D}"/>
                </a:ext>
              </a:extLst>
            </p:cNvPr>
            <p:cNvSpPr/>
            <p:nvPr/>
          </p:nvSpPr>
          <p:spPr>
            <a:xfrm>
              <a:off x="621528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36" name="Rectangle 4">
              <a:extLst>
                <a:ext uri="{FF2B5EF4-FFF2-40B4-BE49-F238E27FC236}">
                  <a16:creationId xmlns:a16="http://schemas.microsoft.com/office/drawing/2014/main" id="{57980908-1B66-4125-4310-A35677123EF6}"/>
                </a:ext>
              </a:extLst>
            </p:cNvPr>
            <p:cNvSpPr/>
            <p:nvPr/>
          </p:nvSpPr>
          <p:spPr>
            <a:xfrm>
              <a:off x="2785101"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37" name="Rectangle 5">
              <a:extLst>
                <a:ext uri="{FF2B5EF4-FFF2-40B4-BE49-F238E27FC236}">
                  <a16:creationId xmlns:a16="http://schemas.microsoft.com/office/drawing/2014/main" id="{A4F7360C-BE80-68FC-CBCD-6C6EA3499568}"/>
                </a:ext>
              </a:extLst>
            </p:cNvPr>
            <p:cNvSpPr/>
            <p:nvPr/>
          </p:nvSpPr>
          <p:spPr>
            <a:xfrm>
              <a:off x="2354807"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8" name="Rectangle 8">
              <a:extLst>
                <a:ext uri="{FF2B5EF4-FFF2-40B4-BE49-F238E27FC236}">
                  <a16:creationId xmlns:a16="http://schemas.microsoft.com/office/drawing/2014/main" id="{3D7A565F-26D4-8F7A-DB39-DACCF7C301CB}"/>
                </a:ext>
              </a:extLst>
            </p:cNvPr>
            <p:cNvSpPr/>
            <p:nvPr/>
          </p:nvSpPr>
          <p:spPr>
            <a:xfrm>
              <a:off x="3213051"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39" name="Rectangle 9">
              <a:extLst>
                <a:ext uri="{FF2B5EF4-FFF2-40B4-BE49-F238E27FC236}">
                  <a16:creationId xmlns:a16="http://schemas.microsoft.com/office/drawing/2014/main" id="{FEF6B429-FA2B-4089-C432-A5D4EAA23A98}"/>
                </a:ext>
              </a:extLst>
            </p:cNvPr>
            <p:cNvSpPr/>
            <p:nvPr/>
          </p:nvSpPr>
          <p:spPr>
            <a:xfrm>
              <a:off x="364334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40" name="Rectangle 10">
              <a:extLst>
                <a:ext uri="{FF2B5EF4-FFF2-40B4-BE49-F238E27FC236}">
                  <a16:creationId xmlns:a16="http://schemas.microsoft.com/office/drawing/2014/main" id="{CB701250-BAFE-5260-A8DF-24B3BDCD9E5C}"/>
                </a:ext>
              </a:extLst>
            </p:cNvPr>
            <p:cNvSpPr/>
            <p:nvPr/>
          </p:nvSpPr>
          <p:spPr>
            <a:xfrm>
              <a:off x="407192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41" name="Rectangle 4">
              <a:extLst>
                <a:ext uri="{FF2B5EF4-FFF2-40B4-BE49-F238E27FC236}">
                  <a16:creationId xmlns:a16="http://schemas.microsoft.com/office/drawing/2014/main" id="{C010C686-F239-6F99-5B46-F499853F58CC}"/>
                </a:ext>
              </a:extLst>
            </p:cNvPr>
            <p:cNvSpPr/>
            <p:nvPr/>
          </p:nvSpPr>
          <p:spPr>
            <a:xfrm>
              <a:off x="4926749" y="37051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42" name="Rectangle 5">
              <a:extLst>
                <a:ext uri="{FF2B5EF4-FFF2-40B4-BE49-F238E27FC236}">
                  <a16:creationId xmlns:a16="http://schemas.microsoft.com/office/drawing/2014/main" id="{A6FE1FC9-B91C-C2CC-5B4E-06A4D657D0BC}"/>
                </a:ext>
              </a:extLst>
            </p:cNvPr>
            <p:cNvSpPr/>
            <p:nvPr/>
          </p:nvSpPr>
          <p:spPr>
            <a:xfrm>
              <a:off x="4498799" y="37051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43" name="Rectangle 8">
              <a:extLst>
                <a:ext uri="{FF2B5EF4-FFF2-40B4-BE49-F238E27FC236}">
                  <a16:creationId xmlns:a16="http://schemas.microsoft.com/office/drawing/2014/main" id="{58604601-12D5-F90E-32F7-F170315A17EA}"/>
                </a:ext>
              </a:extLst>
            </p:cNvPr>
            <p:cNvSpPr/>
            <p:nvPr/>
          </p:nvSpPr>
          <p:spPr>
            <a:xfrm>
              <a:off x="5353623" y="3705114"/>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44" name="Rectangle 9">
              <a:extLst>
                <a:ext uri="{FF2B5EF4-FFF2-40B4-BE49-F238E27FC236}">
                  <a16:creationId xmlns:a16="http://schemas.microsoft.com/office/drawing/2014/main" id="{1E4DB558-AF7E-B95E-D0AD-37B5BCCC323F}"/>
                </a:ext>
              </a:extLst>
            </p:cNvPr>
            <p:cNvSpPr/>
            <p:nvPr/>
          </p:nvSpPr>
          <p:spPr>
            <a:xfrm>
              <a:off x="578733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45" name="Rectangle 10">
              <a:extLst>
                <a:ext uri="{FF2B5EF4-FFF2-40B4-BE49-F238E27FC236}">
                  <a16:creationId xmlns:a16="http://schemas.microsoft.com/office/drawing/2014/main" id="{A0666BA4-14CA-6E6A-A52E-F1D8E49A35A2}"/>
                </a:ext>
              </a:extLst>
            </p:cNvPr>
            <p:cNvSpPr/>
            <p:nvPr/>
          </p:nvSpPr>
          <p:spPr>
            <a:xfrm>
              <a:off x="621528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46" name="Rectangle 4">
              <a:extLst>
                <a:ext uri="{FF2B5EF4-FFF2-40B4-BE49-F238E27FC236}">
                  <a16:creationId xmlns:a16="http://schemas.microsoft.com/office/drawing/2014/main" id="{09CC9A1C-0FF5-DA8D-9B81-D2E78337E476}"/>
                </a:ext>
              </a:extLst>
            </p:cNvPr>
            <p:cNvSpPr/>
            <p:nvPr/>
          </p:nvSpPr>
          <p:spPr>
            <a:xfrm>
              <a:off x="2785101"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7" name="Rectangle 5">
              <a:extLst>
                <a:ext uri="{FF2B5EF4-FFF2-40B4-BE49-F238E27FC236}">
                  <a16:creationId xmlns:a16="http://schemas.microsoft.com/office/drawing/2014/main" id="{3CF680CF-E2FC-EFFB-6AE7-F826C7856EB2}"/>
                </a:ext>
              </a:extLst>
            </p:cNvPr>
            <p:cNvSpPr/>
            <p:nvPr/>
          </p:nvSpPr>
          <p:spPr>
            <a:xfrm>
              <a:off x="2354807"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48" name="Rectangle 8">
              <a:extLst>
                <a:ext uri="{FF2B5EF4-FFF2-40B4-BE49-F238E27FC236}">
                  <a16:creationId xmlns:a16="http://schemas.microsoft.com/office/drawing/2014/main" id="{AD075D0B-8562-6A6D-01EC-69388594C105}"/>
                </a:ext>
              </a:extLst>
            </p:cNvPr>
            <p:cNvSpPr/>
            <p:nvPr/>
          </p:nvSpPr>
          <p:spPr>
            <a:xfrm>
              <a:off x="3213051"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49" name="Rectangle 9">
              <a:extLst>
                <a:ext uri="{FF2B5EF4-FFF2-40B4-BE49-F238E27FC236}">
                  <a16:creationId xmlns:a16="http://schemas.microsoft.com/office/drawing/2014/main" id="{CBC0E90D-5498-5DC2-A9E5-3206EE5E5824}"/>
                </a:ext>
              </a:extLst>
            </p:cNvPr>
            <p:cNvSpPr/>
            <p:nvPr/>
          </p:nvSpPr>
          <p:spPr>
            <a:xfrm>
              <a:off x="364334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50" name="Rectangle 10">
              <a:extLst>
                <a:ext uri="{FF2B5EF4-FFF2-40B4-BE49-F238E27FC236}">
                  <a16:creationId xmlns:a16="http://schemas.microsoft.com/office/drawing/2014/main" id="{43215DC0-4AF1-DBA1-C550-99928887A67E}"/>
                </a:ext>
              </a:extLst>
            </p:cNvPr>
            <p:cNvSpPr/>
            <p:nvPr/>
          </p:nvSpPr>
          <p:spPr>
            <a:xfrm>
              <a:off x="407192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1" name="Rectangle 4">
              <a:extLst>
                <a:ext uri="{FF2B5EF4-FFF2-40B4-BE49-F238E27FC236}">
                  <a16:creationId xmlns:a16="http://schemas.microsoft.com/office/drawing/2014/main" id="{93B8FC98-9E58-4015-63F9-1F72AEF57E26}"/>
                </a:ext>
              </a:extLst>
            </p:cNvPr>
            <p:cNvSpPr/>
            <p:nvPr/>
          </p:nvSpPr>
          <p:spPr>
            <a:xfrm>
              <a:off x="4926749" y="40935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52" name="Rectangle 5">
              <a:extLst>
                <a:ext uri="{FF2B5EF4-FFF2-40B4-BE49-F238E27FC236}">
                  <a16:creationId xmlns:a16="http://schemas.microsoft.com/office/drawing/2014/main" id="{FB2F67C9-DE08-FDBD-0D2B-CCD63210458A}"/>
                </a:ext>
              </a:extLst>
            </p:cNvPr>
            <p:cNvSpPr/>
            <p:nvPr/>
          </p:nvSpPr>
          <p:spPr>
            <a:xfrm>
              <a:off x="4498799" y="40936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53" name="Rectangle 8">
              <a:extLst>
                <a:ext uri="{FF2B5EF4-FFF2-40B4-BE49-F238E27FC236}">
                  <a16:creationId xmlns:a16="http://schemas.microsoft.com/office/drawing/2014/main" id="{74AAC2BF-15F1-691A-9D58-52609BA83861}"/>
                </a:ext>
              </a:extLst>
            </p:cNvPr>
            <p:cNvSpPr/>
            <p:nvPr/>
          </p:nvSpPr>
          <p:spPr>
            <a:xfrm>
              <a:off x="5353623" y="40935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54" name="Rectangle 9">
              <a:extLst>
                <a:ext uri="{FF2B5EF4-FFF2-40B4-BE49-F238E27FC236}">
                  <a16:creationId xmlns:a16="http://schemas.microsoft.com/office/drawing/2014/main" id="{8897FBCD-3F6C-43A1-4614-CDEE83265059}"/>
                </a:ext>
              </a:extLst>
            </p:cNvPr>
            <p:cNvSpPr/>
            <p:nvPr/>
          </p:nvSpPr>
          <p:spPr>
            <a:xfrm>
              <a:off x="5787337" y="409359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55" name="Rectangle 10">
              <a:extLst>
                <a:ext uri="{FF2B5EF4-FFF2-40B4-BE49-F238E27FC236}">
                  <a16:creationId xmlns:a16="http://schemas.microsoft.com/office/drawing/2014/main" id="{14D61FDA-20D5-0C1B-FE63-2A7C17AF4442}"/>
                </a:ext>
              </a:extLst>
            </p:cNvPr>
            <p:cNvSpPr/>
            <p:nvPr/>
          </p:nvSpPr>
          <p:spPr>
            <a:xfrm>
              <a:off x="6215287" y="40935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56" name="Rectangle 4">
              <a:extLst>
                <a:ext uri="{FF2B5EF4-FFF2-40B4-BE49-F238E27FC236}">
                  <a16:creationId xmlns:a16="http://schemas.microsoft.com/office/drawing/2014/main" id="{425ED12E-E242-9E42-D403-2F97F01FA793}"/>
                </a:ext>
              </a:extLst>
            </p:cNvPr>
            <p:cNvSpPr/>
            <p:nvPr/>
          </p:nvSpPr>
          <p:spPr>
            <a:xfrm>
              <a:off x="2785101"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57" name="Rectangle 5">
              <a:extLst>
                <a:ext uri="{FF2B5EF4-FFF2-40B4-BE49-F238E27FC236}">
                  <a16:creationId xmlns:a16="http://schemas.microsoft.com/office/drawing/2014/main" id="{1147CE01-6118-6260-1635-E900E5BDD920}"/>
                </a:ext>
              </a:extLst>
            </p:cNvPr>
            <p:cNvSpPr/>
            <p:nvPr/>
          </p:nvSpPr>
          <p:spPr>
            <a:xfrm>
              <a:off x="2354807"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58" name="Rectangle 8">
              <a:extLst>
                <a:ext uri="{FF2B5EF4-FFF2-40B4-BE49-F238E27FC236}">
                  <a16:creationId xmlns:a16="http://schemas.microsoft.com/office/drawing/2014/main" id="{2B8D66CE-FFB5-8460-A9AE-5AF2AC9B278C}"/>
                </a:ext>
              </a:extLst>
            </p:cNvPr>
            <p:cNvSpPr/>
            <p:nvPr/>
          </p:nvSpPr>
          <p:spPr>
            <a:xfrm>
              <a:off x="3213051"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59" name="Rectangle 9">
              <a:extLst>
                <a:ext uri="{FF2B5EF4-FFF2-40B4-BE49-F238E27FC236}">
                  <a16:creationId xmlns:a16="http://schemas.microsoft.com/office/drawing/2014/main" id="{9FA177D9-5022-298C-0450-D4173F6E5568}"/>
                </a:ext>
              </a:extLst>
            </p:cNvPr>
            <p:cNvSpPr/>
            <p:nvPr/>
          </p:nvSpPr>
          <p:spPr>
            <a:xfrm>
              <a:off x="364334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60" name="Rectangle 10">
              <a:extLst>
                <a:ext uri="{FF2B5EF4-FFF2-40B4-BE49-F238E27FC236}">
                  <a16:creationId xmlns:a16="http://schemas.microsoft.com/office/drawing/2014/main" id="{6C56D40A-F72F-9CBE-DEE3-03882D197490}"/>
                </a:ext>
              </a:extLst>
            </p:cNvPr>
            <p:cNvSpPr/>
            <p:nvPr/>
          </p:nvSpPr>
          <p:spPr>
            <a:xfrm>
              <a:off x="407192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61" name="Rectangle 4">
              <a:extLst>
                <a:ext uri="{FF2B5EF4-FFF2-40B4-BE49-F238E27FC236}">
                  <a16:creationId xmlns:a16="http://schemas.microsoft.com/office/drawing/2014/main" id="{A76252EB-725A-AA26-F74C-5F42BD8F37FC}"/>
                </a:ext>
              </a:extLst>
            </p:cNvPr>
            <p:cNvSpPr/>
            <p:nvPr/>
          </p:nvSpPr>
          <p:spPr>
            <a:xfrm>
              <a:off x="4926749" y="448684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62" name="Rectangle 5">
              <a:extLst>
                <a:ext uri="{FF2B5EF4-FFF2-40B4-BE49-F238E27FC236}">
                  <a16:creationId xmlns:a16="http://schemas.microsoft.com/office/drawing/2014/main" id="{4139510D-32DB-BF06-F4DD-7FD20676BBB8}"/>
                </a:ext>
              </a:extLst>
            </p:cNvPr>
            <p:cNvSpPr/>
            <p:nvPr/>
          </p:nvSpPr>
          <p:spPr>
            <a:xfrm>
              <a:off x="4498799" y="448684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63" name="Rectangle 8">
              <a:extLst>
                <a:ext uri="{FF2B5EF4-FFF2-40B4-BE49-F238E27FC236}">
                  <a16:creationId xmlns:a16="http://schemas.microsoft.com/office/drawing/2014/main" id="{77991953-00B7-8432-FE0F-B63DB489F1CC}"/>
                </a:ext>
              </a:extLst>
            </p:cNvPr>
            <p:cNvSpPr/>
            <p:nvPr/>
          </p:nvSpPr>
          <p:spPr>
            <a:xfrm>
              <a:off x="5353623" y="448684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64" name="Rectangle 9">
              <a:extLst>
                <a:ext uri="{FF2B5EF4-FFF2-40B4-BE49-F238E27FC236}">
                  <a16:creationId xmlns:a16="http://schemas.microsoft.com/office/drawing/2014/main" id="{D4747C93-8FF4-2165-319B-2C8A1D28319C}"/>
                </a:ext>
              </a:extLst>
            </p:cNvPr>
            <p:cNvSpPr/>
            <p:nvPr/>
          </p:nvSpPr>
          <p:spPr>
            <a:xfrm>
              <a:off x="5787337" y="448684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65" name="Rectangle 10">
              <a:extLst>
                <a:ext uri="{FF2B5EF4-FFF2-40B4-BE49-F238E27FC236}">
                  <a16:creationId xmlns:a16="http://schemas.microsoft.com/office/drawing/2014/main" id="{A9D6C350-586E-A8A8-8C3D-8E61F1F13782}"/>
                </a:ext>
              </a:extLst>
            </p:cNvPr>
            <p:cNvSpPr/>
            <p:nvPr/>
          </p:nvSpPr>
          <p:spPr>
            <a:xfrm>
              <a:off x="6215287" y="448684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66" name="Rectangle 36">
              <a:extLst>
                <a:ext uri="{FF2B5EF4-FFF2-40B4-BE49-F238E27FC236}">
                  <a16:creationId xmlns:a16="http://schemas.microsoft.com/office/drawing/2014/main" id="{DC72F554-684F-568F-381D-6136A58CC413}"/>
                </a:ext>
              </a:extLst>
            </p:cNvPr>
            <p:cNvSpPr/>
            <p:nvPr/>
          </p:nvSpPr>
          <p:spPr>
            <a:xfrm>
              <a:off x="1011386" y="2963027"/>
              <a:ext cx="1341708" cy="307777"/>
            </a:xfrm>
            <a:prstGeom prst="rect">
              <a:avLst/>
            </a:prstGeom>
          </p:spPr>
          <p:txBody>
            <a:bodyPr wrap="square">
              <a:spAutoFit/>
            </a:bodyPr>
            <a:lstStyle/>
            <a:p>
              <a:r>
                <a:rPr lang="pt-BR" sz="1400" dirty="0"/>
                <a:t>Treinamento 6</a:t>
              </a:r>
            </a:p>
          </p:txBody>
        </p:sp>
        <p:sp>
          <p:nvSpPr>
            <p:cNvPr id="167" name="Rectangle 36">
              <a:extLst>
                <a:ext uri="{FF2B5EF4-FFF2-40B4-BE49-F238E27FC236}">
                  <a16:creationId xmlns:a16="http://schemas.microsoft.com/office/drawing/2014/main" id="{9DD9DC18-3337-285E-E1E4-6D19CF59BD0A}"/>
                </a:ext>
              </a:extLst>
            </p:cNvPr>
            <p:cNvSpPr/>
            <p:nvPr/>
          </p:nvSpPr>
          <p:spPr>
            <a:xfrm>
              <a:off x="1011385" y="3351436"/>
              <a:ext cx="1341707" cy="307777"/>
            </a:xfrm>
            <a:prstGeom prst="rect">
              <a:avLst/>
            </a:prstGeom>
          </p:spPr>
          <p:txBody>
            <a:bodyPr wrap="square">
              <a:spAutoFit/>
            </a:bodyPr>
            <a:lstStyle/>
            <a:p>
              <a:r>
                <a:rPr lang="pt-BR" sz="1400" dirty="0"/>
                <a:t>Treinamento 7</a:t>
              </a:r>
            </a:p>
          </p:txBody>
        </p:sp>
        <p:sp>
          <p:nvSpPr>
            <p:cNvPr id="168" name="Rectangle 36">
              <a:extLst>
                <a:ext uri="{FF2B5EF4-FFF2-40B4-BE49-F238E27FC236}">
                  <a16:creationId xmlns:a16="http://schemas.microsoft.com/office/drawing/2014/main" id="{3DC36A96-8AF6-CFA0-CD37-9C2778EAD355}"/>
                </a:ext>
              </a:extLst>
            </p:cNvPr>
            <p:cNvSpPr/>
            <p:nvPr/>
          </p:nvSpPr>
          <p:spPr>
            <a:xfrm>
              <a:off x="1011385" y="3750042"/>
              <a:ext cx="1341707" cy="307777"/>
            </a:xfrm>
            <a:prstGeom prst="rect">
              <a:avLst/>
            </a:prstGeom>
          </p:spPr>
          <p:txBody>
            <a:bodyPr wrap="square">
              <a:spAutoFit/>
            </a:bodyPr>
            <a:lstStyle/>
            <a:p>
              <a:r>
                <a:rPr lang="pt-BR" sz="1400" dirty="0"/>
                <a:t>Treinamento 8</a:t>
              </a:r>
            </a:p>
          </p:txBody>
        </p:sp>
        <p:sp>
          <p:nvSpPr>
            <p:cNvPr id="169" name="Rectangle 36">
              <a:extLst>
                <a:ext uri="{FF2B5EF4-FFF2-40B4-BE49-F238E27FC236}">
                  <a16:creationId xmlns:a16="http://schemas.microsoft.com/office/drawing/2014/main" id="{02C99D41-A08C-CE6C-57A5-58FE911361CE}"/>
                </a:ext>
              </a:extLst>
            </p:cNvPr>
            <p:cNvSpPr/>
            <p:nvPr/>
          </p:nvSpPr>
          <p:spPr>
            <a:xfrm>
              <a:off x="1011385" y="4141357"/>
              <a:ext cx="1337250" cy="307777"/>
            </a:xfrm>
            <a:prstGeom prst="rect">
              <a:avLst/>
            </a:prstGeom>
          </p:spPr>
          <p:txBody>
            <a:bodyPr wrap="square">
              <a:spAutoFit/>
            </a:bodyPr>
            <a:lstStyle/>
            <a:p>
              <a:r>
                <a:rPr lang="pt-BR" sz="1400" dirty="0"/>
                <a:t>Treinamento 9</a:t>
              </a:r>
            </a:p>
          </p:txBody>
        </p:sp>
        <p:sp>
          <p:nvSpPr>
            <p:cNvPr id="170" name="Rectangle 36">
              <a:extLst>
                <a:ext uri="{FF2B5EF4-FFF2-40B4-BE49-F238E27FC236}">
                  <a16:creationId xmlns:a16="http://schemas.microsoft.com/office/drawing/2014/main" id="{8EF1154B-FF44-17A9-9E88-0B824CD664E7}"/>
                </a:ext>
              </a:extLst>
            </p:cNvPr>
            <p:cNvSpPr/>
            <p:nvPr/>
          </p:nvSpPr>
          <p:spPr>
            <a:xfrm>
              <a:off x="1013461" y="4514169"/>
              <a:ext cx="1337250" cy="307777"/>
            </a:xfrm>
            <a:prstGeom prst="rect">
              <a:avLst/>
            </a:prstGeom>
          </p:spPr>
          <p:txBody>
            <a:bodyPr wrap="square">
              <a:spAutoFit/>
            </a:bodyPr>
            <a:lstStyle/>
            <a:p>
              <a:r>
                <a:rPr lang="pt-BR" sz="1400" dirty="0"/>
                <a:t>Treinamento 10</a:t>
              </a:r>
            </a:p>
          </p:txBody>
        </p:sp>
      </p:grpSp>
    </p:spTree>
    <p:extLst>
      <p:ext uri="{BB962C8B-B14F-4D97-AF65-F5344CB8AC3E}">
        <p14:creationId xmlns:p14="http://schemas.microsoft.com/office/powerpoint/2010/main" val="412729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2949-AA2A-78BE-831B-67A7AE5AB555}"/>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945F73D8-097B-0F49-0490-91BBF0A6A45E}"/>
              </a:ext>
            </a:extLst>
          </p:cNvPr>
          <p:cNvSpPr>
            <a:spLocks noGrp="1"/>
          </p:cNvSpPr>
          <p:nvPr>
            <p:ph idx="1"/>
          </p:nvPr>
        </p:nvSpPr>
        <p:spPr>
          <a:xfrm>
            <a:off x="838200" y="1825624"/>
            <a:ext cx="11152695" cy="5032375"/>
          </a:xfrm>
        </p:spPr>
        <p:txBody>
          <a:bodyPr/>
          <a:lstStyle/>
          <a:p>
            <a:r>
              <a:rPr lang="pt-BR" b="0" i="0" dirty="0">
                <a:solidFill>
                  <a:srgbClr val="0F0F0F"/>
                </a:solidFill>
                <a:effectLst/>
                <a:latin typeface="Söhne"/>
              </a:rPr>
              <a:t>A validação cruzada é uma técnica utilizada para </a:t>
            </a:r>
            <a:r>
              <a:rPr lang="pt-BR" b="1" i="1" dirty="0">
                <a:solidFill>
                  <a:srgbClr val="00B050"/>
                </a:solidFill>
                <a:effectLst/>
                <a:latin typeface="Söhne"/>
              </a:rPr>
              <a:t>avaliar quantitativamente o desempenho</a:t>
            </a:r>
            <a:r>
              <a:rPr lang="pt-BR" b="0" i="0" dirty="0">
                <a:solidFill>
                  <a:srgbClr val="0F0F0F"/>
                </a:solidFill>
                <a:effectLst/>
                <a:latin typeface="Söhne"/>
              </a:rPr>
              <a:t> de um </a:t>
            </a:r>
            <a:r>
              <a:rPr lang="pt-BR" b="1" i="1" dirty="0">
                <a:solidFill>
                  <a:srgbClr val="7030A0"/>
                </a:solidFill>
                <a:effectLst/>
                <a:latin typeface="Söhne"/>
              </a:rPr>
              <a:t>modelo</a:t>
            </a:r>
            <a:r>
              <a:rPr lang="pt-BR" b="0" i="0" dirty="0">
                <a:solidFill>
                  <a:srgbClr val="0F0F0F"/>
                </a:solidFill>
                <a:effectLst/>
                <a:latin typeface="Söhne"/>
              </a:rPr>
              <a:t> e </a:t>
            </a:r>
            <a:r>
              <a:rPr lang="pt-BR" b="1" i="1" dirty="0">
                <a:solidFill>
                  <a:srgbClr val="00B050"/>
                </a:solidFill>
                <a:effectLst/>
                <a:latin typeface="Söhne"/>
              </a:rPr>
              <a:t>garantir que ele generalize bem para dados inéditos</a:t>
            </a:r>
            <a:r>
              <a:rPr lang="pt-BR" b="0" i="0" dirty="0">
                <a:solidFill>
                  <a:srgbClr val="0F0F0F"/>
                </a:solidFill>
                <a:effectLst/>
                <a:latin typeface="Söhne"/>
              </a:rPr>
              <a:t>, evitando assim problemas de subajuste ou sobreajuste.</a:t>
            </a:r>
          </a:p>
          <a:p>
            <a:r>
              <a:rPr lang="pt-BR" b="0" i="0" dirty="0">
                <a:solidFill>
                  <a:srgbClr val="0F0F0F"/>
                </a:solidFill>
                <a:effectLst/>
                <a:latin typeface="Söhne"/>
              </a:rPr>
              <a:t>O processo de validação cruzada envolve </a:t>
            </a:r>
            <a:r>
              <a:rPr lang="pt-BR" b="1" i="1" dirty="0">
                <a:solidFill>
                  <a:srgbClr val="7030A0"/>
                </a:solidFill>
                <a:effectLst/>
                <a:latin typeface="Söhne"/>
              </a:rPr>
              <a:t>dividir o conjunto total de dados em subconjuntos</a:t>
            </a:r>
            <a:r>
              <a:rPr lang="pt-BR" b="0" i="0" dirty="0">
                <a:solidFill>
                  <a:srgbClr val="0F0F0F"/>
                </a:solidFill>
                <a:effectLst/>
                <a:latin typeface="Söhne"/>
              </a:rPr>
              <a:t> e realizar </a:t>
            </a:r>
            <a:r>
              <a:rPr lang="pt-BR" b="1" i="1" dirty="0">
                <a:solidFill>
                  <a:srgbClr val="7030A0"/>
                </a:solidFill>
                <a:effectLst/>
                <a:latin typeface="Söhne"/>
              </a:rPr>
              <a:t>várias rodadas de treinamento e teste </a:t>
            </a:r>
            <a:r>
              <a:rPr lang="pt-BR" b="0" i="0" dirty="0">
                <a:solidFill>
                  <a:srgbClr val="0F0F0F"/>
                </a:solidFill>
                <a:effectLst/>
                <a:latin typeface="Söhne"/>
              </a:rPr>
              <a:t>do modelo em </a:t>
            </a:r>
            <a:r>
              <a:rPr lang="pt-BR" b="1" i="1" dirty="0">
                <a:solidFill>
                  <a:srgbClr val="7030A0"/>
                </a:solidFill>
                <a:effectLst/>
                <a:latin typeface="Söhne"/>
              </a:rPr>
              <a:t>diferentes combinações desses subconjuntos</a:t>
            </a:r>
            <a:r>
              <a:rPr lang="pt-BR" dirty="0">
                <a:solidFill>
                  <a:srgbClr val="0F0F0F"/>
                </a:solidFill>
                <a:latin typeface="Söhne"/>
              </a:rPr>
              <a:t>.</a:t>
            </a:r>
            <a:endParaRPr lang="pt-BR" b="0" i="0" dirty="0">
              <a:solidFill>
                <a:srgbClr val="0F0F0F"/>
              </a:solidFill>
              <a:effectLst/>
              <a:latin typeface="Söhne"/>
            </a:endParaRPr>
          </a:p>
          <a:p>
            <a:r>
              <a:rPr lang="pt-BR" b="0" i="0" dirty="0">
                <a:solidFill>
                  <a:srgbClr val="0F0F0F"/>
                </a:solidFill>
                <a:effectLst/>
                <a:latin typeface="Söhne"/>
              </a:rPr>
              <a:t>A validação cruzada é uma ferramenta importante para comparar e selecionar modelos e para </a:t>
            </a:r>
            <a:r>
              <a:rPr lang="pt-BR" b="1" i="1" dirty="0">
                <a:solidFill>
                  <a:srgbClr val="0070C0"/>
                </a:solidFill>
                <a:effectLst/>
                <a:latin typeface="Söhne"/>
              </a:rPr>
              <a:t>ajustar hiperparâmetros</a:t>
            </a:r>
            <a:r>
              <a:rPr lang="pt-BR" b="0" i="0" dirty="0">
                <a:solidFill>
                  <a:srgbClr val="0F0F0F"/>
                </a:solidFill>
                <a:effectLst/>
                <a:latin typeface="Söhne"/>
              </a:rPr>
              <a:t> como, por exemplo, o </a:t>
            </a:r>
            <a:r>
              <a:rPr lang="pt-BR" b="1" i="1" dirty="0">
                <a:solidFill>
                  <a:srgbClr val="0070C0"/>
                </a:solidFill>
                <a:effectLst/>
                <a:latin typeface="Söhne"/>
              </a:rPr>
              <a:t>passo de aprendizagem</a:t>
            </a:r>
            <a:r>
              <a:rPr lang="pt-BR" b="0" i="0" dirty="0">
                <a:solidFill>
                  <a:srgbClr val="0F0F0F"/>
                </a:solidFill>
                <a:effectLst/>
                <a:latin typeface="Söhne"/>
              </a:rPr>
              <a:t>, o </a:t>
            </a:r>
            <a:r>
              <a:rPr lang="pt-BR" b="1" i="1" dirty="0">
                <a:solidFill>
                  <a:srgbClr val="0070C0"/>
                </a:solidFill>
                <a:effectLst/>
                <a:latin typeface="Söhne"/>
              </a:rPr>
              <a:t>grau do polinômio</a:t>
            </a:r>
            <a:r>
              <a:rPr lang="pt-BR" b="0" i="0" dirty="0">
                <a:solidFill>
                  <a:srgbClr val="0F0F0F"/>
                </a:solidFill>
                <a:effectLst/>
                <a:latin typeface="Söhne"/>
              </a:rPr>
              <a:t> da função hipótese, etc.</a:t>
            </a:r>
          </a:p>
        </p:txBody>
      </p:sp>
    </p:spTree>
    <p:extLst>
      <p:ext uri="{BB962C8B-B14F-4D97-AF65-F5344CB8AC3E}">
        <p14:creationId xmlns:p14="http://schemas.microsoft.com/office/powerpoint/2010/main" val="1014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3A0A-FF84-5176-6AB3-C461B7BCB8CA}"/>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191BF4C-9AB1-8D9D-C795-058F9A528591}"/>
              </a:ext>
            </a:extLst>
          </p:cNvPr>
          <p:cNvSpPr>
            <a:spLocks noGrp="1"/>
          </p:cNvSpPr>
          <p:nvPr>
            <p:ph idx="1"/>
          </p:nvPr>
        </p:nvSpPr>
        <p:spPr>
          <a:xfrm>
            <a:off x="838199" y="1825624"/>
            <a:ext cx="11133841" cy="5032375"/>
          </a:xfrm>
        </p:spPr>
        <p:txBody>
          <a:bodyPr>
            <a:normAutofit lnSpcReduction="10000"/>
          </a:bodyPr>
          <a:lstStyle/>
          <a:p>
            <a:r>
              <a:rPr lang="pt-BR" dirty="0"/>
              <a:t>O </a:t>
            </a:r>
            <a:r>
              <a:rPr lang="pt-BR" b="1" i="1" dirty="0">
                <a:solidFill>
                  <a:srgbClr val="0070C0"/>
                </a:solidFill>
              </a:rPr>
              <a:t>objetivo</a:t>
            </a:r>
            <a:r>
              <a:rPr lang="pt-BR" dirty="0"/>
              <a:t> da </a:t>
            </a:r>
            <a:r>
              <a:rPr lang="pt-BR" b="1" i="1" dirty="0"/>
              <a:t>validação cruzada </a:t>
            </a:r>
            <a:r>
              <a:rPr lang="pt-BR" dirty="0"/>
              <a:t>é encontrar um </a:t>
            </a:r>
            <a:r>
              <a:rPr lang="pt-BR" b="1" i="1" dirty="0">
                <a:solidFill>
                  <a:srgbClr val="0070C0"/>
                </a:solidFill>
              </a:rPr>
              <a:t>ponto de equilíbrio</a:t>
            </a:r>
            <a:r>
              <a:rPr lang="pt-BR" dirty="0"/>
              <a:t> entre a </a:t>
            </a:r>
            <a:r>
              <a:rPr lang="pt-BR" b="1" i="1" dirty="0">
                <a:solidFill>
                  <a:srgbClr val="7030A0"/>
                </a:solidFill>
              </a:rPr>
              <a:t>flexibilidade</a:t>
            </a:r>
            <a:r>
              <a:rPr lang="pt-BR" dirty="0"/>
              <a:t> e a </a:t>
            </a:r>
            <a:r>
              <a:rPr lang="pt-BR" b="1" i="1" dirty="0">
                <a:solidFill>
                  <a:srgbClr val="7030A0"/>
                </a:solidFill>
              </a:rPr>
              <a:t>capacidade de generalização</a:t>
            </a:r>
            <a:r>
              <a:rPr lang="pt-BR" dirty="0"/>
              <a:t> do modelo (e.g., polinômio).</a:t>
            </a:r>
          </a:p>
          <a:p>
            <a:r>
              <a:rPr lang="pt-BR" dirty="0"/>
              <a:t>Um </a:t>
            </a:r>
            <a:r>
              <a:rPr lang="pt-BR" b="1" i="1" dirty="0">
                <a:solidFill>
                  <a:srgbClr val="0070C0"/>
                </a:solidFill>
              </a:rPr>
              <a:t>modelo equilibrado</a:t>
            </a:r>
            <a:r>
              <a:rPr lang="pt-BR" dirty="0"/>
              <a:t> é </a:t>
            </a:r>
          </a:p>
          <a:p>
            <a:pPr lvl="1">
              <a:buFont typeface="Wingdings" panose="05000000000000000000" pitchFamily="2" charset="2"/>
              <a:buChar char="§"/>
            </a:pPr>
            <a:r>
              <a:rPr lang="pt-BR" dirty="0"/>
              <a:t>Flexível o suficiente para se ajustar ao comportamento geral dos dados.</a:t>
            </a:r>
          </a:p>
          <a:p>
            <a:pPr lvl="1">
              <a:buFont typeface="Wingdings" panose="05000000000000000000" pitchFamily="2" charset="2"/>
              <a:buChar char="§"/>
            </a:pPr>
            <a:r>
              <a:rPr lang="pt-BR" dirty="0"/>
              <a:t>Capaz de predizer saídas próximas às esperadas para exemplos não usados durante seu treinamento.</a:t>
            </a:r>
          </a:p>
          <a:p>
            <a:r>
              <a:rPr lang="pt-BR" dirty="0"/>
              <a:t>A </a:t>
            </a:r>
            <a:r>
              <a:rPr lang="pt-BR" b="1" i="1" dirty="0">
                <a:solidFill>
                  <a:srgbClr val="7030A0"/>
                </a:solidFill>
              </a:rPr>
              <a:t>flexibilidade</a:t>
            </a:r>
            <a:r>
              <a:rPr lang="pt-BR" dirty="0"/>
              <a:t> de um modelo é </a:t>
            </a:r>
            <a:r>
              <a:rPr lang="pt-BR" b="1" i="1" dirty="0">
                <a:solidFill>
                  <a:srgbClr val="00B050"/>
                </a:solidFill>
              </a:rPr>
              <a:t>estimada</a:t>
            </a:r>
            <a:r>
              <a:rPr lang="pt-BR" dirty="0"/>
              <a:t> através do </a:t>
            </a:r>
            <a:r>
              <a:rPr lang="pt-BR" b="1" i="1" dirty="0">
                <a:solidFill>
                  <a:srgbClr val="00B050"/>
                </a:solidFill>
              </a:rPr>
              <a:t>erro de treinamento</a:t>
            </a:r>
            <a:r>
              <a:rPr lang="pt-BR" dirty="0"/>
              <a:t> e a </a:t>
            </a:r>
            <a:r>
              <a:rPr lang="pt-BR" b="1" i="1" dirty="0">
                <a:solidFill>
                  <a:srgbClr val="7030A0"/>
                </a:solidFill>
              </a:rPr>
              <a:t>capacidade de generalização</a:t>
            </a:r>
            <a:r>
              <a:rPr lang="pt-BR" dirty="0"/>
              <a:t> é </a:t>
            </a:r>
            <a:r>
              <a:rPr lang="pt-BR" b="1" i="1" dirty="0">
                <a:solidFill>
                  <a:srgbClr val="00B050"/>
                </a:solidFill>
              </a:rPr>
              <a:t>estimada</a:t>
            </a:r>
            <a:r>
              <a:rPr lang="pt-BR" dirty="0"/>
              <a:t> através do </a:t>
            </a:r>
            <a:r>
              <a:rPr lang="pt-BR" b="1" i="1" dirty="0">
                <a:solidFill>
                  <a:srgbClr val="00B050"/>
                </a:solidFill>
              </a:rPr>
              <a:t>erro de validação</a:t>
            </a:r>
            <a:r>
              <a:rPr lang="pt-BR" dirty="0"/>
              <a:t> ou </a:t>
            </a:r>
            <a:r>
              <a:rPr lang="pt-BR" b="1" i="1" dirty="0">
                <a:solidFill>
                  <a:srgbClr val="00B050"/>
                </a:solidFill>
              </a:rPr>
              <a:t>teste</a:t>
            </a:r>
            <a:r>
              <a:rPr lang="pt-BR" dirty="0"/>
              <a:t>.</a:t>
            </a:r>
          </a:p>
          <a:p>
            <a:pPr lvl="1">
              <a:buFont typeface="Wingdings" panose="05000000000000000000" pitchFamily="2" charset="2"/>
              <a:buChar char="§"/>
            </a:pPr>
            <a:r>
              <a:rPr lang="pt-BR" dirty="0"/>
              <a:t>Erro de treinamento é calculado com os dados usados para o treinamento do modelo.</a:t>
            </a:r>
          </a:p>
          <a:p>
            <a:pPr lvl="1">
              <a:buFont typeface="Wingdings" panose="05000000000000000000" pitchFamily="2" charset="2"/>
              <a:buChar char="§"/>
            </a:pPr>
            <a:r>
              <a:rPr lang="pt-BR" dirty="0"/>
              <a:t>Erro de validação ou teste é calculado com dados inéditos.</a:t>
            </a:r>
          </a:p>
        </p:txBody>
      </p:sp>
    </p:spTree>
    <p:extLst>
      <p:ext uri="{BB962C8B-B14F-4D97-AF65-F5344CB8AC3E}">
        <p14:creationId xmlns:p14="http://schemas.microsoft.com/office/powerpoint/2010/main" val="38648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5774-B841-7E8F-A35A-BAB395D69A08}"/>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9594690-2CA5-0A2D-98E4-C4ACDD16B0DC}"/>
              </a:ext>
            </a:extLst>
          </p:cNvPr>
          <p:cNvSpPr>
            <a:spLocks noGrp="1"/>
          </p:cNvSpPr>
          <p:nvPr>
            <p:ph idx="1"/>
          </p:nvPr>
        </p:nvSpPr>
        <p:spPr>
          <a:xfrm>
            <a:off x="838199" y="1825624"/>
            <a:ext cx="11218683" cy="5032375"/>
          </a:xfrm>
        </p:spPr>
        <p:txBody>
          <a:bodyPr/>
          <a:lstStyle/>
          <a:p>
            <a:r>
              <a:rPr lang="pt-BR" dirty="0"/>
              <a:t>No caso onde queremos usar a </a:t>
            </a:r>
            <a:r>
              <a:rPr lang="pt-BR" b="1" i="1" dirty="0">
                <a:solidFill>
                  <a:srgbClr val="00B050"/>
                </a:solidFill>
              </a:rPr>
              <a:t>validação cruzada</a:t>
            </a:r>
            <a:r>
              <a:rPr lang="pt-BR" dirty="0"/>
              <a:t> para </a:t>
            </a:r>
            <a:r>
              <a:rPr lang="pt-BR" b="1" i="1" dirty="0">
                <a:solidFill>
                  <a:srgbClr val="00B050"/>
                </a:solidFill>
              </a:rPr>
              <a:t>encontrar o grau ideal da função hipótese polinomial</a:t>
            </a:r>
            <a:r>
              <a:rPr lang="pt-BR" dirty="0"/>
              <a:t>, o </a:t>
            </a:r>
            <a:r>
              <a:rPr lang="pt-BR" b="1" i="1" dirty="0">
                <a:solidFill>
                  <a:srgbClr val="7030A0"/>
                </a:solidFill>
              </a:rPr>
              <a:t>comportamento destes dois erros</a:t>
            </a:r>
            <a:r>
              <a:rPr lang="pt-BR" dirty="0"/>
              <a:t> vai nos ajudar a verificar </a:t>
            </a:r>
            <a:r>
              <a:rPr lang="pt-BR" b="1" i="1" dirty="0">
                <a:solidFill>
                  <a:srgbClr val="0070C0"/>
                </a:solidFill>
              </a:rPr>
              <a:t>quais graus fazem o modelo se ajustar demais</a:t>
            </a:r>
            <a:r>
              <a:rPr lang="pt-BR" dirty="0"/>
              <a:t> </a:t>
            </a:r>
            <a:r>
              <a:rPr lang="pt-BR" b="1" i="1" dirty="0">
                <a:solidFill>
                  <a:srgbClr val="0070C0"/>
                </a:solidFill>
              </a:rPr>
              <a:t>ou insuficientemente </a:t>
            </a:r>
            <a:r>
              <a:rPr lang="pt-BR" dirty="0"/>
              <a:t>aos dados de treinamento.</a:t>
            </a:r>
          </a:p>
          <a:p>
            <a:r>
              <a:rPr lang="pt-BR" dirty="0"/>
              <a:t>As estratégias de validação cruzada mais utilizadas e que veremos a seguir são:</a:t>
            </a:r>
          </a:p>
          <a:p>
            <a:pPr lvl="1">
              <a:buFont typeface="Wingdings" panose="05000000000000000000" pitchFamily="2" charset="2"/>
              <a:buChar char="§"/>
            </a:pPr>
            <a:r>
              <a:rPr lang="pt-BR" sz="2800" i="1" dirty="0"/>
              <a:t>Holdout</a:t>
            </a:r>
          </a:p>
          <a:p>
            <a:pPr lvl="1">
              <a:buFont typeface="Wingdings" panose="05000000000000000000" pitchFamily="2" charset="2"/>
              <a:buChar char="§"/>
            </a:pPr>
            <a:r>
              <a:rPr lang="pt-BR" sz="2800" dirty="0"/>
              <a:t>K-</a:t>
            </a:r>
            <a:r>
              <a:rPr lang="pt-BR" sz="2800" i="1" dirty="0" err="1"/>
              <a:t>fold</a:t>
            </a:r>
            <a:endParaRPr lang="pt-BR" sz="2800" i="1" dirty="0"/>
          </a:p>
          <a:p>
            <a:endParaRPr lang="pt-BR" dirty="0"/>
          </a:p>
          <a:p>
            <a:endParaRPr lang="pt-BR" dirty="0"/>
          </a:p>
        </p:txBody>
      </p:sp>
    </p:spTree>
    <p:extLst>
      <p:ext uri="{BB962C8B-B14F-4D97-AF65-F5344CB8AC3E}">
        <p14:creationId xmlns:p14="http://schemas.microsoft.com/office/powerpoint/2010/main" val="105099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5573027" y="1825624"/>
            <a:ext cx="6428473" cy="5032375"/>
          </a:xfrm>
        </p:spPr>
        <p:txBody>
          <a:bodyPr/>
          <a:lstStyle/>
          <a:p>
            <a:r>
              <a:rPr lang="pt-BR" dirty="0"/>
              <a:t>É a estratégia de validação cruzada </a:t>
            </a:r>
            <a:r>
              <a:rPr lang="pt-BR" b="1" i="1" dirty="0">
                <a:solidFill>
                  <a:srgbClr val="7030A0"/>
                </a:solidFill>
              </a:rPr>
              <a:t>mais simples e rápida</a:t>
            </a:r>
            <a:r>
              <a:rPr lang="pt-BR" dirty="0"/>
              <a:t>, pois realiza-se </a:t>
            </a:r>
            <a:r>
              <a:rPr lang="pt-BR" b="1" i="1" dirty="0">
                <a:solidFill>
                  <a:srgbClr val="00B050"/>
                </a:solidFill>
              </a:rPr>
              <a:t>apenas um treinamento e um teste (ou validação) do modelo</a:t>
            </a:r>
            <a:r>
              <a:rPr lang="pt-BR" dirty="0"/>
              <a:t>.</a:t>
            </a:r>
          </a:p>
          <a:p>
            <a:r>
              <a:rPr lang="pt-BR" dirty="0"/>
              <a:t>A estratégia funciona dividindo-se, em geral, de forma aleatória o conjunto total de dados em um conjunto de treinamento e outro de validação.</a:t>
            </a:r>
          </a:p>
          <a:p>
            <a:r>
              <a:rPr lang="pt-BR" dirty="0"/>
              <a:t>Normalmente, divide-se o conjunto total de dados em 70 a 80% para treinamento e 30 a 20% para validação.</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190500" y="3009699"/>
            <a:ext cx="5256652" cy="1668179"/>
          </a:xfrm>
          <a:prstGeom prst="rect">
            <a:avLst/>
          </a:prstGeom>
        </p:spPr>
      </p:pic>
    </p:spTree>
    <p:extLst>
      <p:ext uri="{BB962C8B-B14F-4D97-AF65-F5344CB8AC3E}">
        <p14:creationId xmlns:p14="http://schemas.microsoft.com/office/powerpoint/2010/main" val="428504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4856176" y="1825624"/>
            <a:ext cx="7220324" cy="5032375"/>
          </a:xfrm>
        </p:spPr>
        <p:txBody>
          <a:bodyPr>
            <a:normAutofit lnSpcReduction="10000"/>
          </a:bodyPr>
          <a:lstStyle/>
          <a:p>
            <a:r>
              <a:rPr lang="pt-BR" b="0" i="0" dirty="0">
                <a:solidFill>
                  <a:srgbClr val="0F0F0F"/>
                </a:solidFill>
                <a:effectLst/>
                <a:latin typeface="Söhne"/>
              </a:rPr>
              <a:t>Entretanto, o modelo treinado e validado com esta estratégia pode </a:t>
            </a:r>
            <a:r>
              <a:rPr lang="pt-BR" b="1" i="1" dirty="0">
                <a:solidFill>
                  <a:srgbClr val="7030A0"/>
                </a:solidFill>
                <a:effectLst/>
                <a:latin typeface="Söhne"/>
              </a:rPr>
              <a:t>apresentar desempenho ruim</a:t>
            </a:r>
            <a:r>
              <a:rPr lang="pt-BR" b="0" i="0" dirty="0">
                <a:solidFill>
                  <a:srgbClr val="0F0F0F"/>
                </a:solidFill>
                <a:effectLst/>
                <a:latin typeface="Söhne"/>
              </a:rPr>
              <a:t> </a:t>
            </a:r>
            <a:r>
              <a:rPr lang="pt-BR" b="1" i="1" dirty="0">
                <a:solidFill>
                  <a:srgbClr val="00B050"/>
                </a:solidFill>
                <a:effectLst/>
                <a:latin typeface="Söhne"/>
              </a:rPr>
              <a:t>se a divisão</a:t>
            </a:r>
            <a:r>
              <a:rPr lang="pt-BR" b="0" i="0" dirty="0">
                <a:solidFill>
                  <a:srgbClr val="0F0F0F"/>
                </a:solidFill>
                <a:effectLst/>
                <a:latin typeface="Söhne"/>
              </a:rPr>
              <a:t> dos dados </a:t>
            </a:r>
            <a:r>
              <a:rPr lang="pt-BR" b="1" i="1" dirty="0">
                <a:solidFill>
                  <a:srgbClr val="00B050"/>
                </a:solidFill>
                <a:effectLst/>
                <a:latin typeface="Söhne"/>
              </a:rPr>
              <a:t>não for representativa do padrão presente nos dados</a:t>
            </a:r>
            <a:r>
              <a:rPr lang="pt-BR" b="0" i="0" dirty="0">
                <a:solidFill>
                  <a:srgbClr val="0F0F0F"/>
                </a:solidFill>
                <a:effectLst/>
                <a:latin typeface="Söhne"/>
              </a:rPr>
              <a:t>.</a:t>
            </a:r>
          </a:p>
          <a:p>
            <a:pPr lvl="1">
              <a:buFont typeface="Wingdings" panose="05000000000000000000" pitchFamily="2" charset="2"/>
              <a:buChar char="§"/>
            </a:pPr>
            <a:r>
              <a:rPr lang="pt-BR" dirty="0">
                <a:solidFill>
                  <a:srgbClr val="0F0F0F"/>
                </a:solidFill>
                <a:latin typeface="Söhne"/>
              </a:rPr>
              <a:t>Problema conhecido como </a:t>
            </a:r>
            <a:r>
              <a:rPr lang="pt-BR" b="1" i="1" dirty="0">
                <a:solidFill>
                  <a:srgbClr val="7030A0"/>
                </a:solidFill>
                <a:latin typeface="Söhne"/>
              </a:rPr>
              <a:t>viés de seleção</a:t>
            </a:r>
            <a:r>
              <a:rPr lang="pt-BR" dirty="0">
                <a:solidFill>
                  <a:srgbClr val="0F0F0F"/>
                </a:solidFill>
                <a:latin typeface="Söhne"/>
              </a:rPr>
              <a:t>.</a:t>
            </a:r>
            <a:endParaRPr lang="pt-BR" b="0" i="0" dirty="0">
              <a:solidFill>
                <a:srgbClr val="0F0F0F"/>
              </a:solidFill>
              <a:effectLst/>
              <a:latin typeface="Söhne"/>
            </a:endParaRPr>
          </a:p>
          <a:p>
            <a:r>
              <a:rPr lang="pt-BR" dirty="0"/>
              <a:t>O desempenho do modelo pode ser muito diferente dependendo da divisão dos dados.</a:t>
            </a:r>
          </a:p>
          <a:p>
            <a:r>
              <a:rPr lang="pt-BR" b="0" i="0" dirty="0">
                <a:solidFill>
                  <a:srgbClr val="0F0F0F"/>
                </a:solidFill>
                <a:effectLst/>
                <a:latin typeface="Söhne"/>
              </a:rPr>
              <a:t>Além disso, a divisão única pode não fornecer uma estimativa robusta do desempenho do modelo.</a:t>
            </a:r>
          </a:p>
          <a:p>
            <a:r>
              <a:rPr lang="pt-BR" dirty="0">
                <a:solidFill>
                  <a:srgbClr val="0F0F0F"/>
                </a:solidFill>
                <a:latin typeface="Söhne"/>
              </a:rPr>
              <a:t>Em geral, usa-se o </a:t>
            </a:r>
            <a:r>
              <a:rPr lang="pt-BR" i="1" dirty="0">
                <a:solidFill>
                  <a:srgbClr val="0F0F0F"/>
                </a:solidFill>
                <a:latin typeface="Söhne"/>
              </a:rPr>
              <a:t>holdout</a:t>
            </a:r>
            <a:r>
              <a:rPr lang="pt-BR" dirty="0">
                <a:solidFill>
                  <a:srgbClr val="0F0F0F"/>
                </a:solidFill>
                <a:latin typeface="Söhne"/>
              </a:rPr>
              <a:t> quando o conjunto de dados é muito grande, o que minimiza estes problemas.</a:t>
            </a:r>
            <a:endParaRPr lang="pt-BR" b="0" i="0" dirty="0">
              <a:solidFill>
                <a:srgbClr val="0F0F0F"/>
              </a:solidFill>
              <a:effectLst/>
              <a:latin typeface="Söhne"/>
            </a:endParaRPr>
          </a:p>
        </p:txBody>
      </p:sp>
      <p:grpSp>
        <p:nvGrpSpPr>
          <p:cNvPr id="9" name="Agrupar 8">
            <a:extLst>
              <a:ext uri="{FF2B5EF4-FFF2-40B4-BE49-F238E27FC236}">
                <a16:creationId xmlns:a16="http://schemas.microsoft.com/office/drawing/2014/main" id="{8790114D-705D-A2FD-152D-BC7526271942}"/>
              </a:ext>
            </a:extLst>
          </p:cNvPr>
          <p:cNvGrpSpPr/>
          <p:nvPr/>
        </p:nvGrpSpPr>
        <p:grpSpPr>
          <a:xfrm>
            <a:off x="86630" y="2176298"/>
            <a:ext cx="4600876" cy="3598860"/>
            <a:chOff x="423511" y="2416929"/>
            <a:chExt cx="4381727" cy="3392554"/>
          </a:xfrm>
        </p:grpSpPr>
        <p:pic>
          <p:nvPicPr>
            <p:cNvPr id="1026" name="Picture 2">
              <a:extLst>
                <a:ext uri="{FF2B5EF4-FFF2-40B4-BE49-F238E27FC236}">
                  <a16:creationId xmlns:a16="http://schemas.microsoft.com/office/drawing/2014/main" id="{5236B481-9A31-4B6C-70DD-CFE79385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1" y="2416929"/>
              <a:ext cx="4381727" cy="339255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09135A67-3B39-D233-A370-BF0CA8B71DBD}"/>
                </a:ext>
              </a:extLst>
            </p:cNvPr>
            <p:cNvSpPr/>
            <p:nvPr/>
          </p:nvSpPr>
          <p:spPr>
            <a:xfrm>
              <a:off x="1013460" y="3337560"/>
              <a:ext cx="2743200" cy="1965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90B2A3A-3E0A-42C7-54A8-43B734BF131A}"/>
                </a:ext>
              </a:extLst>
            </p:cNvPr>
            <p:cNvSpPr/>
            <p:nvPr/>
          </p:nvSpPr>
          <p:spPr>
            <a:xfrm>
              <a:off x="3816351" y="2552700"/>
              <a:ext cx="812800" cy="16824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D9F4D39-D8D4-9DED-3C4F-B943BACB648D}"/>
                </a:ext>
              </a:extLst>
            </p:cNvPr>
            <p:cNvSpPr txBox="1"/>
            <p:nvPr/>
          </p:nvSpPr>
          <p:spPr>
            <a:xfrm>
              <a:off x="1819136" y="3360571"/>
              <a:ext cx="1131848" cy="307777"/>
            </a:xfrm>
            <a:prstGeom prst="rect">
              <a:avLst/>
            </a:prstGeom>
            <a:noFill/>
          </p:spPr>
          <p:txBody>
            <a:bodyPr wrap="none" rtlCol="0">
              <a:spAutoFit/>
            </a:bodyPr>
            <a:lstStyle/>
            <a:p>
              <a:r>
                <a:rPr lang="pt-BR" sz="1400" b="1" dirty="0"/>
                <a:t>Treinamento</a:t>
              </a:r>
            </a:p>
          </p:txBody>
        </p:sp>
        <p:sp>
          <p:nvSpPr>
            <p:cNvPr id="8" name="CaixaDeTexto 7">
              <a:extLst>
                <a:ext uri="{FF2B5EF4-FFF2-40B4-BE49-F238E27FC236}">
                  <a16:creationId xmlns:a16="http://schemas.microsoft.com/office/drawing/2014/main" id="{2B2BE920-10D9-C217-7B9D-509A2E453543}"/>
                </a:ext>
              </a:extLst>
            </p:cNvPr>
            <p:cNvSpPr txBox="1"/>
            <p:nvPr/>
          </p:nvSpPr>
          <p:spPr>
            <a:xfrm>
              <a:off x="3791644" y="4235116"/>
              <a:ext cx="901529" cy="307777"/>
            </a:xfrm>
            <a:prstGeom prst="rect">
              <a:avLst/>
            </a:prstGeom>
            <a:noFill/>
          </p:spPr>
          <p:txBody>
            <a:bodyPr wrap="none" rtlCol="0">
              <a:spAutoFit/>
            </a:bodyPr>
            <a:lstStyle/>
            <a:p>
              <a:r>
                <a:rPr lang="pt-BR" sz="1400" b="1" dirty="0"/>
                <a:t>Validação</a:t>
              </a:r>
            </a:p>
          </p:txBody>
        </p:sp>
      </p:grpSp>
    </p:spTree>
    <p:extLst>
      <p:ext uri="{BB962C8B-B14F-4D97-AF65-F5344CB8AC3E}">
        <p14:creationId xmlns:p14="http://schemas.microsoft.com/office/powerpoint/2010/main" val="222124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C5C2477C-2D2C-D4E3-DD60-2911128E0DD0}"/>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C5C2477C-2D2C-D4E3-DD60-2911128E0DD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C81D5EE1-D440-6F4D-3F1E-ED8B0B4036BF}"/>
              </a:ext>
            </a:extLst>
          </p:cNvPr>
          <p:cNvSpPr>
            <a:spLocks noGrp="1"/>
          </p:cNvSpPr>
          <p:nvPr>
            <p:ph idx="1"/>
          </p:nvPr>
        </p:nvSpPr>
        <p:spPr>
          <a:xfrm>
            <a:off x="5854700" y="1825624"/>
            <a:ext cx="6197600" cy="5032375"/>
          </a:xfrm>
        </p:spPr>
        <p:txBody>
          <a:bodyPr>
            <a:normAutofit lnSpcReduction="10000"/>
          </a:bodyPr>
          <a:lstStyle/>
          <a:p>
            <a:r>
              <a:rPr lang="pt-BR" dirty="0"/>
              <a:t>É uma estratégia mais elaborada do que a do </a:t>
            </a:r>
            <a:r>
              <a:rPr lang="pt-BR" i="1" dirty="0" err="1"/>
              <a:t>holdout</a:t>
            </a:r>
            <a:r>
              <a:rPr lang="pt-BR" dirty="0"/>
              <a:t>.</a:t>
            </a:r>
          </a:p>
          <a:p>
            <a:r>
              <a:rPr lang="pt-BR" dirty="0">
                <a:solidFill>
                  <a:srgbClr val="0F0F0F"/>
                </a:solidFill>
                <a:latin typeface="Söhne"/>
              </a:rPr>
              <a:t>A estratégia consiste em embaralhar (opcional) e </a:t>
            </a:r>
            <a:r>
              <a:rPr lang="pt-BR" b="1" i="1" dirty="0">
                <a:solidFill>
                  <a:srgbClr val="00B050"/>
                </a:solidFill>
                <a:latin typeface="Söhne"/>
              </a:rPr>
              <a:t>dividir o </a:t>
            </a:r>
            <a:r>
              <a:rPr lang="pt-BR" b="1" i="1" dirty="0">
                <a:solidFill>
                  <a:srgbClr val="00B050"/>
                </a:solidFill>
                <a:effectLst/>
                <a:latin typeface="Söhne"/>
              </a:rPr>
              <a:t>conjunto total de dados em</a:t>
            </a:r>
            <a:r>
              <a:rPr lang="pt-BR" b="0" i="0" dirty="0">
                <a:solidFill>
                  <a:srgbClr val="0F0F0F"/>
                </a:solidFill>
                <a:effectLst/>
                <a:latin typeface="Söhne"/>
              </a:rPr>
              <a:t> 𝒌</a:t>
            </a:r>
            <a:r>
              <a:rPr lang="pt-BR" dirty="0">
                <a:solidFill>
                  <a:srgbClr val="0F0F0F"/>
                </a:solidFill>
                <a:latin typeface="Söhne"/>
              </a:rPr>
              <a:t> </a:t>
            </a:r>
            <a:r>
              <a:rPr lang="pt-BR" b="1" i="1" dirty="0">
                <a:solidFill>
                  <a:srgbClr val="00B050"/>
                </a:solidFill>
                <a:effectLst/>
                <a:latin typeface="Söhne"/>
              </a:rPr>
              <a:t>partes</a:t>
            </a:r>
            <a:r>
              <a:rPr lang="pt-BR" b="0" i="0" dirty="0">
                <a:solidFill>
                  <a:srgbClr val="0F0F0F"/>
                </a:solidFill>
                <a:effectLst/>
                <a:latin typeface="Söhne"/>
              </a:rPr>
              <a:t> (ou </a:t>
            </a:r>
            <a:r>
              <a:rPr lang="pt-BR" b="0" i="1" dirty="0">
                <a:solidFill>
                  <a:srgbClr val="0F0F0F"/>
                </a:solidFill>
                <a:effectLst/>
                <a:latin typeface="Söhne"/>
              </a:rPr>
              <a:t>folds</a:t>
            </a:r>
            <a:r>
              <a:rPr lang="pt-BR" b="0" i="0" dirty="0">
                <a:solidFill>
                  <a:srgbClr val="0F0F0F"/>
                </a:solidFill>
                <a:effectLst/>
                <a:latin typeface="Söhne"/>
              </a:rPr>
              <a:t>) </a:t>
            </a:r>
            <a:r>
              <a:rPr lang="pt-BR" b="1" i="1" dirty="0">
                <a:solidFill>
                  <a:srgbClr val="00B050"/>
                </a:solidFill>
                <a:effectLst/>
                <a:latin typeface="Söhne"/>
              </a:rPr>
              <a:t>iguais</a:t>
            </a:r>
            <a:r>
              <a:rPr lang="pt-BR" b="0" i="0" dirty="0">
                <a:solidFill>
                  <a:srgbClr val="0F0F0F"/>
                </a:solidFill>
                <a:effectLst/>
                <a:latin typeface="Söhne"/>
              </a:rPr>
              <a:t>. </a:t>
            </a:r>
          </a:p>
          <a:p>
            <a:r>
              <a:rPr lang="pt-BR" b="0" i="0" dirty="0">
                <a:solidFill>
                  <a:srgbClr val="0F0F0F"/>
                </a:solidFill>
                <a:effectLst/>
                <a:latin typeface="Söhne"/>
              </a:rPr>
              <a:t>O </a:t>
            </a:r>
            <a:r>
              <a:rPr lang="pt-BR" b="1" i="1" dirty="0">
                <a:solidFill>
                  <a:srgbClr val="7030A0"/>
                </a:solidFill>
                <a:effectLst/>
                <a:latin typeface="Söhne"/>
              </a:rPr>
              <a:t>modelo é treinado</a:t>
            </a:r>
            <a:r>
              <a:rPr lang="pt-BR" b="0" i="0" dirty="0">
                <a:solidFill>
                  <a:srgbClr val="0F0F0F"/>
                </a:solidFill>
                <a:effectLst/>
                <a:latin typeface="Söhne"/>
              </a:rPr>
              <a:t> 𝒌 </a:t>
            </a:r>
            <a:r>
              <a:rPr lang="pt-BR" b="1" i="1" dirty="0">
                <a:solidFill>
                  <a:srgbClr val="7030A0"/>
                </a:solidFill>
                <a:effectLst/>
                <a:latin typeface="Söhne"/>
              </a:rPr>
              <a:t>vezes</a:t>
            </a:r>
            <a:r>
              <a:rPr lang="pt-BR" b="0" i="0" dirty="0">
                <a:solidFill>
                  <a:srgbClr val="0F0F0F"/>
                </a:solidFill>
                <a:effectLst/>
                <a:latin typeface="Söhne"/>
              </a:rPr>
              <a:t>, cada vez usando 𝒌</a:t>
            </a:r>
            <a:r>
              <a:rPr lang="pt-BR" b="1" i="1" dirty="0">
                <a:solidFill>
                  <a:srgbClr val="0F0F0F"/>
                </a:solidFill>
                <a:effectLst/>
                <a:latin typeface="Söhne"/>
              </a:rPr>
              <a:t>-1</a:t>
            </a:r>
            <a:r>
              <a:rPr lang="pt-BR" b="0" i="0" dirty="0">
                <a:solidFill>
                  <a:srgbClr val="0F0F0F"/>
                </a:solidFill>
                <a:effectLst/>
                <a:latin typeface="Söhne"/>
              </a:rPr>
              <a:t> partes como conjunto de treinamento e a parte restante como conjunto de validação.</a:t>
            </a:r>
          </a:p>
          <a:p>
            <a:r>
              <a:rPr lang="pt-BR" dirty="0">
                <a:solidFill>
                  <a:srgbClr val="0F0F0F"/>
                </a:solidFill>
                <a:latin typeface="Söhne"/>
              </a:rPr>
              <a:t>O </a:t>
            </a:r>
            <a:r>
              <a:rPr lang="pt-BR" b="1" i="1" dirty="0">
                <a:solidFill>
                  <a:srgbClr val="0070C0"/>
                </a:solidFill>
                <a:latin typeface="Söhne"/>
              </a:rPr>
              <a:t>EQM com o conjunto de validação</a:t>
            </a:r>
            <a:r>
              <a:rPr lang="pt-BR" dirty="0">
                <a:solidFill>
                  <a:srgbClr val="0F0F0F"/>
                </a:solidFill>
                <a:latin typeface="Söhne"/>
              </a:rPr>
              <a:t> é calculado </a:t>
            </a:r>
            <a:r>
              <a:rPr lang="pt-BR" b="1" i="1" dirty="0">
                <a:solidFill>
                  <a:srgbClr val="0070C0"/>
                </a:solidFill>
                <a:latin typeface="Söhne"/>
              </a:rPr>
              <a:t>ao final de cada treinamento</a:t>
            </a:r>
            <a:r>
              <a:rPr lang="pt-BR" dirty="0">
                <a:solidFill>
                  <a:srgbClr val="0F0F0F"/>
                </a:solidFill>
                <a:latin typeface="Söhne"/>
              </a:rPr>
              <a:t>.</a:t>
            </a:r>
            <a:endParaRPr lang="pt-BR" b="0" i="0" dirty="0">
              <a:solidFill>
                <a:srgbClr val="0F0F0F"/>
              </a:solidFill>
              <a:effectLst/>
              <a:latin typeface="Söhne"/>
            </a:endParaRPr>
          </a:p>
        </p:txBody>
      </p:sp>
      <p:sp>
        <p:nvSpPr>
          <p:cNvPr id="5" name="CaixaDeTexto 4">
            <a:extLst>
              <a:ext uri="{FF2B5EF4-FFF2-40B4-BE49-F238E27FC236}">
                <a16:creationId xmlns:a16="http://schemas.microsoft.com/office/drawing/2014/main" id="{3926FA82-F16F-7AE7-534B-5F7CB73CCD08}"/>
              </a:ext>
            </a:extLst>
          </p:cNvPr>
          <p:cNvSpPr txBox="1"/>
          <p:nvPr/>
        </p:nvSpPr>
        <p:spPr>
          <a:xfrm>
            <a:off x="1442175" y="1953195"/>
            <a:ext cx="1360967" cy="584775"/>
          </a:xfrm>
          <a:prstGeom prst="rect">
            <a:avLst/>
          </a:prstGeom>
          <a:noFill/>
        </p:spPr>
        <p:txBody>
          <a:bodyPr wrap="square" rtlCol="0">
            <a:spAutoFit/>
          </a:bodyPr>
          <a:lstStyle/>
          <a:p>
            <a:pPr algn="ctr"/>
            <a:r>
              <a:rPr lang="pt-BR" sz="3200" b="1" dirty="0"/>
              <a:t>k = 5</a:t>
            </a:r>
            <a:endParaRPr lang="en-US" sz="3200" b="1" dirty="0"/>
          </a:p>
        </p:txBody>
      </p:sp>
      <p:pic>
        <p:nvPicPr>
          <p:cNvPr id="10" name="Imagem 9">
            <a:extLst>
              <a:ext uri="{FF2B5EF4-FFF2-40B4-BE49-F238E27FC236}">
                <a16:creationId xmlns:a16="http://schemas.microsoft.com/office/drawing/2014/main" id="{DEF6A211-DAF7-2C02-45BC-D2089FA5D1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Tree>
    <p:extLst>
      <p:ext uri="{BB962C8B-B14F-4D97-AF65-F5344CB8AC3E}">
        <p14:creationId xmlns:p14="http://schemas.microsoft.com/office/powerpoint/2010/main" val="378252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9FBE2970-3CBA-404B-4074-AEE02EAAB9A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9FBE2970-3CBA-404B-4074-AEE02EAAB9A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F55CE789-94DC-AEE8-1D38-D05D40B0BF3A}"/>
              </a:ext>
            </a:extLst>
          </p:cNvPr>
          <p:cNvSpPr>
            <a:spLocks noGrp="1"/>
          </p:cNvSpPr>
          <p:nvPr>
            <p:ph idx="1"/>
          </p:nvPr>
        </p:nvSpPr>
        <p:spPr>
          <a:xfrm>
            <a:off x="6096000" y="1825624"/>
            <a:ext cx="5956300" cy="5032375"/>
          </a:xfrm>
        </p:spPr>
        <p:txBody>
          <a:bodyPr>
            <a:normAutofit/>
          </a:bodyPr>
          <a:lstStyle/>
          <a:p>
            <a:r>
              <a:rPr lang="pt-BR" b="0" i="0" dirty="0">
                <a:solidFill>
                  <a:srgbClr val="0F0F0F"/>
                </a:solidFill>
                <a:effectLst/>
                <a:latin typeface="Söhne"/>
              </a:rPr>
              <a:t>Ao final dos 𝒌 treinamentos, calcula-se a </a:t>
            </a:r>
            <a:r>
              <a:rPr lang="pt-BR" b="1" i="1" dirty="0">
                <a:solidFill>
                  <a:srgbClr val="0070C0"/>
                </a:solidFill>
                <a:effectLst/>
                <a:latin typeface="Söhne"/>
              </a:rPr>
              <a:t>média</a:t>
            </a:r>
            <a:r>
              <a:rPr lang="pt-BR" b="0" i="0" dirty="0">
                <a:solidFill>
                  <a:srgbClr val="0F0F0F"/>
                </a:solidFill>
                <a:effectLst/>
                <a:latin typeface="Söhne"/>
              </a:rPr>
              <a:t> e o </a:t>
            </a:r>
            <a:r>
              <a:rPr lang="pt-BR" b="1" i="1" dirty="0">
                <a:solidFill>
                  <a:srgbClr val="0070C0"/>
                </a:solidFill>
                <a:effectLst/>
                <a:latin typeface="Söhne"/>
              </a:rPr>
              <a:t>desvio padrão</a:t>
            </a:r>
            <a:r>
              <a:rPr lang="pt-BR" b="0" i="0" dirty="0">
                <a:solidFill>
                  <a:srgbClr val="0F0F0F"/>
                </a:solidFill>
                <a:effectLst/>
                <a:latin typeface="Söhne"/>
              </a:rPr>
              <a:t> dos 𝒌 EQM de validação para fornecer uma avaliação geral do desempenho do modelo.</a:t>
            </a:r>
          </a:p>
          <a:p>
            <a:r>
              <a:rPr lang="pt-BR" sz="2800" dirty="0"/>
              <a:t>Em geral, utiliza-se </a:t>
            </a:r>
            <a:r>
              <a:rPr lang="pt-BR" b="0" i="0" dirty="0">
                <a:solidFill>
                  <a:srgbClr val="0F0F0F"/>
                </a:solidFill>
                <a:effectLst/>
                <a:latin typeface="Söhne"/>
              </a:rPr>
              <a:t>𝒌</a:t>
            </a:r>
            <a:r>
              <a:rPr lang="pt-BR" sz="2800" dirty="0"/>
              <a:t> = 5 ou 10.</a:t>
            </a:r>
          </a:p>
          <a:p>
            <a:r>
              <a:rPr lang="pt-BR" sz="2800" dirty="0"/>
              <a:t>Porém, </a:t>
            </a:r>
            <a:r>
              <a:rPr lang="pt-BR" b="0" i="0" dirty="0">
                <a:solidFill>
                  <a:srgbClr val="0F0F0F"/>
                </a:solidFill>
                <a:effectLst/>
                <a:latin typeface="Söhne"/>
              </a:rPr>
              <a:t>𝒌</a:t>
            </a:r>
            <a:r>
              <a:rPr lang="pt-BR" sz="2800" dirty="0"/>
              <a:t> deve ser escolhido de forma que os </a:t>
            </a:r>
            <a:r>
              <a:rPr lang="pt-BR" sz="2800" i="1" dirty="0"/>
              <a:t>folds</a:t>
            </a:r>
            <a:r>
              <a:rPr lang="pt-BR" sz="2800" dirty="0"/>
              <a:t> sejam </a:t>
            </a:r>
            <a:r>
              <a:rPr lang="pt-BR" sz="2800" b="1" i="1" dirty="0"/>
              <a:t>representativos do padrão presente nos dados.</a:t>
            </a:r>
          </a:p>
        </p:txBody>
      </p:sp>
      <p:pic>
        <p:nvPicPr>
          <p:cNvPr id="4" name="Imagem 3">
            <a:extLst>
              <a:ext uri="{FF2B5EF4-FFF2-40B4-BE49-F238E27FC236}">
                <a16:creationId xmlns:a16="http://schemas.microsoft.com/office/drawing/2014/main" id="{4F49A66D-EE2E-954C-CE06-20034C4D7B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
        <p:nvSpPr>
          <p:cNvPr id="5" name="CaixaDeTexto 4">
            <a:extLst>
              <a:ext uri="{FF2B5EF4-FFF2-40B4-BE49-F238E27FC236}">
                <a16:creationId xmlns:a16="http://schemas.microsoft.com/office/drawing/2014/main" id="{A35580BE-2693-7A2B-E389-307D19EBC7B1}"/>
              </a:ext>
            </a:extLst>
          </p:cNvPr>
          <p:cNvSpPr txBox="1"/>
          <p:nvPr/>
        </p:nvSpPr>
        <p:spPr>
          <a:xfrm>
            <a:off x="1442175" y="1953195"/>
            <a:ext cx="1360967" cy="584775"/>
          </a:xfrm>
          <a:prstGeom prst="rect">
            <a:avLst/>
          </a:prstGeom>
          <a:noFill/>
        </p:spPr>
        <p:txBody>
          <a:bodyPr wrap="square" rtlCol="0">
            <a:spAutoFit/>
          </a:bodyPr>
          <a:lstStyle/>
          <a:p>
            <a:pPr algn="ctr"/>
            <a:r>
              <a:rPr lang="pt-BR" sz="3200" b="1" dirty="0"/>
              <a:t>k = 5</a:t>
            </a:r>
            <a:endParaRPr lang="en-US" sz="3200" b="1" dirty="0"/>
          </a:p>
        </p:txBody>
      </p:sp>
    </p:spTree>
    <p:extLst>
      <p:ext uri="{BB962C8B-B14F-4D97-AF65-F5344CB8AC3E}">
        <p14:creationId xmlns:p14="http://schemas.microsoft.com/office/powerpoint/2010/main" val="112903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14821</TotalTime>
  <Words>4762</Words>
  <Application>Microsoft Office PowerPoint</Application>
  <PresentationFormat>Widescreen</PresentationFormat>
  <Paragraphs>433</Paragraphs>
  <Slides>24</Slides>
  <Notes>16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24</vt:i4>
      </vt:variant>
    </vt:vector>
  </HeadingPairs>
  <TitlesOfParts>
    <vt:vector size="32"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Validação cruzada</vt:lpstr>
      <vt:lpstr>Validação cruzada</vt:lpstr>
      <vt:lpstr>Holdout</vt:lpstr>
      <vt:lpstr>Holdout</vt:lpstr>
      <vt:lpstr>k-fold</vt:lpstr>
      <vt:lpstr>k-fold</vt:lpstr>
      <vt:lpstr>k-fold</vt:lpstr>
      <vt:lpstr>Validação cruzada para encontrar o grau do polinômio aproximador</vt:lpstr>
      <vt:lpstr>Usando holdout para encontrar o grau do polinômio aproximador</vt:lpstr>
      <vt:lpstr>Usando k-fold para encontrar o grau do polinômio aproximador</vt:lpstr>
      <vt:lpstr>Usando k-fold para encontrar o grau do polinômio aproximador</vt:lpstr>
      <vt:lpstr>Qual grau escolher quando vários são possíveis?</vt:lpstr>
      <vt:lpstr>Qual grau escolher quando vários são possíveis?</vt:lpstr>
      <vt:lpstr>Tarefas</vt:lpstr>
      <vt:lpstr>Apresentação do PowerPoint</vt:lpstr>
      <vt:lpstr>Apresentação do PowerPoint</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2116</cp:revision>
  <dcterms:created xsi:type="dcterms:W3CDTF">2020-02-17T11:18:32Z</dcterms:created>
  <dcterms:modified xsi:type="dcterms:W3CDTF">2023-11-24T12:09:02Z</dcterms:modified>
</cp:coreProperties>
</file>