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9" r:id="rId2"/>
    <p:sldId id="463" r:id="rId3"/>
    <p:sldId id="486" r:id="rId4"/>
    <p:sldId id="503" r:id="rId5"/>
    <p:sldId id="506" r:id="rId6"/>
    <p:sldId id="508" r:id="rId7"/>
    <p:sldId id="498" r:id="rId8"/>
    <p:sldId id="510" r:id="rId9"/>
    <p:sldId id="511" r:id="rId10"/>
    <p:sldId id="512" r:id="rId11"/>
    <p:sldId id="480" r:id="rId12"/>
    <p:sldId id="485" r:id="rId13"/>
    <p:sldId id="481" r:id="rId14"/>
    <p:sldId id="471" r:id="rId15"/>
    <p:sldId id="468" r:id="rId16"/>
    <p:sldId id="472" r:id="rId17"/>
    <p:sldId id="477" r:id="rId18"/>
    <p:sldId id="474" r:id="rId19"/>
    <p:sldId id="470" r:id="rId20"/>
    <p:sldId id="441" r:id="rId21"/>
    <p:sldId id="317" r:id="rId22"/>
    <p:sldId id="332" r:id="rId2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4022" autoAdjust="0"/>
  </p:normalViewPr>
  <p:slideViewPr>
    <p:cSldViewPr snapToGrid="0">
      <p:cViewPr varScale="1">
        <p:scale>
          <a:sx n="93" d="100"/>
          <a:sy n="93" d="100"/>
        </p:scale>
        <p:origin x="12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10/10/2023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WeierstrassApproximationTheorem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teorema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ornece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uma maneira de aproximar funções complexas e não polinomiais por meio de polinômios simples.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Weierstrass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approximation theorem assures us that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polynomial approximation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get arbitrarily close to any continuous function as the polynomial order is increased.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https://ccrma.stanford.edu/~jos/st/Weierstrass_Approximation_Theorem.html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https://people.bath.ac.uk/mw2319/ma30252/sec-approx.html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9995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https://mybinder.org/v2/gh/zz4fap/t319_aprendizado_de_maquina/main?filepath=notebooks%2Fregression%2Fpolynomial_regression.ipynb</a:t>
            </a:r>
            <a:endParaRPr lang="pt-BR" u="none" dirty="0"/>
          </a:p>
          <a:p>
            <a:endParaRPr lang="pt-BR" dirty="0"/>
          </a:p>
          <a:p>
            <a:r>
              <a:rPr lang="pt-BR" dirty="0"/>
              <a:t>O modelo com polinômio de grau 1 não captura a curvatura dos pontos de treinamento. Ele erra muito tanto para exemplos de treinamento quanto para exemplos não vistos durante o treinamento (validação). </a:t>
            </a:r>
          </a:p>
          <a:p>
            <a:r>
              <a:rPr lang="pt-BR" dirty="0"/>
              <a:t>O modelo com polinômio de grau 30 acerta a predição de todos os exemplos de treinamento, mas erraria muito para exemplos não vistos durante treinamento. </a:t>
            </a:r>
          </a:p>
          <a:p>
            <a:pPr lvl="1"/>
            <a:r>
              <a:rPr lang="pt-BR" b="1" dirty="0"/>
              <a:t>A flexibilidade do modelo é tão alta que ele aprende também o ruído presente no conjunto de treinamento.</a:t>
            </a:r>
          </a:p>
          <a:p>
            <a:r>
              <a:rPr lang="pt-BR" dirty="0"/>
              <a:t>O modelo com polinômio de grau 2 se ajusta bem aos exemplos, mas sem acertá-los perfeitamente. Este é provavelmente o modelo ótimo em termos da </a:t>
            </a:r>
            <a:r>
              <a:rPr lang="pt-BR" b="1" i="1" dirty="0"/>
              <a:t>relação de compromisso</a:t>
            </a:r>
            <a:r>
              <a:rPr lang="pt-BR" dirty="0"/>
              <a:t> entre os erros de </a:t>
            </a:r>
            <a:r>
              <a:rPr lang="pt-BR" b="1" dirty="0"/>
              <a:t>flexibilidade </a:t>
            </a:r>
            <a:r>
              <a:rPr lang="pt-BR" dirty="0"/>
              <a:t>e de </a:t>
            </a:r>
            <a:r>
              <a:rPr lang="pt-BR" b="1" dirty="0"/>
              <a:t>generalização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9201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Binder</a:t>
            </a:r>
            <a:r>
              <a:rPr lang="pt-BR" dirty="0"/>
              <a:t>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1354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6637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517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0308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https://mybinder.org/v2/gh/zz4fap/t319_aprendizado_de_maquina/main?filepath=notebooks%2Fregression%2Fformatos_diferentes_da_</a:t>
            </a:r>
            <a:r>
              <a:rPr lang="pt-BR" u="none" dirty="0"/>
              <a:t>superficie_de_erro</a:t>
            </a:r>
            <a:r>
              <a:rPr lang="pt-BR" u="none" dirty="0">
                <a:solidFill>
                  <a:srgbClr val="00B0F0"/>
                </a:solidFill>
              </a:rPr>
              <a:t>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u="none" dirty="0">
              <a:solidFill>
                <a:srgbClr val="00B0F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u="none" dirty="0">
                <a:solidFill>
                  <a:srgbClr val="00B0F0"/>
                </a:solidFill>
              </a:rPr>
              <a:t>Exemplo</a:t>
            </a:r>
            <a:r>
              <a:rPr lang="pt-BR" u="none" dirty="0">
                <a:solidFill>
                  <a:srgbClr val="00B0F0"/>
                </a:solidFill>
              </a:rPr>
              <a:t>: https://colab.research.google.com/github/zz4fap/t319_aprendizado_de_maquina/blob/main/notebooks/regression/formatos_diferentes_da_superficie_de_erro.ipynb</a:t>
            </a:r>
            <a:endParaRPr lang="pt-BR" u="none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2345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https://mybinder.org/v2/gh/zz4fap/t319_aprendizado_de_maquina/main?filepath=notebooks%2Fregression%2Fformatos_diferentes_da_</a:t>
            </a:r>
            <a:r>
              <a:rPr lang="pt-BR" u="none" dirty="0"/>
              <a:t>superficie_de_erro</a:t>
            </a:r>
            <a:r>
              <a:rPr lang="pt-BR" u="none" dirty="0">
                <a:solidFill>
                  <a:srgbClr val="00B0F0"/>
                </a:solidFill>
              </a:rPr>
              <a:t>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u="none" dirty="0">
              <a:solidFill>
                <a:srgbClr val="00B0F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u="none" dirty="0">
                <a:solidFill>
                  <a:srgbClr val="00B0F0"/>
                </a:solidFill>
              </a:rPr>
              <a:t>Exemplo</a:t>
            </a:r>
            <a:r>
              <a:rPr lang="pt-BR" u="none" dirty="0">
                <a:solidFill>
                  <a:srgbClr val="00B0F0"/>
                </a:solidFill>
              </a:rPr>
              <a:t>: https://colab.research.google.com/github/zz4fap/t319_aprendizado_de_maquina/blob/main/notebooks/regression/formatos_diferentes_da_superficie_de_erro.ipynb</a:t>
            </a:r>
            <a:endParaRPr lang="pt-BR" u="none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7470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https://mybinder.org/v2/gh/zz4fap/t319_aprendizado_de_maquina/main?filepath=notebooks%2Fregression%2Fformatos_diferentes_da_</a:t>
            </a:r>
            <a:r>
              <a:rPr lang="pt-BR" u="none" dirty="0"/>
              <a:t>superficie_de_erro</a:t>
            </a:r>
            <a:r>
              <a:rPr lang="pt-BR" u="none" dirty="0">
                <a:solidFill>
                  <a:srgbClr val="00B0F0"/>
                </a:solidFill>
              </a:rPr>
              <a:t>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u="none" dirty="0">
              <a:solidFill>
                <a:srgbClr val="00B0F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u="none" dirty="0">
                <a:solidFill>
                  <a:srgbClr val="00B0F0"/>
                </a:solidFill>
              </a:rPr>
              <a:t>Exemplo</a:t>
            </a:r>
            <a:r>
              <a:rPr lang="pt-BR" u="none" dirty="0">
                <a:solidFill>
                  <a:srgbClr val="00B0F0"/>
                </a:solidFill>
              </a:rPr>
              <a:t>: https://colab.research.google.com/github/zz4fap/t319_aprendizado_de_maquina/blob/main/notebooks/regression/formatos_diferentes_da_superficie_de_erro.ipynb</a:t>
            </a:r>
            <a:endParaRPr lang="pt-BR" u="none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8892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/>
              <a:t>Em geral, os algoritmos de aprendizado de máquina não apresentam bom desempenho quando as</a:t>
            </a:r>
            <a:r>
              <a:rPr lang="pt-BR" sz="1200" baseline="0" noProof="0" dirty="0"/>
              <a:t> features </a:t>
            </a:r>
            <a:r>
              <a:rPr lang="pt-BR" sz="1200" noProof="0" dirty="0"/>
              <a:t>têm escalas muito diferentes.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que</a:t>
            </a:r>
            <a:r>
              <a:rPr lang="pt-BR" sz="1200" baseline="0" noProof="0" dirty="0"/>
              <a:t> utilizam</a:t>
            </a:r>
            <a:r>
              <a:rPr lang="pt-BR" sz="1200" noProof="0" dirty="0"/>
              <a:t> distância como métrica de erro, como por exemplo Gradiente Descendente, RNA, KNN, K-means e SVM, são os mais afetados por</a:t>
            </a:r>
            <a:r>
              <a:rPr lang="pt-BR" sz="1200" baseline="0" noProof="0" dirty="0"/>
              <a:t> atributos com diferentes intervalos de variação</a:t>
            </a:r>
            <a:r>
              <a:rPr lang="pt-BR" sz="1200" noProof="0" dirty="0"/>
              <a:t>. Isso ocorre porque</a:t>
            </a:r>
            <a:r>
              <a:rPr lang="pt-BR" sz="1200" baseline="0" noProof="0" dirty="0"/>
              <a:t> esses algoritmos</a:t>
            </a:r>
            <a:r>
              <a:rPr lang="pt-BR" sz="1200" noProof="0" dirty="0"/>
              <a:t> usam distâncias entre pontos de dados para determinar sua similaridade.</a:t>
            </a:r>
          </a:p>
          <a:p>
            <a:endParaRPr lang="pt-BR" sz="1200" noProof="0" dirty="0"/>
          </a:p>
          <a:p>
            <a:pPr algn="just"/>
            <a:r>
              <a:rPr lang="pt-BR" dirty="0"/>
              <a:t>Em algumas situações, alguns </a:t>
            </a:r>
            <a:r>
              <a:rPr lang="pt-BR" b="1" dirty="0"/>
              <a:t>atributos</a:t>
            </a:r>
            <a:r>
              <a:rPr lang="pt-BR" dirty="0"/>
              <a:t> acabam sendo dominantes sobre os demais no sentido de que exercem grande influência sobre o </a:t>
            </a:r>
            <a:r>
              <a:rPr lang="pt-BR" b="1" i="1" dirty="0"/>
              <a:t>erro</a:t>
            </a:r>
            <a:r>
              <a:rPr lang="pt-BR" dirty="0"/>
              <a:t> cometido pelo modelo. </a:t>
            </a:r>
          </a:p>
          <a:p>
            <a:pPr algn="just"/>
            <a:r>
              <a:rPr lang="pt-BR" dirty="0"/>
              <a:t>Isto pode ocorrer devido à grande diferença de magnitude entre os atributos.</a:t>
            </a:r>
          </a:p>
          <a:p>
            <a:pPr algn="just"/>
            <a:r>
              <a:rPr lang="pt-BR" dirty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/>
              <a:t>As diferenças entre as magnitudes dos atributos faz com que as superfícies de erro tenham formato de vale, dificultando a convergência dos algoritmos.</a:t>
            </a:r>
            <a:endParaRPr lang="pt-BR" sz="1200" noProof="0" dirty="0"/>
          </a:p>
          <a:p>
            <a:endParaRPr lang="pt-BR" sz="1200" noProof="0" dirty="0"/>
          </a:p>
          <a:p>
            <a:r>
              <a:rPr lang="pt-BR" sz="1200" noProof="0" dirty="0"/>
              <a:t>Por exemplo, muitos algoritmos de ML calculam a distância entre dois pontos pela distância euclidiana. Se um das</a:t>
            </a:r>
            <a:r>
              <a:rPr lang="pt-BR" sz="1200" baseline="0" noProof="0" dirty="0"/>
              <a:t> features </a:t>
            </a:r>
            <a:r>
              <a:rPr lang="pt-BR" sz="1200" noProof="0" dirty="0"/>
              <a:t>tiver uma faixa de valores muito maior do que o</a:t>
            </a:r>
            <a:r>
              <a:rPr lang="pt-BR" sz="1200" baseline="0" noProof="0" dirty="0"/>
              <a:t> de outra feature</a:t>
            </a:r>
            <a:r>
              <a:rPr lang="pt-BR" sz="1200" noProof="0" dirty="0"/>
              <a:t>, o</a:t>
            </a:r>
            <a:r>
              <a:rPr lang="pt-BR" sz="1200" baseline="0" noProof="0" dirty="0"/>
              <a:t> cálculo da </a:t>
            </a:r>
            <a:r>
              <a:rPr lang="pt-BR" sz="1200" noProof="0" dirty="0"/>
              <a:t>distância será regido por essa</a:t>
            </a:r>
            <a:r>
              <a:rPr lang="pt-BR" sz="1200" baseline="0" noProof="0" dirty="0"/>
              <a:t> feature </a:t>
            </a:r>
            <a:r>
              <a:rPr lang="pt-BR" sz="1200" noProof="0" dirty="0"/>
              <a:t>em particular. Portanto, a</a:t>
            </a:r>
            <a:r>
              <a:rPr lang="pt-BR" sz="1200" baseline="0" noProof="0" dirty="0"/>
              <a:t> variação </a:t>
            </a:r>
            <a:r>
              <a:rPr lang="pt-BR" sz="1200" noProof="0" dirty="0"/>
              <a:t>de todos os recursos deve ser escalonada para que cada feature contribua com mesma importância na distância final.</a:t>
            </a:r>
            <a:endParaRPr lang="pt-BR" sz="1200" baseline="0" noProof="0" dirty="0"/>
          </a:p>
          <a:p>
            <a:endParaRPr lang="pt-BR" sz="1200" noProof="0" dirty="0"/>
          </a:p>
          <a:p>
            <a:r>
              <a:rPr lang="pt-BR" sz="1200" noProof="0" dirty="0"/>
              <a:t>O escalonamento de features é uma técnica para padronizar/normalizar as</a:t>
            </a:r>
            <a:r>
              <a:rPr lang="pt-BR" sz="1200" baseline="0" noProof="0" dirty="0"/>
              <a:t> features</a:t>
            </a:r>
            <a:r>
              <a:rPr lang="pt-BR" sz="1200" noProof="0" dirty="0"/>
              <a:t> em um intervalo fixo. É realizada durante o pré-processamento de dados para lidar com magnitudes, valores ou unidades</a:t>
            </a:r>
            <a:r>
              <a:rPr lang="pt-BR" sz="1200" baseline="0" noProof="0" dirty="0"/>
              <a:t> que tenham grandes variações de valores</a:t>
            </a:r>
            <a:r>
              <a:rPr lang="pt-BR" sz="1200" noProof="0" dirty="0"/>
              <a:t>. Se o escalonamento</a:t>
            </a:r>
            <a:r>
              <a:rPr lang="pt-BR" sz="1200" baseline="0" noProof="0" dirty="0"/>
              <a:t> </a:t>
            </a:r>
            <a:r>
              <a:rPr lang="pt-BR" sz="1200" noProof="0" dirty="0"/>
              <a:t>não for feito, um algoritmo de aprendizado de máquina tende a</a:t>
            </a:r>
            <a:r>
              <a:rPr lang="pt-BR" sz="1200" baseline="0" noProof="0" dirty="0"/>
              <a:t> dar mais importância a valores maiores </a:t>
            </a:r>
            <a:r>
              <a:rPr lang="pt-BR" sz="1200" noProof="0" dirty="0"/>
              <a:t>e</a:t>
            </a:r>
            <a:r>
              <a:rPr lang="pt-BR" sz="1200" baseline="0" noProof="0" dirty="0"/>
              <a:t> dar menos importância a valores menores</a:t>
            </a:r>
            <a:r>
              <a:rPr lang="pt-BR" sz="1200" noProof="0" dirty="0"/>
              <a:t>, independentemente da unidade dos valores. </a:t>
            </a:r>
          </a:p>
          <a:p>
            <a:endParaRPr lang="pt-BR" sz="1200" noProof="0" dirty="0"/>
          </a:p>
          <a:p>
            <a:r>
              <a:rPr lang="pt-BR" sz="1200" noProof="0" dirty="0"/>
              <a:t>Por exemplo, se um algoritmo não estiver usando um método de</a:t>
            </a:r>
            <a:r>
              <a:rPr lang="pt-BR" sz="1200" baseline="0" noProof="0" dirty="0"/>
              <a:t> escalonamento</a:t>
            </a:r>
            <a:r>
              <a:rPr lang="pt-BR" sz="1200" noProof="0" dirty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/>
              <a:t> de features </a:t>
            </a:r>
            <a:r>
              <a:rPr lang="pt-BR" sz="1200" noProof="0" dirty="0"/>
              <a:t>para trazer todos os valores para as mesmas magnitudes e, assim, resolver esse problema.</a:t>
            </a:r>
          </a:p>
          <a:p>
            <a:endParaRPr lang="pt-BR" sz="1200" noProof="0" dirty="0"/>
          </a:p>
          <a:p>
            <a:r>
              <a:rPr lang="pt-BR" sz="1200" noProof="0" dirty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/>
          </a:p>
          <a:p>
            <a:r>
              <a:rPr lang="pt-BR" sz="1200" b="1" noProof="0" dirty="0"/>
              <a:t>Intuição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/>
          </a:p>
          <a:p>
            <a:r>
              <a:rPr lang="pt-BR" sz="1200" noProof="0" dirty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/>
          </a:p>
          <a:p>
            <a:r>
              <a:rPr lang="pt-BR" sz="1200" noProof="0" dirty="0"/>
              <a:t>O algoritmo de ML vê apenas números - alguns variando em milhares e outros em torno de dezenas e assume</a:t>
            </a:r>
            <a:r>
              <a:rPr lang="pt-BR" sz="1200" baseline="0" noProof="0" dirty="0"/>
              <a:t> </a:t>
            </a:r>
            <a:r>
              <a:rPr lang="pt-BR" sz="1200" noProof="0" dirty="0"/>
              <a:t>que números maiores</a:t>
            </a:r>
            <a:r>
              <a:rPr lang="pt-BR" sz="1200" baseline="0" noProof="0" dirty="0"/>
              <a:t> tem maior importância</a:t>
            </a:r>
            <a:r>
              <a:rPr lang="pt-BR" sz="1200" noProof="0" dirty="0"/>
              <a:t>. Portanto, valores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maiores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começam a desempenhar um papel mais decisivo no treinamento do modelo.</a:t>
            </a:r>
          </a:p>
          <a:p>
            <a:endParaRPr lang="pt-BR" sz="1200" noProof="0" dirty="0"/>
          </a:p>
          <a:p>
            <a:r>
              <a:rPr lang="pt-BR" sz="1200" noProof="0" dirty="0"/>
              <a:t>É aí que está o problema. A importância da população não é</a:t>
            </a:r>
            <a:r>
              <a:rPr lang="pt-BR" sz="1200" baseline="0" noProof="0" dirty="0"/>
              <a:t> maior do que a importância da idade média, os dois valores não podem ser comparados</a:t>
            </a:r>
            <a:r>
              <a:rPr lang="pt-BR" sz="1200" noProof="0" dirty="0"/>
              <a:t>. Porém, o algoritmo supõe que, desde 54000&gt; 51,7 e 130000&gt; 45,9, e</a:t>
            </a:r>
            <a:r>
              <a:rPr lang="pt-BR" sz="1200" baseline="0" noProof="0" dirty="0"/>
              <a:t> </a:t>
            </a:r>
            <a:r>
              <a:rPr lang="pt-BR" sz="1200" noProof="0" dirty="0"/>
              <a:t>portanto, a população é uma feature mais importante, o que é incorreto.</a:t>
            </a:r>
          </a:p>
          <a:p>
            <a:endParaRPr lang="pt-BR" sz="1200" noProof="0" dirty="0"/>
          </a:p>
          <a:p>
            <a:r>
              <a:rPr lang="pt-BR" sz="1200" noProof="0" dirty="0"/>
              <a:t>Esse problema ocorre com todo algoritmo que se baseia no cálculo da distância durante a fase de treinamento.</a:t>
            </a:r>
          </a:p>
          <a:p>
            <a:endParaRPr lang="pt-BR" sz="1200" noProof="0" dirty="0"/>
          </a:p>
          <a:p>
            <a:r>
              <a:rPr lang="pt-BR" sz="1200" b="1" noProof="0" dirty="0"/>
              <a:t>Escalonamento de </a:t>
            </a:r>
            <a:r>
              <a:rPr lang="pt-BR" sz="1200" b="1" u="sng" noProof="0" dirty="0"/>
              <a:t>atributos</a:t>
            </a:r>
            <a:r>
              <a:rPr lang="pt-BR" sz="1200" b="1" noProof="0" dirty="0"/>
              <a:t>/features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dirty="0"/>
              <a:t>Existem duas maneiras comuns de fazer com que todos os atributos tenham a mesma escala: escalonamento</a:t>
            </a:r>
            <a:r>
              <a:rPr lang="pt-BR" sz="1200" baseline="0" dirty="0"/>
              <a:t> min-max (também conhecido como normalização)</a:t>
            </a:r>
            <a:r>
              <a:rPr lang="pt-BR" sz="1200" dirty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/>
              <a:t>Em</a:t>
            </a:r>
            <a:r>
              <a:rPr lang="pt-BR" sz="1200" baseline="0" dirty="0"/>
              <a:t> alguns casos</a:t>
            </a:r>
            <a:r>
              <a:rPr lang="pt-BR" sz="1200" dirty="0"/>
              <a:t>, ajuda a acelerar a</a:t>
            </a:r>
            <a:r>
              <a:rPr lang="pt-BR" sz="1200" baseline="0" dirty="0"/>
              <a:t> convergência de </a:t>
            </a:r>
            <a:r>
              <a:rPr lang="pt-BR" sz="1200" dirty="0"/>
              <a:t>um algoritmo,</a:t>
            </a:r>
            <a:r>
              <a:rPr lang="pt-BR" sz="1200" baseline="0" dirty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/>
              <a:t>É aplicado durante pré-processamento dos exemplos de treinamento (i.e., features).</a:t>
            </a:r>
            <a:endParaRPr lang="nl-BE" sz="1200" dirty="0"/>
          </a:p>
          <a:p>
            <a:endParaRPr lang="pt-BR" sz="1200" noProof="0" dirty="0"/>
          </a:p>
          <a:p>
            <a:r>
              <a:rPr lang="pt-BR" sz="1200" b="1" noProof="0" dirty="0"/>
              <a:t>Vantagens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Possibilita comparar o peso/influência de cada feature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Melhora o desempenho e a estabilidade do treinamento do modelo.</a:t>
            </a:r>
          </a:p>
          <a:p>
            <a:endParaRPr lang="pt-BR" sz="1200" noProof="0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5951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0356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https://mybinder.org/v2/gh/zz4fap/t319_aprendizado_de_maquina/main?filepath=notebooks%2Fregression%2Fescalonamento_de_atributos</a:t>
            </a:r>
            <a:r>
              <a:rPr lang="pt-BR" u="none" dirty="0">
                <a:solidFill>
                  <a:srgbClr val="00B0F0"/>
                </a:solidFill>
              </a:rPr>
              <a:t>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u="none" dirty="0">
              <a:solidFill>
                <a:srgbClr val="00B0F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u="none" dirty="0">
                <a:solidFill>
                  <a:srgbClr val="00B0F0"/>
                </a:solidFill>
              </a:rPr>
              <a:t>Exemplo: </a:t>
            </a:r>
            <a:r>
              <a:rPr lang="pt-BR" dirty="0"/>
              <a:t>https://colab.research.google.com/github/zz4fap/t319_aprendizado_de_maquina/blob/main/notebooks/regression/escalonamento_de_atributos</a:t>
            </a:r>
            <a:r>
              <a:rPr lang="pt-BR" u="none" dirty="0">
                <a:solidFill>
                  <a:srgbClr val="00B0F0"/>
                </a:solidFill>
              </a:rPr>
              <a:t>.ipynb</a:t>
            </a:r>
            <a:endParaRPr lang="pt-BR" u="none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135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se seus dados forem mais complexos do que uma simples linha reta? </a:t>
            </a:r>
          </a:p>
          <a:p>
            <a:endParaRPr lang="pt-BR" dirty="0"/>
          </a:p>
          <a:p>
            <a:r>
              <a:rPr lang="pt-BR" dirty="0"/>
              <a:t>Você pode usar um modelo linear para ajustar dados não lineares. Uma maneira simples de fazer isso é adicionar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expoentes </a:t>
            </a:r>
            <a:r>
              <a:rPr lang="pt-BR" dirty="0"/>
              <a:t>a cada feature como novos atributos e treinar um modelo linear nesse conjunto estendido de atributos. Essa técnica é chamada de regressão polinomial.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9211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10/10/2023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41.png"/><Relationship Id="rId18" Type="http://schemas.openxmlformats.org/officeDocument/2006/relationships/hyperlink" Target="https://colab.research.google.com/github/zz4fap/t319_aprendizado_de_maquina/blob/main/notebooks/regression/escalonamento_de_atributos.ipynb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130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20.png"/><Relationship Id="rId5" Type="http://schemas.openxmlformats.org/officeDocument/2006/relationships/image" Target="../media/image20.png"/><Relationship Id="rId15" Type="http://schemas.openxmlformats.org/officeDocument/2006/relationships/image" Target="../media/image24.png"/><Relationship Id="rId10" Type="http://schemas.openxmlformats.org/officeDocument/2006/relationships/image" Target="../media/image370.png"/><Relationship Id="rId4" Type="http://schemas.openxmlformats.org/officeDocument/2006/relationships/image" Target="../media/image19.png"/><Relationship Id="rId9" Type="http://schemas.openxmlformats.org/officeDocument/2006/relationships/image" Target="../media/image110.png"/><Relationship Id="rId14" Type="http://schemas.openxmlformats.org/officeDocument/2006/relationships/image" Target="../media/image1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19_aprendizado_de_maquina/blob/main/notebooks/regression/polynomial_regression.ipynb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3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0.png"/><Relationship Id="rId4" Type="http://schemas.openxmlformats.org/officeDocument/2006/relationships/image" Target="../media/image3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zz4fap/t319_aprendizado_de_maquina/blob/main/notebooks/regression/formatos_diferentes_da_superficie_de_erro.ipynb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zz4fap/t319_aprendizado_de_maquina/blob/main/notebooks/regression/formatos_diferentes_da_superficie_de_erro.ipynb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zz4fap/t319_aprendizado_de_maquina/blob/main/notebooks/regression/formatos_diferentes_da_superficie_de_erro.ipynb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Regressão Linear (Parte IV)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3E3EF-6AF8-0DAA-8DA2-9B7477F1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45571-FACA-B92E-A425-F1D082931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729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9499" r="28607" b="15042"/>
          <a:stretch/>
        </p:blipFill>
        <p:spPr>
          <a:xfrm>
            <a:off x="8939286" y="68240"/>
            <a:ext cx="3202636" cy="34498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3142C1-FD08-4328-BCCB-5521CEAB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1642F2F-7A09-459E-9D90-1D9D3103E6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6"/>
                <a:ext cx="9372600" cy="516731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Dada a seguinte equação hipótese,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função de erro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noisy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d>
                                  <m:d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Caso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tem uma influência maior no erro resultante, o que pode ser expresso de forma aproximada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noisy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Portanto, o erro entre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será dominado pelo atributo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e, portanto, pequenas variações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/>
                  <a:t> fazem com que o erro varie rapidamente.</a:t>
                </a:r>
              </a:p>
              <a:p>
                <a:pPr algn="just"/>
                <a:r>
                  <a:rPr lang="pt-BR" dirty="0"/>
                  <a:t>A diferença entre as magnitudes dos atributos afeta o desempenho de algoritmos de ML que usam métricas de distância como função de erro.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pt-BR" dirty="0"/>
                  <a:t>As diferenças entre as magnitudes dos atributos faz com que as superfícies de erro tenham formato de vale (‘U’ ou ‘V’), </a:t>
                </a:r>
                <a:r>
                  <a:rPr lang="pt-BR" b="1" i="1" dirty="0"/>
                  <a:t>dificultando a convergência de algoritmos iterativos, como o gradiente descendente (todas as versões)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642F2F-7A09-459E-9D90-1D9D3103E6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6"/>
                <a:ext cx="9372600" cy="5167313"/>
              </a:xfrm>
              <a:blipFill rotWithShape="0">
                <a:blip r:embed="rId4"/>
                <a:stretch>
                  <a:fillRect l="-911" t="-2712" r="-1692" b="-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10210800" y="2655651"/>
            <a:ext cx="684179" cy="36211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391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71032"/>
                <a:ext cx="11240069" cy="508696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O que pode ser feito? </a:t>
                </a:r>
              </a:p>
              <a:p>
                <a:r>
                  <a:rPr lang="pt-BR" dirty="0"/>
                  <a:t>Para evitar esse problema, o intervalo de variação de todos os </a:t>
                </a:r>
                <a:r>
                  <a:rPr lang="pt-BR" b="1" i="1" dirty="0"/>
                  <a:t>atributos</a:t>
                </a:r>
                <a:r>
                  <a:rPr lang="pt-BR" dirty="0"/>
                  <a:t> deve ser </a:t>
                </a:r>
                <a:r>
                  <a:rPr lang="pt-BR" b="1" i="1" dirty="0"/>
                  <a:t>escalonado</a:t>
                </a:r>
                <a:r>
                  <a:rPr lang="pt-BR" dirty="0"/>
                  <a:t> para que cada </a:t>
                </a:r>
                <a:r>
                  <a:rPr lang="pt-BR" b="1" i="1" dirty="0"/>
                  <a:t>atributo</a:t>
                </a:r>
                <a:r>
                  <a:rPr lang="pt-BR" dirty="0"/>
                  <a:t> contribua com o mesmo </a:t>
                </a:r>
                <a:r>
                  <a:rPr lang="pt-BR" b="1" i="1" dirty="0"/>
                  <a:t>peso</a:t>
                </a:r>
                <a:r>
                  <a:rPr lang="pt-BR" dirty="0"/>
                  <a:t> para o cálculo do erro.</a:t>
                </a:r>
              </a:p>
              <a:p>
                <a:r>
                  <a:rPr lang="pt-BR" dirty="0"/>
                  <a:t>As duas formas mais comuns de escalonamento são: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 err="1"/>
                  <a:t>Normalização</a:t>
                </a:r>
                <a:r>
                  <a:rPr lang="en-US" b="1" dirty="0"/>
                  <a:t> </a:t>
                </a:r>
                <a:r>
                  <a:rPr lang="en-US" b="1" dirty="0" err="1"/>
                  <a:t>Mín</a:t>
                </a:r>
                <a:r>
                  <a:rPr lang="en-US" b="1" dirty="0"/>
                  <a:t>-Max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sz="2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nl-BE" sz="26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 err="1"/>
                  <a:t>Padronização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6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6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  <a:p>
                <a:r>
                  <a:rPr lang="pt-BR" b="1" i="1" dirty="0"/>
                  <a:t>Normalização Mín-Max </a:t>
                </a:r>
                <a:r>
                  <a:rPr lang="pt-BR" dirty="0"/>
                  <a:t>faz com que os atributos variem entre 0 e 1.</a:t>
                </a:r>
              </a:p>
              <a:p>
                <a:r>
                  <a:rPr lang="pt-BR" b="1" i="1" dirty="0"/>
                  <a:t>Padronização</a:t>
                </a:r>
                <a:r>
                  <a:rPr lang="pt-BR" dirty="0"/>
                  <a:t> faz com que os atributos tenham média zero e desvio padrão unitário. Observe que, neste caso, os valores não ficam restritos a um intervalo específico.</a:t>
                </a:r>
              </a:p>
              <a:p>
                <a:r>
                  <a:rPr lang="pt-BR" dirty="0"/>
                  <a:t>Vantagens do escalonamento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Ajuda a acelerar a convergência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pois deixa as curvas de nível da superfície de erro mais circulares.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Possibilita comparar mais facilmente o peso/influência de cada </a:t>
                </a:r>
                <a:r>
                  <a:rPr lang="pt-BR" b="1" i="1" dirty="0"/>
                  <a:t>atributo</a:t>
                </a:r>
                <a:r>
                  <a:rPr lang="pt-BR" dirty="0"/>
                  <a:t> no modelo.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71032"/>
                <a:ext cx="11240069" cy="5086968"/>
              </a:xfrm>
              <a:blipFill rotWithShape="0">
                <a:blip r:embed="rId3"/>
                <a:stretch>
                  <a:fillRect l="-597" t="-2518" b="-20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456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22"/>
            <a:ext cx="10515600" cy="1032572"/>
          </a:xfrm>
        </p:spPr>
        <p:txBody>
          <a:bodyPr/>
          <a:lstStyle/>
          <a:p>
            <a:r>
              <a:rPr lang="pt-BR" dirty="0"/>
              <a:t>Escalonamento de Atributos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9499" r="28607" b="15042"/>
          <a:stretch/>
        </p:blipFill>
        <p:spPr>
          <a:xfrm>
            <a:off x="4948928" y="812800"/>
            <a:ext cx="2252502" cy="24263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" t="10821" r="9367" b="5970"/>
          <a:stretch/>
        </p:blipFill>
        <p:spPr>
          <a:xfrm>
            <a:off x="5342917" y="5127869"/>
            <a:ext cx="1893633" cy="1224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6" t="19652" r="28676" b="15103"/>
          <a:stretch/>
        </p:blipFill>
        <p:spPr>
          <a:xfrm>
            <a:off x="7488499" y="812800"/>
            <a:ext cx="2214756" cy="24032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" t="10397" r="9119" b="6393"/>
          <a:stretch/>
        </p:blipFill>
        <p:spPr>
          <a:xfrm>
            <a:off x="7774318" y="5127869"/>
            <a:ext cx="1893600" cy="12204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9243" r="28607" b="14659"/>
          <a:stretch/>
        </p:blipFill>
        <p:spPr>
          <a:xfrm>
            <a:off x="9917271" y="812800"/>
            <a:ext cx="2230704" cy="24263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2" t="10075" r="9453" b="5970"/>
          <a:stretch/>
        </p:blipFill>
        <p:spPr>
          <a:xfrm>
            <a:off x="10059040" y="5124312"/>
            <a:ext cx="1898560" cy="122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8904" y="1312797"/>
                <a:ext cx="38811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Modelo gerador</a:t>
                </a:r>
                <a:r>
                  <a:rPr lang="pt-BR" b="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04" y="1312797"/>
                <a:ext cx="3881118" cy="923330"/>
              </a:xfrm>
              <a:prstGeom prst="rect">
                <a:avLst/>
              </a:prstGeom>
              <a:blipFill rotWithShape="0">
                <a:blip r:embed="rId9"/>
                <a:stretch>
                  <a:fillRect l="-1415"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342918" y="6335803"/>
                <a:ext cx="191405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918" y="6335803"/>
                <a:ext cx="191405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032528" y="6320474"/>
                <a:ext cx="18264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400">
                          <a:latin typeface="Cambria Math" panose="02040503050406030204" pitchFamily="18" charset="0"/>
                        </a:rPr>
                        <m:t>2∗</m:t>
                      </m:r>
                      <m:r>
                        <m:rPr>
                          <m:sty m:val="p"/>
                        </m:rPr>
                        <a:rPr lang="pt-BR" sz="140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528" y="6320474"/>
                <a:ext cx="1826462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213233" y="6319285"/>
                <a:ext cx="15607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3233" y="6319285"/>
                <a:ext cx="1560747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34383" y="2700687"/>
                <a:ext cx="5109989" cy="87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d>
                                    <m:dPr>
                                      <m:ctrlPr>
                                        <a:rPr lang="pt-BR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)+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83" y="2700687"/>
                <a:ext cx="5109989" cy="87145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81930" y="2319231"/>
            <a:ext cx="397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plotar a superfície de erro usamos: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31660" y="3896497"/>
                <a:ext cx="511271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: erro varia mais rapidamente com variações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/>
                  <a:t>, resultando num vale.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: erro varia mais rapidamente com variações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/>
                  <a:t>, resultando também em um vale.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têm intervalos semelhantes, então, a variação tanto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/>
                  <a:t> quanto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/>
                  <a:t> tem </a:t>
                </a:r>
                <a:r>
                  <a:rPr lang="pt-BR" b="1" i="1" dirty="0"/>
                  <a:t>peso</a:t>
                </a:r>
                <a:r>
                  <a:rPr lang="pt-BR" dirty="0"/>
                  <a:t> semelhante na variação do erro (tigela).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0" y="3896497"/>
                <a:ext cx="5112712" cy="2031325"/>
              </a:xfrm>
              <a:prstGeom prst="rect">
                <a:avLst/>
              </a:prstGeom>
              <a:blipFill rotWithShape="0">
                <a:blip r:embed="rId14"/>
                <a:stretch>
                  <a:fillRect l="-835" t="-1502" b="-3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9" r="8122" b="2747"/>
          <a:stretch/>
        </p:blipFill>
        <p:spPr>
          <a:xfrm>
            <a:off x="5365197" y="3234241"/>
            <a:ext cx="1865374" cy="18415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4" r="7834" b="2778"/>
          <a:stretch/>
        </p:blipFill>
        <p:spPr>
          <a:xfrm>
            <a:off x="7774318" y="3234241"/>
            <a:ext cx="1889560" cy="18508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4" r="8043" b="2428"/>
          <a:stretch/>
        </p:blipFill>
        <p:spPr>
          <a:xfrm>
            <a:off x="10059040" y="3237074"/>
            <a:ext cx="1872910" cy="183871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7335" y="6335803"/>
            <a:ext cx="4098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0B0F0"/>
                </a:solidFill>
                <a:hlinkClick r:id="rId18"/>
              </a:rPr>
              <a:t>Exemplo: escalonamento_de_atributos.ipynb</a:t>
            </a:r>
            <a:endParaRPr lang="pt-BR" sz="1600" b="1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58423" y="443468"/>
            <a:ext cx="208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Após padronização</a:t>
            </a:r>
          </a:p>
        </p:txBody>
      </p:sp>
    </p:spTree>
    <p:extLst>
      <p:ext uri="{BB962C8B-B14F-4D97-AF65-F5344CB8AC3E}">
        <p14:creationId xmlns:p14="http://schemas.microsoft.com/office/powerpoint/2010/main" val="2010244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Motivação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0881049" cy="2454547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Até agora, </a:t>
            </a:r>
            <a:r>
              <a:rPr lang="pt-BR" b="1" i="1" dirty="0"/>
              <a:t>usamos funções hipóteses com formato de hiperplanos</a:t>
            </a:r>
            <a:r>
              <a:rPr lang="pt-BR" dirty="0"/>
              <a:t>, e.g., retas e planos, mas e se os </a:t>
            </a:r>
            <a:r>
              <a:rPr lang="pt-BR" b="1" i="1" dirty="0"/>
              <a:t>dados tiverem um formato mais complexo </a:t>
            </a:r>
            <a:r>
              <a:rPr lang="pt-BR" dirty="0"/>
              <a:t>do que uma simples linha reta ou plano?</a:t>
            </a:r>
          </a:p>
          <a:p>
            <a:r>
              <a:rPr lang="pt-BR" dirty="0"/>
              <a:t>Como encontraríamos um modelo que aproxime as funções abaixo?</a:t>
            </a:r>
          </a:p>
          <a:p>
            <a:r>
              <a:rPr lang="pt-BR" dirty="0"/>
              <a:t>Uma reta claramente não seria uma boa escolha.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Uma reta não capturaria o comportamento das funções abaixo</a:t>
            </a:r>
            <a:r>
              <a:rPr lang="pt-BR" dirty="0"/>
              <a:t>, pois ela não tem complexidade (i.e., graus de liberdade) o suficiente para isso.</a:t>
            </a:r>
          </a:p>
          <a:p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137" t="6054" r="8725" b="4240"/>
          <a:stretch/>
        </p:blipFill>
        <p:spPr>
          <a:xfrm>
            <a:off x="4741404" y="4122790"/>
            <a:ext cx="2840496" cy="2649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6034" t="6298" r="7846" b="3500"/>
          <a:stretch/>
        </p:blipFill>
        <p:spPr>
          <a:xfrm>
            <a:off x="972766" y="4122790"/>
            <a:ext cx="2911063" cy="26499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6034" t="6628" r="8132" b="3829"/>
          <a:stretch/>
        </p:blipFill>
        <p:spPr>
          <a:xfrm>
            <a:off x="8443565" y="4123053"/>
            <a:ext cx="2928972" cy="265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77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4643" cy="503237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Através do teorema de </a:t>
                </a:r>
                <a:r>
                  <a:rPr lang="pt-BR" b="1" i="1" dirty="0"/>
                  <a:t>Weierstrass</a:t>
                </a:r>
                <a:r>
                  <a:rPr lang="pt-BR" dirty="0"/>
                  <a:t>, sabemos que funções deste tipo podem ser aproximadas através de </a:t>
                </a:r>
                <a:r>
                  <a:rPr lang="pt-BR" b="1" i="1" dirty="0"/>
                  <a:t>polinômios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i="1" dirty="0"/>
                  <a:t>“Qualquer função contínua no intervalo fechado [a, b] pode ser uniformemente aproximada tão bem quanto desejado por um polinômio”,</a:t>
                </a:r>
                <a:r>
                  <a:rPr lang="pt-BR" dirty="0"/>
                  <a:t> </a:t>
                </a:r>
                <a:r>
                  <a:rPr lang="pt-BR" b="1" i="1" dirty="0"/>
                  <a:t>Teorema da aproximação de Weierstrass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podemos aproximar funções de qualquer formato/complexidade com polinômios: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simplicidade, para nossas análises, nós vamos considerar </a:t>
                </a:r>
                <a:r>
                  <a:rPr lang="pt-BR" b="1" i="1" dirty="0"/>
                  <a:t>funções hipóteses polinomiais em uma váriável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i="1" dirty="0"/>
                  <a:t>.</a:t>
                </a:r>
              </a:p>
              <a:p>
                <a:pPr marL="0" indent="0">
                  <a:buNone/>
                </a:pPr>
                <a:r>
                  <a:rPr lang="pt-BR" dirty="0"/>
                  <a:t>  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 é a ordem do polinômio.</a:t>
                </a:r>
              </a:p>
              <a:p>
                <a:r>
                  <a:rPr lang="pt-BR" dirty="0"/>
                  <a:t>Todos resultados encontrados anteriormente (equação normal, vetor gradiente para o algoritmo do gradiente descendente, escalonamento) são diretamente estendidos para </a:t>
                </a:r>
                <a:r>
                  <a:rPr lang="pt-BR" b="1" i="1" dirty="0"/>
                  <a:t>funções hipótese polinomiais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o desafio agora é que precisamos </a:t>
                </a:r>
                <a:r>
                  <a:rPr lang="pt-BR" b="1" i="1" dirty="0"/>
                  <a:t>encontrar a ordem do polinômio </a:t>
                </a:r>
                <a:r>
                  <a:rPr lang="pt-BR" dirty="0"/>
                  <a:t>que melhor aproxime os dados.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4643" cy="5032376"/>
              </a:xfrm>
              <a:blipFill rotWithShape="0">
                <a:blip r:embed="rId3"/>
                <a:stretch>
                  <a:fillRect l="-707" t="-2785" r="-1142" b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682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Exemplo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7700210" y="2323393"/>
            <a:ext cx="4443663" cy="3122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2400" y="1705176"/>
            <a:ext cx="43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Função objetivo: polinômio de ordem 2.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922041" y="2074508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153657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Geramos 30 exemplos do seguinte </a:t>
                </a:r>
                <a:r>
                  <a:rPr lang="pt-BR" b="1" i="1" dirty="0"/>
                  <a:t>mapeamento verdadeiro (i.e., função objetivo)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+0.5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e adicionamos ruído Gaussiano branco,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valores linearmente espaçados entre -3 e 3 e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Vamos usar uma </a:t>
                </a:r>
                <a:r>
                  <a:rPr lang="pt-BR" b="1" i="1" dirty="0"/>
                  <a:t>função hipótese polinomial</a:t>
                </a:r>
                <a:r>
                  <a:rPr lang="pt-BR" dirty="0"/>
                  <a:t> para aproximar a função objetivo. </a:t>
                </a:r>
              </a:p>
              <a:p>
                <a:r>
                  <a:rPr lang="pt-BR" dirty="0"/>
                  <a:t>Porém, surge uma dúvida, </a:t>
                </a:r>
                <a:r>
                  <a:rPr lang="pt-BR" b="1" i="1" dirty="0"/>
                  <a:t>e se não soubéssemos a ordem por trás do modelo gerador, qual ordem deveríamos utilizar</a:t>
                </a:r>
                <a:r>
                  <a:rPr lang="pt-BR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153657" cy="5032375"/>
              </a:xfrm>
              <a:blipFill rotWithShape="0">
                <a:blip r:embed="rId3"/>
                <a:stretch>
                  <a:fillRect l="-1448" t="-2421" r="-19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7991856" y="5413062"/>
            <a:ext cx="4152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 partir do dados ruidosos, queremos encontrar um polinômio (pesos e ordem) que melhor se aproxime da função objetivo.</a:t>
            </a:r>
          </a:p>
        </p:txBody>
      </p:sp>
      <p:sp>
        <p:nvSpPr>
          <p:cNvPr id="8" name="TextBox 13"/>
          <p:cNvSpPr txBox="1"/>
          <p:nvPr/>
        </p:nvSpPr>
        <p:spPr>
          <a:xfrm>
            <a:off x="8664709" y="6519446"/>
            <a:ext cx="3381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00B0F0"/>
                </a:solidFill>
                <a:hlinkClick r:id="rId4"/>
              </a:rPr>
              <a:t>Exemplo: polynomial_regression.ipynb</a:t>
            </a:r>
            <a:endParaRPr lang="pt-BR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112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126"/>
            <a:ext cx="10515600" cy="892156"/>
          </a:xfrm>
        </p:spPr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702" y="3938275"/>
            <a:ext cx="11353800" cy="2919725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Polinômio de ordem 1 não tem flexibilidade o suficiente para aproximar bem os dados.</a:t>
            </a:r>
          </a:p>
          <a:p>
            <a:r>
              <a:rPr lang="pt-BR" dirty="0"/>
              <a:t>O modelo erra muito tanto para predição dos exemplos de treinamento quanto para exemplos de validação (ou seja, exemplos não vistos durante o treinamento).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subajuste</a:t>
            </a:r>
            <a:r>
              <a:rPr lang="pt-BR" dirty="0"/>
              <a:t> ou </a:t>
            </a:r>
            <a:r>
              <a:rPr lang="pt-BR" b="1" i="1" dirty="0"/>
              <a:t>underfitting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 muito baixos.</a:t>
            </a:r>
          </a:p>
          <a:p>
            <a:r>
              <a:rPr lang="pt-BR" dirty="0"/>
              <a:t>Porém, como esperado, o polinômio de ordem 2 produz a melhor aproximação dos dados, errando pouco para exemplos de treinamento e validação.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 modelo encontra uma relação de compromisso entre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Essa aproximação será melhor quanto maior for o conjunto de treinamento e/ou menor o ruído.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4" t="11205" r="9086" b="3664"/>
          <a:stretch/>
        </p:blipFill>
        <p:spPr>
          <a:xfrm>
            <a:off x="904266" y="1148280"/>
            <a:ext cx="2775469" cy="27850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t="11298" r="9378" b="3571"/>
          <a:stretch/>
        </p:blipFill>
        <p:spPr>
          <a:xfrm>
            <a:off x="8956954" y="1207648"/>
            <a:ext cx="2713277" cy="27226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79735" y="1132127"/>
            <a:ext cx="2196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Reta não é flexível o suficiente para se contorcer a aproximar os dados.</a:t>
            </a:r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flipH="1">
            <a:off x="3239311" y="1870791"/>
            <a:ext cx="1538679" cy="3860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1290" y="1243128"/>
            <a:ext cx="1579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Ordem ótima pois é a mesma do modelo gerador.</a:t>
            </a: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8020957" y="1981792"/>
            <a:ext cx="2842458" cy="6844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99226" y="877998"/>
            <a:ext cx="254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53728" y="865570"/>
            <a:ext cx="251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49149" y="2580960"/>
            <a:ext cx="185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muito baixos.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76245" y="2619476"/>
            <a:ext cx="3149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Encontra relação de compromisso entre </a:t>
            </a:r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generalização</a:t>
            </a:r>
            <a:r>
              <a:rPr lang="pt-BR" sz="1600" dirty="0"/>
              <a:t>:</a:t>
            </a:r>
            <a:r>
              <a:rPr lang="pt-BR" sz="1600" b="1" dirty="0"/>
              <a:t> </a:t>
            </a:r>
            <a:endParaRPr lang="pt-BR" sz="1600" dirty="0"/>
          </a:p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médios.</a:t>
            </a:r>
          </a:p>
        </p:txBody>
      </p:sp>
    </p:spTree>
    <p:extLst>
      <p:ext uri="{BB962C8B-B14F-4D97-AF65-F5344CB8AC3E}">
        <p14:creationId xmlns:p14="http://schemas.microsoft.com/office/powerpoint/2010/main" val="2726710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166"/>
            <a:ext cx="10515600" cy="1018984"/>
          </a:xfrm>
        </p:spPr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153546"/>
            <a:ext cx="11179630" cy="2692119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Polinômios com ordem &gt; 2 tendem a produzir </a:t>
            </a:r>
            <a:r>
              <a:rPr lang="pt-BR" b="1" i="1" dirty="0"/>
              <a:t>aproximações perfeitas </a:t>
            </a:r>
            <a:r>
              <a:rPr lang="pt-BR" dirty="0"/>
              <a:t>dos exemplos disponíveis, ou seja, o modelo acaba </a:t>
            </a:r>
            <a:r>
              <a:rPr lang="pt-BR" b="1" i="1" dirty="0"/>
              <a:t>memorizando</a:t>
            </a:r>
            <a:r>
              <a:rPr lang="pt-BR" dirty="0"/>
              <a:t> os exemplos de treinamento.</a:t>
            </a:r>
          </a:p>
          <a:p>
            <a:r>
              <a:rPr lang="pt-BR" dirty="0"/>
              <a:t>Porém, essa aproximação se distancia bastante do modelo gerador.</a:t>
            </a:r>
          </a:p>
          <a:p>
            <a:r>
              <a:rPr lang="pt-BR" dirty="0"/>
              <a:t>Portanto, esses modelos apresentarão </a:t>
            </a:r>
            <a:r>
              <a:rPr lang="pt-BR" b="1" i="1" dirty="0"/>
              <a:t>erros significativamente maiores </a:t>
            </a:r>
            <a:r>
              <a:rPr lang="pt-BR" dirty="0"/>
              <a:t>quando forem apresentados a exemplos de validação (i.e., dados não vistos durante o treinamento).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sobreajuste</a:t>
            </a:r>
            <a:r>
              <a:rPr lang="pt-BR" dirty="0"/>
              <a:t> ou </a:t>
            </a:r>
            <a:r>
              <a:rPr lang="pt-BR" b="1" i="1" dirty="0"/>
              <a:t>overfitting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muito alta e </a:t>
            </a:r>
            <a:r>
              <a:rPr lang="pt-BR" b="1" i="1" dirty="0"/>
              <a:t>grau de generalização</a:t>
            </a:r>
            <a:r>
              <a:rPr lang="pt-BR" dirty="0"/>
              <a:t> muito baixo.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1029385" y="1334234"/>
            <a:ext cx="2706541" cy="27732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4609322" y="1331143"/>
            <a:ext cx="2709133" cy="27759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11327" r="8639"/>
          <a:stretch/>
        </p:blipFill>
        <p:spPr>
          <a:xfrm>
            <a:off x="8192276" y="1331143"/>
            <a:ext cx="2734379" cy="27759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29146" y="1077240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10.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0711" y="1074149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20.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96134" y="1074149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30.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64230" y="1882715"/>
            <a:ext cx="18179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FF0000"/>
                </a:solidFill>
              </a:rPr>
              <a:t>O modelo aprende perfeitamente até o ruído presente nos dados!</a:t>
            </a:r>
          </a:p>
        </p:txBody>
      </p:sp>
    </p:spTree>
    <p:extLst>
      <p:ext uri="{BB962C8B-B14F-4D97-AF65-F5344CB8AC3E}">
        <p14:creationId xmlns:p14="http://schemas.microsoft.com/office/powerpoint/2010/main" val="2461190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sobreajuste: Resumo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48134"/>
            <a:ext cx="11203983" cy="5109866"/>
          </a:xfrm>
        </p:spPr>
        <p:txBody>
          <a:bodyPr>
            <a:normAutofit fontScale="85000" lnSpcReduction="10000"/>
          </a:bodyPr>
          <a:lstStyle/>
          <a:p>
            <a:r>
              <a:rPr lang="pt-BR" b="1" dirty="0"/>
              <a:t>Subajuste</a:t>
            </a:r>
            <a:r>
              <a:rPr lang="pt-BR" dirty="0"/>
              <a:t>: situação em que o modelo falha em aproximar o </a:t>
            </a:r>
            <a:r>
              <a:rPr lang="pt-BR" b="1" i="1" dirty="0"/>
              <a:t>mapeamento verdadeiro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baixo grau de flexibilidade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modelo produz erros significativos tanto quando apresentado ao próprio conjunto de treinamento quanto a dados inéditos.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subajustando, mesmo que o número de exemplos aumente indefinidamente, esta situação não vai desaparecer, é necessário </a:t>
            </a:r>
            <a:r>
              <a:rPr lang="pt-BR" b="1" i="1" dirty="0"/>
              <a:t>aumentar a flexibilidade do modelo</a:t>
            </a:r>
            <a:r>
              <a:rPr lang="pt-BR" dirty="0"/>
              <a:t>, ou seja, no caso da regressão polinomial, sua ordem.</a:t>
            </a:r>
            <a:endParaRPr lang="pt-BR" dirty="0">
              <a:cs typeface="Calibri"/>
            </a:endParaRPr>
          </a:p>
          <a:p>
            <a:r>
              <a:rPr lang="pt-BR" b="1" dirty="0"/>
              <a:t>Sobreajuste</a:t>
            </a:r>
            <a:r>
              <a:rPr lang="pt-BR" dirty="0"/>
              <a:t>: situação em que o modelo se ajusta tão bem aos exemplos de treinamento que ele aprende até o ruído presente nos mesmos (baixo </a:t>
            </a:r>
            <a:r>
              <a:rPr lang="pt-BR" b="1" i="1" dirty="0"/>
              <a:t>erro de treinamento</a:t>
            </a:r>
            <a:r>
              <a:rPr lang="pt-BR" dirty="0"/>
              <a:t>). Porém, o modelo produz erros significativos quando apresentado a dados inéditos (alto erro de </a:t>
            </a:r>
            <a:r>
              <a:rPr lang="pt-BR" b="1" i="1" dirty="0"/>
              <a:t>erro de validação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alto grau de flexibilidade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sobreajustando, então é necessário diminuir sua flexibilidade ou aumentar o conjunto de treinamento até que o erro de validação atinja o erro de treinamento.</a:t>
            </a:r>
          </a:p>
          <a:p>
            <a:r>
              <a:rPr lang="pt-BR" dirty="0"/>
              <a:t>Nosso objetivo será encontrar uma relação de compromisso entre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generalização</a:t>
            </a:r>
            <a:r>
              <a:rPr lang="pt-BR" b="1" dirty="0"/>
              <a:t> </a:t>
            </a:r>
            <a:r>
              <a:rPr lang="pt-BR" dirty="0"/>
              <a:t>do modelo:</a:t>
            </a:r>
            <a:r>
              <a:rPr lang="pt-BR" b="1" dirty="0"/>
              <a:t> flexibilidade</a:t>
            </a:r>
            <a:r>
              <a:rPr lang="pt-BR" dirty="0"/>
              <a:t> e </a:t>
            </a:r>
            <a:r>
              <a:rPr lang="pt-BR" b="1" dirty="0"/>
              <a:t>grau de generalização</a:t>
            </a:r>
            <a:r>
              <a:rPr lang="pt-BR" dirty="0"/>
              <a:t> médios.</a:t>
            </a:r>
          </a:p>
        </p:txBody>
      </p:sp>
    </p:spTree>
    <p:extLst>
      <p:ext uri="{BB962C8B-B14F-4D97-AF65-F5344CB8AC3E}">
        <p14:creationId xmlns:p14="http://schemas.microsoft.com/office/powerpoint/2010/main" val="355792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Recapitulando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87023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Vimos que </a:t>
            </a:r>
            <a:r>
              <a:rPr lang="pt-BR" b="1" i="1" dirty="0"/>
              <a:t>a escolha do passo de aprendizagem influencia muito no processo aprendizagem</a:t>
            </a:r>
            <a:r>
              <a:rPr lang="pt-BR" dirty="0"/>
              <a:t> do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pequenos fazem com que o algoritmo tenha convergência muito lenta.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grandes fazem com que o algoritmo divirja.</a:t>
            </a:r>
          </a:p>
          <a:p>
            <a:r>
              <a:rPr lang="pt-BR" dirty="0"/>
              <a:t>Gráfico do erro em função das iterações nos ajuda a depurar o algoritmo.</a:t>
            </a:r>
          </a:p>
          <a:p>
            <a:r>
              <a:rPr lang="pt-BR" dirty="0"/>
              <a:t>Além do ajuste manual, quando usamos GDE ou GD em mini-batches, precisamos reduzir o valor do passo de aprendizagem ao longo das iterações para “</a:t>
            </a:r>
            <a:r>
              <a:rPr lang="pt-BR" i="1" dirty="0"/>
              <a:t>forçar</a:t>
            </a:r>
            <a:r>
              <a:rPr lang="pt-BR" dirty="0"/>
              <a:t>” a convergência do GD.</a:t>
            </a:r>
          </a:p>
          <a:p>
            <a:r>
              <a:rPr lang="pt-BR" dirty="0"/>
              <a:t>Hoje, veremos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tipo de </a:t>
            </a:r>
            <a:r>
              <a:rPr lang="pt-BR" b="1" i="1" dirty="0"/>
              <a:t>pré-processamento</a:t>
            </a:r>
            <a:r>
              <a:rPr lang="pt-BR" dirty="0"/>
              <a:t> bastante importante para algoritmos de ML que usam métricas de distância como função de erro.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aproximar dados que não são lineares, ou seja, que não podem ser aproximados por uma simples reta.</a:t>
            </a:r>
          </a:p>
        </p:txBody>
      </p:sp>
    </p:spTree>
    <p:extLst>
      <p:ext uri="{BB962C8B-B14F-4D97-AF65-F5344CB8AC3E}">
        <p14:creationId xmlns:p14="http://schemas.microsoft.com/office/powerpoint/2010/main" val="3057771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IV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  <a:p>
            <a:r>
              <a:rPr lang="pt-BR" b="1" dirty="0">
                <a:solidFill>
                  <a:srgbClr val="00B050"/>
                </a:solidFill>
              </a:rPr>
              <a:t>Avaliação Presencial: 10/11/2023 – Sala I-16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Projeto final já se encontra no </a:t>
            </a:r>
            <a:r>
              <a:rPr lang="pt-BR" b="1" dirty="0" err="1">
                <a:solidFill>
                  <a:srgbClr val="00B050"/>
                </a:solidFill>
              </a:rPr>
              <a:t>github</a:t>
            </a:r>
            <a:r>
              <a:rPr lang="pt-BR" b="1" dirty="0">
                <a:solidFill>
                  <a:srgbClr val="00B05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Pode ser feito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Presencialmente, faremos apenas o exercício 1.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Os outros devem ser entregues até 10/12/2023.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/>
          <a:srcRect t="7718" r="32372"/>
          <a:stretch/>
        </p:blipFill>
        <p:spPr>
          <a:xfrm>
            <a:off x="9173184" y="4526916"/>
            <a:ext cx="1799618" cy="2095290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>
            <a:off x="6517532" y="5486400"/>
            <a:ext cx="2655652" cy="418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01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302/1*MpLkcugbeMrJvFlz69LTNQ.jpeg">
            <a:extLst>
              <a:ext uri="{FF2B5EF4-FFF2-40B4-BE49-F238E27FC236}">
                <a16:creationId xmlns:a16="http://schemas.microsoft.com/office/drawing/2014/main" id="{DE195D4C-7D53-46C2-BDD9-033809B4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72" y="4006136"/>
            <a:ext cx="3467100" cy="23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426/1*iRv8pCP7v8FzVJNe2vAjdw.png">
            <a:extLst>
              <a:ext uri="{FF2B5EF4-FFF2-40B4-BE49-F238E27FC236}">
                <a16:creationId xmlns:a16="http://schemas.microsoft.com/office/drawing/2014/main" id="{76F9F526-3C2B-485C-9E25-3D10B3E3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22" y="981611"/>
            <a:ext cx="40576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max/194/1*JugKARhlrp9HLTF5_lN7EQ.jpeg">
            <a:extLst>
              <a:ext uri="{FF2B5EF4-FFF2-40B4-BE49-F238E27FC236}">
                <a16:creationId xmlns:a16="http://schemas.microsoft.com/office/drawing/2014/main" id="{50D99301-1821-4F05-A553-E371FA67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98" y="3094903"/>
            <a:ext cx="2569757" cy="34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31" y="4292217"/>
            <a:ext cx="3696053" cy="2410800"/>
          </a:xfrm>
          <a:prstGeom prst="rect">
            <a:avLst/>
          </a:prstGeom>
        </p:spPr>
      </p:pic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2A0DF154-7178-4F01-A59C-CD7D1EB3A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204" y="271661"/>
            <a:ext cx="3515360" cy="2253250"/>
          </a:xfrm>
          <a:prstGeom prst="rect">
            <a:avLst/>
          </a:prstGeom>
        </p:spPr>
      </p:pic>
      <p:pic>
        <p:nvPicPr>
          <p:cNvPr id="4" name="Picture 2" descr="Popular Applications of Linear Regression for Businesses | Jigsaw Academ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1" y="271661"/>
            <a:ext cx="2800855" cy="37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CFE43-F7D9-E130-2EB1-809C87CF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C0F30D-21E1-FEB6-D8CC-F291F7C68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48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811DE-25FD-B9FA-045A-8E090D1B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807E193-D110-CC52-0F31-1BD46CAE49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59509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Agora veremos que </a:t>
                </a:r>
                <a:r>
                  <a:rPr lang="pt-BR" b="1" i="1" dirty="0"/>
                  <a:t>nem toda superfície de erro tem formato de tigela</a:t>
                </a:r>
                <a:r>
                  <a:rPr lang="pt-BR" dirty="0"/>
                  <a:t>, em alguns casos, elas têm o formato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vale</a:t>
                </a:r>
                <a:r>
                  <a:rPr lang="pt-BR" dirty="0">
                    <a:solidFill>
                      <a:srgbClr val="7030A0"/>
                    </a:solidFill>
                  </a:rPr>
                  <a:t>.</a:t>
                </a:r>
                <a:endParaRPr lang="pt-BR" dirty="0"/>
              </a:p>
              <a:p>
                <a:r>
                  <a:rPr lang="pt-BR" dirty="0"/>
                  <a:t>Porém,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independente do formato todas continuam sendo convexas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Ou seja, continuam tendo apenas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um ponto de mínimo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demonstrar isso vamos supor a seguinte </a:t>
                </a:r>
                <a:r>
                  <a:rPr lang="pt-BR" b="1" i="1" dirty="0"/>
                  <a:t>função observável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noisy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1" i="1" dirty="0"/>
              </a:p>
              <a:p>
                <a:pPr marL="0" indent="0">
                  <a:buNone/>
                </a:pPr>
                <a:r>
                  <a:rPr lang="pt-BR" dirty="0"/>
                  <a:t>onde a </a:t>
                </a:r>
                <a:r>
                  <a:rPr lang="pt-BR" b="1" i="1" dirty="0"/>
                  <a:t>função objetivo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807E193-D110-CC52-0F31-1BD46CAE4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59509" cy="5032375"/>
              </a:xfrm>
              <a:blipFill>
                <a:blip r:embed="rId2"/>
                <a:stretch>
                  <a:fillRect l="-1158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32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693E4-9E01-5B59-8843-67706114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61EB544-A184-A7C3-49CD-4E4153BC3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27979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Agora, suponhamos que nós quiséssemos aproximar a </a:t>
                </a:r>
                <a:r>
                  <a:rPr lang="pt-BR" b="1" i="1" dirty="0"/>
                  <a:t>função objetivo </a:t>
                </a:r>
                <a:r>
                  <a:rPr lang="pt-BR" dirty="0"/>
                  <a:t>com a seguinte </a:t>
                </a:r>
                <a:r>
                  <a:rPr lang="pt-BR" b="1" i="1" dirty="0"/>
                  <a:t>função hipótese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0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Substituindo a </a:t>
                </a:r>
                <a:r>
                  <a:rPr lang="pt-BR" b="1" i="1" dirty="0"/>
                  <a:t>função hipótese </a:t>
                </a:r>
                <a:r>
                  <a:rPr lang="pt-BR" dirty="0"/>
                  <a:t>na  </a:t>
                </a:r>
                <a:r>
                  <a:rPr lang="pt-BR" b="1" i="1" dirty="0"/>
                  <a:t>função de erro</a:t>
                </a:r>
                <a:r>
                  <a:rPr lang="pt-BR" dirty="0"/>
                  <a:t>, nós temos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0" dirty="0"/>
              </a:p>
              <a:p>
                <a:r>
                  <a:rPr lang="pt-BR" dirty="0"/>
                  <a:t>Observando a função de erro, o que ocorreria caso o intervalo de variação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fosse muito maior do que 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? (ou 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ser muito maior do que 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?)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61EB544-A184-A7C3-49CD-4E4153BC3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27979" cy="5032375"/>
              </a:xfrm>
              <a:blipFill>
                <a:blip r:embed="rId2"/>
                <a:stretch>
                  <a:fillRect l="-99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66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90CCB-6448-9FA2-C912-324E73A2B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BA9629E-6A1A-6041-559E-4E55579A72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Caso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terá uma </a:t>
                </a:r>
                <a:r>
                  <a:rPr lang="pt-BR" b="1" i="1" dirty="0"/>
                  <a:t>influência maior no erro resultante</a:t>
                </a:r>
                <a:r>
                  <a:rPr lang="pt-BR" dirty="0"/>
                  <a:t>, o que pode ser expresso de forma aproximada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Portanto, o erro entre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será </a:t>
                </a:r>
                <a:r>
                  <a:rPr lang="pt-BR" b="1" i="1" dirty="0"/>
                  <a:t>dominado pelo atributo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e, portanto, pequenas variações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farão com que o erro varie rapidamente.</a:t>
                </a:r>
              </a:p>
              <a:p>
                <a:r>
                  <a:rPr lang="pt-BR" dirty="0"/>
                  <a:t>Algo similar ocorre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nesse caso, o erro será </a:t>
                </a:r>
                <a:r>
                  <a:rPr lang="pt-BR" b="1" i="1" dirty="0"/>
                  <a:t>dominado pelo atributo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e, portanto, pequenas variações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farão com que o erro varie rapidamente.</a:t>
                </a:r>
              </a:p>
              <a:p>
                <a:r>
                  <a:rPr lang="pt-BR" dirty="0"/>
                  <a:t>Vamos ver como fica o formato da superfície para estes casos.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BA9629E-6A1A-6041-559E-4E55579A72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  <a:blipFill>
                <a:blip r:embed="rId2"/>
                <a:stretch>
                  <a:fillRect l="-993" t="-2663" r="-17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361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5248D-C310-39A3-0116-3C59EE07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540FB6A-F18A-27B7-CB3E-CA99DE7BF8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11046140" cy="256716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b="1" i="1" dirty="0"/>
                  <a:t>Primeiro caso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tem intervalo de variação maior do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Portanto,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influência</a:t>
                </a:r>
                <a:r>
                  <a:rPr lang="pt-BR" dirty="0"/>
                  <a:t> da variação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no </a:t>
                </a:r>
                <a:r>
                  <a:rPr lang="pt-BR" b="1" i="1" dirty="0"/>
                  <a:t>erro</a:t>
                </a:r>
                <a:r>
                  <a:rPr lang="pt-BR" dirty="0"/>
                  <a:t> é maior.</a:t>
                </a:r>
              </a:p>
              <a:p>
                <a:r>
                  <a:rPr lang="pt-BR" dirty="0"/>
                  <a:t>Ou seja, o erro varia mais rapidamente com variações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resultando em uma superfície com formato de </a:t>
                </a:r>
                <a:r>
                  <a:rPr lang="pt-BR" b="1" i="1" dirty="0"/>
                  <a:t>vale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erro varia bem mais lentamente com variações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abertura do vale está no sentido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540FB6A-F18A-27B7-CB3E-CA99DE7BF8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11046140" cy="2567162"/>
              </a:xfrm>
              <a:blipFill>
                <a:blip r:embed="rId3"/>
                <a:stretch>
                  <a:fillRect l="-883" t="-4739" b="-37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050C19A-EE9C-31BF-45A7-0809E027E7BE}"/>
              </a:ext>
            </a:extLst>
          </p:cNvPr>
          <p:cNvGrpSpPr/>
          <p:nvPr/>
        </p:nvGrpSpPr>
        <p:grpSpPr>
          <a:xfrm>
            <a:off x="2405739" y="4354853"/>
            <a:ext cx="3452767" cy="2237332"/>
            <a:chOff x="2405739" y="4501993"/>
            <a:chExt cx="3452767" cy="2237332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73C773BF-1A7D-863F-D8F8-38CC0FBE07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1" t="1716" r="1171" b="1832"/>
            <a:stretch/>
          </p:blipFill>
          <p:spPr>
            <a:xfrm>
              <a:off x="2405739" y="4501993"/>
              <a:ext cx="3452767" cy="2237332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088C84F8-66D1-9F10-3441-B008013C0337}"/>
                </a:ext>
              </a:extLst>
            </p:cNvPr>
            <p:cNvSpPr txBox="1"/>
            <p:nvPr/>
          </p:nvSpPr>
          <p:spPr>
            <a:xfrm>
              <a:off x="2689562" y="4638828"/>
              <a:ext cx="10903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Histograma dos atributos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C3FE8959-7192-59E8-5B09-A4F757EC1C6B}"/>
              </a:ext>
            </a:extLst>
          </p:cNvPr>
          <p:cNvGrpSpPr/>
          <p:nvPr/>
        </p:nvGrpSpPr>
        <p:grpSpPr>
          <a:xfrm>
            <a:off x="6020019" y="4354853"/>
            <a:ext cx="3292552" cy="2237332"/>
            <a:chOff x="6020019" y="4501993"/>
            <a:chExt cx="3292552" cy="223733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AB9D5B20-B253-F6C5-EAC7-EB9A75C74B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2" t="24715" r="2286" b="7657"/>
            <a:stretch/>
          </p:blipFill>
          <p:spPr>
            <a:xfrm>
              <a:off x="6020019" y="4501993"/>
              <a:ext cx="3292552" cy="2237332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6E9F07AD-F06D-65F6-19B8-5C593DA52619}"/>
                </a:ext>
              </a:extLst>
            </p:cNvPr>
            <p:cNvSpPr txBox="1"/>
            <p:nvPr/>
          </p:nvSpPr>
          <p:spPr>
            <a:xfrm>
              <a:off x="6809346" y="4539925"/>
              <a:ext cx="978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Superfície de erro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7">
                <a:extLst>
                  <a:ext uri="{FF2B5EF4-FFF2-40B4-BE49-F238E27FC236}">
                    <a16:creationId xmlns:a16="http://schemas.microsoft.com/office/drawing/2014/main" id="{F617C7C9-CA88-9C02-DCB4-7D3C7A2150B0}"/>
                  </a:ext>
                </a:extLst>
              </p:cNvPr>
              <p:cNvSpPr/>
              <p:nvPr/>
            </p:nvSpPr>
            <p:spPr>
              <a:xfrm>
                <a:off x="71388" y="4953353"/>
                <a:ext cx="2262964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Atributos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Rectangle 17">
                <a:extLst>
                  <a:ext uri="{FF2B5EF4-FFF2-40B4-BE49-F238E27FC236}">
                    <a16:creationId xmlns:a16="http://schemas.microsoft.com/office/drawing/2014/main" id="{F617C7C9-CA88-9C02-DCB4-7D3C7A215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8" y="4953353"/>
                <a:ext cx="2262964" cy="923330"/>
              </a:xfrm>
              <a:prstGeom prst="rect">
                <a:avLst/>
              </a:prstGeom>
              <a:blipFill>
                <a:blip r:embed="rId6"/>
                <a:stretch>
                  <a:fillRect l="-2426" t="-39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EBB090E-D170-849A-6798-F8E73BFB5336}"/>
              </a:ext>
            </a:extLst>
          </p:cNvPr>
          <p:cNvGrpSpPr/>
          <p:nvPr/>
        </p:nvGrpSpPr>
        <p:grpSpPr>
          <a:xfrm>
            <a:off x="9510747" y="4354853"/>
            <a:ext cx="2373592" cy="2237332"/>
            <a:chOff x="9510747" y="4501993"/>
            <a:chExt cx="2373592" cy="2237332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3623CC85-02FD-5968-2138-836C5DEC69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9" t="4009" r="1326" b="1743"/>
            <a:stretch/>
          </p:blipFill>
          <p:spPr>
            <a:xfrm>
              <a:off x="9510747" y="4501993"/>
              <a:ext cx="2373592" cy="2237332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B9629EF7-9063-3BF5-FD40-9777DBD17E34}"/>
                </a:ext>
              </a:extLst>
            </p:cNvPr>
            <p:cNvSpPr txBox="1"/>
            <p:nvPr/>
          </p:nvSpPr>
          <p:spPr>
            <a:xfrm>
              <a:off x="9728690" y="4574432"/>
              <a:ext cx="1021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Superfície de contorno</a:t>
              </a:r>
            </a:p>
          </p:txBody>
        </p:sp>
      </p:grpSp>
      <p:sp>
        <p:nvSpPr>
          <p:cNvPr id="11" name="Rectangle 23">
            <a:extLst>
              <a:ext uri="{FF2B5EF4-FFF2-40B4-BE49-F238E27FC236}">
                <a16:creationId xmlns:a16="http://schemas.microsoft.com/office/drawing/2014/main" id="{3B3864F3-1D35-2978-0DB0-CE3EE99B0DC7}"/>
              </a:ext>
            </a:extLst>
          </p:cNvPr>
          <p:cNvSpPr/>
          <p:nvPr/>
        </p:nvSpPr>
        <p:spPr>
          <a:xfrm>
            <a:off x="0" y="6593886"/>
            <a:ext cx="4033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  <a:hlinkClick r:id="rId8"/>
              </a:rPr>
              <a:t>Exemplo: formatos_diferentes_da_superfície_de_erro.ipynb</a:t>
            </a:r>
            <a:endParaRPr lang="pt-BR" sz="1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16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5ABB7-2034-EAC6-DD3B-0736A0472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30A05AC-91DD-C141-CF4D-30AE743A05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3785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1" i="1" dirty="0"/>
                  <a:t>Segundo caso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tem intervalo de variação maior do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Então, a influência da variação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no erro é maior, resultando em uma superfície com formato de </a:t>
                </a:r>
                <a:r>
                  <a:rPr lang="pt-BR" b="1" i="1" dirty="0"/>
                  <a:t>vale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erro varia bem mais lentamente com variações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abertura do vale está no sentido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30A05AC-91DD-C141-CF4D-30AE743A05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378513"/>
              </a:xfrm>
              <a:blipFill>
                <a:blip r:embed="rId3"/>
                <a:stretch>
                  <a:fillRect l="-1043" t="-56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8">
                <a:extLst>
                  <a:ext uri="{FF2B5EF4-FFF2-40B4-BE49-F238E27FC236}">
                    <a16:creationId xmlns:a16="http://schemas.microsoft.com/office/drawing/2014/main" id="{731E5B7E-D434-6429-9D4D-B9DD11E0C58C}"/>
                  </a:ext>
                </a:extLst>
              </p:cNvPr>
              <p:cNvSpPr/>
              <p:nvPr/>
            </p:nvSpPr>
            <p:spPr>
              <a:xfrm>
                <a:off x="101628" y="5004227"/>
                <a:ext cx="237890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Atributos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2∗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18">
                <a:extLst>
                  <a:ext uri="{FF2B5EF4-FFF2-40B4-BE49-F238E27FC236}">
                    <a16:creationId xmlns:a16="http://schemas.microsoft.com/office/drawing/2014/main" id="{731E5B7E-D434-6429-9D4D-B9DD11E0C5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8" y="5004227"/>
                <a:ext cx="2378900" cy="923330"/>
              </a:xfrm>
              <a:prstGeom prst="rect">
                <a:avLst/>
              </a:prstGeom>
              <a:blipFill>
                <a:blip r:embed="rId4"/>
                <a:stretch>
                  <a:fillRect l="-2308" t="-39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5CB42033-B2A3-914F-43A5-47FAB2AD9D2D}"/>
              </a:ext>
            </a:extLst>
          </p:cNvPr>
          <p:cNvGrpSpPr/>
          <p:nvPr/>
        </p:nvGrpSpPr>
        <p:grpSpPr>
          <a:xfrm>
            <a:off x="2362768" y="4349892"/>
            <a:ext cx="3456000" cy="2232000"/>
            <a:chOff x="1931844" y="4349892"/>
            <a:chExt cx="3456000" cy="223200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29E11E21-2B54-2515-DAF0-CB15B15AB097}"/>
                </a:ext>
              </a:extLst>
            </p:cNvPr>
            <p:cNvPicPr>
              <a:picLocks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0" t="1190" r="732" b="2024"/>
            <a:stretch/>
          </p:blipFill>
          <p:spPr>
            <a:xfrm>
              <a:off x="1931844" y="4349892"/>
              <a:ext cx="3456000" cy="2232000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35DB1C5-10FD-3E2B-F5EE-C48C3DD751AC}"/>
                </a:ext>
              </a:extLst>
            </p:cNvPr>
            <p:cNvSpPr txBox="1"/>
            <p:nvPr/>
          </p:nvSpPr>
          <p:spPr>
            <a:xfrm>
              <a:off x="2238790" y="4435557"/>
              <a:ext cx="10903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Histograma dos atributos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52259F1-4D6E-35D5-FBEC-8868248E0FB3}"/>
              </a:ext>
            </a:extLst>
          </p:cNvPr>
          <p:cNvGrpSpPr/>
          <p:nvPr/>
        </p:nvGrpSpPr>
        <p:grpSpPr>
          <a:xfrm>
            <a:off x="6047844" y="4326105"/>
            <a:ext cx="3287494" cy="2242817"/>
            <a:chOff x="5469355" y="4339075"/>
            <a:chExt cx="3287494" cy="2242817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5950912-56CB-231D-851F-521C5F2EBB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" t="25241" r="2756" b="7736"/>
            <a:stretch/>
          </p:blipFill>
          <p:spPr>
            <a:xfrm>
              <a:off x="5469355" y="4349892"/>
              <a:ext cx="3287494" cy="2232000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FAAF721B-AADA-1CE8-29AE-1148C26A3AFE}"/>
                </a:ext>
              </a:extLst>
            </p:cNvPr>
            <p:cNvSpPr txBox="1"/>
            <p:nvPr/>
          </p:nvSpPr>
          <p:spPr>
            <a:xfrm>
              <a:off x="6021070" y="4339075"/>
              <a:ext cx="978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Superfície de erro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59B33C3C-4B9C-B6AB-EE8A-6B6BAFD613C5}"/>
              </a:ext>
            </a:extLst>
          </p:cNvPr>
          <p:cNvGrpSpPr/>
          <p:nvPr/>
        </p:nvGrpSpPr>
        <p:grpSpPr>
          <a:xfrm>
            <a:off x="9564414" y="4339075"/>
            <a:ext cx="2368428" cy="2229847"/>
            <a:chOff x="9133490" y="4339075"/>
            <a:chExt cx="2368428" cy="2229847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2C3AF6AF-254C-919B-8F90-0DFDA47220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" t="4046" r="1256" b="1816"/>
            <a:stretch/>
          </p:blipFill>
          <p:spPr>
            <a:xfrm>
              <a:off x="9133490" y="4339075"/>
              <a:ext cx="2368428" cy="2229847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93FE6F4-6A57-8696-1D5C-42AC11477028}"/>
                </a:ext>
              </a:extLst>
            </p:cNvPr>
            <p:cNvSpPr txBox="1"/>
            <p:nvPr/>
          </p:nvSpPr>
          <p:spPr>
            <a:xfrm>
              <a:off x="9400586" y="4349891"/>
              <a:ext cx="1021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Superfície de contorno</a:t>
              </a:r>
            </a:p>
          </p:txBody>
        </p:sp>
      </p:grpSp>
      <p:sp>
        <p:nvSpPr>
          <p:cNvPr id="14" name="Rectangle 23">
            <a:extLst>
              <a:ext uri="{FF2B5EF4-FFF2-40B4-BE49-F238E27FC236}">
                <a16:creationId xmlns:a16="http://schemas.microsoft.com/office/drawing/2014/main" id="{FCD78296-3535-14AE-A950-84CBDBE2061F}"/>
              </a:ext>
            </a:extLst>
          </p:cNvPr>
          <p:cNvSpPr/>
          <p:nvPr/>
        </p:nvSpPr>
        <p:spPr>
          <a:xfrm>
            <a:off x="0" y="6593886"/>
            <a:ext cx="4033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  <a:hlinkClick r:id="rId8"/>
              </a:rPr>
              <a:t>Exemplo: formatos_diferentes_da_superfície_de_erro.ipynb</a:t>
            </a:r>
            <a:endParaRPr lang="pt-BR" sz="1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407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1EEA5-6CD5-7969-9CC0-3FC9C3AB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3BCD840-F7C4-1F2F-A64E-BF572881EB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27979" cy="21052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1" i="1" dirty="0"/>
                  <a:t>Terceiro caso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têm intervalos semelhantes.</a:t>
                </a:r>
              </a:p>
              <a:p>
                <a:r>
                  <a:rPr lang="pt-BR" dirty="0"/>
                  <a:t>Portanto, a variação tanto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quanto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tem influência semelhante na variação do erro, resultando em uma superfície com formato de </a:t>
                </a:r>
                <a:r>
                  <a:rPr lang="pt-BR" b="1" i="1" dirty="0"/>
                  <a:t>tigela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erro varia de forma similar com variações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3BCD840-F7C4-1F2F-A64E-BF572881EB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27979" cy="2105244"/>
              </a:xfrm>
              <a:blipFill>
                <a:blip r:embed="rId3"/>
                <a:stretch>
                  <a:fillRect l="-939" t="-6358" r="-994" b="-60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9">
                <a:extLst>
                  <a:ext uri="{FF2B5EF4-FFF2-40B4-BE49-F238E27FC236}">
                    <a16:creationId xmlns:a16="http://schemas.microsoft.com/office/drawing/2014/main" id="{8E916363-496B-6BBA-9844-47878763A8BB}"/>
                  </a:ext>
                </a:extLst>
              </p:cNvPr>
              <p:cNvSpPr/>
              <p:nvPr/>
            </p:nvSpPr>
            <p:spPr>
              <a:xfrm>
                <a:off x="130923" y="5007308"/>
                <a:ext cx="2372994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Atributos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2∗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19">
                <a:extLst>
                  <a:ext uri="{FF2B5EF4-FFF2-40B4-BE49-F238E27FC236}">
                    <a16:creationId xmlns:a16="http://schemas.microsoft.com/office/drawing/2014/main" id="{8E916363-496B-6BBA-9844-47878763A8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23" y="5007308"/>
                <a:ext cx="2372994" cy="923330"/>
              </a:xfrm>
              <a:prstGeom prst="rect">
                <a:avLst/>
              </a:prstGeom>
              <a:blipFill>
                <a:blip r:embed="rId4"/>
                <a:stretch>
                  <a:fillRect l="-2051" t="-32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13B04BBD-D19E-D695-AA3E-8251455736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" t="2076" r="733" b="2473"/>
          <a:stretch/>
        </p:blipFill>
        <p:spPr>
          <a:xfrm>
            <a:off x="2372994" y="4356131"/>
            <a:ext cx="3543109" cy="2232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D3C37D7-0840-EEA0-73FB-6FC85C292BE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" t="25135" r="2466" b="7712"/>
          <a:stretch/>
        </p:blipFill>
        <p:spPr>
          <a:xfrm>
            <a:off x="6152738" y="4349891"/>
            <a:ext cx="3298709" cy="223816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5BBE3D6-5962-EF41-56DD-5B0DA520C59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" t="4072" r="1289" b="1546"/>
          <a:stretch/>
        </p:blipFill>
        <p:spPr>
          <a:xfrm>
            <a:off x="9688083" y="4349966"/>
            <a:ext cx="2372994" cy="223816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7708672-B388-999F-0EDF-34301C508804}"/>
              </a:ext>
            </a:extLst>
          </p:cNvPr>
          <p:cNvSpPr txBox="1"/>
          <p:nvPr/>
        </p:nvSpPr>
        <p:spPr>
          <a:xfrm>
            <a:off x="2740552" y="4447381"/>
            <a:ext cx="1090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Histograma dos atributos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D2E74F4-C4C2-B709-DEEB-98A698C50738}"/>
              </a:ext>
            </a:extLst>
          </p:cNvPr>
          <p:cNvSpPr txBox="1"/>
          <p:nvPr/>
        </p:nvSpPr>
        <p:spPr>
          <a:xfrm>
            <a:off x="6823273" y="4447381"/>
            <a:ext cx="978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Superfície de erro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5D6B49D-8191-5738-505F-D0D3F28C54E6}"/>
              </a:ext>
            </a:extLst>
          </p:cNvPr>
          <p:cNvSpPr txBox="1"/>
          <p:nvPr/>
        </p:nvSpPr>
        <p:spPr>
          <a:xfrm>
            <a:off x="9992882" y="4437586"/>
            <a:ext cx="1021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Superfície de contorno</a:t>
            </a:r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84BD6A6B-9C72-1133-CA46-67C7ED73D304}"/>
              </a:ext>
            </a:extLst>
          </p:cNvPr>
          <p:cNvSpPr/>
          <p:nvPr/>
        </p:nvSpPr>
        <p:spPr>
          <a:xfrm>
            <a:off x="0" y="6593886"/>
            <a:ext cx="4033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  <a:hlinkClick r:id="rId8"/>
              </a:rPr>
              <a:t>Exemplo: formatos_diferentes_da_superfície_de_erro.ipynb</a:t>
            </a:r>
            <a:endParaRPr lang="pt-BR" sz="1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945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20336</TotalTime>
  <Words>4241</Words>
  <Application>Microsoft Office PowerPoint</Application>
  <PresentationFormat>Widescreen</PresentationFormat>
  <Paragraphs>287</Paragraphs>
  <Slides>22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IV)</vt:lpstr>
      <vt:lpstr>Recapitulando</vt:lpstr>
      <vt:lpstr>Apresentação do PowerPoint</vt:lpstr>
      <vt:lpstr>Variações do formato da superfície de erro</vt:lpstr>
      <vt:lpstr>Variações do formato da superfície de erro</vt:lpstr>
      <vt:lpstr>Variações do formato da superfície de erro</vt:lpstr>
      <vt:lpstr>Variações do formato da superfície de erro</vt:lpstr>
      <vt:lpstr>Variações do formato da superfície de erro</vt:lpstr>
      <vt:lpstr>Variações do formato da superfície de erro</vt:lpstr>
      <vt:lpstr>Apresentação do PowerPoint</vt:lpstr>
      <vt:lpstr>Escalonamento de Atributos</vt:lpstr>
      <vt:lpstr>Escalonamento de Atributos</vt:lpstr>
      <vt:lpstr>Escalonamento de Atributos</vt:lpstr>
      <vt:lpstr>Regressão Polinomial: Motivação</vt:lpstr>
      <vt:lpstr>Regressão Polinomial</vt:lpstr>
      <vt:lpstr>Regressão Polinomial: Exemplo</vt:lpstr>
      <vt:lpstr>Regressão Polinomial: Qual ordem usar?</vt:lpstr>
      <vt:lpstr>Regressão Polinomial: Qual ordem usar?</vt:lpstr>
      <vt:lpstr>Subajuste e sobreajuste: Resumo</vt:lpstr>
      <vt:lpstr>Tarefas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2277</cp:revision>
  <dcterms:created xsi:type="dcterms:W3CDTF">2020-02-17T11:18:32Z</dcterms:created>
  <dcterms:modified xsi:type="dcterms:W3CDTF">2023-10-10T16:40:59Z</dcterms:modified>
</cp:coreProperties>
</file>