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0126" autoAdjust="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19/11/2021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https://colab.research.google.com/github/zz4fap/t319_aprendizado_de_maquina/blob/main/labs/Laboratorio6.ipynb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smtClean="0"/>
          </a:p>
          <a:p>
            <a:r>
              <a:rPr lang="pt-BR" b="1" dirty="0" smtClean="0"/>
              <a:t>Leitura importante</a:t>
            </a:r>
            <a:r>
              <a:rPr lang="pt-BR" dirty="0" smtClean="0"/>
              <a:t>:</a:t>
            </a:r>
            <a:r>
              <a:rPr lang="pt-BR" baseline="0" dirty="0" smtClean="0"/>
              <a:t> Seção 18.4 – Evaluating and Choosing the Best Hypothesis do livro do Russel e Norvig</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smtClean="0"/>
          </a:p>
          <a:p>
            <a:r>
              <a:rPr lang="pt-BR" dirty="0" smtClean="0"/>
              <a:t>O </a:t>
            </a:r>
            <a:r>
              <a:rPr lang="pt-BR" dirty="0"/>
              <a:t>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r>
              <a:rPr lang="pt-BR" dirty="0" smtClean="0"/>
              <a:t>).</a:t>
            </a:r>
          </a:p>
          <a:p>
            <a:endParaRPr lang="pt-BR" dirty="0" smtClean="0"/>
          </a:p>
          <a:p>
            <a:r>
              <a:rPr lang="pt-BR" dirty="0" smtClean="0"/>
              <a:t>A validação cruzada é utilizada para detectar problemas como </a:t>
            </a:r>
            <a:r>
              <a:rPr lang="pt-BR" b="1" i="1" dirty="0" smtClean="0"/>
              <a:t>sobreajuste</a:t>
            </a:r>
            <a:r>
              <a:rPr lang="pt-BR" dirty="0" smtClean="0"/>
              <a:t> ou </a:t>
            </a:r>
            <a:r>
              <a:rPr lang="pt-BR" b="1" i="1" dirty="0" smtClean="0"/>
              <a:t>viés de seleção </a:t>
            </a:r>
            <a:r>
              <a:rPr lang="pt-BR" dirty="0" smtClean="0"/>
              <a:t>e para dar uma visão sobre como o modelo irá generalizar para um conjunto de dados independente.</a:t>
            </a:r>
          </a:p>
          <a:p>
            <a:pPr lvl="1"/>
            <a:r>
              <a:rPr lang="pt-BR" dirty="0" smtClean="0"/>
              <a:t>O </a:t>
            </a:r>
            <a:r>
              <a:rPr lang="pt-BR" b="1" i="1" dirty="0" smtClean="0"/>
              <a:t>viés de seleção </a:t>
            </a:r>
            <a:r>
              <a:rPr lang="pt-BR" dirty="0" smtClean="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Normalmente,</a:t>
            </a:r>
            <a:r>
              <a:rPr lang="pt-BR" baseline="0" dirty="0" smtClean="0"/>
              <a:t> a estratégia </a:t>
            </a:r>
            <a:r>
              <a:rPr lang="pt-BR" dirty="0" smtClean="0"/>
              <a:t>da validação</a:t>
            </a:r>
            <a:r>
              <a:rPr lang="pt-BR" baseline="0" dirty="0" smtClean="0"/>
              <a:t> cruzada com holdout envolve </a:t>
            </a:r>
            <a:r>
              <a:rPr lang="pt-BR" dirty="0" smtClean="0"/>
              <a:t>a divisão do conjunto de dados em 20 a 30% dos dados para teste/validação e o restante como dados de treinamento.</a:t>
            </a:r>
          </a:p>
          <a:p>
            <a:endParaRPr lang="pt-BR" dirty="0" smtClean="0"/>
          </a:p>
          <a:p>
            <a:r>
              <a:rPr lang="pt-BR" dirty="0" smtClean="0"/>
              <a:t>A validação pode depender muito de quais dados vão para o conjunto de treinamento e quais vão para o conjunto de testes e, portanto, a avaliação pode ser significativamente diferente dependendo de como a divisão é feita.</a:t>
            </a:r>
          </a:p>
          <a:p>
            <a:endParaRPr lang="pt-BR" dirty="0" smtClean="0"/>
          </a:p>
          <a:p>
            <a:r>
              <a:rPr lang="pt-BR" dirty="0" smtClean="0"/>
              <a:t>Com esta </a:t>
            </a:r>
            <a:r>
              <a:rPr lang="pt-BR" baseline="0" dirty="0" smtClean="0"/>
              <a:t>estratégia</a:t>
            </a:r>
            <a:r>
              <a:rPr lang="pt-BR" dirty="0" smtClean="0"/>
              <a:t>, existe a possibilidade de viés de seleção elevado se tivermos um pequeno conjunto de dados, porque perderíamos algumas informações sobre os dados que não usamos para o treinamento e usamos na validação. Se a</a:t>
            </a:r>
            <a:r>
              <a:rPr lang="pt-BR" baseline="0" dirty="0" smtClean="0"/>
              <a:t> base de </a:t>
            </a:r>
            <a:r>
              <a:rPr lang="pt-BR" dirty="0" smtClean="0"/>
              <a:t>dados for muio grande e os </a:t>
            </a:r>
            <a:r>
              <a:rPr lang="pt-BR" baseline="0" dirty="0" smtClean="0"/>
              <a:t>conjuntos </a:t>
            </a:r>
            <a:r>
              <a:rPr lang="pt-BR" dirty="0" smtClean="0"/>
              <a:t>de teste e treinamento tiverem a mesma distribuição, essa </a:t>
            </a:r>
            <a:r>
              <a:rPr lang="pt-BR" baseline="0" dirty="0" smtClean="0"/>
              <a:t>estratégia </a:t>
            </a:r>
            <a:r>
              <a:rPr lang="pt-BR" dirty="0" smtClean="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smtClean="0"/>
              <a:t>A ideia principal por trás da</a:t>
            </a:r>
            <a:r>
              <a:rPr lang="pt-BR" baseline="0" dirty="0" smtClean="0"/>
              <a:t> estratégia do k-Fold </a:t>
            </a:r>
            <a:r>
              <a:rPr lang="pt-BR" dirty="0" smtClean="0"/>
              <a:t>é que cada</a:t>
            </a:r>
            <a:r>
              <a:rPr lang="pt-BR" baseline="0" dirty="0" smtClean="0"/>
              <a:t> exemplo do conjunto de dados faz o serviço duplo como dado de treinamento e de validação/teste.</a:t>
            </a:r>
            <a:endParaRPr lang="pt-BR" dirty="0" smtClean="0"/>
          </a:p>
          <a:p>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smtClean="0"/>
              <a:t>uma vantagem dessa abordagem é que a forma como os dados são divididos importa menos. </a:t>
            </a:r>
          </a:p>
          <a:p>
            <a:endParaRPr lang="pt-BR" dirty="0" smtClean="0"/>
          </a:p>
          <a:p>
            <a:r>
              <a:rPr lang="pt-BR" dirty="0" smtClean="0"/>
              <a:t>Essa</a:t>
            </a:r>
            <a:r>
              <a:rPr lang="pt-BR" baseline="0" dirty="0" smtClean="0"/>
              <a:t> </a:t>
            </a:r>
            <a:r>
              <a:rPr lang="pt-BR" sz="1200" dirty="0" smtClean="0"/>
              <a:t>estratégia </a:t>
            </a:r>
            <a:r>
              <a:rPr lang="pt-BR" dirty="0" smtClean="0"/>
              <a:t>reduz significativamente o problema do viés</a:t>
            </a:r>
            <a:r>
              <a:rPr lang="pt-BR" baseline="0" dirty="0" smtClean="0"/>
              <a:t> de seleção</a:t>
            </a:r>
            <a:r>
              <a:rPr lang="pt-BR" dirty="0" smtClean="0"/>
              <a:t>, pois ela</a:t>
            </a:r>
            <a:r>
              <a:rPr lang="pt-BR" baseline="0" dirty="0" smtClean="0"/>
              <a:t> </a:t>
            </a:r>
            <a:r>
              <a:rPr lang="pt-BR" sz="1200" dirty="0" smtClean="0"/>
              <a:t>garante que todos os exemplos do conjunto de dados original tenham a chance de aparecer nos conjuntos de treinamento e validação,</a:t>
            </a:r>
            <a:r>
              <a:rPr lang="pt-BR" sz="1200" baseline="0" dirty="0" smtClean="0"/>
              <a:t> o que consequentemente, </a:t>
            </a:r>
            <a:r>
              <a:rPr lang="pt-BR" dirty="0" smtClean="0"/>
              <a:t>reduz a variância.</a:t>
            </a:r>
            <a:r>
              <a:rPr lang="pt-BR" baseline="0" dirty="0" smtClean="0"/>
              <a:t> </a:t>
            </a:r>
          </a:p>
          <a:p>
            <a:endParaRPr lang="pt-BR" baseline="0" dirty="0" smtClean="0"/>
          </a:p>
          <a:p>
            <a:r>
              <a:rPr lang="pt-BR" dirty="0" smtClean="0"/>
              <a:t>Portanto,</a:t>
            </a:r>
            <a:r>
              <a:rPr lang="pt-BR" baseline="0" dirty="0" smtClean="0"/>
              <a:t> a</a:t>
            </a:r>
            <a:r>
              <a:rPr lang="pt-BR" dirty="0" smtClean="0"/>
              <a:t> troca dos conjuntos de treinamento e validação contribuem</a:t>
            </a:r>
            <a:r>
              <a:rPr lang="pt-BR" baseline="0" dirty="0" smtClean="0"/>
              <a:t> </a:t>
            </a:r>
            <a:r>
              <a:rPr lang="pt-BR" dirty="0" smtClean="0"/>
              <a:t>para a eficácia dessa </a:t>
            </a:r>
            <a:r>
              <a:rPr lang="pt-BR" sz="1200" dirty="0" smtClean="0"/>
              <a:t>estratégia</a:t>
            </a:r>
            <a:r>
              <a:rPr lang="pt-BR" dirty="0" smtClean="0"/>
              <a:t>. </a:t>
            </a:r>
            <a:r>
              <a:rPr lang="pt-BR" baseline="0" dirty="0" smtClean="0"/>
              <a:t>Como regra geral e evidência empírica, normalmente, utiliza-se K = 5 ou 10. A variância da estimativa resultante é reduzida à medida que k é aumentado.</a:t>
            </a:r>
          </a:p>
          <a:p>
            <a:endParaRPr lang="pt-BR" baseline="0" dirty="0" smtClean="0"/>
          </a:p>
          <a:p>
            <a:r>
              <a:rPr lang="pt-BR" baseline="0" dirty="0" smtClean="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smtClean="0"/>
          </a:p>
          <a:p>
            <a:r>
              <a:rPr lang="pt-BR" dirty="0" smtClean="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Como pode ser visto, todo exemplo fica em um conjunto de validação exatamente uma vez e em um conjunto de treinamento k-1 vezes.</a:t>
            </a:r>
          </a:p>
          <a:p>
            <a:r>
              <a:rPr lang="pt-BR" baseline="0" dirty="0" smtClean="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smtClean="0"/>
              <a:t>Com este procedimento, toda amostra disponível vai aparecer k-1 vezes no conjunto de treinamento e 1 vez no conjunto de validação.</a:t>
            </a:r>
          </a:p>
          <a:p>
            <a:endParaRPr lang="pt-BR" dirty="0" smtClean="0"/>
          </a:p>
          <a:p>
            <a:r>
              <a:rPr lang="pt-BR" b="1" dirty="0" smtClean="0"/>
              <a:t>Desvantagem</a:t>
            </a:r>
            <a:r>
              <a:rPr lang="pt-BR" dirty="0" smtClean="0"/>
              <a:t>:</a:t>
            </a:r>
          </a:p>
          <a:p>
            <a:r>
              <a:rPr lang="pt-BR" dirty="0" smtClean="0"/>
              <a:t>Alto</a:t>
            </a:r>
            <a:r>
              <a:rPr lang="pt-BR" baseline="0" dirty="0" smtClean="0"/>
              <a:t> custo computational pois treina-se e valida-se o modelo k vezes, ou seja, o algoritmo de treinamento deve ser executado novamente do zero k vezes, o que significa que leva k vezes mais tempo para fazer uma avaliação (treinamento+validação).</a:t>
            </a:r>
            <a:endParaRPr lang="pt-BR" dirty="0" smtClean="0"/>
          </a:p>
          <a:p>
            <a:endParaRPr lang="pt-BR" dirty="0" smtClean="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a:t>
            </a:r>
            <a:r>
              <a:rPr lang="pt-BR" dirty="0" smtClean="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a:t>
            </a:r>
            <a:r>
              <a:rPr lang="pt-BR" dirty="0" smtClean="0"/>
              <a:t>como </a:t>
            </a:r>
            <a:r>
              <a:rPr lang="pt-BR" dirty="0"/>
              <a:t>conjunto de validação e as observações </a:t>
            </a:r>
            <a:r>
              <a:rPr lang="pt-BR" dirty="0" smtClean="0"/>
              <a:t>restantes (N-p) </a:t>
            </a:r>
            <a:r>
              <a:rPr lang="pt-BR" dirty="0"/>
              <a:t>como o conjunto de treinamento.</a:t>
            </a:r>
          </a:p>
          <a:p>
            <a:endParaRPr lang="pt-BR" dirty="0"/>
          </a:p>
          <a:p>
            <a:r>
              <a:rPr lang="pt-BR" dirty="0"/>
              <a:t>Essa </a:t>
            </a:r>
            <a:r>
              <a:rPr lang="pt-BR" dirty="0" smtClean="0"/>
              <a:t>estratégia deixa </a:t>
            </a:r>
            <a:r>
              <a:rPr lang="pt-BR" dirty="0"/>
              <a:t>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a:t>
            </a:r>
            <a:r>
              <a:rPr lang="pt-BR" dirty="0" smtClean="0"/>
              <a:t>estratégia mais </a:t>
            </a:r>
            <a:r>
              <a:rPr lang="pt-BR" dirty="0"/>
              <a:t>extrema para </a:t>
            </a:r>
            <a:r>
              <a:rPr lang="pt-BR" dirty="0" smtClean="0"/>
              <a:t>se realizar </a:t>
            </a:r>
            <a:r>
              <a:rPr lang="pt-BR" dirty="0"/>
              <a:t>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19/11/2021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19/11/2021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19/11/2021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19/11/2021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19/11/2021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19/11/2021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19/11/2021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mybinder.org/v2/gh/zz4fap/t319_aprendizado_de_maquina/main?filepath=notebooks/regression/validacao_cruzada.ipynb"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jpeg"/><Relationship Id="rId7" Type="http://schemas.openxmlformats.org/officeDocument/2006/relationships/image" Target="../media/image18.jpe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smtClean="0"/>
              <a:t>T319 </a:t>
            </a:r>
            <a:r>
              <a:rPr lang="pt-BR" sz="5400" dirty="0"/>
              <a:t>- Introdução ao Aprendizado de </a:t>
            </a:r>
            <a:r>
              <a:rPr lang="pt-BR" sz="5400" dirty="0" smtClean="0"/>
              <a:t>Máquina:</a:t>
            </a:r>
            <a:r>
              <a:rPr lang="pt-BR" dirty="0"/>
              <a:t/>
            </a:r>
            <a:br>
              <a:rPr lang="pt-BR" dirty="0"/>
            </a:br>
            <a:r>
              <a:rPr lang="pt-BR" b="1" i="1" dirty="0"/>
              <a:t>Regressão </a:t>
            </a:r>
            <a:r>
              <a:rPr lang="pt-BR" b="1" i="1" dirty="0" smtClean="0"/>
              <a:t>Linear (Parte V)</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smtClean="0"/>
              <a:t>Leave-p-out: Exemplo</a:t>
            </a:r>
            <a:endParaRPr lang="pt-BR" dirty="0"/>
          </a:p>
        </p:txBody>
      </p:sp>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r>
              <a:rPr lang="pt-BR" dirty="0" smtClean="0"/>
              <a:t>.</a:t>
            </a:r>
            <a:endParaRPr lang="pt-BR" b="1" dirty="0" smtClean="0"/>
          </a:p>
          <a:p>
            <a:r>
              <a:rPr lang="pt-BR" b="1" dirty="0" smtClean="0"/>
              <a:t>p </a:t>
            </a:r>
            <a:r>
              <a:rPr lang="pt-BR" dirty="0"/>
              <a:t>= </a:t>
            </a:r>
            <a:r>
              <a:rPr lang="pt-BR" dirty="0" smtClean="0"/>
              <a:t>2: 4950 combinações </a:t>
            </a:r>
            <a:r>
              <a:rPr lang="pt-BR" dirty="0"/>
              <a:t>possíveis com </a:t>
            </a:r>
            <a:r>
              <a:rPr lang="pt-BR" dirty="0" smtClean="0"/>
              <a:t>98 exemplos </a:t>
            </a:r>
            <a:r>
              <a:rPr lang="pt-BR" dirty="0"/>
              <a:t>para treinamento e </a:t>
            </a:r>
            <a:r>
              <a:rPr lang="pt-BR" dirty="0" smtClean="0"/>
              <a:t>2 </a:t>
            </a:r>
            <a:r>
              <a:rPr lang="pt-BR" dirty="0"/>
              <a:t>para </a:t>
            </a:r>
            <a:r>
              <a:rPr lang="pt-BR" dirty="0" smtClean="0"/>
              <a:t>validação.</a:t>
            </a:r>
          </a:p>
          <a:p>
            <a:r>
              <a:rPr lang="pt-BR" dirty="0"/>
              <a:t>Tempo médio para execução com </a:t>
            </a:r>
            <a:r>
              <a:rPr lang="pt-BR" dirty="0" smtClean="0"/>
              <a:t>N </a:t>
            </a:r>
            <a:r>
              <a:rPr lang="pt-BR" dirty="0"/>
              <a:t>= 100 é de aproximadamente </a:t>
            </a:r>
            <a:r>
              <a:rPr lang="pt-BR" dirty="0" smtClean="0"/>
              <a:t>810 [s] (+ de 13 [m]).</a:t>
            </a:r>
            <a:endParaRPr lang="pt-BR" dirty="0"/>
          </a:p>
          <a:p>
            <a:r>
              <a:rPr lang="pt-BR" dirty="0"/>
              <a:t>Gráficos mostram a média e desvio padrão do MSE para as </a:t>
            </a:r>
            <a:r>
              <a:rPr lang="pt-BR" dirty="0" smtClean="0"/>
              <a:t>4950 etapas </a:t>
            </a:r>
            <a:r>
              <a:rPr lang="pt-BR" dirty="0"/>
              <a:t>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a:t>
            </a:r>
            <a:r>
              <a:rPr lang="pt-BR" dirty="0" smtClean="0"/>
              <a:t>MSE, </a:t>
            </a:r>
            <a:r>
              <a:rPr lang="pt-BR" dirty="0"/>
              <a:t>sejam mínimos.</a:t>
            </a:r>
          </a:p>
        </p:txBody>
      </p:sp>
      <p:sp>
        <p:nvSpPr>
          <p:cNvPr id="11" name="Rectangle 10"/>
          <p:cNvSpPr/>
          <p:nvPr/>
        </p:nvSpPr>
        <p:spPr>
          <a:xfrm>
            <a:off x="8787285" y="6430612"/>
            <a:ext cx="3404715" cy="369332"/>
          </a:xfrm>
          <a:prstGeom prst="rect">
            <a:avLst/>
          </a:prstGeom>
        </p:spPr>
        <p:txBody>
          <a:bodyPr wrap="none">
            <a:spAutoFit/>
          </a:bodyPr>
          <a:lstStyle/>
          <a:p>
            <a:r>
              <a:rPr lang="pt-BR" dirty="0">
                <a:hlinkClick r:id="rId4"/>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250395" y="825935"/>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17" name="Straight Arrow Connector 16"/>
          <p:cNvCxnSpPr>
            <a:stCxn id="16" idx="2"/>
            <a:endCxn id="18" idx="7"/>
          </p:cNvCxnSpPr>
          <p:nvPr/>
        </p:nvCxnSpPr>
        <p:spPr>
          <a:xfrm flipH="1">
            <a:off x="1675579" y="1164489"/>
            <a:ext cx="391181"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560260" y="708650"/>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32" name="Straight Arrow Connector 31"/>
          <p:cNvCxnSpPr>
            <a:stCxn id="31" idx="2"/>
          </p:cNvCxnSpPr>
          <p:nvPr/>
        </p:nvCxnSpPr>
        <p:spPr>
          <a:xfrm>
            <a:off x="5174695" y="1047204"/>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47204"/>
            <a:ext cx="490735" cy="3072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590297" y="1432202"/>
            <a:ext cx="3442045" cy="2308324"/>
          </a:xfrm>
          <a:prstGeom prst="rect">
            <a:avLst/>
          </a:prstGeom>
          <a:noFill/>
        </p:spPr>
        <p:txBody>
          <a:bodyPr wrap="square" rtlCol="0">
            <a:spAutoFit/>
          </a:bodyPr>
          <a:lstStyle/>
          <a:p>
            <a:pPr marL="285750" indent="-285750">
              <a:buFont typeface="Arial" panose="020B0604020202020204" pitchFamily="34" charset="0"/>
              <a:buChar char="•"/>
            </a:pPr>
            <a:r>
              <a:rPr lang="pt-BR" sz="1600" dirty="0" smtClean="0"/>
              <a:t>Para ordem igual a 1, a média e desvio padrão são elevados: </a:t>
            </a:r>
            <a:r>
              <a:rPr lang="pt-BR" sz="1600" b="1" dirty="0" smtClean="0"/>
              <a:t>subajuste</a:t>
            </a:r>
            <a:r>
              <a:rPr lang="pt-BR" sz="1600" dirty="0" smtClean="0"/>
              <a:t>.</a:t>
            </a:r>
          </a:p>
          <a:p>
            <a:pPr marL="285750" indent="-285750">
              <a:buFont typeface="Arial" panose="020B0604020202020204" pitchFamily="34" charset="0"/>
              <a:buChar char="•"/>
            </a:pPr>
            <a:r>
              <a:rPr lang="pt-BR" sz="1600" dirty="0" smtClean="0"/>
              <a:t>Conforme a ordem aumenta, ambos diminuem, atingindo o </a:t>
            </a:r>
            <a:r>
              <a:rPr lang="pt-BR" sz="1600" b="1" dirty="0" smtClean="0"/>
              <a:t>ponto ótimo </a:t>
            </a:r>
            <a:r>
              <a:rPr lang="pt-BR" sz="1600" dirty="0" smtClean="0"/>
              <a:t>quando igual a 2.</a:t>
            </a:r>
          </a:p>
          <a:p>
            <a:pPr marL="285750" indent="-285750">
              <a:buFont typeface="Arial" panose="020B0604020202020204" pitchFamily="34" charset="0"/>
              <a:buChar char="•"/>
            </a:pPr>
            <a:r>
              <a:rPr lang="pt-BR" sz="1600" dirty="0" smtClean="0"/>
              <a:t>Porém, conforme a ordem continua a aumentar, ambos aumentam, indicando </a:t>
            </a:r>
            <a:r>
              <a:rPr lang="pt-BR" sz="1600" b="1" dirty="0" smtClean="0"/>
              <a:t>sobreajuste</a:t>
            </a:r>
            <a:r>
              <a:rPr lang="pt-BR" sz="1600" dirty="0" smtClean="0"/>
              <a:t>.</a:t>
            </a:r>
            <a:endParaRPr lang="pt-BR" sz="1600" dirty="0"/>
          </a:p>
        </p:txBody>
      </p:sp>
    </p:spTree>
    <p:extLst>
      <p:ext uri="{BB962C8B-B14F-4D97-AF65-F5344CB8AC3E}">
        <p14:creationId xmlns:p14="http://schemas.microsoft.com/office/powerpoint/2010/main" val="3063035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Qual estratégia utilizar?</a:t>
            </a:r>
            <a:endParaRPr lang="pt-BR" dirty="0"/>
          </a:p>
        </p:txBody>
      </p:sp>
      <p:sp>
        <p:nvSpPr>
          <p:cNvPr id="3" name="Content Placeholder 2"/>
          <p:cNvSpPr>
            <a:spLocks noGrp="1"/>
          </p:cNvSpPr>
          <p:nvPr>
            <p:ph idx="1"/>
          </p:nvPr>
        </p:nvSpPr>
        <p:spPr>
          <a:xfrm>
            <a:off x="838198" y="1825624"/>
            <a:ext cx="11177017" cy="5032376"/>
          </a:xfrm>
        </p:spPr>
        <p:txBody>
          <a:bodyPr>
            <a:normAutofit/>
          </a:bodyPr>
          <a:lstStyle/>
          <a:p>
            <a:r>
              <a:rPr lang="pt-BR" dirty="0" smtClean="0"/>
              <a:t>O </a:t>
            </a:r>
            <a:r>
              <a:rPr lang="pt-BR" b="1" dirty="0"/>
              <a:t>leave-p-out</a:t>
            </a:r>
            <a:r>
              <a:rPr lang="pt-BR" dirty="0"/>
              <a:t> dá indicações mais claras de qual ordem </a:t>
            </a:r>
            <a:r>
              <a:rPr lang="pt-BR" dirty="0" smtClean="0"/>
              <a:t>usar, </a:t>
            </a:r>
            <a:r>
              <a:rPr lang="pt-BR" dirty="0"/>
              <a:t>pois usa um </a:t>
            </a:r>
            <a:r>
              <a:rPr lang="pt-BR" dirty="0"/>
              <a:t>número maior de </a:t>
            </a:r>
            <a:r>
              <a:rPr lang="pt-BR" dirty="0"/>
              <a:t>pares </a:t>
            </a:r>
            <a:r>
              <a:rPr lang="pt-BR" dirty="0" smtClean="0"/>
              <a:t>treinamento/validação, </a:t>
            </a:r>
            <a:r>
              <a:rPr lang="pt-BR" dirty="0"/>
              <a:t>aumentando a confiabilidade </a:t>
            </a:r>
            <a:r>
              <a:rPr lang="pt-BR" dirty="0" smtClean="0"/>
              <a:t>da média e do </a:t>
            </a:r>
            <a:r>
              <a:rPr lang="pt-BR" dirty="0"/>
              <a:t>desvio </a:t>
            </a:r>
            <a:r>
              <a:rPr lang="pt-BR" dirty="0" smtClean="0"/>
              <a:t>padrão do MSE.</a:t>
            </a:r>
            <a:endParaRPr lang="pt-BR" dirty="0"/>
          </a:p>
          <a:p>
            <a:r>
              <a:rPr lang="pt-BR" dirty="0"/>
              <a:t>Porém, </a:t>
            </a:r>
            <a:r>
              <a:rPr lang="pt-BR" dirty="0" smtClean="0"/>
              <a:t>ele é </a:t>
            </a:r>
            <a:r>
              <a:rPr lang="pt-BR" dirty="0"/>
              <a:t>bastante custoso em relação ao tempo necessário para se executá-lo, mesmo com uma base de 100 amostras </a:t>
            </a:r>
            <a:r>
              <a:rPr lang="pt-BR" dirty="0" smtClean="0"/>
              <a:t>leva-se </a:t>
            </a:r>
            <a:r>
              <a:rPr lang="pt-BR" dirty="0"/>
              <a:t>mais de </a:t>
            </a:r>
            <a:r>
              <a:rPr lang="pt-BR" dirty="0" smtClean="0"/>
              <a:t>13 minutos!</a:t>
            </a:r>
            <a:endParaRPr lang="pt-BR" dirty="0"/>
          </a:p>
          <a:p>
            <a:r>
              <a:rPr lang="pt-BR" dirty="0"/>
              <a:t>Portanto, </a:t>
            </a:r>
            <a:r>
              <a:rPr lang="pt-BR" dirty="0" smtClean="0"/>
              <a:t>deve-se utilizá-lo </a:t>
            </a:r>
            <a:r>
              <a:rPr lang="pt-BR" dirty="0"/>
              <a:t>com bases relativamente pequenas.</a:t>
            </a:r>
          </a:p>
          <a:p>
            <a:r>
              <a:rPr lang="pt-BR" dirty="0"/>
              <a:t>Para bases maiores, o </a:t>
            </a:r>
            <a:r>
              <a:rPr lang="pt-BR" b="1" dirty="0"/>
              <a:t>k-fold</a:t>
            </a:r>
            <a:r>
              <a:rPr lang="pt-BR" dirty="0"/>
              <a:t> é uma opção melhor e mais eficiente do que o </a:t>
            </a:r>
            <a:r>
              <a:rPr lang="pt-BR" b="1" dirty="0"/>
              <a:t>holdout</a:t>
            </a:r>
            <a:r>
              <a:rPr lang="pt-BR" dirty="0"/>
              <a:t>.</a:t>
            </a:r>
          </a:p>
          <a:p>
            <a:r>
              <a:rPr lang="pt-BR" dirty="0" smtClean="0"/>
              <a:t>Para bases muito grandes, o </a:t>
            </a:r>
            <a:r>
              <a:rPr lang="pt-BR" b="1" dirty="0" smtClean="0"/>
              <a:t>holdout</a:t>
            </a:r>
            <a:r>
              <a:rPr lang="pt-BR" dirty="0" smtClean="0"/>
              <a:t> já daria boas indicações sobre qual ordem </a:t>
            </a:r>
            <a:r>
              <a:rPr lang="pt-BR" dirty="0" smtClean="0"/>
              <a:t>utilizar (maior probabilidade dos conjuntos serem representativos).</a:t>
            </a:r>
            <a:endParaRPr lang="pt-BR" dirty="0" smtClean="0"/>
          </a:p>
        </p:txBody>
      </p:sp>
    </p:spTree>
    <p:extLst>
      <p:ext uri="{BB962C8B-B14F-4D97-AF65-F5344CB8AC3E}">
        <p14:creationId xmlns:p14="http://schemas.microsoft.com/office/powerpoint/2010/main" val="3785519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0" y="1690688"/>
            <a:ext cx="7205663" cy="5167312"/>
          </a:xfrm>
        </p:spPr>
        <p:txBody>
          <a:bodyPr>
            <a:normAutofit fontScale="92500" lnSpcReduction="10000"/>
          </a:bodyPr>
          <a:lstStyle/>
          <a:p>
            <a:r>
              <a:rPr lang="pt-BR" dirty="0"/>
              <a:t>E se os </a:t>
            </a:r>
            <a:r>
              <a:rPr lang="pt-BR" dirty="0" smtClean="0"/>
              <a:t>erros de treinamento e validação </a:t>
            </a:r>
            <a:r>
              <a:rPr lang="pt-BR" dirty="0"/>
              <a:t>são </a:t>
            </a:r>
            <a:r>
              <a:rPr lang="pt-BR" dirty="0" smtClean="0"/>
              <a:t>pequenos, </a:t>
            </a:r>
            <a:r>
              <a:rPr lang="pt-BR" dirty="0" smtClean="0"/>
              <a:t>similares </a:t>
            </a:r>
            <a:r>
              <a:rPr lang="pt-BR" dirty="0" smtClean="0"/>
              <a:t>e praticamente constantes para várias ordens de polinômio?</a:t>
            </a:r>
            <a:endParaRPr lang="pt-BR" dirty="0"/>
          </a:p>
          <a:p>
            <a:r>
              <a:rPr lang="pt-BR" dirty="0"/>
              <a:t>Uma resposta é usar o princípio da </a:t>
            </a:r>
            <a:r>
              <a:rPr lang="pt-BR" b="1" i="1" dirty="0"/>
              <a:t>navalha de Occam</a:t>
            </a:r>
            <a:r>
              <a:rPr lang="pt-BR" i="1" dirty="0"/>
              <a:t>.</a:t>
            </a:r>
            <a:endParaRPr lang="pt-BR" dirty="0"/>
          </a:p>
          <a:p>
            <a:r>
              <a:rPr lang="pt-BR" dirty="0"/>
              <a:t>A </a:t>
            </a:r>
            <a:r>
              <a:rPr lang="pt-BR" b="1" i="1" dirty="0"/>
              <a:t>navalha de Occam </a:t>
            </a:r>
            <a:r>
              <a:rPr lang="pt-BR" dirty="0" smtClean="0"/>
              <a:t>é um </a:t>
            </a:r>
            <a:r>
              <a:rPr lang="pt-BR" b="1" i="1" dirty="0"/>
              <a:t>princípio </a:t>
            </a:r>
            <a:r>
              <a:rPr lang="pt-BR" b="1" i="1" dirty="0" smtClean="0"/>
              <a:t>lógico </a:t>
            </a:r>
            <a:r>
              <a:rPr lang="pt-BR" dirty="0" smtClean="0"/>
              <a:t>que postula </a:t>
            </a:r>
            <a:r>
              <a:rPr lang="pt-BR" dirty="0"/>
              <a:t>que de múltiplas explicações adequadas e possíveis para o mesmo conjunto de fatos, deve-se optar pela mais simples daquelas</a:t>
            </a:r>
            <a:r>
              <a:rPr lang="pt-BR" dirty="0" smtClean="0"/>
              <a:t>.</a:t>
            </a:r>
          </a:p>
          <a:p>
            <a:r>
              <a:rPr lang="pt-BR" dirty="0" smtClean="0"/>
              <a:t>Ou seja</a:t>
            </a:r>
            <a:r>
              <a:rPr lang="pt-BR" dirty="0"/>
              <a:t>, deve-se preferir explicações mais simples às mais complicadas</a:t>
            </a:r>
            <a:r>
              <a:rPr lang="pt-BR" dirty="0" smtClean="0"/>
              <a:t>.</a:t>
            </a:r>
            <a:endParaRPr lang="pt-BR" dirty="0"/>
          </a:p>
          <a:p>
            <a:r>
              <a:rPr lang="pt-BR" dirty="0" smtClean="0"/>
              <a:t>Portanto</a:t>
            </a:r>
            <a:r>
              <a:rPr lang="pt-BR" dirty="0"/>
              <a:t>, escolhemos modelos usando </a:t>
            </a:r>
            <a:r>
              <a:rPr lang="pt-BR" dirty="0"/>
              <a:t>a</a:t>
            </a:r>
            <a:r>
              <a:rPr lang="pt-BR" dirty="0" smtClean="0"/>
              <a:t> </a:t>
            </a:r>
            <a:r>
              <a:rPr lang="pt-BR" b="1" dirty="0"/>
              <a:t>navalha de Occam</a:t>
            </a:r>
            <a:r>
              <a:rPr lang="pt-BR" dirty="0"/>
              <a:t>: escolhemos </a:t>
            </a:r>
            <a:r>
              <a:rPr lang="pt-BR" dirty="0" smtClean="0"/>
              <a:t>a </a:t>
            </a:r>
            <a:r>
              <a:rPr lang="pt-BR" b="1" i="1" dirty="0" smtClean="0"/>
              <a:t>função</a:t>
            </a:r>
            <a:r>
              <a:rPr lang="pt-BR" dirty="0" smtClean="0"/>
              <a:t> </a:t>
            </a:r>
            <a:r>
              <a:rPr lang="pt-BR" b="1" i="1" dirty="0"/>
              <a:t>hipótese</a:t>
            </a:r>
            <a:r>
              <a:rPr lang="pt-BR" dirty="0"/>
              <a:t> menos complexa que se ajusta bem aos dados.</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232063"/>
            <a:ext cx="4090985" cy="2308324"/>
          </a:xfrm>
          <a:prstGeom prst="rect">
            <a:avLst/>
          </a:prstGeom>
        </p:spPr>
        <p:txBody>
          <a:bodyPr wrap="square">
            <a:spAutoFit/>
          </a:bodyPr>
          <a:lstStyle/>
          <a:p>
            <a:pPr marL="285750" indent="-285750">
              <a:buFont typeface="Arial" panose="020B0604020202020204" pitchFamily="34" charset="0"/>
              <a:buChar char="•"/>
            </a:pPr>
            <a:r>
              <a:rPr lang="pt-BR" dirty="0" smtClean="0"/>
              <a:t>Mesma </a:t>
            </a:r>
            <a:r>
              <a:rPr lang="pt-BR" dirty="0"/>
              <a:t>função observável </a:t>
            </a:r>
            <a:r>
              <a:rPr lang="pt-BR" dirty="0" smtClean="0"/>
              <a:t>dos exemplos anteriores.</a:t>
            </a:r>
          </a:p>
          <a:p>
            <a:pPr marL="285750" indent="-285750">
              <a:buFont typeface="Arial" panose="020B0604020202020204" pitchFamily="34" charset="0"/>
              <a:buChar char="•"/>
            </a:pPr>
            <a:r>
              <a:rPr lang="pt-BR" dirty="0" smtClean="0"/>
              <a:t>Base de dados com </a:t>
            </a:r>
            <a:r>
              <a:rPr lang="pt-BR" b="1" dirty="0" smtClean="0"/>
              <a:t>10000 exemplos</a:t>
            </a:r>
            <a:r>
              <a:rPr lang="pt-BR" dirty="0" smtClean="0"/>
              <a:t>.</a:t>
            </a:r>
          </a:p>
          <a:p>
            <a:pPr marL="285750" indent="-285750">
              <a:buFont typeface="Arial" panose="020B0604020202020204" pitchFamily="34" charset="0"/>
              <a:buChar char="•"/>
            </a:pPr>
            <a:r>
              <a:rPr lang="pt-BR" dirty="0" smtClean="0"/>
              <a:t>Holdout com 30% para validação.</a:t>
            </a:r>
          </a:p>
          <a:p>
            <a:pPr marL="285750" indent="-285750">
              <a:buFont typeface="Arial" panose="020B0604020202020204" pitchFamily="34" charset="0"/>
              <a:buChar char="•"/>
            </a:pPr>
            <a:r>
              <a:rPr lang="pt-BR" dirty="0" smtClean="0"/>
              <a:t>Vejam que teoricamente, qualquer ordem maior ou igual a 2 já seria uma boa escolha.</a:t>
            </a:r>
          </a:p>
          <a:p>
            <a:pPr marL="285750" indent="-285750">
              <a:buFont typeface="Arial" panose="020B0604020202020204" pitchFamily="34" charset="0"/>
              <a:buChar char="•"/>
            </a:pPr>
            <a:r>
              <a:rPr lang="pt-BR" b="1" dirty="0" smtClean="0">
                <a:solidFill>
                  <a:srgbClr val="FF0000"/>
                </a:solidFill>
              </a:rPr>
              <a:t>Qual ordem escolher?</a:t>
            </a:r>
          </a:p>
        </p:txBody>
      </p:sp>
      <p:cxnSp>
        <p:nvCxnSpPr>
          <p:cNvPr id="7" name="Straight Arrow Connector 6"/>
          <p:cNvCxnSpPr/>
          <p:nvPr/>
        </p:nvCxnSpPr>
        <p:spPr>
          <a:xfrm>
            <a:off x="5769864" y="2459736"/>
            <a:ext cx="2469080" cy="822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63458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1149584" cy="5032376"/>
          </a:xfrm>
        </p:spPr>
        <p:txBody>
          <a:bodyPr>
            <a:normAutofit/>
          </a:bodyPr>
          <a:lstStyle/>
          <a:p>
            <a:r>
              <a:rPr lang="pt-BR" b="1" dirty="0"/>
              <a:t>Quiz</a:t>
            </a:r>
            <a:r>
              <a:rPr lang="pt-BR" dirty="0"/>
              <a:t>: “</a:t>
            </a:r>
            <a:r>
              <a:rPr lang="pt-BR" i="1" dirty="0"/>
              <a:t>T319 - Quiz - Regressão: Parte </a:t>
            </a:r>
            <a:r>
              <a:rPr lang="pt-BR" i="1" dirty="0" smtClean="0"/>
              <a:t>V</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6</a:t>
            </a:r>
            <a:r>
              <a:rPr lang="pt-BR" dirty="0" smtClean="0"/>
              <a:t>.</a:t>
            </a:r>
            <a:endParaRPr lang="pt-BR" dirty="0"/>
          </a:p>
          <a:p>
            <a:pPr lvl="1">
              <a:buFont typeface="Wingdings" panose="05000000000000000000" pitchFamily="2" charset="2"/>
              <a:buChar char="§"/>
            </a:pPr>
            <a:r>
              <a:rPr lang="pt-BR" dirty="0"/>
              <a:t>Pode ser baixado do MS Teams ou do GitHub.</a:t>
            </a:r>
          </a:p>
          <a:p>
            <a:pPr lvl="1">
              <a:buFont typeface="Wingdings" panose="05000000000000000000" pitchFamily="2" charset="2"/>
              <a:buChar char="§"/>
            </a:pPr>
            <a:r>
              <a:rPr lang="pt-BR" dirty="0"/>
              <a:t>Pode ser respondido através do link acima (na nuvem) ou localmente.</a:t>
            </a:r>
          </a:p>
          <a:p>
            <a:pPr lvl="1">
              <a:buFont typeface="Wingdings" panose="05000000000000000000" pitchFamily="2" charset="2"/>
              <a:buChar char="§"/>
            </a:pPr>
            <a:r>
              <a:rPr lang="pt-BR" dirty="0">
                <a:hlinkClick r:id="rId4"/>
              </a:rPr>
              <a:t>Instruções para resolução e entrega dos laboratórios</a:t>
            </a:r>
            <a:r>
              <a:rPr lang="pt-BR" dirty="0" smtClean="0"/>
              <a:t>.</a:t>
            </a:r>
          </a:p>
          <a:p>
            <a:pPr lvl="1">
              <a:buFont typeface="Wingdings" panose="05000000000000000000" pitchFamily="2" charset="2"/>
              <a:buChar char="§"/>
            </a:pPr>
            <a:r>
              <a:rPr lang="pt-BR" b="1" dirty="0">
                <a:solidFill>
                  <a:srgbClr val="FF0000"/>
                </a:solidFill>
              </a:rPr>
              <a:t>Laboratórios podem ser feitos em grupo, mas as entregas devem ser individuais</a:t>
            </a:r>
            <a:r>
              <a:rPr lang="pt-BR" b="1" dirty="0" smtClean="0">
                <a:solidFill>
                  <a:srgbClr val="FF0000"/>
                </a:solidFill>
              </a:rPr>
              <a:t>.</a:t>
            </a:r>
          </a:p>
          <a:p>
            <a:r>
              <a:rPr lang="pt-BR" b="1" dirty="0" smtClean="0"/>
              <a:t>Projeto Final</a:t>
            </a:r>
          </a:p>
          <a:p>
            <a:pPr lvl="1"/>
            <a:r>
              <a:rPr lang="pt-BR" dirty="0" smtClean="0"/>
              <a:t>Projeto </a:t>
            </a:r>
            <a:r>
              <a:rPr lang="pt-BR" dirty="0"/>
              <a:t>pode ser feito em grupo de no máximo 3 alunos</a:t>
            </a:r>
            <a:r>
              <a:rPr lang="pt-BR" dirty="0" smtClean="0"/>
              <a:t>.</a:t>
            </a:r>
          </a:p>
          <a:p>
            <a:pPr lvl="1"/>
            <a:r>
              <a:rPr lang="pt-BR" dirty="0" smtClean="0"/>
              <a:t>Entrega: 12/12/2021.</a:t>
            </a:r>
          </a:p>
          <a:p>
            <a:pPr lvl="1"/>
            <a:r>
              <a:rPr lang="pt-BR" dirty="0" smtClean="0"/>
              <a:t>Vídeo com explicação sobre o projeto se encontra na pasta “Projeto Final” em “Recordings”.</a:t>
            </a:r>
          </a:p>
          <a:p>
            <a:pPr lvl="1"/>
            <a:r>
              <a:rPr lang="pt-BR" dirty="0"/>
              <a:t>Leiam os enunciados atentamente</a:t>
            </a:r>
            <a:r>
              <a:rPr lang="pt-BR" dirty="0" smtClean="0"/>
              <a:t>.</a:t>
            </a:r>
            <a:endParaRPr lang="pt-BR" dirty="0"/>
          </a:p>
        </p:txBody>
      </p:sp>
    </p:spTree>
    <p:extLst>
      <p:ext uri="{BB962C8B-B14F-4D97-AF65-F5344CB8AC3E}">
        <p14:creationId xmlns:p14="http://schemas.microsoft.com/office/powerpoint/2010/main" val="15018663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smtClean="0"/>
              <a:t>Vimos que o </a:t>
            </a:r>
            <a:r>
              <a:rPr lang="pt-BR" b="1" i="1" dirty="0" smtClean="0"/>
              <a:t>escalonamento de atributos </a:t>
            </a:r>
            <a:r>
              <a:rPr lang="pt-BR" dirty="0" smtClean="0"/>
              <a:t>ajuda a acelerar o aprendizado do algoritmo do gradiente descendente quandos os atributos têm intervalos de variação muito diferentes.</a:t>
            </a:r>
          </a:p>
          <a:p>
            <a:r>
              <a:rPr lang="pt-BR" dirty="0" smtClean="0"/>
              <a:t>Aprendemos que </a:t>
            </a:r>
            <a:r>
              <a:rPr lang="pt-BR" b="1" i="1" dirty="0" smtClean="0"/>
              <a:t>funções hipótese polinomiais </a:t>
            </a:r>
            <a:r>
              <a:rPr lang="pt-BR" dirty="0" smtClean="0"/>
              <a:t>podem ser utilizadas para aproximar dados que não são lineares.</a:t>
            </a:r>
          </a:p>
          <a:p>
            <a:r>
              <a:rPr lang="pt-BR" dirty="0" smtClean="0"/>
              <a:t>Porém, precisamos encontrar a ordem ideal para o polinômio aproximador.</a:t>
            </a:r>
          </a:p>
          <a:p>
            <a:pPr lvl="1">
              <a:buFont typeface="Wingdings" panose="05000000000000000000" pitchFamily="2" charset="2"/>
              <a:buChar char="§"/>
            </a:pPr>
            <a:r>
              <a:rPr lang="pt-BR" dirty="0" smtClean="0"/>
              <a:t>Polinômios de ordem baixa podem não têm flexibilidade o suficiente para aproximar os dados, o que causa </a:t>
            </a:r>
            <a:r>
              <a:rPr lang="pt-BR" b="1" i="1" dirty="0" smtClean="0"/>
              <a:t>subajuste</a:t>
            </a:r>
            <a:r>
              <a:rPr lang="pt-BR" dirty="0" smtClean="0"/>
              <a:t>.</a:t>
            </a:r>
          </a:p>
          <a:p>
            <a:pPr lvl="1">
              <a:buFont typeface="Wingdings" panose="05000000000000000000" pitchFamily="2" charset="2"/>
              <a:buChar char="§"/>
            </a:pPr>
            <a:r>
              <a:rPr lang="pt-BR" dirty="0" smtClean="0"/>
              <a:t>Polinômios de ordem alta podem ser tão flexíveis que acabam memorizando os dados de treinamento, o que causa </a:t>
            </a:r>
            <a:r>
              <a:rPr lang="pt-BR" b="1" i="1" dirty="0" smtClean="0"/>
              <a:t>sobreajuste</a:t>
            </a:r>
            <a:r>
              <a:rPr lang="pt-BR" dirty="0" smtClean="0"/>
              <a:t>.</a:t>
            </a:r>
          </a:p>
          <a:p>
            <a:r>
              <a:rPr lang="pt-BR" dirty="0" smtClean="0"/>
              <a:t>Hoje veremos como escolher a ordem da </a:t>
            </a:r>
            <a:r>
              <a:rPr lang="pt-BR" b="1" i="1" dirty="0"/>
              <a:t>função hipótese </a:t>
            </a:r>
            <a:r>
              <a:rPr lang="pt-BR" b="1" i="1" dirty="0" smtClean="0"/>
              <a:t>polinomial </a:t>
            </a:r>
            <a:r>
              <a:rPr lang="pt-BR" dirty="0" smtClean="0"/>
              <a:t>quando </a:t>
            </a:r>
            <a:r>
              <a:rPr lang="pt-BR" dirty="0"/>
              <a:t>não conhecemos o </a:t>
            </a:r>
            <a:r>
              <a:rPr lang="pt-BR" b="1" i="1" dirty="0"/>
              <a:t>mapeamento </a:t>
            </a:r>
            <a:r>
              <a:rPr lang="pt-BR" b="1" i="1" dirty="0" smtClean="0"/>
              <a:t>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499016"/>
            <a:ext cx="11177017" cy="5358984"/>
          </a:xfrm>
        </p:spPr>
        <p:txBody>
          <a:bodyPr>
            <a:normAutofit fontScale="92500" lnSpcReduction="20000"/>
          </a:bodyPr>
          <a:lstStyle/>
          <a:p>
            <a:r>
              <a:rPr lang="pt-BR" b="1" i="1" dirty="0"/>
              <a:t>Validação cruzada</a:t>
            </a:r>
            <a:r>
              <a:rPr lang="pt-BR" dirty="0"/>
              <a:t> é uma das formas de se avaliar </a:t>
            </a:r>
            <a:r>
              <a:rPr lang="pt-BR" b="1" i="1" dirty="0"/>
              <a:t>quantitativamente</a:t>
            </a:r>
            <a:r>
              <a:rPr lang="pt-BR" dirty="0"/>
              <a:t> o sobreajuste ou subajuste de um </a:t>
            </a:r>
            <a:r>
              <a:rPr lang="pt-BR" dirty="0" smtClean="0"/>
              <a:t>modelo e, com isso, </a:t>
            </a:r>
            <a:r>
              <a:rPr lang="pt-BR" b="1" i="1" dirty="0" smtClean="0"/>
              <a:t>encontrar sua ordem ótima</a:t>
            </a:r>
            <a:r>
              <a:rPr lang="pt-BR" dirty="0" smtClean="0"/>
              <a:t>.</a:t>
            </a:r>
          </a:p>
          <a:p>
            <a:pPr lvl="1">
              <a:buFont typeface="Wingdings" panose="05000000000000000000" pitchFamily="2" charset="2"/>
              <a:buChar char="§"/>
            </a:pPr>
            <a:r>
              <a:rPr lang="pt-BR" dirty="0" smtClean="0"/>
              <a:t>Ou seja, podemos verificar quais ordens fazem o modelo se ajustar </a:t>
            </a:r>
            <a:r>
              <a:rPr lang="pt-BR" dirty="0"/>
              <a:t>demais ou </a:t>
            </a:r>
            <a:r>
              <a:rPr lang="pt-BR" dirty="0" smtClean="0"/>
              <a:t>insuficientemente aos exemplos de treinamento.</a:t>
            </a:r>
            <a:endParaRPr lang="pt-BR" dirty="0"/>
          </a:p>
          <a:p>
            <a:r>
              <a:rPr lang="pt-BR" dirty="0"/>
              <a:t>Na </a:t>
            </a:r>
            <a:r>
              <a:rPr lang="pt-BR" b="1" i="1" dirty="0"/>
              <a:t>validação cruzada</a:t>
            </a:r>
            <a:r>
              <a:rPr lang="pt-BR" dirty="0"/>
              <a:t>, nós dividimos o conjunto de exemplos em 2 outros conjuntos, o de treinamento e o de validação (ou teste) do modelo.</a:t>
            </a:r>
          </a:p>
          <a:p>
            <a:r>
              <a:rPr lang="pt-BR" dirty="0"/>
              <a:t>O objetivo </a:t>
            </a:r>
            <a:r>
              <a:rPr lang="pt-BR" dirty="0" smtClean="0"/>
              <a:t>da </a:t>
            </a:r>
            <a:r>
              <a:rPr lang="pt-BR" b="1" i="1" dirty="0" smtClean="0"/>
              <a:t>validação cruzada </a:t>
            </a:r>
            <a:r>
              <a:rPr lang="pt-BR" dirty="0" smtClean="0"/>
              <a:t>é encontrar um ponto de equilíbrio entre a </a:t>
            </a:r>
            <a:r>
              <a:rPr lang="pt-BR" b="1" i="1" dirty="0" smtClean="0"/>
              <a:t>flexibilidade</a:t>
            </a:r>
            <a:r>
              <a:rPr lang="pt-BR" dirty="0" smtClean="0"/>
              <a:t> e o </a:t>
            </a:r>
            <a:r>
              <a:rPr lang="pt-BR" b="1" i="1" dirty="0" smtClean="0"/>
              <a:t>grau de generalização</a:t>
            </a:r>
            <a:r>
              <a:rPr lang="pt-BR" dirty="0" smtClean="0"/>
              <a:t> da </a:t>
            </a:r>
            <a:r>
              <a:rPr lang="pt-BR" b="1" i="1" dirty="0"/>
              <a:t>função hipótese polinomial</a:t>
            </a:r>
            <a:r>
              <a:rPr lang="pt-BR" dirty="0" smtClean="0"/>
              <a:t>.</a:t>
            </a:r>
          </a:p>
          <a:p>
            <a:pPr lvl="1">
              <a:buFont typeface="Wingdings" panose="05000000000000000000" pitchFamily="2" charset="2"/>
              <a:buChar char="§"/>
            </a:pPr>
            <a:r>
              <a:rPr lang="pt-BR" dirty="0" smtClean="0"/>
              <a:t>Flexibilidade o suficiente para se ajustar à função verdadeira (medida através do erro de treinamento).</a:t>
            </a:r>
          </a:p>
          <a:p>
            <a:pPr lvl="1">
              <a:buFont typeface="Wingdings" panose="05000000000000000000" pitchFamily="2" charset="2"/>
              <a:buChar char="§"/>
            </a:pPr>
            <a:r>
              <a:rPr lang="pt-BR" dirty="0" smtClean="0"/>
              <a:t>Grau de g</a:t>
            </a:r>
            <a:r>
              <a:rPr lang="pt-BR" dirty="0" smtClean="0"/>
              <a:t>eneralização: capacidade de gerar saídas próximas às verdadeiras para exemplos não usados durante o treinamento (medido através do erro de validação).</a:t>
            </a:r>
          </a:p>
          <a:p>
            <a:r>
              <a:rPr lang="pt-BR" dirty="0" smtClean="0"/>
              <a:t>As </a:t>
            </a:r>
            <a:r>
              <a:rPr lang="pt-BR" dirty="0"/>
              <a:t>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smtClean="0"/>
              <a:t>Leave-p-out</a:t>
            </a:r>
            <a:endParaRPr lang="pt-BR" sz="2800" dirty="0"/>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200" y="1990514"/>
            <a:ext cx="11131296" cy="4867486"/>
          </a:xfrm>
        </p:spPr>
        <p:txBody>
          <a:bodyPr>
            <a:normAutofit fontScale="85000" lnSpcReduction="20000"/>
          </a:bodyPr>
          <a:lstStyle/>
          <a:p>
            <a:r>
              <a:rPr lang="pt-BR" dirty="0"/>
              <a:t>Divide-se </a:t>
            </a:r>
            <a:r>
              <a:rPr lang="pt-BR" b="1" i="1" dirty="0"/>
              <a:t>aleatoriamente</a:t>
            </a:r>
            <a:r>
              <a:rPr lang="pt-BR" dirty="0"/>
              <a:t> o conjunto total de dados em p % para treinamento e (100 - p) % para validação.</a:t>
            </a:r>
          </a:p>
          <a:p>
            <a:pPr lvl="1">
              <a:buFont typeface="Wingdings" panose="05000000000000000000" pitchFamily="2" charset="2"/>
              <a:buChar char="§"/>
            </a:pPr>
            <a:r>
              <a:rPr lang="pt-BR" dirty="0" smtClean="0"/>
              <a:t>Normalmente, </a:t>
            </a:r>
            <a:r>
              <a:rPr lang="pt-BR" dirty="0"/>
              <a:t>divide-se o conjunto total de dados em 70/80% para treinamento e 30/20% para validação</a:t>
            </a:r>
            <a:r>
              <a:rPr lang="pt-BR" dirty="0" smtClean="0"/>
              <a:t>.</a:t>
            </a:r>
            <a:endParaRPr lang="pt-BR" dirty="0" smtClean="0"/>
          </a:p>
          <a:p>
            <a:r>
              <a:rPr lang="pt-BR" dirty="0" smtClean="0"/>
              <a:t>É </a:t>
            </a:r>
            <a:r>
              <a:rPr lang="pt-BR" dirty="0"/>
              <a:t>a estratégia mais simples das </a:t>
            </a:r>
            <a:r>
              <a:rPr lang="pt-BR" dirty="0" smtClean="0"/>
              <a:t>três </a:t>
            </a:r>
            <a:r>
              <a:rPr lang="pt-BR" dirty="0"/>
              <a:t>e não acarreta em aumento da complexidade computacional, pois tem-se apenas um único par de conjuntos de treinamento e validação</a:t>
            </a:r>
            <a:r>
              <a:rPr lang="pt-BR" dirty="0" smtClean="0"/>
              <a:t>.</a:t>
            </a:r>
          </a:p>
          <a:p>
            <a:r>
              <a:rPr lang="pt-BR" dirty="0" smtClean="0"/>
              <a:t>Entretanto, devemos </a:t>
            </a:r>
            <a:r>
              <a:rPr lang="pt-BR" dirty="0"/>
              <a:t>nos assegurar que os conjuntos de treinamento e validação sejam suficientemente </a:t>
            </a:r>
            <a:r>
              <a:rPr lang="pt-BR" b="1" i="1" dirty="0"/>
              <a:t>representativos</a:t>
            </a:r>
            <a:r>
              <a:rPr lang="pt-BR" dirty="0"/>
              <a:t> do mapeamento verdadeiro que se pretende aproximar</a:t>
            </a:r>
            <a:r>
              <a:rPr lang="pt-BR" dirty="0" smtClean="0"/>
              <a:t>.</a:t>
            </a:r>
            <a:endParaRPr lang="pt-BR" dirty="0"/>
          </a:p>
          <a:p>
            <a:r>
              <a:rPr lang="pt-BR" b="1" dirty="0" smtClean="0"/>
              <a:t>Desvantagem</a:t>
            </a:r>
            <a:endParaRPr lang="pt-BR" dirty="0"/>
          </a:p>
          <a:p>
            <a:pPr lvl="1">
              <a:buFont typeface="Wingdings" panose="05000000000000000000" pitchFamily="2" charset="2"/>
              <a:buChar char="§"/>
            </a:pPr>
            <a:r>
              <a:rPr lang="pt-BR" dirty="0" smtClean="0"/>
              <a:t>Pode sofrer </a:t>
            </a:r>
            <a:r>
              <a:rPr lang="pt-BR" dirty="0"/>
              <a:t>com o problema do </a:t>
            </a:r>
            <a:r>
              <a:rPr lang="pt-BR" b="1" i="1" dirty="0"/>
              <a:t>viés de seleção</a:t>
            </a:r>
            <a:r>
              <a:rPr lang="pt-BR" dirty="0"/>
              <a:t>: a </a:t>
            </a:r>
            <a:r>
              <a:rPr lang="pt-BR" dirty="0" smtClean="0"/>
              <a:t>qualidade do modelo pode </a:t>
            </a:r>
            <a:r>
              <a:rPr lang="pt-BR" dirty="0"/>
              <a:t>depender muito de quais exemplos vão para o conjunto de treinamento e quais vão para o conjunto de validação.</a:t>
            </a:r>
          </a:p>
          <a:p>
            <a:pPr lvl="1">
              <a:buFont typeface="Wingdings" panose="05000000000000000000" pitchFamily="2" charset="2"/>
              <a:buChar char="§"/>
            </a:pPr>
            <a:r>
              <a:rPr lang="pt-BR" dirty="0"/>
              <a:t>Portanto, </a:t>
            </a:r>
            <a:r>
              <a:rPr lang="pt-BR" dirty="0" smtClean="0"/>
              <a:t>o desempenho do modelo pode </a:t>
            </a:r>
            <a:r>
              <a:rPr lang="pt-BR" dirty="0"/>
              <a:t>ser significativamente diferente dependendo de como a divisão é feita, ou seja, os </a:t>
            </a:r>
            <a:r>
              <a:rPr lang="pt-BR" dirty="0" smtClean="0"/>
              <a:t>resultados podem </a:t>
            </a:r>
            <a:r>
              <a:rPr lang="pt-BR" dirty="0"/>
              <a:t>depender de uma escolha aleatória particular </a:t>
            </a:r>
            <a:r>
              <a:rPr lang="pt-BR" dirty="0" smtClean="0"/>
              <a:t>dos exemplos dos conjuntos </a:t>
            </a:r>
            <a:r>
              <a:rPr lang="pt-BR" dirty="0"/>
              <a:t>de treinamento e validação</a:t>
            </a:r>
            <a:r>
              <a:rPr lang="pt-BR" dirty="0" smtClean="0"/>
              <a:t>.</a:t>
            </a:r>
            <a:endParaRPr lang="pt-BR"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379196" y="205651"/>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36737" y="59960"/>
            <a:ext cx="3140002" cy="1929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smtClean="0"/>
              <a:t>Holdout: Exemplo</a:t>
            </a:r>
            <a:endParaRPr lang="pt-BR" dirty="0"/>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smtClean="0"/>
              <a:t>70</a:t>
            </a:r>
            <a:r>
              <a:rPr lang="pt-BR" dirty="0"/>
              <a:t>% </a:t>
            </a:r>
            <a:r>
              <a:rPr lang="pt-BR" dirty="0" smtClean="0"/>
              <a:t>para conjunto </a:t>
            </a:r>
            <a:r>
              <a:rPr lang="pt-BR" dirty="0"/>
              <a:t>de treinamento e 30% </a:t>
            </a:r>
            <a:r>
              <a:rPr lang="pt-BR" dirty="0" smtClean="0"/>
              <a:t>para conjunto </a:t>
            </a:r>
            <a:r>
              <a:rPr lang="pt-BR" dirty="0"/>
              <a:t>de validação.</a:t>
            </a:r>
          </a:p>
          <a:p>
            <a:r>
              <a:rPr lang="pt-BR" dirty="0"/>
              <a:t>Tempo médio para execução com </a:t>
            </a:r>
            <a:r>
              <a:rPr lang="pt-BR" dirty="0" smtClean="0"/>
              <a:t>N </a:t>
            </a:r>
            <a:r>
              <a:rPr lang="pt-BR" dirty="0"/>
              <a:t>= 100 é de aproximadamente </a:t>
            </a:r>
            <a:r>
              <a:rPr lang="pt-BR" dirty="0" smtClean="0"/>
              <a:t>160 ms</a:t>
            </a:r>
            <a:r>
              <a:rPr lang="pt-BR" dirty="0"/>
              <a:t>.</a:t>
            </a:r>
          </a:p>
          <a:p>
            <a:r>
              <a:rPr lang="pt-BR" dirty="0"/>
              <a:t>Erro </a:t>
            </a:r>
            <a:r>
              <a:rPr lang="pt-BR" dirty="0" smtClean="0"/>
              <a:t>de treinamento </a:t>
            </a:r>
            <a:r>
              <a:rPr lang="pt-BR" b="1" i="1" dirty="0"/>
              <a:t>diminui</a:t>
            </a:r>
            <a:r>
              <a:rPr lang="pt-BR" dirty="0"/>
              <a:t> conforme </a:t>
            </a:r>
            <a:r>
              <a:rPr lang="pt-BR" dirty="0" smtClean="0"/>
              <a:t>a ordem </a:t>
            </a:r>
            <a:r>
              <a:rPr lang="pt-BR" dirty="0"/>
              <a:t>do polinômio aumenta. </a:t>
            </a:r>
            <a:endParaRPr lang="pt-BR" dirty="0" smtClean="0"/>
          </a:p>
          <a:p>
            <a:r>
              <a:rPr lang="pt-BR" dirty="0" smtClean="0"/>
              <a:t>Erro de validação </a:t>
            </a:r>
            <a:r>
              <a:rPr lang="pt-BR" b="1" i="1" dirty="0" smtClean="0"/>
              <a:t>aumenta</a:t>
            </a:r>
            <a:r>
              <a:rPr lang="pt-BR" dirty="0" smtClean="0"/>
              <a:t> conforme </a:t>
            </a:r>
            <a:r>
              <a:rPr lang="pt-BR" dirty="0"/>
              <a:t>a ordem do polinômio </a:t>
            </a:r>
            <a:r>
              <a:rPr lang="pt-BR" dirty="0" smtClean="0"/>
              <a:t>aumenta.</a:t>
            </a:r>
            <a:endParaRPr lang="pt-BR" dirty="0"/>
          </a:p>
          <a:p>
            <a:r>
              <a:rPr lang="pt-BR" dirty="0"/>
              <a:t>Qual ordem escolher? </a:t>
            </a:r>
            <a:endParaRPr lang="pt-BR" dirty="0" smtClean="0"/>
          </a:p>
          <a:p>
            <a:pPr lvl="1">
              <a:buFont typeface="Wingdings" panose="05000000000000000000" pitchFamily="2" charset="2"/>
              <a:buChar char="§"/>
            </a:pPr>
            <a:r>
              <a:rPr lang="pt-BR" dirty="0" smtClean="0"/>
              <a:t>O ponto onde </a:t>
            </a:r>
            <a:r>
              <a:rPr lang="pt-BR" b="1" i="1" dirty="0" smtClean="0">
                <a:solidFill>
                  <a:srgbClr val="FF0000"/>
                </a:solidFill>
              </a:rPr>
              <a:t>ambos</a:t>
            </a:r>
            <a:r>
              <a:rPr lang="pt-BR" dirty="0" smtClean="0">
                <a:solidFill>
                  <a:srgbClr val="FF0000"/>
                </a:solidFill>
              </a:rPr>
              <a:t> </a:t>
            </a:r>
            <a:r>
              <a:rPr lang="pt-BR" dirty="0" smtClean="0"/>
              <a:t>os erros sejam mínimos (balanço </a:t>
            </a:r>
            <a:r>
              <a:rPr lang="pt-BR" dirty="0"/>
              <a:t>entre </a:t>
            </a:r>
            <a:r>
              <a:rPr lang="pt-BR" dirty="0" smtClean="0"/>
              <a:t>flexibilidade e grau de generalização).</a:t>
            </a:r>
            <a:endParaRPr lang="pt-BR" dirty="0"/>
          </a:p>
        </p:txBody>
      </p:sp>
      <p:sp>
        <p:nvSpPr>
          <p:cNvPr id="6" name="Rectangle 5"/>
          <p:cNvSpPr/>
          <p:nvPr/>
        </p:nvSpPr>
        <p:spPr>
          <a:xfrm>
            <a:off x="8838190" y="6473563"/>
            <a:ext cx="3404715" cy="369332"/>
          </a:xfrm>
          <a:prstGeom prst="rect">
            <a:avLst/>
          </a:prstGeom>
        </p:spPr>
        <p:txBody>
          <a:bodyPr wrap="none">
            <a:spAutoFit/>
          </a:bodyPr>
          <a:lstStyle/>
          <a:p>
            <a:r>
              <a:rPr lang="pt-BR" dirty="0">
                <a:solidFill>
                  <a:schemeClr val="accent5"/>
                </a:solidFill>
                <a:hlinkClick r:id="rId3"/>
              </a:rPr>
              <a:t>Exemplo: validacao_cruzada.ipynb</a:t>
            </a:r>
            <a:endParaRPr lang="pt-BR"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a:t>
                </a:r>
                <a:r>
                  <a:rPr lang="pt-BR" sz="1600" dirty="0" smtClean="0"/>
                  <a:t>branco, </a:t>
                </a:r>
                <a14:m>
                  <m:oMath xmlns:m="http://schemas.openxmlformats.org/officeDocument/2006/math">
                    <m:r>
                      <a:rPr lang="pt-BR" sz="1600" i="1">
                        <a:latin typeface="Cambria Math" panose="02040503050406030204" pitchFamily="18" charset="0"/>
                      </a:rPr>
                      <m:t>𝑤</m:t>
                    </m:r>
                  </m:oMath>
                </a14:m>
                <a:r>
                  <a:rPr lang="pt-BR" sz="1600" dirty="0" smtClean="0"/>
                  <a:t>.</a:t>
                </a:r>
                <a:endParaRPr lang="pt-BR" sz="1600" dirty="0"/>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smtClean="0"/>
              <a:t>sobreajuste</a:t>
            </a:r>
            <a:endParaRPr lang="pt-BR" sz="1600" b="1" dirty="0"/>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049000" cy="1607037"/>
          </a:xfrm>
        </p:spPr>
        <p:txBody>
          <a:bodyPr>
            <a:noAutofit/>
          </a:bodyPr>
          <a:lstStyle/>
          <a:p>
            <a:r>
              <a:rPr lang="pt-BR" sz="2400" dirty="0" smtClean="0"/>
              <a:t>Estratégia mais </a:t>
            </a:r>
            <a:r>
              <a:rPr lang="pt-BR" sz="2400" dirty="0"/>
              <a:t>elaborada que a </a:t>
            </a:r>
            <a:r>
              <a:rPr lang="pt-BR" sz="2400" dirty="0" smtClean="0"/>
              <a:t>anterior.</a:t>
            </a:r>
          </a:p>
          <a:p>
            <a:r>
              <a:rPr lang="pt-BR" sz="2400" dirty="0" smtClean="0"/>
              <a:t>Consiste </a:t>
            </a:r>
            <a:r>
              <a:rPr lang="pt-BR" sz="2400" dirty="0"/>
              <a:t>em dividir o conjunto </a:t>
            </a:r>
            <a:r>
              <a:rPr lang="pt-BR" sz="2400" dirty="0" smtClean="0"/>
              <a:t>total de </a:t>
            </a:r>
            <a:r>
              <a:rPr lang="pt-BR" sz="2400" dirty="0"/>
              <a:t>dados em </a:t>
            </a:r>
            <a:r>
              <a:rPr lang="pt-BR" sz="2400" b="1" dirty="0"/>
              <a:t>k</a:t>
            </a:r>
            <a:r>
              <a:rPr lang="pt-BR" sz="2400" dirty="0"/>
              <a:t> </a:t>
            </a:r>
            <a:r>
              <a:rPr lang="pt-BR" sz="2400" dirty="0" smtClean="0"/>
              <a:t>subconjuntos</a:t>
            </a:r>
            <a:r>
              <a:rPr lang="pt-BR" sz="2400" dirty="0"/>
              <a:t> </a:t>
            </a:r>
            <a:r>
              <a:rPr lang="pt-BR" sz="2400" dirty="0" smtClean="0"/>
              <a:t>(os </a:t>
            </a:r>
            <a:r>
              <a:rPr lang="pt-BR" sz="2400" i="1" dirty="0" smtClean="0"/>
              <a:t>folds </a:t>
            </a:r>
            <a:r>
              <a:rPr lang="pt-BR" sz="2400" dirty="0" smtClean="0"/>
              <a:t>do nome da estratégia) </a:t>
            </a:r>
            <a:r>
              <a:rPr lang="pt-BR" sz="2400" dirty="0"/>
              <a:t>de </a:t>
            </a:r>
            <a:r>
              <a:rPr lang="pt-BR" sz="2400" dirty="0" smtClean="0"/>
              <a:t>tamanhos iguais </a:t>
            </a:r>
            <a:r>
              <a:rPr lang="pt-BR" sz="2400" dirty="0"/>
              <a:t>(</a:t>
            </a:r>
            <a:r>
              <a:rPr lang="pt-BR" sz="2400" dirty="0" smtClean="0"/>
              <a:t>se possível) e </a:t>
            </a:r>
            <a:r>
              <a:rPr lang="pt-BR" sz="2400" dirty="0"/>
              <a:t>realizar </a:t>
            </a:r>
            <a:r>
              <a:rPr lang="pt-BR" sz="2400" b="1" dirty="0"/>
              <a:t>k</a:t>
            </a:r>
            <a:r>
              <a:rPr lang="pt-BR" sz="2400" dirty="0"/>
              <a:t> </a:t>
            </a:r>
            <a:r>
              <a:rPr lang="pt-BR" sz="2400" dirty="0" smtClean="0"/>
              <a:t>treinamentos distintos, </a:t>
            </a:r>
            <a:r>
              <a:rPr lang="pt-BR" sz="2400" dirty="0"/>
              <a:t>onde cada um dos </a:t>
            </a:r>
            <a:r>
              <a:rPr lang="pt-BR" sz="2400" b="1" dirty="0"/>
              <a:t>k</a:t>
            </a:r>
            <a:r>
              <a:rPr lang="pt-BR" sz="2400" dirty="0"/>
              <a:t> treinamentos considera </a:t>
            </a:r>
            <a:r>
              <a:rPr lang="pt-BR" sz="2400" b="1" dirty="0"/>
              <a:t>k-1</a:t>
            </a:r>
            <a:r>
              <a:rPr lang="pt-BR" sz="2400" dirty="0"/>
              <a:t> folds para treinamento e </a:t>
            </a:r>
            <a:r>
              <a:rPr lang="pt-BR" sz="2400" b="1" dirty="0"/>
              <a:t>1</a:t>
            </a:r>
            <a:r>
              <a:rPr lang="pt-BR" sz="2400" dirty="0"/>
              <a:t> fold </a:t>
            </a:r>
            <a:r>
              <a:rPr lang="pt-BR" sz="2400" dirty="0" smtClean="0"/>
              <a:t>para </a:t>
            </a:r>
            <a:r>
              <a:rPr lang="pt-BR" sz="2400" dirty="0"/>
              <a:t>validação.</a:t>
            </a:r>
          </a:p>
        </p:txBody>
      </p:sp>
      <p:sp>
        <p:nvSpPr>
          <p:cNvPr id="50" name="Content Placeholder 2"/>
          <p:cNvSpPr txBox="1">
            <a:spLocks/>
          </p:cNvSpPr>
          <p:nvPr/>
        </p:nvSpPr>
        <p:spPr>
          <a:xfrm>
            <a:off x="838200" y="5240310"/>
            <a:ext cx="11049000" cy="1524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sz="2400" dirty="0" smtClean="0"/>
              <a:t>Cada exemplo entra em um conjunto de validação exatamente </a:t>
            </a:r>
            <a:r>
              <a:rPr lang="pt-BR" sz="2400" b="1" dirty="0" smtClean="0"/>
              <a:t>1</a:t>
            </a:r>
            <a:r>
              <a:rPr lang="pt-BR" sz="2400" dirty="0" smtClean="0"/>
              <a:t> vez e em um conjunto de treinamento </a:t>
            </a:r>
            <a:r>
              <a:rPr lang="pt-BR" sz="2400" b="1" dirty="0" smtClean="0"/>
              <a:t>k-1</a:t>
            </a:r>
            <a:r>
              <a:rPr lang="pt-BR" sz="2400" dirty="0" smtClean="0"/>
              <a:t> vezes.</a:t>
            </a:r>
          </a:p>
          <a:p>
            <a:r>
              <a:rPr lang="pt-BR" sz="2400" dirty="0" smtClean="0"/>
              <a:t>O desempenho do modelo é dado pela </a:t>
            </a:r>
            <a:r>
              <a:rPr lang="pt-BR" sz="2400" b="1" i="1" dirty="0" smtClean="0"/>
              <a:t>média dos erros de validação </a:t>
            </a:r>
            <a:r>
              <a:rPr lang="pt-BR" sz="2400" dirty="0" smtClean="0"/>
              <a:t>calculados para cada um dos </a:t>
            </a:r>
            <a:r>
              <a:rPr lang="pt-BR" sz="2400" b="1" dirty="0" smtClean="0"/>
              <a:t>k</a:t>
            </a:r>
            <a:r>
              <a:rPr lang="pt-BR" sz="2400" dirty="0" smtClean="0"/>
              <a:t> folds. </a:t>
            </a:r>
            <a:endParaRPr lang="pt-BR"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47650"/>
            <a:ext cx="7493498" cy="2581230"/>
          </a:xfrm>
          <a:prstGeom prst="rect">
            <a:avLst/>
          </a:prstGeom>
        </p:spPr>
      </p:pic>
    </p:spTree>
    <p:extLst>
      <p:ext uri="{BB962C8B-B14F-4D97-AF65-F5344CB8AC3E}">
        <p14:creationId xmlns:p14="http://schemas.microsoft.com/office/powerpoint/2010/main" val="384032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k-Fold</a:t>
            </a:r>
          </a:p>
        </p:txBody>
      </p:sp>
      <p:sp>
        <p:nvSpPr>
          <p:cNvPr id="3" name="Content Placeholder 2"/>
          <p:cNvSpPr>
            <a:spLocks noGrp="1"/>
          </p:cNvSpPr>
          <p:nvPr>
            <p:ph idx="1"/>
          </p:nvPr>
        </p:nvSpPr>
        <p:spPr>
          <a:xfrm>
            <a:off x="838199" y="1825624"/>
            <a:ext cx="11113009" cy="5032376"/>
          </a:xfrm>
        </p:spPr>
        <p:txBody>
          <a:bodyPr>
            <a:normAutofit/>
          </a:bodyPr>
          <a:lstStyle/>
          <a:p>
            <a:r>
              <a:rPr lang="pt-BR" sz="2400" dirty="0"/>
              <a:t>Reduz significativamente o problema do </a:t>
            </a:r>
            <a:r>
              <a:rPr lang="pt-BR" sz="2400" b="1" i="1" dirty="0"/>
              <a:t>viés de seleção</a:t>
            </a:r>
            <a:r>
              <a:rPr lang="pt-BR" sz="2400" dirty="0"/>
              <a:t> em relação ao </a:t>
            </a:r>
            <a:r>
              <a:rPr lang="pt-BR" sz="2400" b="1" i="1" dirty="0" smtClean="0"/>
              <a:t>holdout</a:t>
            </a:r>
            <a:r>
              <a:rPr lang="pt-BR" sz="2400" dirty="0" smtClean="0"/>
              <a:t>:</a:t>
            </a:r>
          </a:p>
          <a:p>
            <a:pPr lvl="1">
              <a:buFont typeface="Wingdings" panose="05000000000000000000" pitchFamily="2" charset="2"/>
              <a:buChar char="§"/>
            </a:pPr>
            <a:r>
              <a:rPr lang="pt-BR" dirty="0" smtClean="0"/>
              <a:t>Todos </a:t>
            </a:r>
            <a:r>
              <a:rPr lang="pt-BR" dirty="0"/>
              <a:t>os exemplos do conjunto total de dados aparecem nos conjuntos de treinamento e validação.</a:t>
            </a:r>
          </a:p>
          <a:p>
            <a:r>
              <a:rPr lang="pt-BR" sz="2400" dirty="0"/>
              <a:t>Como regra geral e evidência empírica, normalmente, utiliza-se </a:t>
            </a:r>
            <a:r>
              <a:rPr lang="pt-BR" sz="2400" b="1" dirty="0"/>
              <a:t>k</a:t>
            </a:r>
            <a:r>
              <a:rPr lang="pt-BR" sz="2400" dirty="0"/>
              <a:t> = 5 ou </a:t>
            </a:r>
            <a:r>
              <a:rPr lang="pt-BR" sz="2400" dirty="0" smtClean="0"/>
              <a:t>10.</a:t>
            </a:r>
          </a:p>
          <a:p>
            <a:r>
              <a:rPr lang="pt-BR" sz="2400" dirty="0" smtClean="0"/>
              <a:t>Porém</a:t>
            </a:r>
            <a:r>
              <a:rPr lang="pt-BR" sz="2400" dirty="0"/>
              <a:t>, tenham em mente que o valor de </a:t>
            </a:r>
            <a:r>
              <a:rPr lang="pt-BR" sz="2400" b="1" i="1" dirty="0"/>
              <a:t>k</a:t>
            </a:r>
            <a:r>
              <a:rPr lang="pt-BR" sz="2400" dirty="0"/>
              <a:t> é escolhido de forma que os conjuntos de treinamento e validação sejam grandes o suficiente para serem </a:t>
            </a:r>
            <a:r>
              <a:rPr lang="pt-BR" sz="2400" b="1" i="1" dirty="0"/>
              <a:t>estatisticamente representativos </a:t>
            </a:r>
            <a:r>
              <a:rPr lang="pt-BR" sz="2400" dirty="0"/>
              <a:t>do </a:t>
            </a:r>
            <a:r>
              <a:rPr lang="pt-BR" sz="2400" dirty="0" smtClean="0"/>
              <a:t>mapeamento verdadeiro.</a:t>
            </a:r>
          </a:p>
          <a:p>
            <a:r>
              <a:rPr lang="pt-BR" sz="2400" dirty="0" smtClean="0"/>
              <a:t>K-Fold é bastante útil quando se tem conjuntos </a:t>
            </a:r>
            <a:r>
              <a:rPr lang="pt-BR" sz="2400" dirty="0"/>
              <a:t>de dados </a:t>
            </a:r>
            <a:r>
              <a:rPr lang="pt-BR" sz="2400" dirty="0" smtClean="0"/>
              <a:t>pequenos.</a:t>
            </a:r>
            <a:endParaRPr lang="pt-BR" sz="2400" dirty="0"/>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dirty="0"/>
              <a:t>k</a:t>
            </a:r>
            <a:r>
              <a:rPr lang="pt-BR" dirty="0"/>
              <a:t> vezes, o que significa que </a:t>
            </a:r>
            <a:r>
              <a:rPr lang="pt-BR" dirty="0" smtClean="0"/>
              <a:t>leva-se aproximadamente </a:t>
            </a:r>
            <a:r>
              <a:rPr lang="pt-BR" b="1" dirty="0"/>
              <a:t>k</a:t>
            </a:r>
            <a:r>
              <a:rPr lang="pt-BR" dirty="0"/>
              <a:t> vezes mais </a:t>
            </a:r>
            <a:r>
              <a:rPr lang="pt-BR" dirty="0" smtClean="0"/>
              <a:t>tempo que o </a:t>
            </a:r>
            <a:r>
              <a:rPr lang="pt-BR" b="1" i="1" dirty="0" smtClean="0"/>
              <a:t>holdout</a:t>
            </a:r>
            <a:r>
              <a:rPr lang="pt-BR" dirty="0" smtClean="0"/>
              <a:t> </a:t>
            </a:r>
            <a:r>
              <a:rPr lang="pt-BR" dirty="0"/>
              <a:t>para se </a:t>
            </a:r>
            <a:r>
              <a:rPr lang="pt-BR" dirty="0" smtClean="0"/>
              <a:t>realizar a </a:t>
            </a:r>
            <a:r>
              <a:rPr lang="pt-BR" dirty="0"/>
              <a:t>avaliação do modelo (treinamento + validação</a:t>
            </a:r>
            <a:r>
              <a:rPr lang="pt-BR" dirty="0" smtClean="0"/>
              <a:t>).</a:t>
            </a:r>
            <a:endParaRPr lang="pt-BR" dirty="0"/>
          </a:p>
        </p:txBody>
      </p:sp>
    </p:spTree>
    <p:extLst>
      <p:ext uri="{BB962C8B-B14F-4D97-AF65-F5344CB8AC3E}">
        <p14:creationId xmlns:p14="http://schemas.microsoft.com/office/powerpoint/2010/main" val="200005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smtClean="0"/>
              <a:t>k-Fold: Exemplo</a:t>
            </a:r>
            <a:endParaRPr lang="pt-BR" dirty="0"/>
          </a:p>
        </p:txBody>
      </p:sp>
      <p:sp>
        <p:nvSpPr>
          <p:cNvPr id="3" name="Content Placeholder 2"/>
          <p:cNvSpPr>
            <a:spLocks noGrp="1"/>
          </p:cNvSpPr>
          <p:nvPr>
            <p:ph idx="1"/>
          </p:nvPr>
        </p:nvSpPr>
        <p:spPr>
          <a:xfrm>
            <a:off x="838198" y="4148573"/>
            <a:ext cx="11182005" cy="2651371"/>
          </a:xfrm>
        </p:spPr>
        <p:txBody>
          <a:bodyPr>
            <a:normAutofit fontScale="77500" lnSpcReduction="20000"/>
          </a:bodyPr>
          <a:lstStyle/>
          <a:p>
            <a:r>
              <a:rPr lang="pt-BR" dirty="0" smtClean="0"/>
              <a:t>Usa-se a mesma função observável do exemplo anterior.</a:t>
            </a:r>
          </a:p>
          <a:p>
            <a:r>
              <a:rPr lang="pt-BR" b="1" dirty="0" smtClean="0"/>
              <a:t>k</a:t>
            </a:r>
            <a:r>
              <a:rPr lang="pt-BR" dirty="0" smtClean="0"/>
              <a:t> </a:t>
            </a:r>
            <a:r>
              <a:rPr lang="pt-BR" dirty="0"/>
              <a:t>= 10 folds: 10 </a:t>
            </a:r>
            <a:r>
              <a:rPr lang="pt-BR" dirty="0" smtClean="0"/>
              <a:t>iterações </a:t>
            </a:r>
            <a:r>
              <a:rPr lang="pt-BR" dirty="0"/>
              <a:t>com 9 grupos para treinamento e 1 para teste</a:t>
            </a:r>
            <a:r>
              <a:rPr lang="pt-BR" dirty="0" smtClean="0"/>
              <a:t>.</a:t>
            </a:r>
          </a:p>
          <a:p>
            <a:r>
              <a:rPr lang="pt-BR" dirty="0"/>
              <a:t>Tempo médio para execução com N = 100 exemplos é de aproximadamente 1.9 s</a:t>
            </a:r>
            <a:r>
              <a:rPr lang="pt-BR" dirty="0" smtClean="0"/>
              <a:t>.</a:t>
            </a:r>
            <a:endParaRPr lang="pt-BR" dirty="0"/>
          </a:p>
          <a:p>
            <a:r>
              <a:rPr lang="pt-BR" dirty="0" smtClean="0"/>
              <a:t>Gráficos mostram </a:t>
            </a:r>
            <a:r>
              <a:rPr lang="pt-BR" dirty="0"/>
              <a:t>a média e desvio padrão do MSE </a:t>
            </a:r>
            <a:r>
              <a:rPr lang="pt-BR" dirty="0" smtClean="0"/>
              <a:t>para </a:t>
            </a:r>
            <a:r>
              <a:rPr lang="pt-BR" dirty="0"/>
              <a:t>as 10 </a:t>
            </a:r>
            <a:r>
              <a:rPr lang="pt-BR" dirty="0" smtClean="0"/>
              <a:t>etapas de treinamento/validação.</a:t>
            </a:r>
          </a:p>
          <a:p>
            <a:r>
              <a:rPr lang="pt-BR" dirty="0" smtClean="0"/>
              <a:t>Média e desvio </a:t>
            </a:r>
            <a:r>
              <a:rPr lang="pt-BR" dirty="0"/>
              <a:t>padrão do MSE aumentam </a:t>
            </a:r>
            <a:r>
              <a:rPr lang="pt-BR" dirty="0" smtClean="0"/>
              <a:t>com a ordem do polinômio.</a:t>
            </a:r>
            <a:endParaRPr lang="pt-BR" dirty="0"/>
          </a:p>
          <a:p>
            <a:r>
              <a:rPr lang="pt-BR" dirty="0" smtClean="0"/>
              <a:t>Qual </a:t>
            </a:r>
            <a:r>
              <a:rPr lang="pt-BR" dirty="0"/>
              <a:t>ordem escolher</a:t>
            </a:r>
            <a:r>
              <a:rPr lang="pt-BR" dirty="0" smtClean="0"/>
              <a:t>?</a:t>
            </a:r>
          </a:p>
          <a:p>
            <a:pPr lvl="1">
              <a:buFont typeface="Wingdings" panose="05000000000000000000" pitchFamily="2" charset="2"/>
              <a:buChar char="§"/>
            </a:pPr>
            <a:r>
              <a:rPr lang="pt-BR" dirty="0"/>
              <a:t>O ponto onde </a:t>
            </a:r>
            <a:r>
              <a:rPr lang="pt-BR" b="1" i="1" dirty="0" smtClean="0">
                <a:solidFill>
                  <a:srgbClr val="FF0000"/>
                </a:solidFill>
              </a:rPr>
              <a:t>ambos</a:t>
            </a:r>
            <a:r>
              <a:rPr lang="pt-BR" dirty="0" smtClean="0"/>
              <a:t>, média e desvio padrão do MSE, sejam mínimos.</a:t>
            </a:r>
            <a:endParaRPr lang="pt-BR" dirty="0"/>
          </a:p>
        </p:txBody>
      </p:sp>
      <p:sp>
        <p:nvSpPr>
          <p:cNvPr id="10" name="Rectangle 9"/>
          <p:cNvSpPr/>
          <p:nvPr/>
        </p:nvSpPr>
        <p:spPr>
          <a:xfrm>
            <a:off x="8787285" y="6430612"/>
            <a:ext cx="3404715" cy="369332"/>
          </a:xfrm>
          <a:prstGeom prst="rect">
            <a:avLst/>
          </a:prstGeom>
        </p:spPr>
        <p:txBody>
          <a:bodyPr wrap="none">
            <a:spAutoFit/>
          </a:bodyPr>
          <a:lstStyle/>
          <a:p>
            <a:r>
              <a:rPr lang="pt-BR" dirty="0">
                <a:hlinkClick r:id="rId3"/>
              </a:rPr>
              <a:t>Exemplo: validacao_cruzada.ipynb</a:t>
            </a:r>
            <a:endParaRPr lang="pt-BR"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201314" y="1106444"/>
            <a:ext cx="2943773" cy="3293209"/>
          </a:xfrm>
          <a:prstGeom prst="rect">
            <a:avLst/>
          </a:prstGeom>
          <a:noFill/>
        </p:spPr>
        <p:txBody>
          <a:bodyPr wrap="square" rtlCol="0">
            <a:spAutoFit/>
          </a:bodyPr>
          <a:lstStyle/>
          <a:p>
            <a:pPr algn="ctr"/>
            <a:r>
              <a:rPr lang="pt-BR" sz="1600" dirty="0" smtClean="0"/>
              <a:t>Conforme o modelo se </a:t>
            </a:r>
            <a:r>
              <a:rPr lang="pt-BR" sz="1600" b="1" i="1" dirty="0" smtClean="0"/>
              <a:t>sobreajusta </a:t>
            </a:r>
            <a:r>
              <a:rPr lang="pt-BR" sz="1600" dirty="0"/>
              <a:t>a</a:t>
            </a:r>
            <a:r>
              <a:rPr lang="pt-BR" sz="1600" dirty="0" smtClean="0"/>
              <a:t>os dados de treinamento, </a:t>
            </a:r>
            <a:r>
              <a:rPr lang="pt-BR" sz="1600" dirty="0" smtClean="0"/>
              <a:t>a variância do erro de validação aumenta</a:t>
            </a:r>
            <a:r>
              <a:rPr lang="pt-BR" sz="1600" dirty="0" smtClean="0"/>
              <a:t>, devido a redução de seu grau de generalização.</a:t>
            </a:r>
          </a:p>
          <a:p>
            <a:pPr algn="ctr"/>
            <a:endParaRPr lang="pt-BR" sz="1600" dirty="0"/>
          </a:p>
          <a:p>
            <a:pPr algn="ctr"/>
            <a:r>
              <a:rPr lang="pt-BR" sz="1600" dirty="0" smtClean="0"/>
              <a:t>Em teoria, </a:t>
            </a:r>
            <a:r>
              <a:rPr lang="pt-BR" sz="1600" dirty="0" smtClean="0"/>
              <a:t>a variância do erro de treinamento deve ser muito baixa e a variância do erro de validação muito alta para </a:t>
            </a:r>
            <a:r>
              <a:rPr lang="pt-BR" sz="1600" dirty="0" smtClean="0"/>
              <a:t>modelos com alto grau de generalização.</a:t>
            </a:r>
            <a:endParaRPr lang="pt-BR" sz="1600" dirty="0"/>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smtClean="0"/>
              <a:t>sobreajuste</a:t>
            </a:r>
            <a:endParaRPr lang="pt-BR" sz="1600" b="1" dirty="0"/>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smtClean="0"/>
              <a:t>subajuste</a:t>
            </a:r>
            <a:endParaRPr lang="pt-BR" sz="1600" b="1" dirty="0"/>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86926" y="923242"/>
            <a:ext cx="1632729" cy="338554"/>
          </a:xfrm>
          <a:prstGeom prst="rect">
            <a:avLst/>
          </a:prstGeom>
          <a:noFill/>
        </p:spPr>
        <p:txBody>
          <a:bodyPr wrap="square" rtlCol="0">
            <a:spAutoFit/>
          </a:bodyPr>
          <a:lstStyle/>
          <a:p>
            <a:pPr algn="ctr"/>
            <a:r>
              <a:rPr lang="pt-BR" sz="1600" b="1" dirty="0" smtClean="0"/>
              <a:t>Ponto ótimo</a:t>
            </a:r>
            <a:endParaRPr lang="pt-BR" sz="1600" b="1" dirty="0"/>
          </a:p>
        </p:txBody>
      </p:sp>
      <p:cxnSp>
        <p:nvCxnSpPr>
          <p:cNvPr id="27" name="Straight Arrow Connector 26"/>
          <p:cNvCxnSpPr>
            <a:stCxn id="26" idx="2"/>
            <a:endCxn id="28" idx="7"/>
          </p:cNvCxnSpPr>
          <p:nvPr/>
        </p:nvCxnSpPr>
        <p:spPr>
          <a:xfrm flipH="1">
            <a:off x="2280178" y="1261796"/>
            <a:ext cx="323113" cy="10381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stCxn id="26" idx="2"/>
            <a:endCxn id="48" idx="1"/>
          </p:cNvCxnSpPr>
          <p:nvPr/>
        </p:nvCxnSpPr>
        <p:spPr>
          <a:xfrm>
            <a:off x="2603291" y="1261796"/>
            <a:ext cx="3592325" cy="10800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306654"/>
                <a:ext cx="11134726" cy="5465618"/>
              </a:xfrm>
            </p:spPr>
            <p:txBody>
              <a:bodyPr>
                <a:normAutofit fontScale="85000" lnSpcReduction="20000"/>
              </a:bodyPr>
              <a:lstStyle/>
              <a:p>
                <a:r>
                  <a:rPr lang="pt-BR" dirty="0" smtClean="0"/>
                  <a:t>Valida </a:t>
                </a:r>
                <a:r>
                  <a:rPr lang="pt-BR" dirty="0"/>
                  <a:t>um modelo usando </a:t>
                </a:r>
                <a:r>
                  <a:rPr lang="pt-BR" b="1" i="1" dirty="0"/>
                  <a:t>todas as combinações possíveis </a:t>
                </a:r>
                <a:r>
                  <a:rPr lang="pt-BR" dirty="0"/>
                  <a:t>de </a:t>
                </a:r>
                <a:r>
                  <a:rPr lang="pt-BR" b="1" i="1" dirty="0"/>
                  <a:t>p</a:t>
                </a:r>
                <a:r>
                  <a:rPr lang="pt-BR" dirty="0"/>
                  <a:t> exemplos como conjunto de validação e os </a:t>
                </a:r>
                <a:r>
                  <a:rPr lang="pt-BR" b="1" i="1" dirty="0"/>
                  <a:t>N-p</a:t>
                </a:r>
                <a:r>
                  <a:rPr lang="pt-BR" dirty="0"/>
                  <a:t> exemplos restantes como conjunto de treinamento</a:t>
                </a:r>
                <a:r>
                  <a:rPr lang="pt-BR" dirty="0" smtClean="0"/>
                  <a:t>.</a:t>
                </a:r>
              </a:p>
              <a:p>
                <a:r>
                  <a:rPr lang="pt-BR" dirty="0"/>
                  <a:t>Para </a:t>
                </a:r>
                <a:r>
                  <a:rPr lang="pt-BR" dirty="0" smtClean="0"/>
                  <a:t>um conjunto de dados com </a:t>
                </a:r>
                <a14:m>
                  <m:oMath xmlns:m="http://schemas.openxmlformats.org/officeDocument/2006/math">
                    <m:r>
                      <a:rPr lang="pt-BR" b="0" i="1" smtClean="0">
                        <a:latin typeface="Cambria Math" panose="02040503050406030204" pitchFamily="18" charset="0"/>
                      </a:rPr>
                      <m:t>𝑁</m:t>
                    </m:r>
                  </m:oMath>
                </a14:m>
                <a:r>
                  <a:rPr lang="pt-BR" dirty="0" smtClean="0"/>
                  <a:t> </a:t>
                </a:r>
                <a:r>
                  <a:rPr lang="pt-BR" dirty="0"/>
                  <a:t>amostras, </a:t>
                </a:r>
                <a:r>
                  <a:rPr lang="pt-BR" dirty="0" smtClean="0"/>
                  <a:t>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smtClean="0"/>
                  <a:t> </a:t>
                </a:r>
              </a:p>
              <a:p>
                <a:pPr marL="0" indent="0">
                  <a:buNone/>
                </a:pPr>
                <a:r>
                  <a:rPr lang="pt-BR" dirty="0" smtClean="0"/>
                  <a:t>pares </a:t>
                </a:r>
                <a:r>
                  <a:rPr lang="pt-BR" dirty="0"/>
                  <a:t>de </a:t>
                </a:r>
                <a:r>
                  <a:rPr lang="pt-BR" dirty="0" smtClean="0"/>
                  <a:t>conjuntos treinamento/teste, portanto, a complexidade computacional desta estratégia aumenta drasticamente com o aumento de </a:t>
                </a:r>
                <a:r>
                  <a:rPr lang="pt-BR" b="1" i="1" dirty="0" smtClean="0"/>
                  <a:t>p</a:t>
                </a:r>
                <a:r>
                  <a:rPr lang="pt-BR" dirty="0"/>
                  <a:t>. Exemplos para  </a:t>
                </a:r>
                <a14:m>
                  <m:oMath xmlns:m="http://schemas.openxmlformats.org/officeDocument/2006/math">
                    <m:r>
                      <a:rPr lang="pt-BR" i="1">
                        <a:latin typeface="Cambria Math" panose="02040503050406030204" pitchFamily="18" charset="0"/>
                      </a:rPr>
                      <m:t>𝑁</m:t>
                    </m:r>
                    <m:r>
                      <a:rPr lang="pt-BR" b="0" i="1" smtClean="0">
                        <a:latin typeface="Cambria Math" panose="02040503050406030204" pitchFamily="18" charset="0"/>
                      </a:rPr>
                      <m:t>=100</m:t>
                    </m:r>
                  </m:oMath>
                </a14:m>
                <a:r>
                  <a:rPr lang="pt-BR" dirty="0" smtClean="0"/>
                  <a:t>:</a:t>
                </a:r>
                <a:r>
                  <a:rPr lang="pt-BR" dirty="0"/>
                  <a:t> </a:t>
                </a:r>
              </a:p>
              <a:p>
                <a:pPr lvl="1"/>
                <a:r>
                  <a:rPr lang="pt-BR" sz="2500" dirty="0"/>
                  <a:t>p = 1 </a:t>
                </a:r>
                <a:r>
                  <a:rPr lang="pt-BR" sz="2500" dirty="0" smtClean="0"/>
                  <a:t>-&gt; 100 combinações</a:t>
                </a:r>
                <a:endParaRPr lang="pt-BR" sz="2500" dirty="0"/>
              </a:p>
              <a:p>
                <a:pPr lvl="1"/>
                <a:r>
                  <a:rPr lang="pt-BR" sz="2500" dirty="0"/>
                  <a:t>p = </a:t>
                </a:r>
                <a:r>
                  <a:rPr lang="pt-BR" sz="2500" dirty="0" smtClean="0"/>
                  <a:t>2 -&gt; 4.950 </a:t>
                </a:r>
                <a:r>
                  <a:rPr lang="pt-BR" sz="2500" dirty="0"/>
                  <a:t>combinações</a:t>
                </a:r>
              </a:p>
              <a:p>
                <a:pPr lvl="1"/>
                <a:r>
                  <a:rPr lang="pt-BR" sz="2500" dirty="0"/>
                  <a:t>p = </a:t>
                </a:r>
                <a:r>
                  <a:rPr lang="pt-BR" sz="2500" dirty="0" smtClean="0"/>
                  <a:t>5 </a:t>
                </a:r>
                <a:r>
                  <a:rPr lang="pt-BR" sz="2500" dirty="0"/>
                  <a:t>-&gt;</a:t>
                </a:r>
                <a:r>
                  <a:rPr lang="pt-BR" sz="2500" dirty="0" smtClean="0"/>
                  <a:t> </a:t>
                </a:r>
                <a:r>
                  <a:rPr lang="pt-BR" altLang="pt-BR" sz="2500" dirty="0" smtClean="0"/>
                  <a:t>75.287.520 </a:t>
                </a:r>
                <a:r>
                  <a:rPr lang="pt-BR" sz="2500" dirty="0"/>
                  <a:t>combinações</a:t>
                </a:r>
                <a:endParaRPr lang="pt-BR" altLang="pt-BR" sz="2500" dirty="0"/>
              </a:p>
              <a:p>
                <a:r>
                  <a:rPr lang="pt-BR" dirty="0" smtClean="0"/>
                  <a:t>Fornece </a:t>
                </a:r>
                <a:r>
                  <a:rPr lang="pt-BR" dirty="0"/>
                  <a:t>estimativas de </a:t>
                </a:r>
                <a:r>
                  <a:rPr lang="pt-BR" dirty="0" smtClean="0"/>
                  <a:t>erro e desvio padrão </a:t>
                </a:r>
                <a:r>
                  <a:rPr lang="pt-BR" dirty="0"/>
                  <a:t>mais precisas do que as abordagens </a:t>
                </a:r>
                <a:r>
                  <a:rPr lang="pt-BR" dirty="0" smtClean="0"/>
                  <a:t>anteriores, pois tem-se mais etapas de treinamento/validação.</a:t>
                </a:r>
                <a:endParaRPr lang="pt-BR" dirty="0"/>
              </a:p>
              <a:p>
                <a:r>
                  <a:rPr lang="pt-BR" b="1" dirty="0"/>
                  <a:t>Desvantagem</a:t>
                </a:r>
              </a:p>
              <a:p>
                <a:pPr lvl="1">
                  <a:buFont typeface="Wingdings" panose="05000000000000000000" pitchFamily="2" charset="2"/>
                  <a:buChar char="§"/>
                </a:pPr>
                <a:r>
                  <a:rPr lang="pt-BR" dirty="0"/>
                  <a:t>É uma estratégia exaustiva no sentido de que </a:t>
                </a:r>
                <a:r>
                  <a:rPr lang="pt-BR" dirty="0" smtClean="0"/>
                  <a:t>ela treina e valida </a:t>
                </a:r>
                <a:r>
                  <a:rPr lang="pt-BR" dirty="0"/>
                  <a:t>o modelo para todas as combinações possíveis e, para uma base de dados grande e um valor de </a:t>
                </a:r>
                <a:r>
                  <a:rPr lang="pt-BR" b="1" dirty="0"/>
                  <a:t>p</a:t>
                </a:r>
                <a:r>
                  <a:rPr lang="pt-BR" dirty="0"/>
                  <a:t> moderadamente grande, pode se tornar inviável computacionalmente.</a:t>
                </a:r>
              </a:p>
              <a:p>
                <a:r>
                  <a:rPr lang="pt-BR" dirty="0" smtClean="0"/>
                  <a:t>No caso do k-Fold, quando fazemos </a:t>
                </a:r>
                <a:r>
                  <a:rPr lang="pt-BR" b="1" dirty="0" smtClean="0"/>
                  <a:t>k=N </a:t>
                </a:r>
                <a:r>
                  <a:rPr lang="pt-BR" dirty="0" smtClean="0"/>
                  <a:t>(</a:t>
                </a:r>
                <a:r>
                  <a:rPr lang="pt-BR" dirty="0"/>
                  <a:t>número </a:t>
                </a:r>
                <a:r>
                  <a:rPr lang="pt-BR" i="1" dirty="0"/>
                  <a:t>folds</a:t>
                </a:r>
                <a:r>
                  <a:rPr lang="pt-BR" dirty="0"/>
                  <a:t> </a:t>
                </a:r>
                <a:r>
                  <a:rPr lang="pt-BR" dirty="0" smtClean="0"/>
                  <a:t>igual </a:t>
                </a:r>
                <a:r>
                  <a:rPr lang="pt-BR" dirty="0"/>
                  <a:t>ao número total de </a:t>
                </a:r>
                <a:r>
                  <a:rPr lang="pt-BR" dirty="0" smtClean="0"/>
                  <a:t>exemplos), então o k-Fold é equivalente à estratégia do </a:t>
                </a:r>
                <a:r>
                  <a:rPr lang="pt-BR" i="1" dirty="0" smtClean="0"/>
                  <a:t>leave-one-out</a:t>
                </a:r>
                <a:r>
                  <a:rPr lang="pt-BR" dirty="0" smtClean="0"/>
                  <a:t>, ou seja, </a:t>
                </a:r>
                <a:r>
                  <a:rPr lang="pt-BR" b="1" i="1" dirty="0" smtClean="0"/>
                  <a:t>p</a:t>
                </a:r>
                <a:r>
                  <a:rPr lang="pt-BR" dirty="0" smtClean="0"/>
                  <a:t> = 1.</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306654"/>
                <a:ext cx="11134726" cy="5465618"/>
              </a:xfrm>
              <a:blipFill rotWithShape="0">
                <a:blip r:embed="rId3"/>
                <a:stretch>
                  <a:fillRect l="-821" t="-2564" r="-657" b="-2453"/>
                </a:stretch>
              </a:blipFill>
            </p:spPr>
            <p:txBody>
              <a:bodyPr/>
              <a:lstStyle/>
              <a:p>
                <a:r>
                  <a:rPr lang="pt-BR">
                    <a:noFill/>
                  </a:rPr>
                  <a:t> </a:t>
                </a:r>
              </a:p>
            </p:txBody>
          </p:sp>
        </mc:Fallback>
      </mc:AlternateContent>
      <p:sp>
        <p:nvSpPr>
          <p:cNvPr id="4" name="TextBox 3"/>
          <p:cNvSpPr txBox="1"/>
          <p:nvPr/>
        </p:nvSpPr>
        <p:spPr>
          <a:xfrm>
            <a:off x="7515224" y="2300287"/>
            <a:ext cx="3086101" cy="523220"/>
          </a:xfrm>
          <a:prstGeom prst="rect">
            <a:avLst/>
          </a:prstGeom>
          <a:noFill/>
        </p:spPr>
        <p:txBody>
          <a:bodyPr wrap="square" rtlCol="0">
            <a:spAutoFit/>
          </a:bodyPr>
          <a:lstStyle/>
          <a:p>
            <a:pPr algn="ctr"/>
            <a:r>
              <a:rPr lang="pt-BR" sz="1400" dirty="0" smtClean="0">
                <a:solidFill>
                  <a:srgbClr val="0070C0"/>
                </a:solidFill>
              </a:rPr>
              <a:t>Quantos subconjuntos de p exemplos posso </a:t>
            </a:r>
            <a:r>
              <a:rPr lang="pt-BR" sz="1400" dirty="0" smtClean="0">
                <a:solidFill>
                  <a:srgbClr val="0070C0"/>
                </a:solidFill>
              </a:rPr>
              <a:t>criar </a:t>
            </a:r>
            <a:r>
              <a:rPr lang="pt-BR" sz="1400" dirty="0" smtClean="0">
                <a:solidFill>
                  <a:srgbClr val="0070C0"/>
                </a:solidFill>
              </a:rPr>
              <a:t>a partir de N exemplos?</a:t>
            </a:r>
            <a:endParaRPr lang="pt-BR" sz="1400" dirty="0">
              <a:solidFill>
                <a:srgbClr val="0070C0"/>
              </a:solidFill>
            </a:endParaRPr>
          </a:p>
        </p:txBody>
      </p:sp>
    </p:spTree>
    <p:extLst>
      <p:ext uri="{BB962C8B-B14F-4D97-AF65-F5344CB8AC3E}">
        <p14:creationId xmlns:p14="http://schemas.microsoft.com/office/powerpoint/2010/main" val="9171848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13277</TotalTime>
  <Words>2952</Words>
  <Application>Microsoft Office PowerPoint</Application>
  <PresentationFormat>Widescreen</PresentationFormat>
  <Paragraphs>243</Paragraphs>
  <Slides>18</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PowerPoint Presentation</vt:lpstr>
      <vt:lpstr>PowerPoint Presentation</vt:lpstr>
      <vt:lpstr>FIGURAS</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1906</cp:revision>
  <dcterms:created xsi:type="dcterms:W3CDTF">2020-02-17T11:18:32Z</dcterms:created>
  <dcterms:modified xsi:type="dcterms:W3CDTF">2021-11-20T00:16:02Z</dcterms:modified>
</cp:coreProperties>
</file>