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390" r:id="rId6"/>
    <p:sldId id="392" r:id="rId7"/>
    <p:sldId id="383" r:id="rId8"/>
    <p:sldId id="394" r:id="rId9"/>
    <p:sldId id="421" r:id="rId10"/>
    <p:sldId id="384" r:id="rId11"/>
    <p:sldId id="411" r:id="rId12"/>
    <p:sldId id="378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92280" autoAdjust="0"/>
  </p:normalViewPr>
  <p:slideViewPr>
    <p:cSldViewPr snapToGrid="0">
      <p:cViewPr varScale="1">
        <p:scale>
          <a:sx n="107" d="100"/>
          <a:sy n="107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https://colab.research.google.com/github/zz4fap/t319_aprendizado_de_maquina/blob/main/projeto/projeto_final_1S2021.ipynb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early_stopv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projeto/projeto_final_1S2021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hyperlink" Target="https://mybinder.org/v2/gh/zz4fap/t319_aprendizado_de_maquina/main?filepath=notebooks/regression/ridge_regression.ipynb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Nada mais </a:t>
                </a:r>
                <a:r>
                  <a:rPr lang="pt-BR" dirty="0"/>
                  <a:t>é do que uma </a:t>
                </a:r>
                <a:r>
                  <a:rPr lang="pt-BR" dirty="0" smtClean="0"/>
                  <a:t>combinação linear 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 entre 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dirty="0"/>
                  <a:t>validação cruzada</a:t>
                </a:r>
                <a:r>
                  <a:rPr lang="pt-BR" dirty="0"/>
                  <a:t>. Isso também se aplica ao dois outros métodos anteriores.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1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:r>
                  <a:rPr lang="pt-BR" i="1" dirty="0" smtClean="0"/>
                  <a:t>K</a:t>
                </a:r>
                <a:r>
                  <a:rPr lang="pt-BR" dirty="0" smtClean="0"/>
                  <a:t>,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537"/>
            <a:ext cx="10515600" cy="97018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554"/>
            <a:ext cx="11145982" cy="5508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 smtClean="0"/>
              <a:t>Uma forma de </a:t>
            </a:r>
            <a:r>
              <a:rPr lang="pt-BR" dirty="0"/>
              <a:t>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 smtClean="0"/>
              <a:t>comece </a:t>
            </a:r>
            <a:r>
              <a:rPr lang="pt-BR" dirty="0"/>
              <a:t>a </a:t>
            </a:r>
            <a:r>
              <a:rPr lang="pt-BR" dirty="0" smtClean="0"/>
              <a:t>crescer sistematicamente.</a:t>
            </a:r>
            <a:endParaRPr lang="pt-BR" dirty="0"/>
          </a:p>
          <a:p>
            <a:r>
              <a:rPr lang="pt-BR" dirty="0"/>
              <a:t>Essa abordagem é chamada de </a:t>
            </a:r>
            <a:r>
              <a:rPr lang="pt-BR" b="1" i="1" dirty="0" smtClean="0"/>
              <a:t>early-stop </a:t>
            </a:r>
            <a:r>
              <a:rPr lang="pt-BR" dirty="0" smtClean="0"/>
              <a:t>e pode </a:t>
            </a:r>
            <a:r>
              <a:rPr lang="pt-BR" dirty="0" smtClean="0">
                <a:cs typeface="Calibri"/>
              </a:rPr>
              <a:t>ser </a:t>
            </a:r>
            <a:r>
              <a:rPr lang="pt-BR" dirty="0">
                <a:cs typeface="Calibri"/>
              </a:rPr>
              <a:t>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b="1" i="1" dirty="0" smtClean="0">
                <a:cs typeface="Calibri"/>
              </a:rPr>
              <a:t>temporal</a:t>
            </a:r>
            <a:r>
              <a:rPr lang="pt-BR" dirty="0" smtClean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Ao se regularizar </a:t>
            </a:r>
            <a:r>
              <a:rPr lang="pt-BR" dirty="0">
                <a:ea typeface="+mn-lt"/>
                <a:cs typeface="+mn-lt"/>
              </a:rPr>
              <a:t>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  <a:p>
            <a:r>
              <a:rPr lang="pt-BR" dirty="0" smtClean="0">
                <a:ea typeface="+mn-lt"/>
                <a:cs typeface="+mn-lt"/>
              </a:rPr>
              <a:t>Mas como saber quando interromper o treinamento? Ou seja, qual é o critério de parada?</a:t>
            </a: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 smtClean="0"/>
              <a:t>Exemplo: Early-stop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5803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666141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75715" y="3841681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Teams. </a:t>
            </a: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Entregas </a:t>
            </a:r>
            <a:r>
              <a:rPr lang="pt-BR" b="1" dirty="0">
                <a:solidFill>
                  <a:srgbClr val="FF0000"/>
                </a:solidFill>
              </a:rPr>
              <a:t>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1062648" cy="487542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escolher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complexo, mas que generaliza bem. </a:t>
            </a:r>
          </a:p>
          <a:p>
            <a:r>
              <a:rPr lang="pt-BR" dirty="0" smtClean="0"/>
              <a:t>Ou seja, escolhemos o modelo que apresenta valores baixos para ambos os erros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dirty="0" smtClean="0"/>
              <a:t>minimizar conjuntamente o </a:t>
            </a:r>
            <a:r>
              <a:rPr lang="pt-BR" dirty="0"/>
              <a:t>erro e </a:t>
            </a:r>
            <a:r>
              <a:rPr lang="pt-BR" dirty="0" smtClean="0"/>
              <a:t>a complexidade da </a:t>
            </a:r>
            <a:r>
              <a:rPr lang="pt-BR" b="1" i="1" dirty="0"/>
              <a:t>função hipótese 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veremos, esta abordagem combina erro e complexidade em uma única métrica, possibilitando que encontremos a melhor hipótese de uma só vez.</a:t>
            </a:r>
          </a:p>
          <a:p>
            <a:r>
              <a:rPr lang="pt-BR" dirty="0" smtClean="0"/>
              <a:t>Portanto, hoje, veremos as seguintes abordagens para se escolher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algoritmos iterativos 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794007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mais regular, ou seja, menos flexível.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à 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</a:t>
            </a:r>
            <a:r>
              <a:rPr lang="pt-BR" b="1" i="1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norma L2)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altera a complexidade (ou seja, a flexibilidade) da função hipótese.</a:t>
                </a:r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216480" cy="18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equação </a:t>
                </a:r>
                <a:r>
                  <a:rPr lang="pt-BR" dirty="0" smtClean="0"/>
                  <a:t>de erro regularizado,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podemos encontrar uma </a:t>
                </a:r>
                <a:r>
                  <a:rPr lang="pt-BR" dirty="0"/>
                  <a:t>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 smtClean="0"/>
                  <a:t>normal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</a:t>
                </a:r>
                <a:r>
                  <a:rPr lang="pt-BR" b="1" i="1" dirty="0" smtClean="0"/>
                  <a:t>completo </a:t>
                </a:r>
                <a:r>
                  <a:rPr lang="pt-BR" dirty="0" smtClean="0"/>
                  <a:t>(i.e., matriz singular), </a:t>
                </a:r>
                <a:r>
                  <a:rPr lang="pt-BR" dirty="0"/>
                  <a:t>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</a:t>
                </a:r>
                <a:r>
                  <a:rPr lang="pt-BR" dirty="0" smtClean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 smtClean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</a:t>
                </a:r>
                <a:r>
                  <a:rPr lang="pt-BR" dirty="0" smtClean="0"/>
                  <a:t>Ridge também </a:t>
                </a:r>
                <a:r>
                  <a:rPr lang="pt-BR" dirty="0"/>
                  <a:t>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55762" y="3119762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95719" y="3604955"/>
            <a:ext cx="4372972" cy="773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hipótese polinomial de grau 15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Modelo treinado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423" r="-164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Mesmas funções geradora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atributos correspondentes 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,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435" t="-3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282992" y="6519446"/>
            <a:ext cx="28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</a:t>
            </a:r>
            <a:r>
              <a:rPr lang="pt-BR" sz="1600" dirty="0" smtClean="0">
                <a:hlinkClick r:id="rId4"/>
              </a:rPr>
              <a:t>lasso_regression.ipynb</a:t>
            </a:r>
            <a:endParaRPr lang="pt-B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como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figura mostra as </a:t>
                </a:r>
                <a:r>
                  <a:rPr lang="pt-BR" dirty="0"/>
                  <a:t>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estão </a:t>
                </a:r>
                <a:r>
                  <a:rPr lang="pt-BR" dirty="0"/>
                  <a:t>sujeitos </a:t>
                </a:r>
                <a:r>
                  <a:rPr lang="pt-BR" dirty="0" smtClean="0"/>
                  <a:t>a regularização.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um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  <a:blipFill rotWithShape="0">
                <a:blip r:embed="rId3"/>
                <a:stretch>
                  <a:fillRect l="-688" t="-3287" r="-5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em algum lugar dentro do quadrado.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574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/>
                  <a:t>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12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15273</TotalTime>
  <Words>2015</Words>
  <Application>Microsoft Office PowerPoint</Application>
  <PresentationFormat>Widescreen</PresentationFormat>
  <Paragraphs>230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1944</cp:revision>
  <dcterms:created xsi:type="dcterms:W3CDTF">2020-02-17T11:18:32Z</dcterms:created>
  <dcterms:modified xsi:type="dcterms:W3CDTF">2021-11-19T22:20:14Z</dcterms:modified>
</cp:coreProperties>
</file>