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259" r:id="rId2"/>
    <p:sldId id="463" r:id="rId3"/>
    <p:sldId id="485" r:id="rId4"/>
    <p:sldId id="487" r:id="rId5"/>
    <p:sldId id="513" r:id="rId6"/>
    <p:sldId id="489" r:id="rId7"/>
    <p:sldId id="488" r:id="rId8"/>
    <p:sldId id="486" r:id="rId9"/>
    <p:sldId id="492" r:id="rId10"/>
    <p:sldId id="493" r:id="rId11"/>
    <p:sldId id="501" r:id="rId12"/>
    <p:sldId id="494" r:id="rId13"/>
    <p:sldId id="490" r:id="rId14"/>
    <p:sldId id="497" r:id="rId15"/>
    <p:sldId id="499" r:id="rId16"/>
    <p:sldId id="500" r:id="rId17"/>
    <p:sldId id="502" r:id="rId18"/>
    <p:sldId id="495" r:id="rId19"/>
    <p:sldId id="514" r:id="rId20"/>
    <p:sldId id="496" r:id="rId21"/>
    <p:sldId id="512" r:id="rId22"/>
    <p:sldId id="504" r:id="rId23"/>
    <p:sldId id="505" r:id="rId24"/>
    <p:sldId id="508" r:id="rId25"/>
    <p:sldId id="510" r:id="rId26"/>
    <p:sldId id="511" r:id="rId27"/>
    <p:sldId id="482" r:id="rId28"/>
    <p:sldId id="317" r:id="rId29"/>
    <p:sldId id="332" r:id="rId30"/>
    <p:sldId id="299" r:id="rId31"/>
    <p:sldId id="285" r:id="rId32"/>
    <p:sldId id="415" r:id="rId33"/>
    <p:sldId id="283" r:id="rId34"/>
    <p:sldId id="274" r:id="rId35"/>
    <p:sldId id="278" r:id="rId36"/>
    <p:sldId id="292" r:id="rId37"/>
    <p:sldId id="498" r:id="rId38"/>
    <p:sldId id="295" r:id="rId39"/>
    <p:sldId id="396" r:id="rId40"/>
    <p:sldId id="484" r:id="rId41"/>
    <p:sldId id="421" r:id="rId42"/>
    <p:sldId id="423" r:id="rId43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CAF96C-3A3A-4667-836E-5D2043E55A0D}" v="89" dt="2020-02-17T16:29:36.671"/>
    <p1510:client id="{328F8323-A8B4-4BB5-8B29-141FF986EA24}" v="11" dt="2020-04-06T19:56:50.842"/>
    <p1510:client id="{58D05219-7C7B-4B91-A7AF-DC0AF21441D4}" v="8" dt="2020-03-15T18:19:04.037"/>
    <p1510:client id="{62FC7D01-7DC2-4ECC-8EE4-941CF425DBEE}" v="272" dt="2020-04-04T01:47:57.654"/>
    <p1510:client id="{7B93843C-DFF4-4B6D-9934-AB8C4C568E2D}" v="86" dt="2020-03-14T00:29:41.866"/>
    <p1510:client id="{B7CA8C48-7DAD-40D1-BA98-01463637147D}" v="67" dt="2020-03-14T21:04:21.668"/>
    <p1510:client id="{BAE3137E-5ED2-488F-90AA-67C3B75162E2}" v="4" dt="2020-04-06T18:41:56.7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77" autoAdjust="0"/>
    <p:restoredTop sz="92680" autoAdjust="0"/>
  </p:normalViewPr>
  <p:slideViewPr>
    <p:cSldViewPr snapToGrid="0">
      <p:cViewPr varScale="1">
        <p:scale>
          <a:sx n="102" d="100"/>
          <a:sy n="102" d="100"/>
        </p:scale>
        <p:origin x="97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50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pe Augusto Pereira de Figueiredo" userId="e1771b70d906f94b" providerId="Windows Live" clId="Web-{B7CA8C48-7DAD-40D1-BA98-01463637147D}"/>
    <pc:docChg chg="modSld">
      <pc:chgData name="Felipe Augusto Pereira de Figueiredo" userId="e1771b70d906f94b" providerId="Windows Live" clId="Web-{B7CA8C48-7DAD-40D1-BA98-01463637147D}" dt="2020-03-14T21:04:21.668" v="66" actId="20577"/>
      <pc:docMkLst>
        <pc:docMk/>
      </pc:docMkLst>
      <pc:sldChg chg="modSp">
        <pc:chgData name="Felipe Augusto Pereira de Figueiredo" userId="e1771b70d906f94b" providerId="Windows Live" clId="Web-{B7CA8C48-7DAD-40D1-BA98-01463637147D}" dt="2020-03-14T21:04:21.668" v="65" actId="20577"/>
        <pc:sldMkLst>
          <pc:docMk/>
          <pc:sldMk cId="63867976" sldId="310"/>
        </pc:sldMkLst>
        <pc:spChg chg="mod">
          <ac:chgData name="Felipe Augusto Pereira de Figueiredo" userId="e1771b70d906f94b" providerId="Windows Live" clId="Web-{B7CA8C48-7DAD-40D1-BA98-01463637147D}" dt="2020-03-14T21:04:21.668" v="65" actId="20577"/>
          <ac:spMkLst>
            <pc:docMk/>
            <pc:sldMk cId="63867976" sldId="310"/>
            <ac:spMk id="3" creationId="{00000000-0000-0000-0000-000000000000}"/>
          </ac:spMkLst>
        </pc:spChg>
      </pc:sldChg>
    </pc:docChg>
  </pc:docChgLst>
  <pc:docChgLst>
    <pc:chgData name="Felipe Augusto Pereira de Figueiredo" userId="e1771b70d906f94b" providerId="Windows Live" clId="Web-{BAE3137E-5ED2-488F-90AA-67C3B75162E2}"/>
    <pc:docChg chg="delSld">
      <pc:chgData name="Felipe Augusto Pereira de Figueiredo" userId="e1771b70d906f94b" providerId="Windows Live" clId="Web-{BAE3137E-5ED2-488F-90AA-67C3B75162E2}" dt="2020-04-06T18:41:56.776" v="3"/>
      <pc:docMkLst>
        <pc:docMk/>
      </pc:docMkLst>
      <pc:sldChg chg="del">
        <pc:chgData name="Felipe Augusto Pereira de Figueiredo" userId="e1771b70d906f94b" providerId="Windows Live" clId="Web-{BAE3137E-5ED2-488F-90AA-67C3B75162E2}" dt="2020-04-06T18:41:36.120" v="0"/>
        <pc:sldMkLst>
          <pc:docMk/>
          <pc:sldMk cId="2987778591" sldId="361"/>
        </pc:sldMkLst>
      </pc:sldChg>
      <pc:sldChg chg="del">
        <pc:chgData name="Felipe Augusto Pereira de Figueiredo" userId="e1771b70d906f94b" providerId="Windows Live" clId="Web-{BAE3137E-5ED2-488F-90AA-67C3B75162E2}" dt="2020-04-06T18:41:56.698" v="2"/>
        <pc:sldMkLst>
          <pc:docMk/>
          <pc:sldMk cId="1383714521" sldId="385"/>
        </pc:sldMkLst>
      </pc:sldChg>
      <pc:sldChg chg="del">
        <pc:chgData name="Felipe Augusto Pereira de Figueiredo" userId="e1771b70d906f94b" providerId="Windows Live" clId="Web-{BAE3137E-5ED2-488F-90AA-67C3B75162E2}" dt="2020-04-06T18:41:56.776" v="3"/>
        <pc:sldMkLst>
          <pc:docMk/>
          <pc:sldMk cId="1326828379" sldId="386"/>
        </pc:sldMkLst>
      </pc:sldChg>
      <pc:sldChg chg="del">
        <pc:chgData name="Felipe Augusto Pereira de Figueiredo" userId="e1771b70d906f94b" providerId="Windows Live" clId="Web-{BAE3137E-5ED2-488F-90AA-67C3B75162E2}" dt="2020-04-06T18:41:48.901" v="1"/>
        <pc:sldMkLst>
          <pc:docMk/>
          <pc:sldMk cId="2260281898" sldId="387"/>
        </pc:sldMkLst>
      </pc:sldChg>
    </pc:docChg>
  </pc:docChgLst>
  <pc:docChgLst>
    <pc:chgData name="Felipe Augusto Pereira de Figueiredo" userId="e1771b70d906f94b" providerId="Windows Live" clId="Web-{20CAF96C-3A3A-4667-836E-5D2043E55A0D}"/>
    <pc:docChg chg="addSld modSld">
      <pc:chgData name="Felipe Augusto Pereira de Figueiredo" userId="e1771b70d906f94b" providerId="Windows Live" clId="Web-{20CAF96C-3A3A-4667-836E-5D2043E55A0D}" dt="2020-02-17T16:29:36.671" v="85"/>
      <pc:docMkLst>
        <pc:docMk/>
      </pc:docMkLst>
      <pc:sldChg chg="delSp modSp">
        <pc:chgData name="Felipe Augusto Pereira de Figueiredo" userId="e1771b70d906f94b" providerId="Windows Live" clId="Web-{20CAF96C-3A3A-4667-836E-5D2043E55A0D}" dt="2020-02-17T16:28:56.981" v="84"/>
        <pc:sldMkLst>
          <pc:docMk/>
          <pc:sldMk cId="2105159769" sldId="256"/>
        </pc:sldMkLst>
        <pc:spChg chg="mod">
          <ac:chgData name="Felipe Augusto Pereira de Figueiredo" userId="e1771b70d906f94b" providerId="Windows Live" clId="Web-{20CAF96C-3A3A-4667-836E-5D2043E55A0D}" dt="2020-02-17T16:28:51.715" v="81" actId="20577"/>
          <ac:spMkLst>
            <pc:docMk/>
            <pc:sldMk cId="2105159769" sldId="256"/>
            <ac:spMk id="2" creationId="{00000000-0000-0000-0000-000000000000}"/>
          </ac:spMkLst>
        </pc:spChg>
        <pc:spChg chg="del mod">
          <ac:chgData name="Felipe Augusto Pereira de Figueiredo" userId="e1771b70d906f94b" providerId="Windows Live" clId="Web-{20CAF96C-3A3A-4667-836E-5D2043E55A0D}" dt="2020-02-17T16:28:56.981" v="84"/>
          <ac:spMkLst>
            <pc:docMk/>
            <pc:sldMk cId="2105159769" sldId="256"/>
            <ac:spMk id="3" creationId="{00000000-0000-0000-0000-000000000000}"/>
          </ac:spMkLst>
        </pc:spChg>
      </pc:sldChg>
      <pc:sldChg chg="new">
        <pc:chgData name="Felipe Augusto Pereira de Figueiredo" userId="e1771b70d906f94b" providerId="Windows Live" clId="Web-{20CAF96C-3A3A-4667-836E-5D2043E55A0D}" dt="2020-02-17T16:29:36.671" v="85"/>
        <pc:sldMkLst>
          <pc:docMk/>
          <pc:sldMk cId="2437199265" sldId="257"/>
        </pc:sldMkLst>
      </pc:sldChg>
    </pc:docChg>
  </pc:docChgLst>
  <pc:docChgLst>
    <pc:chgData name="Felipe Augusto Pereira de Figueiredo" userId="e1771b70d906f94b" providerId="Windows Live" clId="Web-{08E38356-0DC9-4DD7-A6CF-E66A8B5B2F0A}"/>
    <pc:docChg chg="modSld">
      <pc:chgData name="Felipe Augusto Pereira de Figueiredo" userId="e1771b70d906f94b" providerId="Windows Live" clId="Web-{08E38356-0DC9-4DD7-A6CF-E66A8B5B2F0A}" dt="2020-03-18T17:39:02.661" v="87"/>
      <pc:docMkLst>
        <pc:docMk/>
      </pc:docMkLst>
      <pc:sldChg chg="modNotes">
        <pc:chgData name="Felipe Augusto Pereira de Figueiredo" userId="e1771b70d906f94b" providerId="Windows Live" clId="Web-{08E38356-0DC9-4DD7-A6CF-E66A8B5B2F0A}" dt="2020-03-18T17:39:02.661" v="87"/>
        <pc:sldMkLst>
          <pc:docMk/>
          <pc:sldMk cId="1706263506" sldId="312"/>
        </pc:sldMkLst>
      </pc:sldChg>
    </pc:docChg>
  </pc:docChgLst>
  <pc:docChgLst>
    <pc:chgData name="Felipe Augusto Pereira de Figueiredo" userId="e1771b70d906f94b" providerId="Windows Live" clId="Web-{7B93843C-DFF4-4B6D-9934-AB8C4C568E2D}"/>
    <pc:docChg chg="modSld">
      <pc:chgData name="Felipe Augusto Pereira de Figueiredo" userId="e1771b70d906f94b" providerId="Windows Live" clId="Web-{7B93843C-DFF4-4B6D-9934-AB8C4C568E2D}" dt="2020-03-14T00:29:41.866" v="84" actId="20577"/>
      <pc:docMkLst>
        <pc:docMk/>
      </pc:docMkLst>
      <pc:sldChg chg="modSp">
        <pc:chgData name="Felipe Augusto Pereira de Figueiredo" userId="e1771b70d906f94b" providerId="Windows Live" clId="Web-{7B93843C-DFF4-4B6D-9934-AB8C4C568E2D}" dt="2020-03-14T00:29:41.866" v="83" actId="20577"/>
        <pc:sldMkLst>
          <pc:docMk/>
          <pc:sldMk cId="63867976" sldId="310"/>
        </pc:sldMkLst>
        <pc:spChg chg="mod">
          <ac:chgData name="Felipe Augusto Pereira de Figueiredo" userId="e1771b70d906f94b" providerId="Windows Live" clId="Web-{7B93843C-DFF4-4B6D-9934-AB8C4C568E2D}" dt="2020-03-14T00:29:41.866" v="83" actId="20577"/>
          <ac:spMkLst>
            <pc:docMk/>
            <pc:sldMk cId="63867976" sldId="310"/>
            <ac:spMk id="2" creationId="{00000000-0000-0000-0000-000000000000}"/>
          </ac:spMkLst>
        </pc:spChg>
        <pc:spChg chg="mod">
          <ac:chgData name="Felipe Augusto Pereira de Figueiredo" userId="e1771b70d906f94b" providerId="Windows Live" clId="Web-{7B93843C-DFF4-4B6D-9934-AB8C4C568E2D}" dt="2020-03-14T00:29:05.036" v="71" actId="20577"/>
          <ac:spMkLst>
            <pc:docMk/>
            <pc:sldMk cId="63867976" sldId="310"/>
            <ac:spMk id="3" creationId="{00000000-0000-0000-0000-000000000000}"/>
          </ac:spMkLst>
        </pc:spChg>
      </pc:sldChg>
    </pc:docChg>
  </pc:docChgLst>
  <pc:docChgLst>
    <pc:chgData name="Felipe Augusto Pereira de Figueiredo" userId="e1771b70d906f94b" providerId="Windows Live" clId="Web-{62FC7D01-7DC2-4ECC-8EE4-941CF425DBEE}"/>
    <pc:docChg chg="addSld delSld modSld">
      <pc:chgData name="Felipe Augusto Pereira de Figueiredo" userId="e1771b70d906f94b" providerId="Windows Live" clId="Web-{62FC7D01-7DC2-4ECC-8EE4-941CF425DBEE}" dt="2020-04-04T01:47:57.654" v="273" actId="1076"/>
      <pc:docMkLst>
        <pc:docMk/>
      </pc:docMkLst>
      <pc:sldChg chg="del">
        <pc:chgData name="Felipe Augusto Pereira de Figueiredo" userId="e1771b70d906f94b" providerId="Windows Live" clId="Web-{62FC7D01-7DC2-4ECC-8EE4-941CF425DBEE}" dt="2020-04-04T01:13:21.236" v="1"/>
        <pc:sldMkLst>
          <pc:docMk/>
          <pc:sldMk cId="883606865" sldId="300"/>
        </pc:sldMkLst>
      </pc:sldChg>
      <pc:sldChg chg="addSp modSp">
        <pc:chgData name="Felipe Augusto Pereira de Figueiredo" userId="e1771b70d906f94b" providerId="Windows Live" clId="Web-{62FC7D01-7DC2-4ECC-8EE4-941CF425DBEE}" dt="2020-04-04T01:47:57.654" v="273" actId="1076"/>
        <pc:sldMkLst>
          <pc:docMk/>
          <pc:sldMk cId="1037579582" sldId="332"/>
        </pc:sldMkLst>
        <pc:picChg chg="add mod">
          <ac:chgData name="Felipe Augusto Pereira de Figueiredo" userId="e1771b70d906f94b" providerId="Windows Live" clId="Web-{62FC7D01-7DC2-4ECC-8EE4-941CF425DBEE}" dt="2020-04-04T01:47:57.654" v="273" actId="1076"/>
          <ac:picMkLst>
            <pc:docMk/>
            <pc:sldMk cId="1037579582" sldId="332"/>
            <ac:picMk id="3" creationId="{2A0DF154-7178-4F01-A59C-CD7D1EB3AD92}"/>
          </ac:picMkLst>
        </pc:picChg>
      </pc:sldChg>
      <pc:sldChg chg="modSp">
        <pc:chgData name="Felipe Augusto Pereira de Figueiredo" userId="e1771b70d906f94b" providerId="Windows Live" clId="Web-{62FC7D01-7DC2-4ECC-8EE4-941CF425DBEE}" dt="2020-04-04T01:25:24.877" v="195" actId="20577"/>
        <pc:sldMkLst>
          <pc:docMk/>
          <pc:sldMk cId="2987778591" sldId="361"/>
        </pc:sldMkLst>
        <pc:spChg chg="mod">
          <ac:chgData name="Felipe Augusto Pereira de Figueiredo" userId="e1771b70d906f94b" providerId="Windows Live" clId="Web-{62FC7D01-7DC2-4ECC-8EE4-941CF425DBEE}" dt="2020-04-04T01:25:24.877" v="195" actId="20577"/>
          <ac:spMkLst>
            <pc:docMk/>
            <pc:sldMk cId="2987778591" sldId="361"/>
            <ac:spMk id="3" creationId="{00000000-0000-0000-0000-000000000000}"/>
          </ac:spMkLst>
        </pc:spChg>
      </pc:sldChg>
      <pc:sldChg chg="modSp modNotes">
        <pc:chgData name="Felipe Augusto Pereira de Figueiredo" userId="e1771b70d906f94b" providerId="Windows Live" clId="Web-{62FC7D01-7DC2-4ECC-8EE4-941CF425DBEE}" dt="2020-04-04T01:22:38.663" v="142" actId="14100"/>
        <pc:sldMkLst>
          <pc:docMk/>
          <pc:sldMk cId="3813385247" sldId="378"/>
        </pc:sldMkLst>
        <pc:spChg chg="mod">
          <ac:chgData name="Felipe Augusto Pereira de Figueiredo" userId="e1771b70d906f94b" providerId="Windows Live" clId="Web-{62FC7D01-7DC2-4ECC-8EE4-941CF425DBEE}" dt="2020-04-04T01:22:38.663" v="142" actId="14100"/>
          <ac:spMkLst>
            <pc:docMk/>
            <pc:sldMk cId="3813385247" sldId="378"/>
            <ac:spMk id="3" creationId="{00000000-0000-0000-0000-000000000000}"/>
          </ac:spMkLst>
        </pc:spChg>
      </pc:sldChg>
      <pc:sldChg chg="del">
        <pc:chgData name="Felipe Augusto Pereira de Figueiredo" userId="e1771b70d906f94b" providerId="Windows Live" clId="Web-{62FC7D01-7DC2-4ECC-8EE4-941CF425DBEE}" dt="2020-04-04T01:24:50.391" v="175"/>
        <pc:sldMkLst>
          <pc:docMk/>
          <pc:sldMk cId="2636909579" sldId="379"/>
        </pc:sldMkLst>
      </pc:sldChg>
      <pc:sldChg chg="del">
        <pc:chgData name="Felipe Augusto Pereira de Figueiredo" userId="e1771b70d906f94b" providerId="Windows Live" clId="Web-{62FC7D01-7DC2-4ECC-8EE4-941CF425DBEE}" dt="2020-04-04T01:24:50.406" v="176"/>
        <pc:sldMkLst>
          <pc:docMk/>
          <pc:sldMk cId="3307251767" sldId="380"/>
        </pc:sldMkLst>
      </pc:sldChg>
      <pc:sldChg chg="del">
        <pc:chgData name="Felipe Augusto Pereira de Figueiredo" userId="e1771b70d906f94b" providerId="Windows Live" clId="Web-{62FC7D01-7DC2-4ECC-8EE4-941CF425DBEE}" dt="2020-04-04T01:28:01.669" v="197"/>
        <pc:sldMkLst>
          <pc:docMk/>
          <pc:sldMk cId="1498450978" sldId="381"/>
        </pc:sldMkLst>
      </pc:sldChg>
      <pc:sldChg chg="add replId">
        <pc:chgData name="Felipe Augusto Pereira de Figueiredo" userId="e1771b70d906f94b" providerId="Windows Live" clId="Web-{62FC7D01-7DC2-4ECC-8EE4-941CF425DBEE}" dt="2020-04-04T01:13:12.219" v="0"/>
        <pc:sldMkLst>
          <pc:docMk/>
          <pc:sldMk cId="1168747188" sldId="398"/>
        </pc:sldMkLst>
      </pc:sldChg>
      <pc:sldChg chg="modSp new modNotes">
        <pc:chgData name="Felipe Augusto Pereira de Figueiredo" userId="e1771b70d906f94b" providerId="Windows Live" clId="Web-{62FC7D01-7DC2-4ECC-8EE4-941CF425DBEE}" dt="2020-04-04T01:33:54.380" v="268" actId="20577"/>
        <pc:sldMkLst>
          <pc:docMk/>
          <pc:sldMk cId="2414479644" sldId="399"/>
        </pc:sldMkLst>
        <pc:spChg chg="mod">
          <ac:chgData name="Felipe Augusto Pereira de Figueiredo" userId="e1771b70d906f94b" providerId="Windows Live" clId="Web-{62FC7D01-7DC2-4ECC-8EE4-941CF425DBEE}" dt="2020-04-04T01:19:47.214" v="68" actId="20577"/>
          <ac:spMkLst>
            <pc:docMk/>
            <pc:sldMk cId="2414479644" sldId="399"/>
            <ac:spMk id="2" creationId="{F4227E34-0D58-4F7C-A44C-874904CC31AB}"/>
          </ac:spMkLst>
        </pc:spChg>
        <pc:spChg chg="mod">
          <ac:chgData name="Felipe Augusto Pereira de Figueiredo" userId="e1771b70d906f94b" providerId="Windows Live" clId="Web-{62FC7D01-7DC2-4ECC-8EE4-941CF425DBEE}" dt="2020-04-04T01:33:54.380" v="268" actId="20577"/>
          <ac:spMkLst>
            <pc:docMk/>
            <pc:sldMk cId="2414479644" sldId="399"/>
            <ac:spMk id="3" creationId="{96005A71-5862-4C74-B1AF-2AAB990B557F}"/>
          </ac:spMkLst>
        </pc:spChg>
      </pc:sldChg>
    </pc:docChg>
  </pc:docChgLst>
  <pc:docChgLst>
    <pc:chgData name="Felipe Augusto Pereira de Figueiredo" userId="e1771b70d906f94b" providerId="Windows Live" clId="Web-{58D05219-7C7B-4B91-A7AF-DC0AF21441D4}"/>
    <pc:docChg chg="modSld">
      <pc:chgData name="Felipe Augusto Pereira de Figueiredo" userId="e1771b70d906f94b" providerId="Windows Live" clId="Web-{58D05219-7C7B-4B91-A7AF-DC0AF21441D4}" dt="2020-03-15T18:19:02.459" v="6" actId="20577"/>
      <pc:docMkLst>
        <pc:docMk/>
      </pc:docMkLst>
      <pc:sldChg chg="modSp">
        <pc:chgData name="Felipe Augusto Pereira de Figueiredo" userId="e1771b70d906f94b" providerId="Windows Live" clId="Web-{58D05219-7C7B-4B91-A7AF-DC0AF21441D4}" dt="2020-03-15T18:18:57.443" v="4" actId="20577"/>
        <pc:sldMkLst>
          <pc:docMk/>
          <pc:sldMk cId="63867976" sldId="310"/>
        </pc:sldMkLst>
        <pc:spChg chg="mod">
          <ac:chgData name="Felipe Augusto Pereira de Figueiredo" userId="e1771b70d906f94b" providerId="Windows Live" clId="Web-{58D05219-7C7B-4B91-A7AF-DC0AF21441D4}" dt="2020-03-15T18:18:57.443" v="4" actId="20577"/>
          <ac:spMkLst>
            <pc:docMk/>
            <pc:sldMk cId="63867976" sldId="310"/>
            <ac:spMk id="3" creationId="{00000000-0000-0000-0000-000000000000}"/>
          </ac:spMkLst>
        </pc:spChg>
      </pc:sldChg>
    </pc:docChg>
  </pc:docChgLst>
  <pc:docChgLst>
    <pc:chgData name="Felipe Augusto Pereira de Figueiredo" userId="e1771b70d906f94b" providerId="Windows Live" clId="Web-{328F8323-A8B4-4BB5-8B29-141FF986EA24}"/>
    <pc:docChg chg="modSld">
      <pc:chgData name="Felipe Augusto Pereira de Figueiredo" userId="e1771b70d906f94b" providerId="Windows Live" clId="Web-{328F8323-A8B4-4BB5-8B29-141FF986EA24}" dt="2020-04-06T19:56:50.780" v="9" actId="20577"/>
      <pc:docMkLst>
        <pc:docMk/>
      </pc:docMkLst>
      <pc:sldChg chg="modSp">
        <pc:chgData name="Felipe Augusto Pereira de Figueiredo" userId="e1771b70d906f94b" providerId="Windows Live" clId="Web-{328F8323-A8B4-4BB5-8B29-141FF986EA24}" dt="2020-04-06T19:56:50.780" v="8" actId="20577"/>
        <pc:sldMkLst>
          <pc:docMk/>
          <pc:sldMk cId="4289465553" sldId="388"/>
        </pc:sldMkLst>
        <pc:spChg chg="mod">
          <ac:chgData name="Felipe Augusto Pereira de Figueiredo" userId="e1771b70d906f94b" providerId="Windows Live" clId="Web-{328F8323-A8B4-4BB5-8B29-141FF986EA24}" dt="2020-04-06T19:56:50.780" v="8" actId="20577"/>
          <ac:spMkLst>
            <pc:docMk/>
            <pc:sldMk cId="4289465553" sldId="388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F0AF11-6A8A-4E64-94F5-26D4FBA2A01D}" type="datetimeFigureOut">
              <a:rPr lang="nl-BE" smtClean="0"/>
              <a:t>27/09/2024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8B99DF-01BC-492A-8CEF-4FD88D18DD9D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805944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26081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dirty="0"/>
              <a:t>Exemplo</a:t>
            </a:r>
            <a:r>
              <a:rPr lang="pt-BR" dirty="0"/>
              <a:t>:</a:t>
            </a:r>
            <a:r>
              <a:rPr lang="pt-BR" baseline="0" dirty="0"/>
              <a:t> </a:t>
            </a:r>
            <a:r>
              <a:rPr lang="pt-BR" dirty="0"/>
              <a:t>https://colab.research.google.com/</a:t>
            </a:r>
            <a:r>
              <a:rPr lang="pt-BR" dirty="0" err="1"/>
              <a:t>github</a:t>
            </a:r>
            <a:r>
              <a:rPr lang="pt-BR" dirty="0"/>
              <a:t>/zz4fap/t319_aprendizado_de_maquina/</a:t>
            </a:r>
            <a:r>
              <a:rPr lang="pt-BR" dirty="0" err="1"/>
              <a:t>blob</a:t>
            </a:r>
            <a:r>
              <a:rPr lang="pt-BR" dirty="0"/>
              <a:t>/</a:t>
            </a:r>
            <a:r>
              <a:rPr lang="pt-BR" dirty="0" err="1"/>
              <a:t>main</a:t>
            </a:r>
            <a:r>
              <a:rPr lang="pt-BR" dirty="0"/>
              <a:t>/notebooks/</a:t>
            </a:r>
            <a:r>
              <a:rPr lang="pt-BR" dirty="0" err="1"/>
              <a:t>regression</a:t>
            </a:r>
            <a:r>
              <a:rPr lang="pt-BR" dirty="0"/>
              <a:t>/</a:t>
            </a:r>
            <a:r>
              <a:rPr lang="pt-BR" dirty="0" err="1"/>
              <a:t>gd_versions</a:t>
            </a:r>
            <a:r>
              <a:rPr lang="pt-BR" dirty="0"/>
              <a:t>/</a:t>
            </a:r>
            <a:r>
              <a:rPr lang="pt-BR" dirty="0" err="1"/>
              <a:t>gde_com_redução_gradual.ipynb</a:t>
            </a:r>
            <a:endParaRPr lang="pt-BR" dirty="0"/>
          </a:p>
          <a:p>
            <a:endParaRPr lang="pt-BR" sz="1200" baseline="0" dirty="0"/>
          </a:p>
          <a:p>
            <a:r>
              <a:rPr lang="pt-BR" sz="1200" baseline="0" dirty="0"/>
              <a:t>Os passos começam com grandes valores (o que ajuda a progredir rapidamente e a escapar de mínimos locais, casos em que a superfície de erro seja bastante irregular) e depois diminuem cada vez mais, permitindo que o algoritmo se estabilize no mínimo global.</a:t>
            </a:r>
          </a:p>
          <a:p>
            <a:endParaRPr lang="pt-BR" sz="1200" baseline="0" dirty="0"/>
          </a:p>
          <a:p>
            <a:r>
              <a:rPr lang="pt-BR" dirty="0"/>
              <a:t>Se a taxa de aprendizagem for reduzida muito rapidamente, o algoritmo poderá ficar preso no mínimo local ou até ficar</a:t>
            </a:r>
            <a:r>
              <a:rPr lang="pt-BR" baseline="0" dirty="0"/>
              <a:t> travado antes de chegar ao mínimo</a:t>
            </a:r>
            <a:r>
              <a:rPr lang="pt-BR" dirty="0"/>
              <a:t>. Se a taxa de aprendizado for reduzida muito lentamente, o algoritmo poderá oscilar ao</a:t>
            </a:r>
            <a:r>
              <a:rPr lang="pt-BR" baseline="0" dirty="0"/>
              <a:t> redor do</a:t>
            </a:r>
            <a:r>
              <a:rPr lang="pt-BR" dirty="0"/>
              <a:t> mínimo por um longo tempo e acabar com uma solução não ótima (</a:t>
            </a:r>
            <a:r>
              <a:rPr lang="pt-BR" dirty="0" err="1"/>
              <a:t>sub-ótima</a:t>
            </a:r>
            <a:r>
              <a:rPr lang="pt-BR" dirty="0"/>
              <a:t>) caso o treinamento se encerre muito cedo.</a:t>
            </a:r>
          </a:p>
          <a:p>
            <a:endParaRPr lang="pt-BR" dirty="0"/>
          </a:p>
          <a:p>
            <a:r>
              <a:rPr lang="pt-BR" b="1" dirty="0"/>
              <a:t>Alguns tipos de esquema para ajuste do passo de aprendizagem são: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b="1" dirty="0"/>
              <a:t>Decaimento por etapas ou degraus</a:t>
            </a:r>
            <a:r>
              <a:rPr lang="pt-BR" dirty="0"/>
              <a:t>: reduz a taxa de aprendizado de algum fator a cada número pré-definido de iterações ou épocas. Os valores típicos são utilizados para reduzir a taxa de aprendizado pela metade a cada número pré-definido de épocas. Esses números dependem muito do tipo de problema e do modelo. Uma heurística que você pode ver na prática é observar o erro de validação durante o treinamento com uma taxa de aprendizado fixa e reduzir a taxa de aprendizado em uma constante (por exemplo, 0,5) sempre que o erro de validação parar de decrescer.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b="1" dirty="0"/>
              <a:t>Decaimento exponencial</a:t>
            </a:r>
            <a:r>
              <a:rPr lang="pt-BR" dirty="0"/>
              <a:t>: tem a forma matemática α = α0 e^(-</a:t>
            </a:r>
            <a:r>
              <a:rPr lang="pt-BR" dirty="0" err="1"/>
              <a:t>kt</a:t>
            </a:r>
            <a:r>
              <a:rPr lang="pt-BR" dirty="0"/>
              <a:t>), onde α0, k são hiperparâmetros e t é o número da iteração (mas você também pode usar o número de épocas).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b="1" dirty="0"/>
              <a:t>Decaimento temporal</a:t>
            </a:r>
            <a:r>
              <a:rPr lang="pt-BR" dirty="0"/>
              <a:t>: tem a forma matemática α = α0 / (1 + </a:t>
            </a:r>
            <a:r>
              <a:rPr lang="pt-BR" dirty="0" err="1"/>
              <a:t>kt</a:t>
            </a:r>
            <a:r>
              <a:rPr lang="pt-BR" dirty="0"/>
              <a:t>), onde a0, k são hiperparâmetros e t é o número da iteração.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pt-BR" b="1" dirty="0"/>
              <a:t>Exemplo</a:t>
            </a:r>
            <a:r>
              <a:rPr lang="pt-BR" dirty="0"/>
              <a:t>: stocastic_gradient_descent_with_learning_schedule_and_with_figures.ipynb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458706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dirty="0"/>
              <a:t>Exemplo</a:t>
            </a:r>
            <a:r>
              <a:rPr lang="pt-BR" dirty="0"/>
              <a:t>:</a:t>
            </a:r>
            <a:r>
              <a:rPr lang="pt-BR" baseline="0" dirty="0"/>
              <a:t> </a:t>
            </a:r>
            <a:r>
              <a:rPr lang="pt-BR" dirty="0"/>
              <a:t>https://colab.research.google.com/</a:t>
            </a:r>
            <a:r>
              <a:rPr lang="pt-BR" dirty="0" err="1"/>
              <a:t>github</a:t>
            </a:r>
            <a:r>
              <a:rPr lang="pt-BR" dirty="0"/>
              <a:t>/zz4fap/t319_aprendizado_de_maquina/</a:t>
            </a:r>
            <a:r>
              <a:rPr lang="pt-BR" dirty="0" err="1"/>
              <a:t>blob</a:t>
            </a:r>
            <a:r>
              <a:rPr lang="pt-BR" dirty="0"/>
              <a:t>/</a:t>
            </a:r>
            <a:r>
              <a:rPr lang="pt-BR" dirty="0" err="1"/>
              <a:t>main</a:t>
            </a:r>
            <a:r>
              <a:rPr lang="pt-BR" dirty="0"/>
              <a:t>/notebooks/</a:t>
            </a:r>
            <a:r>
              <a:rPr lang="pt-BR" dirty="0" err="1"/>
              <a:t>regression</a:t>
            </a:r>
            <a:r>
              <a:rPr lang="pt-BR" dirty="0"/>
              <a:t>/</a:t>
            </a:r>
            <a:r>
              <a:rPr lang="pt-BR" dirty="0" err="1"/>
              <a:t>gd_versions</a:t>
            </a:r>
            <a:r>
              <a:rPr lang="pt-BR" dirty="0"/>
              <a:t>/</a:t>
            </a:r>
            <a:r>
              <a:rPr lang="pt-BR" dirty="0" err="1"/>
              <a:t>gde_com_redução_gradual.ipynb</a:t>
            </a:r>
            <a:endParaRPr lang="pt-BR" dirty="0"/>
          </a:p>
          <a:p>
            <a:endParaRPr lang="pt-BR" sz="1200" baseline="0" dirty="0"/>
          </a:p>
          <a:p>
            <a:r>
              <a:rPr lang="pt-BR" sz="1200" baseline="0" dirty="0"/>
              <a:t>Os passos começam com grandes valores (o que ajuda a progredir rapidamente e a escapar de mínimos locais, casos em que a superfície de erro seja bastante irregular) e depois diminuem cada vez mais, permitindo que o algoritmo se estabilize no mínimo global.</a:t>
            </a:r>
          </a:p>
          <a:p>
            <a:endParaRPr lang="pt-BR" sz="1200" baseline="0" dirty="0"/>
          </a:p>
          <a:p>
            <a:r>
              <a:rPr lang="pt-BR" dirty="0"/>
              <a:t>Se a taxa de aprendizagem for reduzida muito rapidamente, o algoritmo poderá ficar preso no mínimo local ou até ficar</a:t>
            </a:r>
            <a:r>
              <a:rPr lang="pt-BR" baseline="0" dirty="0"/>
              <a:t> travado antes de chegar ao mínimo</a:t>
            </a:r>
            <a:r>
              <a:rPr lang="pt-BR" dirty="0"/>
              <a:t>. Se a taxa de aprendizado for reduzida muito lentamente, o algoritmo poderá oscilar ao</a:t>
            </a:r>
            <a:r>
              <a:rPr lang="pt-BR" baseline="0" dirty="0"/>
              <a:t> redor do</a:t>
            </a:r>
            <a:r>
              <a:rPr lang="pt-BR" dirty="0"/>
              <a:t> mínimo por um longo tempo e acabar com uma solução não ótima (</a:t>
            </a:r>
            <a:r>
              <a:rPr lang="pt-BR" dirty="0" err="1"/>
              <a:t>sub-ótima</a:t>
            </a:r>
            <a:r>
              <a:rPr lang="pt-BR" dirty="0"/>
              <a:t>) caso o treinamento se encerre muito cedo.</a:t>
            </a:r>
          </a:p>
          <a:p>
            <a:endParaRPr lang="pt-BR" dirty="0"/>
          </a:p>
          <a:p>
            <a:r>
              <a:rPr lang="pt-BR" b="1" dirty="0"/>
              <a:t>Alguns tipos de esquema para ajuste do passo de aprendizagem são: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b="1" dirty="0"/>
              <a:t>Decaimento por etapas ou degraus</a:t>
            </a:r>
            <a:r>
              <a:rPr lang="pt-BR" dirty="0"/>
              <a:t>: reduz a taxa de aprendizado de algum fator a cada número pré-definido de iterações ou épocas. Os valores típicos são utilizados para reduzir a taxa de aprendizado pela metade a cada número pré-definido de épocas. Esses números dependem muito do tipo de problema e do modelo. Uma heurística que você pode ver na prática é observar o erro de validação durante o treinamento com uma taxa de aprendizado fixa e reduzir a taxa de aprendizado em uma constante (por exemplo, 0,5) sempre que o erro de validação parar de decrescer.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b="1" dirty="0"/>
              <a:t>Decaimento exponencial</a:t>
            </a:r>
            <a:r>
              <a:rPr lang="pt-BR" dirty="0"/>
              <a:t>: tem a forma matemática α = α0 e^(-</a:t>
            </a:r>
            <a:r>
              <a:rPr lang="pt-BR" dirty="0" err="1"/>
              <a:t>kt</a:t>
            </a:r>
            <a:r>
              <a:rPr lang="pt-BR" dirty="0"/>
              <a:t>), onde α0, k são hiperparâmetros e t é o número da iteração (mas você também pode usar o número de épocas).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b="1" dirty="0"/>
              <a:t>Decaimento temporal</a:t>
            </a:r>
            <a:r>
              <a:rPr lang="pt-BR" dirty="0"/>
              <a:t>: tem a forma matemática α = α0 / (1 + </a:t>
            </a:r>
            <a:r>
              <a:rPr lang="pt-BR" dirty="0" err="1"/>
              <a:t>kt</a:t>
            </a:r>
            <a:r>
              <a:rPr lang="pt-BR" dirty="0"/>
              <a:t>), onde a0, k são hiperparâmetros e t é o número da iteração.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pt-BR" b="1" dirty="0"/>
              <a:t>Exemplo</a:t>
            </a:r>
            <a:r>
              <a:rPr lang="pt-BR" dirty="0"/>
              <a:t>: stocastic_gradient_descent_with_learning_schedule_and_with_figures.ipynb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025693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COLAB:</a:t>
            </a:r>
            <a:r>
              <a:rPr lang="pt-BR" baseline="0" dirty="0"/>
              <a:t> </a:t>
            </a:r>
            <a:r>
              <a:rPr lang="pt-BR" dirty="0"/>
              <a:t>https://colab.research.google.com/github/zz4fap/t319_aprendizado_de_maquina/blob/main/labs/Laboratorio4.ipynb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199250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749383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74719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36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351098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37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876093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termo momentum aumenta para dimensões cujos gradientes apontam nas mesmas direções e reduz atualizações para dimensões cujos gradientes mudam de direção. Como resultado, temos convergência mais rápida e oscilação reduzida.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866746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dirty="0"/>
              <a:t>Se o</a:t>
            </a:r>
            <a:r>
              <a:rPr lang="pt-BR" sz="1200" baseline="0" dirty="0"/>
              <a:t> passo</a:t>
            </a:r>
            <a:r>
              <a:rPr lang="pt-BR" sz="1200" dirty="0"/>
              <a:t> de aprendizagem for muito pequeno, o algoritmo precisará passar por muitas iterações para convergir, o que levará muito tempo.</a:t>
            </a:r>
          </a:p>
          <a:p>
            <a:endParaRPr lang="pt-BR" sz="1200" dirty="0"/>
          </a:p>
          <a:p>
            <a:r>
              <a:rPr lang="pt-BR" sz="1200" dirty="0"/>
              <a:t>Por outro lado, se ele</a:t>
            </a:r>
            <a:r>
              <a:rPr lang="pt-BR" sz="1200" baseline="0" dirty="0"/>
              <a:t> </a:t>
            </a:r>
            <a:r>
              <a:rPr lang="pt-BR" sz="1200" dirty="0"/>
              <a:t>for muito grande, você pode pular o vale e acabar do outro lado, possivelmente até mais alto do que antes. Isso pode fazer o algoritmo divergir, com valores cada vez maiores, falhando em encontrar uma boa solução.</a:t>
            </a:r>
          </a:p>
          <a:p>
            <a:endParaRPr lang="pt-BR" sz="1200" dirty="0"/>
          </a:p>
          <a:p>
            <a:r>
              <a:rPr lang="pt-BR" sz="1200" dirty="0"/>
              <a:t>Assim, o</a:t>
            </a:r>
            <a:r>
              <a:rPr lang="pt-BR" sz="1200" baseline="0" dirty="0"/>
              <a:t> passo </a:t>
            </a:r>
            <a:r>
              <a:rPr lang="pt-BR" sz="1200" dirty="0"/>
              <a:t>de aprendizagem deve ser experimentado/explorado para encontrar o melhor valor que acelere a descida do gradiente.</a:t>
            </a:r>
          </a:p>
          <a:p>
            <a:endParaRPr lang="pt-BR" sz="1200" dirty="0"/>
          </a:p>
          <a:p>
            <a:r>
              <a:rPr lang="pt-BR" sz="1200" dirty="0"/>
              <a:t>O momentum adiciona uma fração da atualização de peso anterior a atual. Quando o gradiente continua apontando na mesma direção por atualizações consecutivas, isso aumentará o tamanho dos passos dados em direção ao mínimo.</a:t>
            </a:r>
            <a:r>
              <a:rPr lang="pt-BR" sz="1200" baseline="0" dirty="0"/>
              <a:t> </a:t>
            </a:r>
            <a:r>
              <a:rPr lang="pt-BR" sz="1200" dirty="0"/>
              <a:t>Por outro lado, quando o gradiente continua mudando de direção, o momentum suaviza as variações, ou seja, as atualizações.</a:t>
            </a:r>
          </a:p>
          <a:p>
            <a:endParaRPr lang="pt-BR" sz="1200" dirty="0"/>
          </a:p>
          <a:p>
            <a:r>
              <a:rPr lang="pt-BR" sz="1200" b="1" dirty="0"/>
              <a:t>OBS</a:t>
            </a:r>
            <a:r>
              <a:rPr lang="pt-BR" sz="1200" dirty="0"/>
              <a:t>.: Passos largos durante as iterações iniciais e curtos conforme o algoritmo se aproxima do mínimo podem acelerar a convergência.</a:t>
            </a:r>
            <a:r>
              <a:rPr lang="pt-BR" sz="1200" baseline="0" dirty="0"/>
              <a:t> </a:t>
            </a:r>
            <a:r>
              <a:rPr lang="pt-BR" sz="1200" dirty="0"/>
              <a:t>Este tipo de abordagem é implementada por </a:t>
            </a:r>
            <a:r>
              <a:rPr lang="pt-BR" sz="1200" b="1" i="1" dirty="0"/>
              <a:t>esquemas de variação programada</a:t>
            </a:r>
            <a:r>
              <a:rPr lang="pt-BR" sz="1200" dirty="0"/>
              <a:t> do passo de aprendizagem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/>
              <a:t>Por exemplo: momentum, </a:t>
            </a:r>
            <a:r>
              <a:rPr lang="pt-BR" sz="1200" dirty="0" err="1"/>
              <a:t>anelamento</a:t>
            </a:r>
            <a:r>
              <a:rPr lang="pt-BR" sz="1200" dirty="0"/>
              <a:t>, algoritmos de otimização com ajuste adaptativo do passo de aprendizagem (</a:t>
            </a:r>
            <a:r>
              <a:rPr lang="pt-BR" sz="1200" dirty="0" err="1"/>
              <a:t>RMSProp</a:t>
            </a:r>
            <a:r>
              <a:rPr lang="pt-BR" sz="1200" dirty="0"/>
              <a:t>, </a:t>
            </a:r>
            <a:r>
              <a:rPr lang="pt-BR" sz="1200" dirty="0" err="1"/>
              <a:t>AdaGrad</a:t>
            </a:r>
            <a:r>
              <a:rPr lang="pt-BR" sz="1200" dirty="0"/>
              <a:t>, Adam, etc.).</a:t>
            </a:r>
            <a:endParaRPr lang="nl-BE" sz="1200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50924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dirty="0"/>
              <a:t>Exemplo</a:t>
            </a:r>
            <a:r>
              <a:rPr lang="pt-BR" dirty="0"/>
              <a:t>: https://colab.research.google.com/github/zz4fap/t319_aprendizado_de_maquina/blob/main/notebooks/regression/selecionando_o_passo_de_aprendizagem.ipynb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Hiperparâmetro: parâmetro que influencia no aprendizado do algoritmo,</a:t>
            </a:r>
            <a:r>
              <a:rPr lang="pt-BR" baseline="0" dirty="0"/>
              <a:t> ou seja, dita seu aprendizado. Não é um parâmetro aprendido pelo modelo como no caso dos pesos de um modelo de regressão linear.</a:t>
            </a:r>
            <a:endParaRPr lang="pt-BR" dirty="0"/>
          </a:p>
          <a:p>
            <a:endParaRPr lang="pt-BR" dirty="0"/>
          </a:p>
          <a:p>
            <a:r>
              <a:rPr lang="pt-BR" dirty="0"/>
              <a:t>Se o</a:t>
            </a:r>
            <a:r>
              <a:rPr lang="pt-BR" baseline="0" dirty="0"/>
              <a:t> passo</a:t>
            </a:r>
            <a:r>
              <a:rPr lang="pt-BR" dirty="0"/>
              <a:t> de aprendizagem for muito pequeno, o algoritmo precisará passar por muitas iterações para convergir, o que levará muito tempo.</a:t>
            </a:r>
          </a:p>
          <a:p>
            <a:endParaRPr lang="pt-BR" dirty="0"/>
          </a:p>
          <a:p>
            <a:r>
              <a:rPr lang="pt-BR" dirty="0"/>
              <a:t>Por outro lado, se ele</a:t>
            </a:r>
            <a:r>
              <a:rPr lang="pt-BR" baseline="0" dirty="0"/>
              <a:t> </a:t>
            </a:r>
            <a:r>
              <a:rPr lang="pt-BR" dirty="0"/>
              <a:t>for muito grande, você pode pular o vale e acabar do outro lado, possivelmente até mais alto do que antes. Isso pode fazer o algoritmo divergir, com valores cada vez maiores, falhando em encontrar uma boa solução.</a:t>
            </a:r>
          </a:p>
          <a:p>
            <a:endParaRPr lang="pt-BR" dirty="0"/>
          </a:p>
          <a:p>
            <a:r>
              <a:rPr lang="pt-BR" dirty="0"/>
              <a:t>Assim, o</a:t>
            </a:r>
            <a:r>
              <a:rPr lang="pt-BR" baseline="0" dirty="0"/>
              <a:t> passo </a:t>
            </a:r>
            <a:r>
              <a:rPr lang="pt-BR" dirty="0"/>
              <a:t>de aprendizagem deve ser experimentado/explorado para encontrar o melhor valor que acelere a descida do gradiente.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956896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Enquanto </a:t>
            </a:r>
            <a:r>
              <a:rPr lang="pt-BR" baseline="0" dirty="0"/>
              <a:t>a </a:t>
            </a:r>
            <a:r>
              <a:rPr lang="pt-BR" dirty="0"/>
              <a:t>direção é determinada pelo</a:t>
            </a:r>
            <a:r>
              <a:rPr lang="pt-BR" baseline="0" dirty="0"/>
              <a:t> vetor</a:t>
            </a:r>
            <a:r>
              <a:rPr lang="pt-BR" dirty="0"/>
              <a:t> gradiente da função de erro, a taxa de aprendizado determina o quão grande um passo é dado nessa direção.</a:t>
            </a:r>
          </a:p>
          <a:p>
            <a:endParaRPr lang="pt-BR" dirty="0"/>
          </a:p>
          <a:p>
            <a:r>
              <a:rPr lang="pt-BR" dirty="0"/>
              <a:t>Se o</a:t>
            </a:r>
            <a:r>
              <a:rPr lang="pt-BR" baseline="0" dirty="0"/>
              <a:t> passo</a:t>
            </a:r>
            <a:r>
              <a:rPr lang="pt-BR" dirty="0"/>
              <a:t> de aprendizagem for muito pequeno, o algoritmo precisará passar por muitas iterações até convergir, o que levará muito tempo.</a:t>
            </a:r>
          </a:p>
          <a:p>
            <a:endParaRPr lang="pt-BR" dirty="0"/>
          </a:p>
          <a:p>
            <a:r>
              <a:rPr lang="pt-BR" dirty="0"/>
              <a:t>Por outro lado, se ele</a:t>
            </a:r>
            <a:r>
              <a:rPr lang="pt-BR" baseline="0" dirty="0"/>
              <a:t> </a:t>
            </a:r>
            <a:r>
              <a:rPr lang="pt-BR" dirty="0"/>
              <a:t>for muito grande, você pode pular o vale e acabar do outro lado, possivelmente até mais alto do que antes. Isso pode fazer o algoritmo divergir, com valores cada vez maiores, falhando em encontrar uma boa solução.</a:t>
            </a:r>
          </a:p>
          <a:p>
            <a:endParaRPr lang="pt-BR" dirty="0"/>
          </a:p>
          <a:p>
            <a:r>
              <a:rPr lang="pt-BR" dirty="0"/>
              <a:t>Assim, o</a:t>
            </a:r>
            <a:r>
              <a:rPr lang="pt-BR" baseline="0" dirty="0"/>
              <a:t> passo </a:t>
            </a:r>
            <a:r>
              <a:rPr lang="pt-BR" dirty="0"/>
              <a:t>de aprendizagem deve ser experimentado/explorado para encontrar o melhor valor que acelere a descida do gradiente.</a:t>
            </a:r>
          </a:p>
          <a:p>
            <a:endParaRPr lang="pt-BR" dirty="0"/>
          </a:p>
          <a:p>
            <a:r>
              <a:rPr lang="pt-BR" dirty="0"/>
              <a:t>Ao usar grandes valores para o passo de aprendizagem, é possível encontrar um ciclo de feedback positivo no qual grandes valores induzem grandes gradientes que, então, induzem uma grande atualização dos pesos. Se essas atualizações aumentarem consistentemente o tamanho dos pesos, então [os pesos] se afastam rapidamente do</a:t>
            </a:r>
            <a:r>
              <a:rPr lang="pt-BR" baseline="0" dirty="0"/>
              <a:t> ponto de mínimo </a:t>
            </a:r>
            <a:r>
              <a:rPr lang="pt-BR" dirty="0"/>
              <a:t>até que ocorra o estouro da precisão numérica.</a:t>
            </a:r>
          </a:p>
          <a:p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Uma boa intuição para se ter em mente é que, com uma alta taxa de aprendizado o vetor de pesos “oscila” ou “pula” caoticamente, incapaz de convergir para áreas mais profundas, porém mais estreitas, da superfície de erro. </a:t>
            </a:r>
          </a:p>
          <a:p>
            <a:endParaRPr lang="nl-BE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930889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Enquanto </a:t>
            </a:r>
            <a:r>
              <a:rPr lang="pt-BR" baseline="0" dirty="0"/>
              <a:t>a </a:t>
            </a:r>
            <a:r>
              <a:rPr lang="pt-BR" dirty="0"/>
              <a:t>direção é determinada pelo</a:t>
            </a:r>
            <a:r>
              <a:rPr lang="pt-BR" baseline="0" dirty="0"/>
              <a:t> vetor</a:t>
            </a:r>
            <a:r>
              <a:rPr lang="pt-BR" dirty="0"/>
              <a:t> gradiente da função de erro, a taxa de aprendizado determina o quão grande um passo é dado nessa direção.</a:t>
            </a:r>
          </a:p>
          <a:p>
            <a:endParaRPr lang="pt-BR" dirty="0"/>
          </a:p>
          <a:p>
            <a:r>
              <a:rPr lang="pt-BR" dirty="0"/>
              <a:t>Se o</a:t>
            </a:r>
            <a:r>
              <a:rPr lang="pt-BR" baseline="0" dirty="0"/>
              <a:t> passo</a:t>
            </a:r>
            <a:r>
              <a:rPr lang="pt-BR" dirty="0"/>
              <a:t> de aprendizagem for muito pequeno, o algoritmo precisará passar por muitas iterações até convergir, o que levará muito tempo.</a:t>
            </a:r>
          </a:p>
          <a:p>
            <a:endParaRPr lang="pt-BR" dirty="0"/>
          </a:p>
          <a:p>
            <a:r>
              <a:rPr lang="pt-BR" dirty="0"/>
              <a:t>Por outro lado, se ele</a:t>
            </a:r>
            <a:r>
              <a:rPr lang="pt-BR" baseline="0" dirty="0"/>
              <a:t> </a:t>
            </a:r>
            <a:r>
              <a:rPr lang="pt-BR" dirty="0"/>
              <a:t>for muito grande, você pode pular o vale e acabar do outro lado, possivelmente até mais alto do que antes. Isso pode fazer o algoritmo divergir, com valores cada vez maiores, falhando em encontrar uma boa solução.</a:t>
            </a:r>
          </a:p>
          <a:p>
            <a:endParaRPr lang="pt-BR" dirty="0"/>
          </a:p>
          <a:p>
            <a:r>
              <a:rPr lang="pt-BR" dirty="0"/>
              <a:t>Assim, o</a:t>
            </a:r>
            <a:r>
              <a:rPr lang="pt-BR" baseline="0" dirty="0"/>
              <a:t> passo </a:t>
            </a:r>
            <a:r>
              <a:rPr lang="pt-BR" dirty="0"/>
              <a:t>de aprendizagem deve ser experimentado/explorado para encontrar o melhor valor que acelere a descida do gradiente.</a:t>
            </a:r>
          </a:p>
          <a:p>
            <a:endParaRPr lang="pt-BR" dirty="0"/>
          </a:p>
          <a:p>
            <a:r>
              <a:rPr lang="pt-BR" dirty="0"/>
              <a:t>Ao usar grandes valores para o passo de aprendizagem, é possível encontrar um ciclo de feedback positivo no qual grandes valores induzem grandes gradientes que, então, induzem uma grande atualização dos pesos. Se essas atualizações aumentarem consistentemente o tamanho dos pesos, então [os pesos] se afastam rapidamente do</a:t>
            </a:r>
            <a:r>
              <a:rPr lang="pt-BR" baseline="0" dirty="0"/>
              <a:t> ponto de mínimo </a:t>
            </a:r>
            <a:r>
              <a:rPr lang="pt-BR" dirty="0"/>
              <a:t>até que ocorra o estouro da precisão numérica.</a:t>
            </a:r>
          </a:p>
          <a:p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Uma boa intuição para se ter em mente é que, com uma alta taxa de aprendizado o vetor de pesos “oscila” ou “pula” caoticamente, incapaz de convergir para áreas mais profundas, porém mais estreitas, da superfície de erro. </a:t>
            </a:r>
          </a:p>
          <a:p>
            <a:endParaRPr lang="nl-BE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206965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Enquanto </a:t>
            </a:r>
            <a:r>
              <a:rPr lang="pt-BR" baseline="0" dirty="0"/>
              <a:t>a </a:t>
            </a:r>
            <a:r>
              <a:rPr lang="pt-BR" dirty="0"/>
              <a:t>direção é determinada pelo</a:t>
            </a:r>
            <a:r>
              <a:rPr lang="pt-BR" baseline="0" dirty="0"/>
              <a:t> vetor</a:t>
            </a:r>
            <a:r>
              <a:rPr lang="pt-BR" dirty="0"/>
              <a:t> gradiente da função de erro, a taxa de aprendizado determina o quão grande um passo é dado nessa direção.</a:t>
            </a:r>
          </a:p>
          <a:p>
            <a:endParaRPr lang="pt-BR" dirty="0"/>
          </a:p>
          <a:p>
            <a:r>
              <a:rPr lang="pt-BR" dirty="0"/>
              <a:t>Se o</a:t>
            </a:r>
            <a:r>
              <a:rPr lang="pt-BR" baseline="0" dirty="0"/>
              <a:t> passo</a:t>
            </a:r>
            <a:r>
              <a:rPr lang="pt-BR" dirty="0"/>
              <a:t> de aprendizagem for muito pequeno, o algoritmo precisará passar por muitas iterações até convergir, o que levará muito tempo.</a:t>
            </a:r>
          </a:p>
          <a:p>
            <a:endParaRPr lang="pt-BR" dirty="0"/>
          </a:p>
          <a:p>
            <a:r>
              <a:rPr lang="pt-BR" dirty="0"/>
              <a:t>Por outro lado, se ele</a:t>
            </a:r>
            <a:r>
              <a:rPr lang="pt-BR" baseline="0" dirty="0"/>
              <a:t> </a:t>
            </a:r>
            <a:r>
              <a:rPr lang="pt-BR" dirty="0"/>
              <a:t>for muito grande, você pode pular o vale e acabar do outro lado, possivelmente até mais alto do que antes. Isso pode fazer o algoritmo divergir, com valores cada vez maiores, falhando em encontrar uma boa solução.</a:t>
            </a:r>
          </a:p>
          <a:p>
            <a:endParaRPr lang="pt-BR" dirty="0"/>
          </a:p>
          <a:p>
            <a:r>
              <a:rPr lang="pt-BR" dirty="0"/>
              <a:t>Assim, o</a:t>
            </a:r>
            <a:r>
              <a:rPr lang="pt-BR" baseline="0" dirty="0"/>
              <a:t> passo </a:t>
            </a:r>
            <a:r>
              <a:rPr lang="pt-BR" dirty="0"/>
              <a:t>de aprendizagem deve ser experimentado/explorado para encontrar o melhor valor que acelere a descida do gradiente.</a:t>
            </a:r>
          </a:p>
          <a:p>
            <a:endParaRPr lang="pt-BR" dirty="0"/>
          </a:p>
          <a:p>
            <a:r>
              <a:rPr lang="pt-BR" dirty="0"/>
              <a:t>Ao usar grandes valores para o passo de aprendizagem, é possível encontrar um ciclo de feedback positivo no qual grandes valores induzem grandes gradientes que, então, induzem uma grande atualização dos pesos. Se essas atualizações aumentarem consistentemente o tamanho dos pesos, então [os pesos] se afastam rapidamente do</a:t>
            </a:r>
            <a:r>
              <a:rPr lang="pt-BR" baseline="0" dirty="0"/>
              <a:t> ponto de mínimo </a:t>
            </a:r>
            <a:r>
              <a:rPr lang="pt-BR" dirty="0"/>
              <a:t>até que ocorra o estouro da precisão numérica.</a:t>
            </a:r>
          </a:p>
          <a:p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Uma boa intuição para se ter em mente é que, com uma alta taxa de aprendizado o vetor de pesos “oscila” ou “pula” caoticamente, incapaz de convergir para áreas mais profundas, porém mais estreitas, da superfície de erro. </a:t>
            </a:r>
          </a:p>
          <a:p>
            <a:endParaRPr lang="nl-BE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851676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dirty="0"/>
              <a:t>Se o</a:t>
            </a:r>
            <a:r>
              <a:rPr lang="pt-BR" sz="1200" baseline="0" dirty="0"/>
              <a:t> passo</a:t>
            </a:r>
            <a:r>
              <a:rPr lang="pt-BR" sz="1200" dirty="0"/>
              <a:t> de aprendizagem for muito pequeno, o algoritmo precisará passar por muitas iterações para convergir, o que levará muito tempo.</a:t>
            </a:r>
          </a:p>
          <a:p>
            <a:endParaRPr lang="pt-BR" sz="1200" dirty="0"/>
          </a:p>
          <a:p>
            <a:r>
              <a:rPr lang="pt-BR" sz="1200" dirty="0"/>
              <a:t>Por outro lado, se ele</a:t>
            </a:r>
            <a:r>
              <a:rPr lang="pt-BR" sz="1200" baseline="0" dirty="0"/>
              <a:t> </a:t>
            </a:r>
            <a:r>
              <a:rPr lang="pt-BR" sz="1200" dirty="0"/>
              <a:t>for muito grande, você pode pular o vale e acabar do outro lado, possivelmente até mais alto do que antes. Isso pode fazer o algoritmo divergir, com valores cada vez maiores, falhando em encontrar uma boa solução.</a:t>
            </a:r>
          </a:p>
          <a:p>
            <a:endParaRPr lang="pt-BR" sz="1200" dirty="0"/>
          </a:p>
          <a:p>
            <a:r>
              <a:rPr lang="pt-BR" sz="1200" dirty="0"/>
              <a:t>Assim, o</a:t>
            </a:r>
            <a:r>
              <a:rPr lang="pt-BR" sz="1200" baseline="0" dirty="0"/>
              <a:t> passo </a:t>
            </a:r>
            <a:r>
              <a:rPr lang="pt-BR" sz="1200" dirty="0"/>
              <a:t>de aprendizagem deve ser experimentado/explorado para encontrar o melhor valor que acelere a descida do gradiente.</a:t>
            </a:r>
          </a:p>
          <a:p>
            <a:endParaRPr lang="pt-BR" sz="1200" dirty="0"/>
          </a:p>
          <a:p>
            <a:r>
              <a:rPr lang="pt-BR" sz="1200" dirty="0"/>
              <a:t>O momentum adiciona uma fração da atualização de peso anterior a atual. Quando o gradiente continua apontando na mesma direção por atualizações consecutivas, isso aumentará o tamanho dos passos dados em direção ao mínimo.</a:t>
            </a:r>
            <a:r>
              <a:rPr lang="pt-BR" sz="1200" baseline="0" dirty="0"/>
              <a:t> </a:t>
            </a:r>
            <a:r>
              <a:rPr lang="pt-BR" sz="1200" dirty="0"/>
              <a:t>Por outro lado, quando o gradiente continua mudando de direção, o momentum suaviza as variações, ou seja, as atualizações.</a:t>
            </a:r>
          </a:p>
          <a:p>
            <a:endParaRPr lang="pt-BR" sz="1200" dirty="0"/>
          </a:p>
          <a:p>
            <a:r>
              <a:rPr lang="pt-BR" sz="1200" b="1" dirty="0"/>
              <a:t>OBS</a:t>
            </a:r>
            <a:r>
              <a:rPr lang="pt-BR" sz="1200" dirty="0"/>
              <a:t>.: Passos largos durante as iterações iniciais e curtos conforme o algoritmo se aproxima do mínimo podem acelerar a convergência.</a:t>
            </a:r>
            <a:r>
              <a:rPr lang="pt-BR" sz="1200" baseline="0" dirty="0"/>
              <a:t> </a:t>
            </a:r>
            <a:r>
              <a:rPr lang="pt-BR" sz="1200" dirty="0"/>
              <a:t>Este tipo de abordagem é implementada por </a:t>
            </a:r>
            <a:r>
              <a:rPr lang="pt-BR" sz="1200" b="1" i="1" dirty="0"/>
              <a:t>esquemas de variação programada</a:t>
            </a:r>
            <a:r>
              <a:rPr lang="pt-BR" sz="1200" dirty="0"/>
              <a:t> do passo de aprendizagem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/>
              <a:t>Por exemplo: momentum, </a:t>
            </a:r>
            <a:r>
              <a:rPr lang="pt-BR" sz="1200" dirty="0" err="1"/>
              <a:t>anelamento</a:t>
            </a:r>
            <a:r>
              <a:rPr lang="pt-BR" sz="1200" dirty="0"/>
              <a:t>, algoritmos de otimização com ajuste adaptativo do passo de aprendizagem (</a:t>
            </a:r>
            <a:r>
              <a:rPr lang="pt-BR" sz="1200" dirty="0" err="1"/>
              <a:t>RMSProp</a:t>
            </a:r>
            <a:r>
              <a:rPr lang="pt-BR" sz="1200" dirty="0"/>
              <a:t>, </a:t>
            </a:r>
            <a:r>
              <a:rPr lang="pt-BR" sz="1200" dirty="0" err="1"/>
              <a:t>AdaGrad</a:t>
            </a:r>
            <a:r>
              <a:rPr lang="pt-BR" sz="1200" dirty="0"/>
              <a:t>, Adam, etc.).</a:t>
            </a:r>
            <a:endParaRPr lang="nl-BE" sz="12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199869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Como sabemos se o gradiente</a:t>
            </a:r>
            <a:r>
              <a:rPr lang="pt-BR" baseline="0" dirty="0"/>
              <a:t> descendente está funcionando corretamente em relação ao aprendizado?</a:t>
            </a:r>
            <a:endParaRPr lang="pt-BR" dirty="0"/>
          </a:p>
          <a:p>
            <a:endParaRPr lang="pt-BR" dirty="0"/>
          </a:p>
          <a:p>
            <a:r>
              <a:rPr lang="pt-BR" dirty="0"/>
              <a:t>Como</a:t>
            </a:r>
            <a:r>
              <a:rPr lang="pt-BR" baseline="0" dirty="0"/>
              <a:t> você consegue </a:t>
            </a:r>
            <a:r>
              <a:rPr lang="pt-BR" baseline="0" dirty="0" err="1"/>
              <a:t>debugar</a:t>
            </a:r>
            <a:r>
              <a:rPr lang="pt-BR" baseline="0" dirty="0"/>
              <a:t>/depurar o algoritmo do gradiente descendente quando não é possível se plotar o gráfico de contorno e verificar o caminho seguido pelo algoritmo?</a:t>
            </a:r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028616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dirty="0"/>
              <a:t>Exemplo</a:t>
            </a:r>
            <a:r>
              <a:rPr lang="pt-BR" dirty="0"/>
              <a:t>:</a:t>
            </a:r>
            <a:r>
              <a:rPr lang="pt-BR" baseline="0" dirty="0"/>
              <a:t> </a:t>
            </a:r>
            <a:r>
              <a:rPr lang="pt-BR" dirty="0"/>
              <a:t>https://colab.research.google.com/</a:t>
            </a:r>
            <a:r>
              <a:rPr lang="pt-BR" dirty="0" err="1"/>
              <a:t>github</a:t>
            </a:r>
            <a:r>
              <a:rPr lang="pt-BR" dirty="0"/>
              <a:t>/zz4fap/t319_aprendizado_de_maquina/</a:t>
            </a:r>
            <a:r>
              <a:rPr lang="pt-BR" dirty="0" err="1"/>
              <a:t>blob</a:t>
            </a:r>
            <a:r>
              <a:rPr lang="pt-BR" dirty="0"/>
              <a:t>/</a:t>
            </a:r>
            <a:r>
              <a:rPr lang="pt-BR" dirty="0" err="1"/>
              <a:t>main</a:t>
            </a:r>
            <a:r>
              <a:rPr lang="pt-BR" dirty="0"/>
              <a:t>/notebooks/</a:t>
            </a:r>
            <a:r>
              <a:rPr lang="pt-BR" dirty="0" err="1"/>
              <a:t>regression</a:t>
            </a:r>
            <a:r>
              <a:rPr lang="pt-BR" dirty="0"/>
              <a:t>/</a:t>
            </a:r>
            <a:r>
              <a:rPr lang="pt-BR" dirty="0" err="1"/>
              <a:t>gd_versions</a:t>
            </a:r>
            <a:r>
              <a:rPr lang="pt-BR" dirty="0"/>
              <a:t>/</a:t>
            </a:r>
            <a:r>
              <a:rPr lang="pt-BR" dirty="0" err="1"/>
              <a:t>gde_com_redução_gradual.ipynb</a:t>
            </a:r>
            <a:endParaRPr lang="pt-BR" dirty="0"/>
          </a:p>
          <a:p>
            <a:endParaRPr lang="pt-BR" sz="1200" baseline="0" dirty="0"/>
          </a:p>
          <a:p>
            <a:r>
              <a:rPr lang="pt-BR" sz="1200" baseline="0" dirty="0"/>
              <a:t>Os passos começam com grandes valores (o que ajuda a progredir rapidamente e a escapar de mínimos locais, casos em que a superfície de erro seja bastante irregular) e depois diminuem cada vez mais, permitindo que o algoritmo se estabilize no mínimo global.</a:t>
            </a:r>
          </a:p>
          <a:p>
            <a:endParaRPr lang="pt-BR" sz="1200" baseline="0" dirty="0"/>
          </a:p>
          <a:p>
            <a:r>
              <a:rPr lang="pt-BR" dirty="0"/>
              <a:t>Se a taxa de aprendizagem for reduzida muito rapidamente, o algoritmo poderá ficar preso no mínimo local ou até ficar</a:t>
            </a:r>
            <a:r>
              <a:rPr lang="pt-BR" baseline="0" dirty="0"/>
              <a:t> travado antes de chegar ao mínimo</a:t>
            </a:r>
            <a:r>
              <a:rPr lang="pt-BR" dirty="0"/>
              <a:t>. Se a taxa de aprendizado for reduzida muito lentamente, o algoritmo poderá oscilar ao</a:t>
            </a:r>
            <a:r>
              <a:rPr lang="pt-BR" baseline="0" dirty="0"/>
              <a:t> redor do</a:t>
            </a:r>
            <a:r>
              <a:rPr lang="pt-BR" dirty="0"/>
              <a:t> mínimo por um longo tempo e acabar com uma solução não ótima (</a:t>
            </a:r>
            <a:r>
              <a:rPr lang="pt-BR" dirty="0" err="1"/>
              <a:t>sub-ótima</a:t>
            </a:r>
            <a:r>
              <a:rPr lang="pt-BR" dirty="0"/>
              <a:t>) caso o treinamento se encerre muito cedo.</a:t>
            </a:r>
          </a:p>
          <a:p>
            <a:endParaRPr lang="pt-BR" dirty="0"/>
          </a:p>
          <a:p>
            <a:r>
              <a:rPr lang="pt-BR" b="1" dirty="0"/>
              <a:t>Alguns tipos de esquema para ajuste do passo de aprendizagem são: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b="1" dirty="0"/>
              <a:t>Decaimento por etapas ou degraus</a:t>
            </a:r>
            <a:r>
              <a:rPr lang="pt-BR" dirty="0"/>
              <a:t>: reduz a taxa de aprendizado de algum fator a cada número pré-definido de iterações ou épocas. Os valores típicos são utilizados para reduzir a taxa de aprendizado pela metade a cada número pré-definido de épocas. Esses números dependem muito do tipo de problema e do modelo. Uma heurística que você pode ver na prática é observar o erro de validação durante o treinamento com uma taxa de aprendizado fixa e reduzir a taxa de aprendizado em uma constante (por exemplo, 0,5) sempre que o erro de validação parar de decrescer.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b="1" dirty="0"/>
              <a:t>Decaimento exponencial</a:t>
            </a:r>
            <a:r>
              <a:rPr lang="pt-BR" dirty="0"/>
              <a:t>: tem a forma matemática α = α0 e^(-</a:t>
            </a:r>
            <a:r>
              <a:rPr lang="pt-BR" dirty="0" err="1"/>
              <a:t>kt</a:t>
            </a:r>
            <a:r>
              <a:rPr lang="pt-BR" dirty="0"/>
              <a:t>), onde α0, k são hiperparâmetros e t é o número da iteração (mas você também pode usar o número de épocas).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b="1" dirty="0"/>
              <a:t>Decaimento temporal</a:t>
            </a:r>
            <a:r>
              <a:rPr lang="pt-BR" dirty="0"/>
              <a:t>: tem a forma matemática α = α0 / (1 + </a:t>
            </a:r>
            <a:r>
              <a:rPr lang="pt-BR" dirty="0" err="1"/>
              <a:t>kt</a:t>
            </a:r>
            <a:r>
              <a:rPr lang="pt-BR" dirty="0"/>
              <a:t>), onde a0, k são hiperparâmetros e t é o número da iteração.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pt-BR" b="1" dirty="0"/>
              <a:t>Exemplo</a:t>
            </a:r>
            <a:r>
              <a:rPr lang="pt-BR" dirty="0"/>
              <a:t>: stocastic_gradient_descent_with_learning_schedule_and_with_figures.ipynb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269060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27/09/2024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46137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27/09/2024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49598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27/09/2024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8147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27/09/2024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39183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27/09/2024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26968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27/09/2024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85213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27/09/2024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78268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27/09/2024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16662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27/09/2024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67109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27/09/2024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26002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27/09/2024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42903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0E15A5-E95B-43EB-9AC7-9A96397448C0}" type="datetimeFigureOut">
              <a:rPr lang="nl-BE" smtClean="0"/>
              <a:t>27/09/2024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86782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hyperlink" Target="https://colab.research.google.com/github/zz4fap/t319_aprendizado_de_maquina/blob/main/notebooks/regression/gd_versions/gde_com_redu&#231;&#227;o_gradual.ipynb" TargetMode="External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zz4fap/t319_aprendizado_de_maquina/blob/main/labs/Laboratorio4.ipynb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zz4fap/t319_aprendizado_de_maquina/blob/main/docs/Resolu%C3%A7%C3%A3o%20e%20entrega%20dos%20laborat%C3%B3rios.pdf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7" Type="http://schemas.openxmlformats.org/officeDocument/2006/relationships/image" Target="../media/image56.jpeg"/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54.jpeg"/><Relationship Id="rId4" Type="http://schemas.openxmlformats.org/officeDocument/2006/relationships/image" Target="../media/image5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1.png"/><Relationship Id="rId2" Type="http://schemas.openxmlformats.org/officeDocument/2006/relationships/image" Target="../media/image40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30.png"/><Relationship Id="rId5" Type="http://schemas.openxmlformats.org/officeDocument/2006/relationships/image" Target="../media/image1120.png"/><Relationship Id="rId4" Type="http://schemas.openxmlformats.org/officeDocument/2006/relationships/image" Target="../media/image111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1.png"/><Relationship Id="rId4" Type="http://schemas.openxmlformats.org/officeDocument/2006/relationships/image" Target="../media/image39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0.png"/><Relationship Id="rId7" Type="http://schemas.openxmlformats.org/officeDocument/2006/relationships/image" Target="../media/image410.png"/><Relationship Id="rId2" Type="http://schemas.openxmlformats.org/officeDocument/2006/relationships/image" Target="../media/image3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0.png"/><Relationship Id="rId5" Type="http://schemas.openxmlformats.org/officeDocument/2006/relationships/image" Target="../media/image390.png"/><Relationship Id="rId4" Type="http://schemas.openxmlformats.org/officeDocument/2006/relationships/image" Target="../media/image38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0.png"/><Relationship Id="rId7" Type="http://schemas.openxmlformats.org/officeDocument/2006/relationships/image" Target="../media/image440.png"/><Relationship Id="rId2" Type="http://schemas.openxmlformats.org/officeDocument/2006/relationships/image" Target="../media/image3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0.png"/><Relationship Id="rId5" Type="http://schemas.openxmlformats.org/officeDocument/2006/relationships/image" Target="../media/image390.png"/><Relationship Id="rId4" Type="http://schemas.openxmlformats.org/officeDocument/2006/relationships/image" Target="../media/image42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1.png"/><Relationship Id="rId5" Type="http://schemas.openxmlformats.org/officeDocument/2006/relationships/image" Target="../media/image500.png"/><Relationship Id="rId4" Type="http://schemas.openxmlformats.org/officeDocument/2006/relationships/image" Target="../media/image49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1.png"/><Relationship Id="rId5" Type="http://schemas.openxmlformats.org/officeDocument/2006/relationships/image" Target="../media/image500.png"/><Relationship Id="rId4" Type="http://schemas.openxmlformats.org/officeDocument/2006/relationships/image" Target="../media/image49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0.png"/><Relationship Id="rId2" Type="http://schemas.openxmlformats.org/officeDocument/2006/relationships/image" Target="../media/image45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0.png"/><Relationship Id="rId4" Type="http://schemas.openxmlformats.org/officeDocument/2006/relationships/image" Target="../media/image470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20.png"/><Relationship Id="rId3" Type="http://schemas.openxmlformats.org/officeDocument/2006/relationships/image" Target="../media/image1270.png"/><Relationship Id="rId7" Type="http://schemas.openxmlformats.org/officeDocument/2006/relationships/image" Target="../media/image1310.png"/><Relationship Id="rId2" Type="http://schemas.openxmlformats.org/officeDocument/2006/relationships/image" Target="../media/image12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00.png"/><Relationship Id="rId5" Type="http://schemas.openxmlformats.org/officeDocument/2006/relationships/image" Target="../media/image1290.png"/><Relationship Id="rId4" Type="http://schemas.openxmlformats.org/officeDocument/2006/relationships/image" Target="../media/image1280.png"/><Relationship Id="rId9" Type="http://schemas.openxmlformats.org/officeDocument/2006/relationships/image" Target="../media/image133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5.png"/><Relationship Id="rId2" Type="http://schemas.openxmlformats.org/officeDocument/2006/relationships/image" Target="../media/image1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7.png"/><Relationship Id="rId4" Type="http://schemas.openxmlformats.org/officeDocument/2006/relationships/image" Target="../media/image136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hyperlink" Target="https://colab.research.google.com/github/zz4fap/t319_aprendizado_de_maquina/blob/main/notebooks/regression/selecionando_o_passo_de_aprendizagem.ipynb" TargetMode="External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19807"/>
            <a:ext cx="9144000" cy="2690156"/>
          </a:xfrm>
        </p:spPr>
        <p:txBody>
          <a:bodyPr>
            <a:normAutofit/>
          </a:bodyPr>
          <a:lstStyle/>
          <a:p>
            <a:r>
              <a:rPr lang="pt-BR" sz="5400" dirty="0"/>
              <a:t>T319 - Introdução ao Aprendizado de Máquina:</a:t>
            </a:r>
            <a:br>
              <a:rPr lang="pt-BR" dirty="0"/>
            </a:br>
            <a:r>
              <a:rPr lang="pt-BR" b="1" i="1" dirty="0"/>
              <a:t>Regressão Linear (Parte III)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30EB894-B7D4-434C-9D1A-A14094D9BEEC}"/>
              </a:ext>
            </a:extLst>
          </p:cNvPr>
          <p:cNvSpPr txBox="1"/>
          <p:nvPr/>
        </p:nvSpPr>
        <p:spPr>
          <a:xfrm>
            <a:off x="7915802" y="5519955"/>
            <a:ext cx="400434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Felipe Augusto Pereira de Figueiredo</a:t>
            </a:r>
          </a:p>
          <a:p>
            <a:r>
              <a:rPr lang="pt-BR" dirty="0"/>
              <a:t>felipe.figueiredo@inatel.br</a:t>
            </a:r>
          </a:p>
        </p:txBody>
      </p:sp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id="{3F2642E0-4F6A-4196-8F58-E77D36E9A3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59" b="28872"/>
          <a:stretch/>
        </p:blipFill>
        <p:spPr bwMode="auto">
          <a:xfrm>
            <a:off x="271853" y="5528345"/>
            <a:ext cx="2261388" cy="677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Image result for machine learning">
            <a:extLst>
              <a:ext uri="{FF2B5EF4-FFF2-40B4-BE49-F238E27FC236}">
                <a16:creationId xmlns:a16="http://schemas.microsoft.com/office/drawing/2014/main" id="{810CE0A2-4102-44A6-A370-175E7896CD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3" t="8107" r="14530" b="5794"/>
          <a:stretch/>
        </p:blipFill>
        <p:spPr bwMode="auto">
          <a:xfrm>
            <a:off x="4965305" y="3396429"/>
            <a:ext cx="2261389" cy="22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33505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86A124-E47D-3417-36BC-8BEE00BC4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Passo de aprendizado grande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AD6B1EE1-E6EE-4E0B-FB14-A459C708485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763126" y="1825624"/>
                <a:ext cx="6304548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Em outros casos, quando o passo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é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muito grande</a:t>
                </a:r>
                <a:r>
                  <a:rPr lang="pt-BR" dirty="0"/>
                  <a:t>, a cada época, o algoritmo “pula” para um valor mais alto do que o anterior e, assim, acaba divergindo.</a:t>
                </a:r>
              </a:p>
              <a:p>
                <a:r>
                  <a:rPr lang="pt-BR" dirty="0"/>
                  <a:t>Ou seja, ao invés de se aproximar do ponto de mínimo a cada época, ele </a:t>
                </a:r>
                <a:r>
                  <a:rPr lang="pt-BR" b="1" i="1" dirty="0">
                    <a:solidFill>
                      <a:schemeClr val="accent2"/>
                    </a:solidFill>
                  </a:rPr>
                  <a:t>se distancia dele</a:t>
                </a:r>
                <a:r>
                  <a:rPr lang="pt-BR" dirty="0"/>
                  <a:t>.</a:t>
                </a:r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AD6B1EE1-E6EE-4E0B-FB14-A459C70848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63126" y="1825624"/>
                <a:ext cx="6304548" cy="5032375"/>
              </a:xfrm>
              <a:blipFill>
                <a:blip r:embed="rId3"/>
                <a:stretch>
                  <a:fillRect l="-1739" t="-1937" r="-309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Agrupar 5">
            <a:extLst>
              <a:ext uri="{FF2B5EF4-FFF2-40B4-BE49-F238E27FC236}">
                <a16:creationId xmlns:a16="http://schemas.microsoft.com/office/drawing/2014/main" id="{E0A98745-EC18-6F40-59B4-A8FC12CA3344}"/>
              </a:ext>
            </a:extLst>
          </p:cNvPr>
          <p:cNvGrpSpPr/>
          <p:nvPr/>
        </p:nvGrpSpPr>
        <p:grpSpPr>
          <a:xfrm>
            <a:off x="1042736" y="2371269"/>
            <a:ext cx="4151243" cy="3007892"/>
            <a:chOff x="767703" y="2398995"/>
            <a:chExt cx="3868625" cy="2806985"/>
          </a:xfrm>
        </p:grpSpPr>
        <p:pic>
          <p:nvPicPr>
            <p:cNvPr id="4" name="Picture 4">
              <a:extLst>
                <a:ext uri="{FF2B5EF4-FFF2-40B4-BE49-F238E27FC236}">
                  <a16:creationId xmlns:a16="http://schemas.microsoft.com/office/drawing/2014/main" id="{5A818B0E-3846-85AC-CA3B-8E7732D8537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8053" r="2828" b="2316"/>
            <a:stretch/>
          </p:blipFill>
          <p:spPr>
            <a:xfrm>
              <a:off x="767703" y="2894295"/>
              <a:ext cx="3548545" cy="2311685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ctangle 5">
                  <a:extLst>
                    <a:ext uri="{FF2B5EF4-FFF2-40B4-BE49-F238E27FC236}">
                      <a16:creationId xmlns:a16="http://schemas.microsoft.com/office/drawing/2014/main" id="{85F634B8-E175-3AAC-9CEE-E3119B65ED10}"/>
                    </a:ext>
                  </a:extLst>
                </p:cNvPr>
                <p:cNvSpPr/>
                <p:nvPr/>
              </p:nvSpPr>
              <p:spPr>
                <a:xfrm>
                  <a:off x="767703" y="2398995"/>
                  <a:ext cx="3868625" cy="30777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pt-BR" sz="1400" dirty="0"/>
                    <a:t>feedback positivo</a:t>
                  </a:r>
                  <a14:m>
                    <m:oMath xmlns:m="http://schemas.openxmlformats.org/officeDocument/2006/math">
                      <m:r>
                        <a:rPr lang="pt-BR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pt-BR" sz="1400" dirty="0"/>
                    <a:t> estouro da precisão numérica</a:t>
                  </a:r>
                </a:p>
              </p:txBody>
            </p:sp>
          </mc:Choice>
          <mc:Fallback xmlns="">
            <p:sp>
              <p:nvSpPr>
                <p:cNvPr id="5" name="Rectangle 5">
                  <a:extLst>
                    <a:ext uri="{FF2B5EF4-FFF2-40B4-BE49-F238E27FC236}">
                      <a16:creationId xmlns:a16="http://schemas.microsoft.com/office/drawing/2014/main" id="{85F634B8-E175-3AAC-9CEE-E3119B65ED1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7703" y="2398995"/>
                  <a:ext cx="3868625" cy="307777"/>
                </a:xfrm>
                <a:prstGeom prst="rect">
                  <a:avLst/>
                </a:prstGeom>
                <a:blipFill>
                  <a:blip r:embed="rId5"/>
                  <a:stretch>
                    <a:fillRect t="-3704" b="-1111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133732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86A124-E47D-3417-36BC-8BEE00BC4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Passo de aprendizado grande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D6B1EE1-E6EE-4E0B-FB14-A459C70848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42811" y="1825624"/>
            <a:ext cx="6424863" cy="5032375"/>
          </a:xfrm>
        </p:spPr>
        <p:txBody>
          <a:bodyPr>
            <a:normAutofit/>
          </a:bodyPr>
          <a:lstStyle/>
          <a:p>
            <a:r>
              <a:rPr lang="pt-BR" dirty="0"/>
              <a:t>Nesse caso ocorre um </a:t>
            </a:r>
            <a:r>
              <a:rPr lang="pt-BR" b="1" i="1" dirty="0">
                <a:solidFill>
                  <a:srgbClr val="00B050"/>
                </a:solidFill>
              </a:rPr>
              <a:t>ciclo de feedback positivo </a:t>
            </a:r>
            <a:r>
              <a:rPr lang="pt-BR" dirty="0"/>
              <a:t>onde </a:t>
            </a:r>
            <a:r>
              <a:rPr lang="pt-BR" b="1" i="1" dirty="0">
                <a:solidFill>
                  <a:srgbClr val="00B050"/>
                </a:solidFill>
              </a:rPr>
              <a:t>a cada época </a:t>
            </a:r>
            <a:r>
              <a:rPr lang="pt-BR" dirty="0"/>
              <a:t>os valores dos </a:t>
            </a:r>
            <a:r>
              <a:rPr lang="pt-BR" b="1" i="1" dirty="0">
                <a:solidFill>
                  <a:srgbClr val="00B050"/>
                </a:solidFill>
              </a:rPr>
              <a:t>gradientes</a:t>
            </a:r>
            <a:r>
              <a:rPr lang="pt-BR" dirty="0"/>
              <a:t> e, consequentemente, dos </a:t>
            </a:r>
            <a:r>
              <a:rPr lang="pt-BR" b="1" i="1" dirty="0">
                <a:solidFill>
                  <a:srgbClr val="00B050"/>
                </a:solidFill>
              </a:rPr>
              <a:t>pesos se tornam maiores e maiores </a:t>
            </a:r>
            <a:r>
              <a:rPr lang="pt-BR" dirty="0"/>
              <a:t>até que ocorra o </a:t>
            </a:r>
            <a:r>
              <a:rPr lang="pt-BR" b="1" i="1" dirty="0">
                <a:solidFill>
                  <a:srgbClr val="7030A0"/>
                </a:solidFill>
              </a:rPr>
              <a:t>estouro da representação numérica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Problema que ocorre quando uma variável não pode mais representar um valor, pois ele é maior do que o intervalo que ela pode armazenar.</a:t>
            </a: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E0A98745-EC18-6F40-59B4-A8FC12CA3344}"/>
              </a:ext>
            </a:extLst>
          </p:cNvPr>
          <p:cNvGrpSpPr/>
          <p:nvPr/>
        </p:nvGrpSpPr>
        <p:grpSpPr>
          <a:xfrm>
            <a:off x="1030705" y="2383300"/>
            <a:ext cx="4151243" cy="3007892"/>
            <a:chOff x="767703" y="2398995"/>
            <a:chExt cx="3868625" cy="2806985"/>
          </a:xfrm>
        </p:grpSpPr>
        <p:pic>
          <p:nvPicPr>
            <p:cNvPr id="4" name="Picture 4">
              <a:extLst>
                <a:ext uri="{FF2B5EF4-FFF2-40B4-BE49-F238E27FC236}">
                  <a16:creationId xmlns:a16="http://schemas.microsoft.com/office/drawing/2014/main" id="{5A818B0E-3846-85AC-CA3B-8E7732D8537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8053" r="2828" b="2316"/>
            <a:stretch/>
          </p:blipFill>
          <p:spPr>
            <a:xfrm>
              <a:off x="767703" y="2894295"/>
              <a:ext cx="3548545" cy="2311685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ctangle 5">
                  <a:extLst>
                    <a:ext uri="{FF2B5EF4-FFF2-40B4-BE49-F238E27FC236}">
                      <a16:creationId xmlns:a16="http://schemas.microsoft.com/office/drawing/2014/main" id="{85F634B8-E175-3AAC-9CEE-E3119B65ED10}"/>
                    </a:ext>
                  </a:extLst>
                </p:cNvPr>
                <p:cNvSpPr/>
                <p:nvPr/>
              </p:nvSpPr>
              <p:spPr>
                <a:xfrm>
                  <a:off x="767703" y="2398995"/>
                  <a:ext cx="3868625" cy="30777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pt-BR" sz="1400" dirty="0"/>
                    <a:t>feedback positivo</a:t>
                  </a:r>
                  <a14:m>
                    <m:oMath xmlns:m="http://schemas.openxmlformats.org/officeDocument/2006/math">
                      <m:r>
                        <a:rPr lang="pt-BR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pt-BR" sz="1400" dirty="0"/>
                    <a:t> estouro da precisão numérica</a:t>
                  </a:r>
                </a:p>
              </p:txBody>
            </p:sp>
          </mc:Choice>
          <mc:Fallback xmlns="">
            <p:sp>
              <p:nvSpPr>
                <p:cNvPr id="5" name="Rectangle 5">
                  <a:extLst>
                    <a:ext uri="{FF2B5EF4-FFF2-40B4-BE49-F238E27FC236}">
                      <a16:creationId xmlns:a16="http://schemas.microsoft.com/office/drawing/2014/main" id="{85F634B8-E175-3AAC-9CEE-E3119B65ED1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7703" y="2398995"/>
                  <a:ext cx="3868625" cy="307777"/>
                </a:xfrm>
                <a:prstGeom prst="rect">
                  <a:avLst/>
                </a:prstGeom>
                <a:blipFill>
                  <a:blip r:embed="rId5"/>
                  <a:stretch>
                    <a:fillRect t="-3704" b="-1111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7301201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86A124-E47D-3417-36BC-8BEE00BC4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Passo de aprendizado ideal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AD6B1EE1-E6EE-4E0B-FB14-A459C708485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1" y="1825624"/>
                <a:ext cx="11179628" cy="5032375"/>
              </a:xfrm>
            </p:spPr>
            <p:txBody>
              <a:bodyPr/>
              <a:lstStyle/>
              <a:p>
                <a:r>
                  <a:rPr lang="pt-BR" dirty="0"/>
                  <a:t>Portanto, o valor do passo de aprendizagem deve ser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explorado</a:t>
                </a:r>
                <a:r>
                  <a:rPr lang="pt-BR" dirty="0"/>
                  <a:t> para se encontrar um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valor ideal </a:t>
                </a:r>
                <a:r>
                  <a:rPr lang="pt-BR" dirty="0"/>
                  <a:t>que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acelere a convergência </a:t>
                </a:r>
                <a:r>
                  <a:rPr lang="pt-BR" dirty="0"/>
                  <a:t>de forma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estável</a:t>
                </a:r>
                <a:r>
                  <a:rPr lang="pt-BR" dirty="0"/>
                  <a:t>, ou seja, sem oscilações.</a:t>
                </a:r>
              </a:p>
              <a:p>
                <a:r>
                  <a:rPr lang="pt-BR" dirty="0"/>
                  <a:t>O exemplo abaixo, com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−4</m:t>
                        </m:r>
                      </m:sup>
                    </m:sSup>
                  </m:oMath>
                </a14:m>
                <a:r>
                  <a:rPr lang="pt-BR" dirty="0"/>
                  <a:t>, o algoritmo converge de forma estável para o </a:t>
                </a:r>
                <a:r>
                  <a:rPr lang="pt-BR" b="1" i="1" dirty="0"/>
                  <a:t>mínimo global </a:t>
                </a:r>
                <a:r>
                  <a:rPr lang="pt-BR" dirty="0"/>
                  <a:t>em apenas 3 épocas.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AD6B1EE1-E6EE-4E0B-FB14-A459C70848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825624"/>
                <a:ext cx="11179628" cy="5032375"/>
              </a:xfrm>
              <a:blipFill>
                <a:blip r:embed="rId3"/>
                <a:stretch>
                  <a:fillRect l="-982" t="-1937" r="-169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7">
            <a:extLst>
              <a:ext uri="{FF2B5EF4-FFF2-40B4-BE49-F238E27FC236}">
                <a16:creationId xmlns:a16="http://schemas.microsoft.com/office/drawing/2014/main" id="{29582EC0-E28F-B3E1-4D3A-BFB180B4320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4" t="13692" r="22970" b="19399"/>
          <a:stretch/>
        </p:blipFill>
        <p:spPr>
          <a:xfrm>
            <a:off x="838200" y="4469481"/>
            <a:ext cx="2874467" cy="2187131"/>
          </a:xfrm>
          <a:prstGeom prst="rect">
            <a:avLst/>
          </a:prstGeom>
        </p:spPr>
      </p:pic>
      <p:pic>
        <p:nvPicPr>
          <p:cNvPr id="7" name="Picture 5">
            <a:extLst>
              <a:ext uri="{FF2B5EF4-FFF2-40B4-BE49-F238E27FC236}">
                <a16:creationId xmlns:a16="http://schemas.microsoft.com/office/drawing/2014/main" id="{070A2BD3-D0B6-B61F-E496-0B0E7C544D63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71" r="9667" b="2678"/>
          <a:stretch/>
        </p:blipFill>
        <p:spPr>
          <a:xfrm>
            <a:off x="5371384" y="4473509"/>
            <a:ext cx="2532017" cy="2183104"/>
          </a:xfrm>
          <a:prstGeom prst="rect">
            <a:avLst/>
          </a:prstGeom>
        </p:spPr>
      </p:pic>
      <p:cxnSp>
        <p:nvCxnSpPr>
          <p:cNvPr id="9" name="Straight Arrow Connector 23">
            <a:extLst>
              <a:ext uri="{FF2B5EF4-FFF2-40B4-BE49-F238E27FC236}">
                <a16:creationId xmlns:a16="http://schemas.microsoft.com/office/drawing/2014/main" id="{FCFA597F-5193-525D-A4F3-5192D411BA64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5371383" y="6492876"/>
            <a:ext cx="231207" cy="727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24">
                <a:extLst>
                  <a:ext uri="{FF2B5EF4-FFF2-40B4-BE49-F238E27FC236}">
                    <a16:creationId xmlns:a16="http://schemas.microsoft.com/office/drawing/2014/main" id="{E5B364EB-3E10-6499-FB8E-A0CF2D069362}"/>
                  </a:ext>
                </a:extLst>
              </p:cNvPr>
              <p:cNvSpPr txBox="1"/>
              <p:nvPr/>
            </p:nvSpPr>
            <p:spPr>
              <a:xfrm>
                <a:off x="4701068" y="6273225"/>
                <a:ext cx="67031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pt-BR" sz="1600" b="1" i="1" smtClean="0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pt-BR" sz="1600" dirty="0"/>
                  <a:t> inicial</a:t>
                </a:r>
              </a:p>
            </p:txBody>
          </p:sp>
        </mc:Choice>
        <mc:Fallback xmlns="">
          <p:sp>
            <p:nvSpPr>
              <p:cNvPr id="10" name="TextBox 24">
                <a:extLst>
                  <a:ext uri="{FF2B5EF4-FFF2-40B4-BE49-F238E27FC236}">
                    <a16:creationId xmlns:a16="http://schemas.microsoft.com/office/drawing/2014/main" id="{E5B364EB-3E10-6499-FB8E-A0CF2D0693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1068" y="6273225"/>
                <a:ext cx="670315" cy="584775"/>
              </a:xfrm>
              <a:prstGeom prst="rect">
                <a:avLst/>
              </a:prstGeom>
              <a:blipFill>
                <a:blip r:embed="rId6"/>
                <a:stretch>
                  <a:fillRect l="-4545" r="-4545" b="-125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>
            <a:extLst>
              <a:ext uri="{FF2B5EF4-FFF2-40B4-BE49-F238E27FC236}">
                <a16:creationId xmlns:a16="http://schemas.microsoft.com/office/drawing/2014/main" id="{D97E89BE-830C-9FF1-89B2-40ABC6CE0F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356"/>
          <a:stretch/>
        </p:blipFill>
        <p:spPr bwMode="auto">
          <a:xfrm>
            <a:off x="9679905" y="4469480"/>
            <a:ext cx="2022177" cy="2187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5625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A5A032-6954-55F0-305E-6B33F6A71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Analisando o treinamento de um modelo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412B770-C618-DF43-C765-CC948AA99C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9832" y="1825624"/>
            <a:ext cx="6809873" cy="5032375"/>
          </a:xfrm>
        </p:spPr>
        <p:txBody>
          <a:bodyPr/>
          <a:lstStyle/>
          <a:p>
            <a:r>
              <a:rPr lang="pt-BR" b="1" i="1" dirty="0">
                <a:solidFill>
                  <a:srgbClr val="00B050"/>
                </a:solidFill>
              </a:rPr>
              <a:t>Nem sempre iremos conseguir plotar a superfície de erro e de contorno </a:t>
            </a:r>
            <a:r>
              <a:rPr lang="pt-BR" dirty="0"/>
              <a:t>para analisarmos o treinamento e o desempenho de um modelo.</a:t>
            </a:r>
          </a:p>
          <a:p>
            <a:r>
              <a:rPr lang="pt-BR" dirty="0"/>
              <a:t>Por exemplo, quando tivermos </a:t>
            </a:r>
            <a:r>
              <a:rPr lang="pt-BR" b="1" i="1" dirty="0">
                <a:solidFill>
                  <a:srgbClr val="00B050"/>
                </a:solidFill>
              </a:rPr>
              <a:t>três atributos</a:t>
            </a:r>
            <a:r>
              <a:rPr lang="pt-BR" dirty="0"/>
              <a:t>, a </a:t>
            </a:r>
            <a:r>
              <a:rPr lang="pt-BR" b="1" i="1" dirty="0">
                <a:solidFill>
                  <a:srgbClr val="00B050"/>
                </a:solidFill>
              </a:rPr>
              <a:t>superfície de erro terá quatro dimensões</a:t>
            </a:r>
            <a:r>
              <a:rPr lang="pt-BR" dirty="0"/>
              <a:t>, tornando sua análise mais difícil.</a:t>
            </a:r>
          </a:p>
          <a:p>
            <a:r>
              <a:rPr lang="pt-BR" dirty="0"/>
              <a:t>Assim, em geral, usamos a </a:t>
            </a:r>
            <a:r>
              <a:rPr lang="pt-BR" b="1" i="1" dirty="0">
                <a:solidFill>
                  <a:srgbClr val="00B050"/>
                </a:solidFill>
              </a:rPr>
              <a:t>curva do erro (i.e., EQM) em função das iterações</a:t>
            </a:r>
            <a:r>
              <a:rPr lang="pt-BR" dirty="0"/>
              <a:t> de treinamento para analisar o aprendizado de um modelo.</a:t>
            </a:r>
          </a:p>
        </p:txBody>
      </p:sp>
      <p:pic>
        <p:nvPicPr>
          <p:cNvPr id="4" name="Picture 7">
            <a:extLst>
              <a:ext uri="{FF2B5EF4-FFF2-40B4-BE49-F238E27FC236}">
                <a16:creationId xmlns:a16="http://schemas.microsoft.com/office/drawing/2014/main" id="{3AA8C8C3-3C48-8D40-77C8-31C7934D9AE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4" t="13692" r="22970" b="19399"/>
          <a:stretch/>
        </p:blipFill>
        <p:spPr>
          <a:xfrm>
            <a:off x="838200" y="2276307"/>
            <a:ext cx="3965906" cy="3017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8216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F6A69E-096D-D007-28F5-17618266C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Analisando o treinamento de um modelo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323D308-AFC7-C3C4-ED4E-8ADAA65191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0759" y="1825624"/>
            <a:ext cx="7146758" cy="5032375"/>
          </a:xfrm>
        </p:spPr>
        <p:txBody>
          <a:bodyPr>
            <a:normAutofit fontScale="92500"/>
          </a:bodyPr>
          <a:lstStyle/>
          <a:p>
            <a:r>
              <a:rPr lang="pt-BR" dirty="0"/>
              <a:t>A figura ao lado mostra o </a:t>
            </a:r>
            <a:r>
              <a:rPr lang="pt-BR" b="1" i="1" dirty="0">
                <a:solidFill>
                  <a:srgbClr val="00B050"/>
                </a:solidFill>
              </a:rPr>
              <a:t>comportamento esperado</a:t>
            </a:r>
            <a:r>
              <a:rPr lang="pt-BR" dirty="0"/>
              <a:t> quando o </a:t>
            </a:r>
            <a:r>
              <a:rPr lang="pt-BR" b="1" i="1" dirty="0">
                <a:solidFill>
                  <a:srgbClr val="7030A0"/>
                </a:solidFill>
              </a:rPr>
              <a:t>passo tem o tamanho ideal</a:t>
            </a:r>
            <a:r>
              <a:rPr lang="pt-BR" dirty="0"/>
              <a:t>.</a:t>
            </a:r>
          </a:p>
          <a:p>
            <a:r>
              <a:rPr lang="pt-BR" dirty="0"/>
              <a:t>A </a:t>
            </a:r>
            <a:r>
              <a:rPr lang="pt-BR" b="1" i="1" dirty="0">
                <a:solidFill>
                  <a:srgbClr val="00B050"/>
                </a:solidFill>
              </a:rPr>
              <a:t>convergência</a:t>
            </a:r>
            <a:r>
              <a:rPr lang="pt-BR" dirty="0"/>
              <a:t> nesse caso é </a:t>
            </a:r>
            <a:r>
              <a:rPr lang="pt-BR" b="1" i="1" dirty="0">
                <a:solidFill>
                  <a:srgbClr val="00B050"/>
                </a:solidFill>
              </a:rPr>
              <a:t>rápida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O</a:t>
            </a:r>
            <a:r>
              <a:rPr lang="pt-BR" b="1" i="1" dirty="0"/>
              <a:t> </a:t>
            </a:r>
            <a:r>
              <a:rPr lang="pt-BR" b="1" i="1" dirty="0">
                <a:solidFill>
                  <a:srgbClr val="00B050"/>
                </a:solidFill>
              </a:rPr>
              <a:t>erro diminui rapidamente nas primeiras épocas </a:t>
            </a:r>
            <a:r>
              <a:rPr lang="pt-BR" dirty="0"/>
              <a:t>(ou iterações).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0" i="0" dirty="0">
                <a:effectLst/>
              </a:rPr>
              <a:t>Conforme o treinamento continua, o </a:t>
            </a:r>
            <a:r>
              <a:rPr lang="pt-BR" b="1" i="1" dirty="0">
                <a:solidFill>
                  <a:srgbClr val="00B050"/>
                </a:solidFill>
                <a:effectLst/>
              </a:rPr>
              <a:t>erro se estabiliza e exibe uma redução suave </a:t>
            </a:r>
            <a:r>
              <a:rPr lang="pt-BR" b="0" i="0" dirty="0">
                <a:effectLst/>
              </a:rPr>
              <a:t>(i.e., mais lenta).</a:t>
            </a:r>
            <a:endParaRPr lang="pt-BR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A </a:t>
            </a:r>
            <a:r>
              <a:rPr lang="pt-BR" b="1" i="1" dirty="0">
                <a:solidFill>
                  <a:srgbClr val="00B050"/>
                </a:solidFill>
              </a:rPr>
              <a:t>convergência é atingida quando o erro se torna praticamente constante</a:t>
            </a:r>
            <a:r>
              <a:rPr lang="pt-BR" dirty="0"/>
              <a:t> ao longo das épocas, indicando que os </a:t>
            </a:r>
            <a:r>
              <a:rPr lang="pt-BR" b="1" i="1" dirty="0">
                <a:solidFill>
                  <a:srgbClr val="00B050"/>
                </a:solidFill>
              </a:rPr>
              <a:t>pesos não são mais atualizados</a:t>
            </a:r>
            <a:r>
              <a:rPr lang="pt-BR" dirty="0"/>
              <a:t>, pois o mínimo da função foi atingido.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Por exemplo, o treinamento pode ser encerrado quando o erro entre duas épocas consecutivas for menor do que um valor pré-definido (e.g., 1e-5).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6293314C-8B6C-5D4F-5881-F5936884565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39" r="5247" b="4211"/>
          <a:stretch/>
        </p:blipFill>
        <p:spPr>
          <a:xfrm>
            <a:off x="1126965" y="1825624"/>
            <a:ext cx="3016083" cy="2318698"/>
          </a:xfrm>
          <a:prstGeom prst="rect">
            <a:avLst/>
          </a:prstGeom>
        </p:spPr>
      </p:pic>
      <p:pic>
        <p:nvPicPr>
          <p:cNvPr id="10" name="Picture 45">
            <a:extLst>
              <a:ext uri="{FF2B5EF4-FFF2-40B4-BE49-F238E27FC236}">
                <a16:creationId xmlns:a16="http://schemas.microsoft.com/office/drawing/2014/main" id="{66C6627B-DA15-B458-83D7-BE121EE1615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676" r="2118" b="6675"/>
          <a:stretch/>
        </p:blipFill>
        <p:spPr>
          <a:xfrm>
            <a:off x="1126964" y="4793527"/>
            <a:ext cx="3016082" cy="1794045"/>
          </a:xfrm>
          <a:prstGeom prst="rect">
            <a:avLst/>
          </a:prstGeom>
        </p:spPr>
      </p:pic>
      <p:sp>
        <p:nvSpPr>
          <p:cNvPr id="11" name="Right Arrow 50">
            <a:extLst>
              <a:ext uri="{FF2B5EF4-FFF2-40B4-BE49-F238E27FC236}">
                <a16:creationId xmlns:a16="http://schemas.microsoft.com/office/drawing/2014/main" id="{4EB6EC90-C16B-1D01-E136-93055342AD29}"/>
              </a:ext>
            </a:extLst>
          </p:cNvPr>
          <p:cNvSpPr/>
          <p:nvPr/>
        </p:nvSpPr>
        <p:spPr>
          <a:xfrm rot="5400000">
            <a:off x="2379334" y="4258372"/>
            <a:ext cx="511340" cy="421105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60579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F6A69E-096D-D007-28F5-17618266C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Analisando o treinamento de um modelo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323D308-AFC7-C3C4-ED4E-8ADAA65191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8115" y="1825624"/>
            <a:ext cx="6629401" cy="5032375"/>
          </a:xfrm>
        </p:spPr>
        <p:txBody>
          <a:bodyPr>
            <a:normAutofit/>
          </a:bodyPr>
          <a:lstStyle/>
          <a:p>
            <a:r>
              <a:rPr lang="pt-BR" dirty="0"/>
              <a:t>A figura mostra o caso onde o </a:t>
            </a:r>
            <a:r>
              <a:rPr lang="pt-BR" b="1" i="1" dirty="0">
                <a:solidFill>
                  <a:srgbClr val="7030A0"/>
                </a:solidFill>
              </a:rPr>
              <a:t>passo de aprendizagem é muito pequeno</a:t>
            </a:r>
            <a:r>
              <a:rPr lang="pt-BR" dirty="0"/>
              <a:t>.</a:t>
            </a:r>
          </a:p>
          <a:p>
            <a:r>
              <a:rPr lang="pt-BR" dirty="0"/>
              <a:t>Nesse caso, a </a:t>
            </a:r>
            <a:r>
              <a:rPr lang="pt-BR" b="1" i="1" dirty="0">
                <a:solidFill>
                  <a:srgbClr val="00B050"/>
                </a:solidFill>
              </a:rPr>
              <a:t>convergência é muito lenta</a:t>
            </a:r>
            <a:r>
              <a:rPr lang="pt-BR" dirty="0"/>
              <a:t>.</a:t>
            </a:r>
          </a:p>
          <a:p>
            <a:r>
              <a:rPr lang="pt-BR" b="1" i="1" dirty="0">
                <a:solidFill>
                  <a:srgbClr val="00B050"/>
                </a:solidFill>
              </a:rPr>
              <a:t>Após várias épocas </a:t>
            </a:r>
            <a:r>
              <a:rPr lang="pt-BR" dirty="0"/>
              <a:t>de treinamento, o </a:t>
            </a:r>
            <a:r>
              <a:rPr lang="pt-BR" b="1" i="1" dirty="0">
                <a:solidFill>
                  <a:srgbClr val="00B050"/>
                </a:solidFill>
              </a:rPr>
              <a:t>erro ainda não se estabilizou</a:t>
            </a:r>
            <a:r>
              <a:rPr lang="pt-BR" dirty="0"/>
              <a:t>.</a:t>
            </a:r>
          </a:p>
          <a:p>
            <a:r>
              <a:rPr lang="pt-BR" dirty="0"/>
              <a:t>Levaria </a:t>
            </a:r>
            <a:r>
              <a:rPr lang="pt-BR" b="1" i="1" dirty="0">
                <a:solidFill>
                  <a:srgbClr val="00B050"/>
                </a:solidFill>
              </a:rPr>
              <a:t>muito tempo </a:t>
            </a:r>
            <a:r>
              <a:rPr lang="pt-BR" dirty="0"/>
              <a:t>para que o modelo atingisse o </a:t>
            </a:r>
            <a:r>
              <a:rPr lang="pt-BR" b="1" i="1" dirty="0">
                <a:solidFill>
                  <a:srgbClr val="00B050"/>
                </a:solidFill>
              </a:rPr>
              <a:t>ponto de mínimo</a:t>
            </a:r>
            <a:r>
              <a:rPr lang="pt-BR" dirty="0"/>
              <a:t>.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2A4D98EC-18C1-B474-4AD7-1E84455AA95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495" y="1690688"/>
            <a:ext cx="3313792" cy="2682314"/>
          </a:xfrm>
          <a:prstGeom prst="rect">
            <a:avLst/>
          </a:prstGeom>
        </p:spPr>
      </p:pic>
      <p:pic>
        <p:nvPicPr>
          <p:cNvPr id="9" name="Picture 46">
            <a:extLst>
              <a:ext uri="{FF2B5EF4-FFF2-40B4-BE49-F238E27FC236}">
                <a16:creationId xmlns:a16="http://schemas.microsoft.com/office/drawing/2014/main" id="{C7BFA423-C107-AD7A-127F-D33717E52BC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192" r="2447" b="7099"/>
          <a:stretch/>
        </p:blipFill>
        <p:spPr>
          <a:xfrm>
            <a:off x="1331495" y="4788569"/>
            <a:ext cx="3313799" cy="1937087"/>
          </a:xfrm>
          <a:prstGeom prst="rect">
            <a:avLst/>
          </a:prstGeom>
        </p:spPr>
      </p:pic>
      <p:sp>
        <p:nvSpPr>
          <p:cNvPr id="10" name="Right Arrow 50">
            <a:extLst>
              <a:ext uri="{FF2B5EF4-FFF2-40B4-BE49-F238E27FC236}">
                <a16:creationId xmlns:a16="http://schemas.microsoft.com/office/drawing/2014/main" id="{BA2D2D3D-32FC-6420-C5CF-5B8A6005C115}"/>
              </a:ext>
            </a:extLst>
          </p:cNvPr>
          <p:cNvSpPr/>
          <p:nvPr/>
        </p:nvSpPr>
        <p:spPr>
          <a:xfrm rot="5400000">
            <a:off x="2732720" y="4322347"/>
            <a:ext cx="511340" cy="421105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91618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F6A69E-096D-D007-28F5-17618266C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Analisando o treinamento de um modelo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323D308-AFC7-C3C4-ED4E-8ADAA65191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8115" y="1825624"/>
            <a:ext cx="6629401" cy="5032375"/>
          </a:xfrm>
        </p:spPr>
        <p:txBody>
          <a:bodyPr>
            <a:normAutofit/>
          </a:bodyPr>
          <a:lstStyle/>
          <a:p>
            <a:r>
              <a:rPr lang="pt-BR" dirty="0"/>
              <a:t>A figura mostra o caso onde o </a:t>
            </a:r>
            <a:r>
              <a:rPr lang="pt-BR" b="1" i="1" dirty="0">
                <a:solidFill>
                  <a:srgbClr val="7030A0"/>
                </a:solidFill>
              </a:rPr>
              <a:t>passo de aprendizagem é muito grande</a:t>
            </a:r>
            <a:r>
              <a:rPr lang="pt-BR" dirty="0"/>
              <a:t>.</a:t>
            </a:r>
          </a:p>
          <a:p>
            <a:r>
              <a:rPr lang="pt-BR" dirty="0"/>
              <a:t>Nesse caso, ocorre </a:t>
            </a:r>
            <a:r>
              <a:rPr lang="pt-BR" b="1" i="1" dirty="0">
                <a:solidFill>
                  <a:srgbClr val="00B050"/>
                </a:solidFill>
              </a:rPr>
              <a:t>divergência</a:t>
            </a:r>
            <a:r>
              <a:rPr lang="pt-BR" dirty="0"/>
              <a:t>.</a:t>
            </a:r>
          </a:p>
          <a:p>
            <a:r>
              <a:rPr lang="pt-BR" dirty="0"/>
              <a:t>Ou seja, o </a:t>
            </a:r>
            <a:r>
              <a:rPr lang="pt-BR" b="1" i="1" dirty="0">
                <a:solidFill>
                  <a:srgbClr val="00B050"/>
                </a:solidFill>
              </a:rPr>
              <a:t>erro aumenta mais e mais ao longo do treinamento</a:t>
            </a:r>
            <a:r>
              <a:rPr lang="pt-BR" dirty="0"/>
              <a:t>, indicando que o algoritmo está se </a:t>
            </a:r>
            <a:r>
              <a:rPr lang="pt-BR" b="1" i="1" dirty="0">
                <a:solidFill>
                  <a:srgbClr val="00B050"/>
                </a:solidFill>
              </a:rPr>
              <a:t>distanciando do ponto de mínimo</a:t>
            </a:r>
            <a:r>
              <a:rPr lang="pt-BR" dirty="0"/>
              <a:t>.</a:t>
            </a:r>
          </a:p>
          <a:p>
            <a:r>
              <a:rPr lang="pt-BR" dirty="0"/>
              <a:t>Se o treinamento continuar, os gradientes e pesos podem se tornar tão grandes que ocorre o </a:t>
            </a:r>
            <a:r>
              <a:rPr lang="pt-BR" b="1" i="1" dirty="0">
                <a:solidFill>
                  <a:srgbClr val="00B050"/>
                </a:solidFill>
              </a:rPr>
              <a:t>estouro da representação numérica</a:t>
            </a:r>
            <a:r>
              <a:rPr lang="pt-BR" dirty="0"/>
              <a:t>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0FC005A-1D53-9B54-E0D7-5694609ACA1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399" y="1690688"/>
            <a:ext cx="3269165" cy="2604586"/>
          </a:xfrm>
          <a:prstGeom prst="rect">
            <a:avLst/>
          </a:prstGeom>
        </p:spPr>
      </p:pic>
      <p:pic>
        <p:nvPicPr>
          <p:cNvPr id="6" name="Picture 47">
            <a:extLst>
              <a:ext uri="{FF2B5EF4-FFF2-40B4-BE49-F238E27FC236}">
                <a16:creationId xmlns:a16="http://schemas.microsoft.com/office/drawing/2014/main" id="{1B70BF55-F459-13C2-D9A0-CD0EAFBFA24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192" r="2118" b="2470"/>
          <a:stretch/>
        </p:blipFill>
        <p:spPr>
          <a:xfrm>
            <a:off x="1295399" y="4632159"/>
            <a:ext cx="3267945" cy="2100950"/>
          </a:xfrm>
          <a:prstGeom prst="rect">
            <a:avLst/>
          </a:prstGeom>
        </p:spPr>
      </p:pic>
      <p:sp>
        <p:nvSpPr>
          <p:cNvPr id="8" name="Right Arrow 50">
            <a:extLst>
              <a:ext uri="{FF2B5EF4-FFF2-40B4-BE49-F238E27FC236}">
                <a16:creationId xmlns:a16="http://schemas.microsoft.com/office/drawing/2014/main" id="{4CE3CAAF-5324-581B-5F00-C22061374152}"/>
              </a:ext>
            </a:extLst>
          </p:cNvPr>
          <p:cNvSpPr/>
          <p:nvPr/>
        </p:nvSpPr>
        <p:spPr>
          <a:xfrm rot="5400000">
            <a:off x="2673700" y="4253165"/>
            <a:ext cx="511340" cy="421105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01400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F6A69E-096D-D007-28F5-17618266C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Analisando o treinamento de um modelo</a:t>
            </a:r>
          </a:p>
        </p:txBody>
      </p:sp>
      <p:sp>
        <p:nvSpPr>
          <p:cNvPr id="8" name="Espaço Reservado para Conteúdo 7">
            <a:extLst>
              <a:ext uri="{FF2B5EF4-FFF2-40B4-BE49-F238E27FC236}">
                <a16:creationId xmlns:a16="http://schemas.microsoft.com/office/drawing/2014/main" id="{7B9D9473-4E8E-377D-B1BB-4267C247D3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5316" y="1825624"/>
            <a:ext cx="6196264" cy="5032375"/>
          </a:xfrm>
        </p:spPr>
        <p:txBody>
          <a:bodyPr/>
          <a:lstStyle/>
          <a:p>
            <a:r>
              <a:rPr lang="pt-BR" dirty="0"/>
              <a:t>A figura mostra o caso onde o </a:t>
            </a:r>
            <a:r>
              <a:rPr lang="pt-BR" b="1" i="1" dirty="0">
                <a:solidFill>
                  <a:srgbClr val="7030A0"/>
                </a:solidFill>
              </a:rPr>
              <a:t>passo de aprendizagem é grande, mas não tão grande assim</a:t>
            </a:r>
            <a:r>
              <a:rPr lang="pt-BR" dirty="0"/>
              <a:t>.</a:t>
            </a:r>
          </a:p>
          <a:p>
            <a:r>
              <a:rPr lang="pt-BR" dirty="0"/>
              <a:t>Nesse caso, o </a:t>
            </a:r>
            <a:r>
              <a:rPr lang="pt-BR" b="1" i="1" dirty="0">
                <a:solidFill>
                  <a:srgbClr val="00B050"/>
                </a:solidFill>
              </a:rPr>
              <a:t>erro oscila</a:t>
            </a:r>
            <a:r>
              <a:rPr lang="pt-BR" dirty="0"/>
              <a:t> entre valores grandes e pequenos.</a:t>
            </a:r>
          </a:p>
          <a:p>
            <a:r>
              <a:rPr lang="pt-BR" dirty="0"/>
              <a:t>Por ventura, a </a:t>
            </a:r>
            <a:r>
              <a:rPr lang="pt-BR" b="1" i="1" dirty="0">
                <a:solidFill>
                  <a:srgbClr val="00B050"/>
                </a:solidFill>
              </a:rPr>
              <a:t>convergência pode ocorrer após algumas épocas</a:t>
            </a:r>
            <a:r>
              <a:rPr lang="pt-BR" dirty="0"/>
              <a:t>.</a:t>
            </a:r>
          </a:p>
        </p:txBody>
      </p:sp>
      <p:pic>
        <p:nvPicPr>
          <p:cNvPr id="9" name="Espaço Reservado para Conteúdo 5">
            <a:extLst>
              <a:ext uri="{FF2B5EF4-FFF2-40B4-BE49-F238E27FC236}">
                <a16:creationId xmlns:a16="http://schemas.microsoft.com/office/drawing/2014/main" id="{35860255-3691-3223-4E56-075772F7226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4158" y="1568783"/>
            <a:ext cx="3281108" cy="2688807"/>
          </a:xfrm>
          <a:prstGeom prst="rect">
            <a:avLst/>
          </a:prstGeom>
        </p:spPr>
      </p:pic>
      <p:pic>
        <p:nvPicPr>
          <p:cNvPr id="10" name="Picture 48">
            <a:extLst>
              <a:ext uri="{FF2B5EF4-FFF2-40B4-BE49-F238E27FC236}">
                <a16:creationId xmlns:a16="http://schemas.microsoft.com/office/drawing/2014/main" id="{D5B8F54A-8717-FA32-510A-0E14A5CF874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" t="48707" r="2776" b="2150"/>
          <a:stretch/>
        </p:blipFill>
        <p:spPr>
          <a:xfrm>
            <a:off x="1594185" y="4653334"/>
            <a:ext cx="3281108" cy="2120444"/>
          </a:xfrm>
          <a:prstGeom prst="rect">
            <a:avLst/>
          </a:prstGeom>
        </p:spPr>
      </p:pic>
      <p:sp>
        <p:nvSpPr>
          <p:cNvPr id="11" name="Right Arrow 50">
            <a:extLst>
              <a:ext uri="{FF2B5EF4-FFF2-40B4-BE49-F238E27FC236}">
                <a16:creationId xmlns:a16="http://schemas.microsoft.com/office/drawing/2014/main" id="{05CC92E3-E5FB-1345-F6D4-88C0AEB16050}"/>
              </a:ext>
            </a:extLst>
          </p:cNvPr>
          <p:cNvSpPr/>
          <p:nvPr/>
        </p:nvSpPr>
        <p:spPr>
          <a:xfrm rot="5400000">
            <a:off x="2979068" y="4187112"/>
            <a:ext cx="511340" cy="421105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51223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B1AA5C-2DDF-9C9C-CE89-50D9B6F2F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Melhorando a convergência das versões estocásticas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83A38DD3-AAC8-CEBB-5966-BFE9490F478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920793" y="1825624"/>
                <a:ext cx="7106108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As versões estocásticas do gradiente descendente, i.e., SGD e mini-</a:t>
                </a:r>
                <a:r>
                  <a:rPr lang="pt-BR" i="1" dirty="0"/>
                  <a:t>batch</a:t>
                </a:r>
                <a:r>
                  <a:rPr lang="pt-BR" dirty="0"/>
                  <a:t> (principalmente quando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𝑀𝐵</m:t>
                    </m:r>
                  </m:oMath>
                </a14:m>
                <a:r>
                  <a:rPr lang="pt-BR" dirty="0"/>
                  <a:t> é pequeno), têm um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caminho irregular para o ponto de mínimo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Além disso, quando as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amostras</a:t>
                </a:r>
                <a:r>
                  <a:rPr lang="pt-BR" dirty="0"/>
                  <a:t> do conjunto de treinamento estão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contaminadas com ruido</a:t>
                </a:r>
                <a:r>
                  <a:rPr lang="pt-BR" dirty="0"/>
                  <a:t>, eles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podem não convergir </a:t>
                </a:r>
                <a:r>
                  <a:rPr lang="pt-BR" dirty="0"/>
                  <a:t>para o mínimo (i.e., oscilam ao redor dele).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83A38DD3-AAC8-CEBB-5966-BFE9490F47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20793" y="1825624"/>
                <a:ext cx="7106108" cy="5032375"/>
              </a:xfrm>
              <a:blipFill>
                <a:blip r:embed="rId2"/>
                <a:stretch>
                  <a:fillRect l="-1544" t="-1937" r="-145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4">
            <a:extLst>
              <a:ext uri="{FF2B5EF4-FFF2-40B4-BE49-F238E27FC236}">
                <a16:creationId xmlns:a16="http://schemas.microsoft.com/office/drawing/2014/main" id="{1999DB96-4912-8E62-FC86-88BC7EE4F2D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913" r="9292" b="2280"/>
          <a:stretch/>
        </p:blipFill>
        <p:spPr>
          <a:xfrm>
            <a:off x="715651" y="2405668"/>
            <a:ext cx="3296575" cy="3118439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C0EFF700-9F19-94D4-EF85-7E68B1E612EC}"/>
              </a:ext>
            </a:extLst>
          </p:cNvPr>
          <p:cNvSpPr txBox="1"/>
          <p:nvPr/>
        </p:nvSpPr>
        <p:spPr>
          <a:xfrm>
            <a:off x="1125268" y="5524107"/>
            <a:ext cx="304721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200" dirty="0"/>
              <a:t>Gradiente descendente estocástico (SGD)</a:t>
            </a:r>
          </a:p>
        </p:txBody>
      </p:sp>
    </p:spTree>
    <p:extLst>
      <p:ext uri="{BB962C8B-B14F-4D97-AF65-F5344CB8AC3E}">
        <p14:creationId xmlns:p14="http://schemas.microsoft.com/office/powerpoint/2010/main" val="38409972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B1AA5C-2DDF-9C9C-CE89-50D9B6F2F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Melhorando a convergência das versões estocásticas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3A38DD3-AAC8-CEBB-5966-BFE9490F47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5633" y="1825624"/>
            <a:ext cx="7021267" cy="5032375"/>
          </a:xfrm>
        </p:spPr>
        <p:txBody>
          <a:bodyPr>
            <a:normAutofit/>
          </a:bodyPr>
          <a:lstStyle/>
          <a:p>
            <a:r>
              <a:rPr lang="pt-BR" dirty="0"/>
              <a:t>Esses problemas </a:t>
            </a:r>
            <a:r>
              <a:rPr lang="pt-BR" b="1" i="1" dirty="0">
                <a:solidFill>
                  <a:srgbClr val="00B050"/>
                </a:solidFill>
              </a:rPr>
              <a:t>impactam</a:t>
            </a:r>
            <a:r>
              <a:rPr lang="pt-BR" dirty="0"/>
              <a:t> o </a:t>
            </a:r>
            <a:r>
              <a:rPr lang="pt-BR" b="1" i="1" dirty="0">
                <a:solidFill>
                  <a:srgbClr val="00B050"/>
                </a:solidFill>
              </a:rPr>
              <a:t>desempenho do modelo </a:t>
            </a:r>
            <a:r>
              <a:rPr lang="pt-BR" dirty="0"/>
              <a:t>e deixam o </a:t>
            </a:r>
            <a:r>
              <a:rPr lang="pt-BR" b="1" i="1" dirty="0">
                <a:solidFill>
                  <a:srgbClr val="00B050"/>
                </a:solidFill>
              </a:rPr>
              <a:t>treinamento lento </a:t>
            </a:r>
            <a:r>
              <a:rPr lang="pt-BR" dirty="0"/>
              <a:t>e, possivelmente, </a:t>
            </a:r>
            <a:r>
              <a:rPr lang="pt-BR" b="1" i="1" dirty="0">
                <a:solidFill>
                  <a:srgbClr val="00B050"/>
                </a:solidFill>
              </a:rPr>
              <a:t>instável</a:t>
            </a:r>
            <a:r>
              <a:rPr lang="pt-BR" dirty="0"/>
              <a:t>.</a:t>
            </a:r>
          </a:p>
          <a:p>
            <a:r>
              <a:rPr lang="pt-BR" dirty="0"/>
              <a:t>Entretanto, existem </a:t>
            </a:r>
            <a:r>
              <a:rPr lang="pt-BR" b="1" i="1" dirty="0">
                <a:solidFill>
                  <a:srgbClr val="00B050"/>
                </a:solidFill>
              </a:rPr>
              <a:t>técnicas para minimizar </a:t>
            </a:r>
            <a:r>
              <a:rPr lang="pt-BR" dirty="0"/>
              <a:t>esses problemas, deixando essas versões do GD </a:t>
            </a:r>
            <a:r>
              <a:rPr lang="pt-BR" b="1" i="1" dirty="0">
                <a:solidFill>
                  <a:srgbClr val="00B050"/>
                </a:solidFill>
              </a:rPr>
              <a:t>mais comportadas</a:t>
            </a:r>
            <a:r>
              <a:rPr lang="pt-BR" dirty="0"/>
              <a:t>.</a:t>
            </a:r>
          </a:p>
          <a:p>
            <a:r>
              <a:rPr lang="pt-BR" dirty="0"/>
              <a:t>As mais conhecidas envolvem o </a:t>
            </a:r>
            <a:r>
              <a:rPr lang="pt-BR" b="1" i="1" dirty="0">
                <a:solidFill>
                  <a:srgbClr val="7030A0"/>
                </a:solidFill>
              </a:rPr>
              <a:t>ajuste do passo de aprendizagem </a:t>
            </a:r>
            <a:r>
              <a:rPr lang="pt-BR" dirty="0"/>
              <a:t>e/ou do </a:t>
            </a:r>
            <a:r>
              <a:rPr lang="pt-BR" b="1" i="1" dirty="0">
                <a:solidFill>
                  <a:srgbClr val="7030A0"/>
                </a:solidFill>
              </a:rPr>
              <a:t>termo de atualização dos pesos</a:t>
            </a:r>
            <a:r>
              <a:rPr lang="pt-BR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20E7D6-CA2A-B280-FAB0-7CB7234FA8C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913" r="9292" b="2280"/>
          <a:stretch/>
        </p:blipFill>
        <p:spPr>
          <a:xfrm>
            <a:off x="715651" y="2405668"/>
            <a:ext cx="3296575" cy="3118439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F143DAE8-8D22-F84F-9F56-58021C456514}"/>
              </a:ext>
            </a:extLst>
          </p:cNvPr>
          <p:cNvSpPr txBox="1"/>
          <p:nvPr/>
        </p:nvSpPr>
        <p:spPr>
          <a:xfrm>
            <a:off x="1125268" y="5524107"/>
            <a:ext cx="304721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200" dirty="0"/>
              <a:t>Gradiente descendente estocástico (SGD)</a:t>
            </a:r>
          </a:p>
        </p:txBody>
      </p:sp>
    </p:spTree>
    <p:extLst>
      <p:ext uri="{BB962C8B-B14F-4D97-AF65-F5344CB8AC3E}">
        <p14:creationId xmlns:p14="http://schemas.microsoft.com/office/powerpoint/2010/main" val="2658258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Recapitulando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077282" cy="5032376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No tópico anterior, falamos sobre o vetor gradiente.</a:t>
                </a:r>
              </a:p>
              <a:p>
                <a:r>
                  <a:rPr lang="pt-BR" dirty="0"/>
                  <a:t>Aprendemos dois algoritmos que usam o vetor gradiente para a resolução de problemas de otimização.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b="1" i="1" dirty="0"/>
                  <a:t>Gradiente ascendente </a:t>
                </a:r>
                <a:r>
                  <a:rPr lang="pt-BR" dirty="0"/>
                  <a:t>para problemas de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maximização</a:t>
                </a:r>
                <a:r>
                  <a:rPr lang="pt-BR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b="1" i="1" dirty="0"/>
                  <a:t>Gradiente descendente</a:t>
                </a:r>
                <a:r>
                  <a:rPr lang="pt-BR" dirty="0"/>
                  <a:t> para problemas de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minimização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Falamos sobre as três versões do gradiente descendente e as comparamos: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Batelada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Estocástico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Mini-batch</a:t>
                </a:r>
              </a:p>
              <a:p>
                <a:r>
                  <a:rPr lang="pt-BR" dirty="0"/>
                  <a:t>Neste tópico, discutiremos o quão importante é o ajuste do passo de aprendizagem,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077282" cy="5032376"/>
              </a:xfrm>
              <a:blipFill>
                <a:blip r:embed="rId2"/>
                <a:stretch>
                  <a:fillRect l="-935" t="-2663" r="-176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77712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E2DAD2-5657-42A1-35B9-4BB9FD00F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Ajuste do passo de aprendizagem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90C1EAA3-4293-62D4-5778-91C90AA8853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180975" cy="503237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b="1" i="1" dirty="0">
                    <a:solidFill>
                      <a:srgbClr val="7030A0"/>
                    </a:solidFill>
                  </a:rPr>
                  <a:t>Redução gradual </a:t>
                </a:r>
                <a:r>
                  <a:rPr lang="pt-BR" dirty="0"/>
                  <a:t>(ou decaimento) do passo de aprendizagem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diminui gradualmente o passo de aprendizagem</a:t>
                </a:r>
                <a:r>
                  <a:rPr lang="pt-BR" dirty="0"/>
                  <a:t> ao longo do treinamento.</a:t>
                </a:r>
                <a:endParaRPr lang="pt-BR" b="1" dirty="0"/>
              </a:p>
              <a:p>
                <a:r>
                  <a:rPr lang="pt-BR" b="0" i="0" dirty="0">
                    <a:effectLst/>
                  </a:rPr>
                  <a:t>A redução da taxa de aprendizagem faz com que as </a:t>
                </a:r>
                <a:r>
                  <a:rPr lang="pt-BR" b="1" i="1" dirty="0">
                    <a:solidFill>
                      <a:srgbClr val="00B050"/>
                    </a:solidFill>
                    <a:effectLst/>
                  </a:rPr>
                  <a:t>atualizações dos pesos se tornem cada vez menores</a:t>
                </a:r>
                <a:r>
                  <a:rPr lang="pt-BR" b="0" i="0" dirty="0">
                    <a:effectLst/>
                  </a:rPr>
                  <a:t> à medida que o treinamento progride, o que pode </a:t>
                </a:r>
                <a:r>
                  <a:rPr lang="pt-BR" b="1" i="1" dirty="0">
                    <a:solidFill>
                      <a:srgbClr val="00B050"/>
                    </a:solidFill>
                    <a:effectLst/>
                  </a:rPr>
                  <a:t>melhorar (ou forçar) a convergência</a:t>
                </a:r>
                <a:r>
                  <a:rPr lang="pt-BR" b="0" i="0" dirty="0">
                    <a:effectLst/>
                  </a:rPr>
                  <a:t>.</a:t>
                </a:r>
              </a:p>
              <a:p>
                <a:pPr marL="0" indent="0">
                  <a:buNone/>
                </a:pPr>
                <a:endParaRPr lang="pt-BR" sz="800" b="0" i="0" dirty="0">
                  <a:effectLst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d>
                        <m:dPr>
                          <m:ctrlPr>
                            <a:rPr lang="pt-B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pt-BR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8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d>
                        <m:dPr>
                          <m:ctrlPr>
                            <a:rPr lang="pt-BR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pt-BR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pt-BR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pt-BR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𝛻</m:t>
                      </m:r>
                      <m:acc>
                        <m:accPr>
                          <m:chr m:val="̂"/>
                          <m:ctrl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</m:e>
                      </m:acc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𝒂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r>
                      <a:rPr lang="pt-BR" sz="280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 sz="280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é número da iteração de atualização atual 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𝛻</m:t>
                    </m:r>
                    <m:acc>
                      <m:accPr>
                        <m:chr m:val="̂"/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</m:e>
                    </m:acc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pt-BR" dirty="0"/>
                  <a:t> é 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estimativa do vetor gradiente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Essa é a </a:t>
                </a:r>
                <a:r>
                  <a:rPr lang="pt-BR" b="1" i="1" dirty="0">
                    <a:solidFill>
                      <a:schemeClr val="accent2"/>
                    </a:solidFill>
                  </a:rPr>
                  <a:t>técnica mais simples</a:t>
                </a:r>
                <a:r>
                  <a:rPr lang="pt-BR" dirty="0"/>
                  <a:t> das que veremos, </a:t>
                </a:r>
                <a:r>
                  <a:rPr lang="pt-BR" b="1" i="1" dirty="0">
                    <a:solidFill>
                      <a:schemeClr val="accent2"/>
                    </a:solidFill>
                  </a:rPr>
                  <a:t>mas precisamos encontrar os hiperparâmetros</a:t>
                </a:r>
                <a:r>
                  <a:rPr lang="pt-BR" dirty="0"/>
                  <a:t> que dão a taxa ideal de redução do passo de aprendizagem.</a:t>
                </a:r>
              </a:p>
              <a:p>
                <a:r>
                  <a:rPr lang="pt-BR" dirty="0"/>
                  <a:t>Veremos a seguir um exemplo de como ela funciona. 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90C1EAA3-4293-62D4-5778-91C90AA8853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180975" cy="5032375"/>
              </a:xfrm>
              <a:blipFill>
                <a:blip r:embed="rId2"/>
                <a:stretch>
                  <a:fillRect l="-1145" t="-2663" r="-1091" b="-254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tângulo 4">
            <a:extLst>
              <a:ext uri="{FF2B5EF4-FFF2-40B4-BE49-F238E27FC236}">
                <a16:creationId xmlns:a16="http://schemas.microsoft.com/office/drawing/2014/main" id="{F3C49CDB-DEA1-DD50-127B-71A2D929D6C4}"/>
              </a:ext>
            </a:extLst>
          </p:cNvPr>
          <p:cNvSpPr/>
          <p:nvPr/>
        </p:nvSpPr>
        <p:spPr>
          <a:xfrm>
            <a:off x="6689098" y="3894953"/>
            <a:ext cx="642266" cy="44291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52766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B853DE-E713-4707-319D-273A1EFA9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Técnicas mais comuns para a redução gradual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233A3F22-CF42-B5C5-F43D-BEC6A4313F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070771" cy="5032375"/>
              </a:xfrm>
            </p:spPr>
            <p:txBody>
              <a:bodyPr/>
              <a:lstStyle/>
              <a:p>
                <a:r>
                  <a:rPr lang="pt-BR" dirty="0"/>
                  <a:t>As três técnicas mais comuns para a </a:t>
                </a:r>
                <a:r>
                  <a:rPr lang="pt-BR" b="1" i="1" dirty="0"/>
                  <a:t>redução gradual</a:t>
                </a:r>
                <a:r>
                  <a:rPr lang="pt-BR" dirty="0"/>
                  <a:t> do passo de aprendizagem são: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b="1" dirty="0"/>
                  <a:t>Decaimento por etapas ou degraus</a:t>
                </a:r>
                <a:r>
                  <a:rPr lang="pt-BR" dirty="0"/>
                  <a:t>: reduz o passo de aprendizagem inicial,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/>
                  <a:t>, de um fator,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pt-BR" dirty="0"/>
                  <a:t>, a cada número pré-definido de iterações,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pt-BR" dirty="0"/>
                  <a:t>. Um valor típico para reduzir a taxa de aprendizado é 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0.5</m:t>
                    </m:r>
                  </m:oMath>
                </a14:m>
                <a:r>
                  <a:rPr lang="pt-BR" dirty="0"/>
                  <a:t> a cada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pt-BR" dirty="0"/>
                  <a:t> de iterações.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b="1" dirty="0"/>
                  <a:t>Decaimento exponencial</a:t>
                </a:r>
                <a:r>
                  <a:rPr lang="pt-BR" dirty="0"/>
                  <a:t>: é dado pela equação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</m:t>
                    </m:r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𝑘𝑖</m:t>
                        </m:r>
                      </m:sup>
                    </m:sSup>
                  </m:oMath>
                </a14:m>
                <a:r>
                  <a:rPr lang="pt-BR" dirty="0"/>
                  <a:t>, onde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pt-BR" dirty="0"/>
                  <a:t> são passo de aprendizagem inicial, a taxa de decrescimento e o número da iteração de atualização atual, respectivamente.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b="1" dirty="0"/>
                  <a:t>Decaimento temporal</a:t>
                </a:r>
                <a:r>
                  <a:rPr lang="pt-BR" dirty="0"/>
                  <a:t>: é dado pela equação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</m:t>
                    </m:r>
                    <m:f>
                      <m:fPr>
                        <m:type m:val="skw"/>
                        <m:ctrlP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𝑘𝑖</m:t>
                            </m:r>
                          </m:e>
                        </m:d>
                      </m:den>
                    </m:f>
                  </m:oMath>
                </a14:m>
                <a:r>
                  <a:rPr lang="pt-BR" dirty="0"/>
                  <a:t> onde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pt-BR" dirty="0"/>
                  <a:t> têm o mesmo significado que no decaimento exponencial.</a:t>
                </a:r>
              </a:p>
              <a:p>
                <a:r>
                  <a:rPr lang="pt-BR" dirty="0"/>
                  <a:t>Entretanto, percebam que ainda temos que encontrar os valores ideais para os </a:t>
                </a:r>
                <a:r>
                  <a:rPr lang="pt-BR" b="1" i="1" dirty="0"/>
                  <a:t>hiperparâmetros</a:t>
                </a:r>
                <a:r>
                  <a:rPr lang="pt-B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233A3F22-CF42-B5C5-F43D-BEC6A4313F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070771" cy="5032375"/>
              </a:xfrm>
              <a:blipFill>
                <a:blip r:embed="rId2"/>
                <a:stretch>
                  <a:fillRect l="-936" t="-1937" r="-110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7704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E2DAD2-5657-42A1-35B9-4BB9FD00F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Ajuste do termo de atualização dos pesos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90C1EAA3-4293-62D4-5778-91C90AA8853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112501" cy="503237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O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termo momentum </a:t>
                </a:r>
                <a:r>
                  <a:rPr lang="pt-BR" dirty="0"/>
                  <a:t>adiciona 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média do histórico de estimativas do vetor gradientes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𝝂</m:t>
                    </m:r>
                  </m:oMath>
                </a14:m>
                <a:r>
                  <a:rPr lang="pt-BR" dirty="0"/>
                  <a:t>,</a:t>
                </a:r>
                <a:r>
                  <a:rPr lang="pt-BR" b="1" i="1" dirty="0"/>
                  <a:t> </a:t>
                </a:r>
                <a:r>
                  <a:rPr lang="pt-BR" dirty="0"/>
                  <a:t>à equação de atualização dos pesos,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tornando as atualizações menos ruidosas</a:t>
                </a:r>
                <a:r>
                  <a:rPr lang="pt-BR" dirty="0"/>
                  <a:t>, e, consequentemente,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acelerando a convergência </a:t>
                </a:r>
                <a:r>
                  <a:rPr lang="pt-BR" dirty="0"/>
                  <a:t>do algoritmo.</a:t>
                </a:r>
              </a:p>
              <a:p>
                <a:pPr marL="0" indent="0">
                  <a:buNone/>
                </a:pPr>
                <a:endParaRPr lang="pt-BR" sz="8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𝝂</m:t>
                      </m:r>
                      <m:d>
                        <m:dPr>
                          <m:ctrlPr>
                            <a:rPr lang="pt-BR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l-GR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l-GR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𝝂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pt-B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el-G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</m:d>
                      <m:r>
                        <a:rPr lang="pt-BR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𝛻</m:t>
                      </m:r>
                      <m:acc>
                        <m:accPr>
                          <m:chr m:val="̂"/>
                          <m:ctrlPr>
                            <a:rPr lang="pt-B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pt-B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pt-B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</m:e>
                      </m:acc>
                      <m:r>
                        <a:rPr lang="pt-BR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pt-B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𝒂</m:t>
                          </m:r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pt-BR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sz="8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𝒂</m:t>
                      </m:r>
                      <m:d>
                        <m:dPr>
                          <m:ctrlPr>
                            <a:rPr lang="pt-B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pt-BR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sz="28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𝒂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pt-BR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pt-BR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l-GR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𝝂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pt-BR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r>
                      <a:rPr lang="pt-BR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𝛻</m:t>
                    </m:r>
                    <m:acc>
                      <m:accPr>
                        <m:chr m:val="̂"/>
                        <m:ctrlPr>
                          <a:rPr lang="pt-B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pt-BR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</m:e>
                    </m:acc>
                    <m:r>
                      <a:rPr lang="pt-BR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pt-B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pt-BR" dirty="0"/>
                  <a:t> é 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estimativa do vetor gradiente </a:t>
                </a:r>
                <a:r>
                  <a:rPr lang="pt-BR" dirty="0"/>
                  <a:t>e </a:t>
                </a:r>
                <a14:m>
                  <m:oMath xmlns:m="http://schemas.openxmlformats.org/officeDocument/2006/math">
                    <m: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pt-BR" dirty="0"/>
                  <a:t>, chamado de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coeficiente de momentum</a:t>
                </a:r>
                <a:r>
                  <a:rPr lang="pt-BR" dirty="0"/>
                  <a:t>, determina a quantidade de estimativas anteriores que são consideradas no cálculo da média.</a:t>
                </a:r>
              </a:p>
              <a:p>
                <a:r>
                  <a:rPr lang="pt-BR" dirty="0"/>
                  <a:t>O passo de aprendizagem é constante.</a:t>
                </a:r>
              </a:p>
              <a:p>
                <a:r>
                  <a:rPr lang="pt-BR" dirty="0"/>
                  <a:t>A </a:t>
                </a:r>
                <a:r>
                  <a:rPr lang="pt-BR" b="1" i="1" dirty="0">
                    <a:solidFill>
                      <a:srgbClr val="FF0000"/>
                    </a:solidFill>
                  </a:rPr>
                  <a:t>desvantagem</a:t>
                </a:r>
                <a:r>
                  <a:rPr lang="pt-BR" dirty="0"/>
                  <a:t> é que nós precisamos encontrar as valores ideais dos </a:t>
                </a:r>
                <a:r>
                  <a:rPr lang="pt-BR" b="1" i="1" dirty="0">
                    <a:solidFill>
                      <a:srgbClr val="FF0000"/>
                    </a:solidFill>
                  </a:rPr>
                  <a:t>hiperparâmetros</a:t>
                </a:r>
                <a:r>
                  <a:rPr lang="pt-BR" dirty="0"/>
                  <a:t> </a:t>
                </a:r>
                <a14:m>
                  <m:oMath xmlns:m="http://schemas.openxmlformats.org/officeDocument/2006/math">
                    <m:r>
                      <a:rPr lang="pt-BR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90C1EAA3-4293-62D4-5778-91C90AA8853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112501" cy="5032375"/>
              </a:xfrm>
              <a:blipFill>
                <a:blip r:embed="rId2"/>
                <a:stretch>
                  <a:fillRect l="-1097" t="-2663" b="-96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98557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E2DAD2-5657-42A1-35B9-4BB9FD00F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96600" cy="1325563"/>
          </a:xfrm>
        </p:spPr>
        <p:txBody>
          <a:bodyPr/>
          <a:lstStyle/>
          <a:p>
            <a:r>
              <a:rPr lang="pt-BR" dirty="0"/>
              <a:t>Ajuste dos pesos e de seu termo de atualização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90C1EAA3-4293-62D4-5778-91C90AA8853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085095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Na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variação adaptativa</a:t>
                </a:r>
                <a:r>
                  <a:rPr lang="pt-BR" dirty="0"/>
                  <a:t>, o passo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de aprendizagem é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ajustado adaptativamente </a:t>
                </a:r>
                <a:r>
                  <a:rPr lang="pt-BR" dirty="0"/>
                  <a:t>de acordo com a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inclinação da superfície de erro</a:t>
                </a:r>
                <a:r>
                  <a:rPr lang="pt-BR" dirty="0"/>
                  <a:t>. </a:t>
                </a:r>
              </a:p>
              <a:p>
                <a:r>
                  <a:rPr lang="pt-BR" dirty="0"/>
                  <a:t>Além disso, usa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 passos de aprendizagem diferentes para cada peso </a:t>
                </a:r>
                <a:r>
                  <a:rPr lang="pt-BR" dirty="0"/>
                  <a:t>do modelo,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os atualizando de forma independente</a:t>
                </a:r>
                <a:r>
                  <a:rPr lang="pt-BR" dirty="0"/>
                  <a:t> de acordo com a inclinação da superfície na direção dos pesos.</a:t>
                </a:r>
              </a:p>
              <a:p>
                <a:r>
                  <a:rPr lang="pt-BR" dirty="0"/>
                  <a:t>Pode ser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combinado com o termo momentum </a:t>
                </a:r>
                <a:r>
                  <a:rPr lang="pt-BR" dirty="0"/>
                  <a:t>para ajustar o termo de atualização dos pesos, melhorando ainda mais a convergência.</a:t>
                </a:r>
              </a:p>
              <a:p>
                <a:r>
                  <a:rPr lang="pt-BR" dirty="0"/>
                  <a:t>Uma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vantagem</a:t>
                </a:r>
                <a:r>
                  <a:rPr lang="pt-BR" dirty="0"/>
                  <a:t> é que na maioria dos casos,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não é necessário se ajustar manualmente nenhum hiperparâmetro</a:t>
                </a:r>
                <a:r>
                  <a:rPr lang="pt-BR" dirty="0"/>
                  <a:t> como no caso das técnicas de redução gradual e termo momentum.</a:t>
                </a:r>
              </a:p>
              <a:p>
                <a:r>
                  <a:rPr lang="pt-BR" dirty="0"/>
                  <a:t>As técnicas mais conhecidas são </a:t>
                </a:r>
                <a:r>
                  <a:rPr lang="pt-BR" dirty="0" err="1"/>
                  <a:t>RMSProp</a:t>
                </a:r>
                <a:r>
                  <a:rPr lang="pt-BR" dirty="0"/>
                  <a:t>, </a:t>
                </a:r>
                <a:r>
                  <a:rPr lang="pt-BR" dirty="0" err="1"/>
                  <a:t>AdaGrad</a:t>
                </a:r>
                <a:r>
                  <a:rPr lang="pt-BR" dirty="0"/>
                  <a:t> e Adam.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90C1EAA3-4293-62D4-5778-91C90AA8853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085095" cy="5032375"/>
              </a:xfrm>
              <a:blipFill>
                <a:blip r:embed="rId2"/>
                <a:stretch>
                  <a:fillRect l="-935" t="-19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42900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FC6600-DEC0-B4A2-D13C-D4016F1FB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de redução programada com GDE</a:t>
            </a:r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C9DE8AF1-A842-9D71-1CC8-28F862E816A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79" r="8947" b="2656"/>
          <a:stretch/>
        </p:blipFill>
        <p:spPr>
          <a:xfrm>
            <a:off x="5548638" y="1879026"/>
            <a:ext cx="2426907" cy="2419249"/>
          </a:xfrm>
          <a:prstGeom prst="rect">
            <a:avLst/>
          </a:prstGeom>
        </p:spPr>
      </p:pic>
      <p:pic>
        <p:nvPicPr>
          <p:cNvPr id="5" name="Picture 10">
            <a:extLst>
              <a:ext uri="{FF2B5EF4-FFF2-40B4-BE49-F238E27FC236}">
                <a16:creationId xmlns:a16="http://schemas.microsoft.com/office/drawing/2014/main" id="{F78E7DEF-7734-D99E-0342-DD800946C13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97" r="9413" b="4577"/>
          <a:stretch/>
        </p:blipFill>
        <p:spPr>
          <a:xfrm>
            <a:off x="2790490" y="1875812"/>
            <a:ext cx="2501738" cy="2414463"/>
          </a:xfrm>
          <a:prstGeom prst="rect">
            <a:avLst/>
          </a:prstGeom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6E6CD326-3A16-EA54-BA43-F3EECE9E7143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82" r="9437" b="2629"/>
          <a:stretch/>
        </p:blipFill>
        <p:spPr>
          <a:xfrm>
            <a:off x="99203" y="1857859"/>
            <a:ext cx="2447809" cy="2440416"/>
          </a:xfrm>
          <a:prstGeom prst="rect">
            <a:avLst/>
          </a:prstGeom>
        </p:spPr>
      </p:pic>
      <p:sp>
        <p:nvSpPr>
          <p:cNvPr id="7" name="Right Arrow 5">
            <a:extLst>
              <a:ext uri="{FF2B5EF4-FFF2-40B4-BE49-F238E27FC236}">
                <a16:creationId xmlns:a16="http://schemas.microsoft.com/office/drawing/2014/main" id="{646C8848-ECB5-43A8-887E-6C6224DA20CE}"/>
              </a:ext>
            </a:extLst>
          </p:cNvPr>
          <p:cNvSpPr/>
          <p:nvPr/>
        </p:nvSpPr>
        <p:spPr>
          <a:xfrm>
            <a:off x="2559944" y="2953402"/>
            <a:ext cx="230546" cy="2493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ight Arrow 9">
            <a:extLst>
              <a:ext uri="{FF2B5EF4-FFF2-40B4-BE49-F238E27FC236}">
                <a16:creationId xmlns:a16="http://schemas.microsoft.com/office/drawing/2014/main" id="{E3175E18-3692-B822-9276-B519FA351945}"/>
              </a:ext>
            </a:extLst>
          </p:cNvPr>
          <p:cNvSpPr/>
          <p:nvPr/>
        </p:nvSpPr>
        <p:spPr>
          <a:xfrm>
            <a:off x="5305160" y="2953402"/>
            <a:ext cx="230546" cy="2493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068310-215C-317B-267D-CA3C444CE0D0}"/>
              </a:ext>
            </a:extLst>
          </p:cNvPr>
          <p:cNvSpPr txBox="1"/>
          <p:nvPr/>
        </p:nvSpPr>
        <p:spPr>
          <a:xfrm>
            <a:off x="227407" y="1509354"/>
            <a:ext cx="24478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/>
              <a:t>Sem redução gradual</a:t>
            </a:r>
          </a:p>
        </p:txBody>
      </p:sp>
      <p:sp>
        <p:nvSpPr>
          <p:cNvPr id="10" name="TextBox 11">
            <a:extLst>
              <a:ext uri="{FF2B5EF4-FFF2-40B4-BE49-F238E27FC236}">
                <a16:creationId xmlns:a16="http://schemas.microsoft.com/office/drawing/2014/main" id="{450AFFF9-22CC-9859-7E00-7B8E3941F4B9}"/>
              </a:ext>
            </a:extLst>
          </p:cNvPr>
          <p:cNvSpPr txBox="1"/>
          <p:nvPr/>
        </p:nvSpPr>
        <p:spPr>
          <a:xfrm>
            <a:off x="5675635" y="1550063"/>
            <a:ext cx="24478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/>
              <a:t>Com redução gradual</a:t>
            </a:r>
          </a:p>
        </p:txBody>
      </p:sp>
      <p:sp>
        <p:nvSpPr>
          <p:cNvPr id="11" name="TextBox 12">
            <a:extLst>
              <a:ext uri="{FF2B5EF4-FFF2-40B4-BE49-F238E27FC236}">
                <a16:creationId xmlns:a16="http://schemas.microsoft.com/office/drawing/2014/main" id="{3BFE194A-0346-7D7C-F6E3-8EDC2A897055}"/>
              </a:ext>
            </a:extLst>
          </p:cNvPr>
          <p:cNvSpPr txBox="1"/>
          <p:nvPr/>
        </p:nvSpPr>
        <p:spPr>
          <a:xfrm>
            <a:off x="2972623" y="1511122"/>
            <a:ext cx="24478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/>
              <a:t>Redução gradual por degraus</a:t>
            </a:r>
          </a:p>
        </p:txBody>
      </p:sp>
      <p:pic>
        <p:nvPicPr>
          <p:cNvPr id="12" name="Picture 13">
            <a:extLst>
              <a:ext uri="{FF2B5EF4-FFF2-40B4-BE49-F238E27FC236}">
                <a16:creationId xmlns:a16="http://schemas.microsoft.com/office/drawing/2014/main" id="{00D43F0F-39F1-EC1E-61E5-33F4E9C254A4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7" t="7344" r="9385" b="3733"/>
          <a:stretch/>
        </p:blipFill>
        <p:spPr>
          <a:xfrm>
            <a:off x="5538600" y="4382521"/>
            <a:ext cx="2436946" cy="2453928"/>
          </a:xfrm>
          <a:prstGeom prst="rect">
            <a:avLst/>
          </a:prstGeom>
        </p:spPr>
      </p:pic>
      <p:pic>
        <p:nvPicPr>
          <p:cNvPr id="13" name="Picture 14">
            <a:extLst>
              <a:ext uri="{FF2B5EF4-FFF2-40B4-BE49-F238E27FC236}">
                <a16:creationId xmlns:a16="http://schemas.microsoft.com/office/drawing/2014/main" id="{ADF16116-0DAB-0C62-94B9-3C0073F9E748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79" r="9397" b="3612"/>
          <a:stretch/>
        </p:blipFill>
        <p:spPr>
          <a:xfrm>
            <a:off x="99202" y="4398980"/>
            <a:ext cx="2447810" cy="2421010"/>
          </a:xfrm>
          <a:prstGeom prst="rect">
            <a:avLst/>
          </a:prstGeom>
        </p:spPr>
      </p:pic>
      <p:sp>
        <p:nvSpPr>
          <p:cNvPr id="14" name="Retângulo 13">
            <a:extLst>
              <a:ext uri="{FF2B5EF4-FFF2-40B4-BE49-F238E27FC236}">
                <a16:creationId xmlns:a16="http://schemas.microsoft.com/office/drawing/2014/main" id="{E57C527A-0756-EBDB-9504-B3DF44D98DF4}"/>
              </a:ext>
            </a:extLst>
          </p:cNvPr>
          <p:cNvSpPr/>
          <p:nvPr/>
        </p:nvSpPr>
        <p:spPr>
          <a:xfrm>
            <a:off x="2632216" y="5171714"/>
            <a:ext cx="312862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800" dirty="0">
                <a:solidFill>
                  <a:srgbClr val="008000"/>
                </a:solidFill>
                <a:highlight>
                  <a:srgbClr val="FFFFFF"/>
                </a:highlight>
              </a:rPr>
              <a:t># </a:t>
            </a:r>
            <a:r>
              <a:rPr lang="pt-BR" sz="800" dirty="0" err="1">
                <a:solidFill>
                  <a:srgbClr val="008000"/>
                </a:solidFill>
                <a:highlight>
                  <a:srgbClr val="FFFFFF"/>
                </a:highlight>
              </a:rPr>
              <a:t>learning</a:t>
            </a:r>
            <a:r>
              <a:rPr lang="pt-BR" sz="800" dirty="0">
                <a:solidFill>
                  <a:srgbClr val="008000"/>
                </a:solidFill>
                <a:highlight>
                  <a:srgbClr val="FFFFFF"/>
                </a:highlight>
              </a:rPr>
              <a:t> schedule: Gradual </a:t>
            </a:r>
            <a:r>
              <a:rPr lang="pt-BR" sz="800" dirty="0" err="1">
                <a:solidFill>
                  <a:srgbClr val="008000"/>
                </a:solidFill>
                <a:highlight>
                  <a:srgbClr val="FFFFFF"/>
                </a:highlight>
              </a:rPr>
              <a:t>decay</a:t>
            </a:r>
            <a:r>
              <a:rPr lang="pt-BR" sz="800" dirty="0">
                <a:solidFill>
                  <a:srgbClr val="008000"/>
                </a:solidFill>
                <a:highlight>
                  <a:srgbClr val="FFFFFF"/>
                </a:highlight>
              </a:rPr>
              <a:t>.</a:t>
            </a:r>
            <a:endParaRPr lang="pt-BR" sz="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8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def</a:t>
            </a:r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800" dirty="0" err="1">
                <a:solidFill>
                  <a:srgbClr val="FF00FF"/>
                </a:solidFill>
                <a:highlight>
                  <a:srgbClr val="FFFFFF"/>
                </a:highlight>
              </a:rPr>
              <a:t>stepDecay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800" dirty="0" err="1">
                <a:solidFill>
                  <a:srgbClr val="000000"/>
                </a:solidFill>
                <a:highlight>
                  <a:srgbClr val="FFFFFF"/>
                </a:highlight>
              </a:rPr>
              <a:t>alpha_init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 t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 beta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800" b="1" dirty="0">
                <a:solidFill>
                  <a:srgbClr val="FF0000"/>
                </a:solidFill>
                <a:highlight>
                  <a:srgbClr val="FFFFFF"/>
                </a:highlight>
              </a:rPr>
              <a:t>6</a:t>
            </a:r>
            <a:r>
              <a:rPr lang="pt-BR" sz="800" dirty="0">
                <a:solidFill>
                  <a:srgbClr val="FF0000"/>
                </a:solidFill>
                <a:highlight>
                  <a:srgbClr val="FFFFFF"/>
                </a:highlight>
              </a:rPr>
              <a:t>.0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800" dirty="0" err="1">
                <a:solidFill>
                  <a:srgbClr val="000000"/>
                </a:solidFill>
                <a:highlight>
                  <a:srgbClr val="FFFFFF"/>
                </a:highlight>
              </a:rPr>
              <a:t>drop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800" dirty="0">
                <a:solidFill>
                  <a:srgbClr val="FF0000"/>
                </a:solidFill>
                <a:highlight>
                  <a:srgbClr val="FFFFFF"/>
                </a:highlight>
              </a:rPr>
              <a:t>0.5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):</a:t>
            </a:r>
            <a:endParaRPr lang="pt-BR" sz="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pt-BR" sz="800" dirty="0">
                <a:solidFill>
                  <a:srgbClr val="FF8000"/>
                </a:solidFill>
                <a:highlight>
                  <a:srgbClr val="FFFFFF"/>
                </a:highlight>
              </a:rPr>
              <a:t>'''Gradual </a:t>
            </a:r>
            <a:r>
              <a:rPr lang="pt-BR" sz="800" dirty="0" err="1">
                <a:solidFill>
                  <a:srgbClr val="FF8000"/>
                </a:solidFill>
                <a:highlight>
                  <a:srgbClr val="FFFFFF"/>
                </a:highlight>
              </a:rPr>
              <a:t>decay</a:t>
            </a:r>
            <a:r>
              <a:rPr lang="pt-BR" sz="800" dirty="0">
                <a:solidFill>
                  <a:srgbClr val="FF8000"/>
                </a:solidFill>
                <a:highlight>
                  <a:srgbClr val="FFFFFF"/>
                </a:highlight>
              </a:rPr>
              <a:t>.'''</a:t>
            </a:r>
            <a:endParaRPr lang="pt-BR" sz="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    alpha 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800" dirty="0" err="1">
                <a:solidFill>
                  <a:srgbClr val="000000"/>
                </a:solidFill>
                <a:highlight>
                  <a:srgbClr val="FFFFFF"/>
                </a:highlight>
              </a:rPr>
              <a:t>alpha_init</a:t>
            </a:r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*</a:t>
            </a:r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800" dirty="0" err="1">
                <a:solidFill>
                  <a:srgbClr val="000000"/>
                </a:solidFill>
                <a:highlight>
                  <a:srgbClr val="FFFFFF"/>
                </a:highlight>
              </a:rPr>
              <a:t>math</a:t>
            </a:r>
            <a:r>
              <a:rPr lang="pt-BR" sz="8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800" b="1" dirty="0" err="1">
                <a:solidFill>
                  <a:srgbClr val="880088"/>
                </a:solidFill>
                <a:highlight>
                  <a:srgbClr val="FFFFFF"/>
                </a:highlight>
              </a:rPr>
              <a:t>pow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800" dirty="0" err="1">
                <a:solidFill>
                  <a:srgbClr val="000000"/>
                </a:solidFill>
                <a:highlight>
                  <a:srgbClr val="FFFFFF"/>
                </a:highlight>
              </a:rPr>
              <a:t>drop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800" dirty="0" err="1">
                <a:solidFill>
                  <a:srgbClr val="000000"/>
                </a:solidFill>
                <a:highlight>
                  <a:srgbClr val="FFFFFF"/>
                </a:highlight>
              </a:rPr>
              <a:t>math</a:t>
            </a:r>
            <a:r>
              <a:rPr lang="pt-BR" sz="8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800" dirty="0" err="1">
                <a:solidFill>
                  <a:srgbClr val="000000"/>
                </a:solidFill>
                <a:highlight>
                  <a:srgbClr val="FFFFFF"/>
                </a:highlight>
              </a:rPr>
              <a:t>floor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((</a:t>
            </a:r>
            <a:r>
              <a:rPr lang="pt-BR" sz="80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t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)/</a:t>
            </a:r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beta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))</a:t>
            </a:r>
            <a:endParaRPr lang="pt-BR" sz="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pt-BR" sz="8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 alpha</a:t>
            </a:r>
            <a:endParaRPr lang="pt-BR" sz="800" dirty="0"/>
          </a:p>
        </p:txBody>
      </p:sp>
      <p:sp>
        <p:nvSpPr>
          <p:cNvPr id="15" name="Espaço Reservado para Conteúdo 2">
            <a:extLst>
              <a:ext uri="{FF2B5EF4-FFF2-40B4-BE49-F238E27FC236}">
                <a16:creationId xmlns:a16="http://schemas.microsoft.com/office/drawing/2014/main" id="{239AA1F2-5E3F-7BEB-1556-BB737E1310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3445" y="1825624"/>
            <a:ext cx="3969351" cy="5032375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sz="2800" dirty="0"/>
              <a:t>O caminho com </a:t>
            </a:r>
            <a:r>
              <a:rPr lang="pt-BR" sz="2800" b="1" i="1" dirty="0"/>
              <a:t>decaimento gradual </a:t>
            </a:r>
            <a:r>
              <a:rPr lang="pt-BR" sz="2800" dirty="0"/>
              <a:t>também não é regular para o ponto de mínimo.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dirty="0"/>
              <a:t>Ele a</a:t>
            </a:r>
            <a:r>
              <a:rPr lang="pt-BR" sz="2800" dirty="0"/>
              <a:t>presenta </a:t>
            </a:r>
            <a:r>
              <a:rPr lang="pt-BR" sz="2800" b="1" i="1" dirty="0"/>
              <a:t>algumas mudanças de direção</a:t>
            </a:r>
            <a:r>
              <a:rPr lang="pt-BR" sz="2800" dirty="0"/>
              <a:t> ao longo do caminho.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dirty="0"/>
              <a:t>O passo não influencia na direção, apenas no tamanho do deslocamento. </a:t>
            </a:r>
            <a:endParaRPr lang="pt-BR" sz="2800" dirty="0"/>
          </a:p>
        </p:txBody>
      </p:sp>
      <p:sp>
        <p:nvSpPr>
          <p:cNvPr id="18" name="TextBox 7">
            <a:extLst>
              <a:ext uri="{FF2B5EF4-FFF2-40B4-BE49-F238E27FC236}">
                <a16:creationId xmlns:a16="http://schemas.microsoft.com/office/drawing/2014/main" id="{E442B2E9-3D88-DFD3-E99D-F5C7DD986DCA}"/>
              </a:ext>
            </a:extLst>
          </p:cNvPr>
          <p:cNvSpPr txBox="1"/>
          <p:nvPr/>
        </p:nvSpPr>
        <p:spPr>
          <a:xfrm>
            <a:off x="9341636" y="6597096"/>
            <a:ext cx="28990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hlinkClick r:id="rId8"/>
              </a:rPr>
              <a:t>Exemplo: </a:t>
            </a:r>
            <a:r>
              <a:rPr lang="pt-BR" sz="1200" dirty="0" err="1">
                <a:hlinkClick r:id="rId8"/>
              </a:rPr>
              <a:t>gde_com_redução_gradual.ipynb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34010879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FC6600-DEC0-B4A2-D13C-D4016F1FB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de redução programada com GDE</a:t>
            </a:r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C9DE8AF1-A842-9D71-1CC8-28F862E816A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79" r="8947" b="2656"/>
          <a:stretch/>
        </p:blipFill>
        <p:spPr>
          <a:xfrm>
            <a:off x="5548638" y="1879026"/>
            <a:ext cx="2426907" cy="2419249"/>
          </a:xfrm>
          <a:prstGeom prst="rect">
            <a:avLst/>
          </a:prstGeom>
        </p:spPr>
      </p:pic>
      <p:pic>
        <p:nvPicPr>
          <p:cNvPr id="5" name="Picture 10">
            <a:extLst>
              <a:ext uri="{FF2B5EF4-FFF2-40B4-BE49-F238E27FC236}">
                <a16:creationId xmlns:a16="http://schemas.microsoft.com/office/drawing/2014/main" id="{F78E7DEF-7734-D99E-0342-DD800946C13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97" r="9413" b="4577"/>
          <a:stretch/>
        </p:blipFill>
        <p:spPr>
          <a:xfrm>
            <a:off x="2790490" y="1875812"/>
            <a:ext cx="2501738" cy="2414463"/>
          </a:xfrm>
          <a:prstGeom prst="rect">
            <a:avLst/>
          </a:prstGeom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6E6CD326-3A16-EA54-BA43-F3EECE9E7143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82" r="9437" b="2629"/>
          <a:stretch/>
        </p:blipFill>
        <p:spPr>
          <a:xfrm>
            <a:off x="99203" y="1857859"/>
            <a:ext cx="2447809" cy="2440416"/>
          </a:xfrm>
          <a:prstGeom prst="rect">
            <a:avLst/>
          </a:prstGeom>
        </p:spPr>
      </p:pic>
      <p:sp>
        <p:nvSpPr>
          <p:cNvPr id="7" name="Right Arrow 5">
            <a:extLst>
              <a:ext uri="{FF2B5EF4-FFF2-40B4-BE49-F238E27FC236}">
                <a16:creationId xmlns:a16="http://schemas.microsoft.com/office/drawing/2014/main" id="{646C8848-ECB5-43A8-887E-6C6224DA20CE}"/>
              </a:ext>
            </a:extLst>
          </p:cNvPr>
          <p:cNvSpPr/>
          <p:nvPr/>
        </p:nvSpPr>
        <p:spPr>
          <a:xfrm>
            <a:off x="2559944" y="2953402"/>
            <a:ext cx="230546" cy="2493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ight Arrow 9">
            <a:extLst>
              <a:ext uri="{FF2B5EF4-FFF2-40B4-BE49-F238E27FC236}">
                <a16:creationId xmlns:a16="http://schemas.microsoft.com/office/drawing/2014/main" id="{E3175E18-3692-B822-9276-B519FA351945}"/>
              </a:ext>
            </a:extLst>
          </p:cNvPr>
          <p:cNvSpPr/>
          <p:nvPr/>
        </p:nvSpPr>
        <p:spPr>
          <a:xfrm>
            <a:off x="5305160" y="2953402"/>
            <a:ext cx="230546" cy="2493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068310-215C-317B-267D-CA3C444CE0D0}"/>
              </a:ext>
            </a:extLst>
          </p:cNvPr>
          <p:cNvSpPr txBox="1"/>
          <p:nvPr/>
        </p:nvSpPr>
        <p:spPr>
          <a:xfrm>
            <a:off x="227407" y="1509354"/>
            <a:ext cx="24478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/>
              <a:t>Sem redução gradual</a:t>
            </a:r>
          </a:p>
        </p:txBody>
      </p:sp>
      <p:sp>
        <p:nvSpPr>
          <p:cNvPr id="10" name="TextBox 11">
            <a:extLst>
              <a:ext uri="{FF2B5EF4-FFF2-40B4-BE49-F238E27FC236}">
                <a16:creationId xmlns:a16="http://schemas.microsoft.com/office/drawing/2014/main" id="{450AFFF9-22CC-9859-7E00-7B8E3941F4B9}"/>
              </a:ext>
            </a:extLst>
          </p:cNvPr>
          <p:cNvSpPr txBox="1"/>
          <p:nvPr/>
        </p:nvSpPr>
        <p:spPr>
          <a:xfrm>
            <a:off x="5675635" y="1550063"/>
            <a:ext cx="24478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/>
              <a:t>Com redução gradual</a:t>
            </a:r>
          </a:p>
        </p:txBody>
      </p:sp>
      <p:pic>
        <p:nvPicPr>
          <p:cNvPr id="12" name="Picture 13">
            <a:extLst>
              <a:ext uri="{FF2B5EF4-FFF2-40B4-BE49-F238E27FC236}">
                <a16:creationId xmlns:a16="http://schemas.microsoft.com/office/drawing/2014/main" id="{00D43F0F-39F1-EC1E-61E5-33F4E9C254A4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7" t="7344" r="9385" b="3733"/>
          <a:stretch/>
        </p:blipFill>
        <p:spPr>
          <a:xfrm>
            <a:off x="5538600" y="4382521"/>
            <a:ext cx="2436946" cy="2453928"/>
          </a:xfrm>
          <a:prstGeom prst="rect">
            <a:avLst/>
          </a:prstGeom>
        </p:spPr>
      </p:pic>
      <p:pic>
        <p:nvPicPr>
          <p:cNvPr id="13" name="Picture 14">
            <a:extLst>
              <a:ext uri="{FF2B5EF4-FFF2-40B4-BE49-F238E27FC236}">
                <a16:creationId xmlns:a16="http://schemas.microsoft.com/office/drawing/2014/main" id="{ADF16116-0DAB-0C62-94B9-3C0073F9E748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79" r="9397" b="3612"/>
          <a:stretch/>
        </p:blipFill>
        <p:spPr>
          <a:xfrm>
            <a:off x="99202" y="4398980"/>
            <a:ext cx="2447810" cy="2421010"/>
          </a:xfrm>
          <a:prstGeom prst="rect">
            <a:avLst/>
          </a:prstGeom>
        </p:spPr>
      </p:pic>
      <p:sp>
        <p:nvSpPr>
          <p:cNvPr id="14" name="Retângulo 13">
            <a:extLst>
              <a:ext uri="{FF2B5EF4-FFF2-40B4-BE49-F238E27FC236}">
                <a16:creationId xmlns:a16="http://schemas.microsoft.com/office/drawing/2014/main" id="{E57C527A-0756-EBDB-9504-B3DF44D98DF4}"/>
              </a:ext>
            </a:extLst>
          </p:cNvPr>
          <p:cNvSpPr/>
          <p:nvPr/>
        </p:nvSpPr>
        <p:spPr>
          <a:xfrm>
            <a:off x="2632216" y="5171714"/>
            <a:ext cx="312862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800" dirty="0">
                <a:solidFill>
                  <a:srgbClr val="008000"/>
                </a:solidFill>
                <a:highlight>
                  <a:srgbClr val="FFFFFF"/>
                </a:highlight>
              </a:rPr>
              <a:t># </a:t>
            </a:r>
            <a:r>
              <a:rPr lang="pt-BR" sz="800" dirty="0" err="1">
                <a:solidFill>
                  <a:srgbClr val="008000"/>
                </a:solidFill>
                <a:highlight>
                  <a:srgbClr val="FFFFFF"/>
                </a:highlight>
              </a:rPr>
              <a:t>learning</a:t>
            </a:r>
            <a:r>
              <a:rPr lang="pt-BR" sz="800" dirty="0">
                <a:solidFill>
                  <a:srgbClr val="008000"/>
                </a:solidFill>
                <a:highlight>
                  <a:srgbClr val="FFFFFF"/>
                </a:highlight>
              </a:rPr>
              <a:t> schedule: Gradual </a:t>
            </a:r>
            <a:r>
              <a:rPr lang="pt-BR" sz="800" dirty="0" err="1">
                <a:solidFill>
                  <a:srgbClr val="008000"/>
                </a:solidFill>
                <a:highlight>
                  <a:srgbClr val="FFFFFF"/>
                </a:highlight>
              </a:rPr>
              <a:t>decay</a:t>
            </a:r>
            <a:r>
              <a:rPr lang="pt-BR" sz="800" dirty="0">
                <a:solidFill>
                  <a:srgbClr val="008000"/>
                </a:solidFill>
                <a:highlight>
                  <a:srgbClr val="FFFFFF"/>
                </a:highlight>
              </a:rPr>
              <a:t>.</a:t>
            </a:r>
            <a:endParaRPr lang="pt-BR" sz="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8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def</a:t>
            </a:r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800" dirty="0" err="1">
                <a:solidFill>
                  <a:srgbClr val="FF00FF"/>
                </a:solidFill>
                <a:highlight>
                  <a:srgbClr val="FFFFFF"/>
                </a:highlight>
              </a:rPr>
              <a:t>stepDecay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800" dirty="0" err="1">
                <a:solidFill>
                  <a:srgbClr val="000000"/>
                </a:solidFill>
                <a:highlight>
                  <a:srgbClr val="FFFFFF"/>
                </a:highlight>
              </a:rPr>
              <a:t>alpha_init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 t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 beta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800" b="1" dirty="0">
                <a:solidFill>
                  <a:srgbClr val="FF0000"/>
                </a:solidFill>
                <a:highlight>
                  <a:srgbClr val="FFFFFF"/>
                </a:highlight>
              </a:rPr>
              <a:t>6</a:t>
            </a:r>
            <a:r>
              <a:rPr lang="pt-BR" sz="800" dirty="0">
                <a:solidFill>
                  <a:srgbClr val="FF0000"/>
                </a:solidFill>
                <a:highlight>
                  <a:srgbClr val="FFFFFF"/>
                </a:highlight>
              </a:rPr>
              <a:t>.0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800" dirty="0" err="1">
                <a:solidFill>
                  <a:srgbClr val="000000"/>
                </a:solidFill>
                <a:highlight>
                  <a:srgbClr val="FFFFFF"/>
                </a:highlight>
              </a:rPr>
              <a:t>drop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800" dirty="0">
                <a:solidFill>
                  <a:srgbClr val="FF0000"/>
                </a:solidFill>
                <a:highlight>
                  <a:srgbClr val="FFFFFF"/>
                </a:highlight>
              </a:rPr>
              <a:t>0.5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):</a:t>
            </a:r>
            <a:endParaRPr lang="pt-BR" sz="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pt-BR" sz="800" dirty="0">
                <a:solidFill>
                  <a:srgbClr val="FF8000"/>
                </a:solidFill>
                <a:highlight>
                  <a:srgbClr val="FFFFFF"/>
                </a:highlight>
              </a:rPr>
              <a:t>'''Gradual </a:t>
            </a:r>
            <a:r>
              <a:rPr lang="pt-BR" sz="800" dirty="0" err="1">
                <a:solidFill>
                  <a:srgbClr val="FF8000"/>
                </a:solidFill>
                <a:highlight>
                  <a:srgbClr val="FFFFFF"/>
                </a:highlight>
              </a:rPr>
              <a:t>decay</a:t>
            </a:r>
            <a:r>
              <a:rPr lang="pt-BR" sz="800" dirty="0">
                <a:solidFill>
                  <a:srgbClr val="FF8000"/>
                </a:solidFill>
                <a:highlight>
                  <a:srgbClr val="FFFFFF"/>
                </a:highlight>
              </a:rPr>
              <a:t>.'''</a:t>
            </a:r>
            <a:endParaRPr lang="pt-BR" sz="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    alpha 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800" dirty="0" err="1">
                <a:solidFill>
                  <a:srgbClr val="000000"/>
                </a:solidFill>
                <a:highlight>
                  <a:srgbClr val="FFFFFF"/>
                </a:highlight>
              </a:rPr>
              <a:t>alpha_init</a:t>
            </a:r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*</a:t>
            </a:r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800" dirty="0" err="1">
                <a:solidFill>
                  <a:srgbClr val="000000"/>
                </a:solidFill>
                <a:highlight>
                  <a:srgbClr val="FFFFFF"/>
                </a:highlight>
              </a:rPr>
              <a:t>math</a:t>
            </a:r>
            <a:r>
              <a:rPr lang="pt-BR" sz="8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800" b="1" dirty="0" err="1">
                <a:solidFill>
                  <a:srgbClr val="880088"/>
                </a:solidFill>
                <a:highlight>
                  <a:srgbClr val="FFFFFF"/>
                </a:highlight>
              </a:rPr>
              <a:t>pow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800" dirty="0" err="1">
                <a:solidFill>
                  <a:srgbClr val="000000"/>
                </a:solidFill>
                <a:highlight>
                  <a:srgbClr val="FFFFFF"/>
                </a:highlight>
              </a:rPr>
              <a:t>drop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800" dirty="0" err="1">
                <a:solidFill>
                  <a:srgbClr val="000000"/>
                </a:solidFill>
                <a:highlight>
                  <a:srgbClr val="FFFFFF"/>
                </a:highlight>
              </a:rPr>
              <a:t>math</a:t>
            </a:r>
            <a:r>
              <a:rPr lang="pt-BR" sz="8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800" dirty="0" err="1">
                <a:solidFill>
                  <a:srgbClr val="000000"/>
                </a:solidFill>
                <a:highlight>
                  <a:srgbClr val="FFFFFF"/>
                </a:highlight>
              </a:rPr>
              <a:t>floor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((</a:t>
            </a:r>
            <a:r>
              <a:rPr lang="pt-BR" sz="80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t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)/</a:t>
            </a:r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beta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))</a:t>
            </a:r>
            <a:endParaRPr lang="pt-BR" sz="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pt-BR" sz="8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 alpha</a:t>
            </a:r>
            <a:endParaRPr lang="pt-BR" sz="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Espaço Reservado para Conteúdo 2">
                <a:extLst>
                  <a:ext uri="{FF2B5EF4-FFF2-40B4-BE49-F238E27FC236}">
                    <a16:creationId xmlns:a16="http://schemas.microsoft.com/office/drawing/2014/main" id="{239AA1F2-5E3F-7BEB-1556-BB737E13103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123445" y="1825624"/>
                <a:ext cx="3969351" cy="5032375"/>
              </a:xfrm>
            </p:spPr>
            <p:txBody>
              <a:bodyPr>
                <a:normAutofit lnSpcReduction="10000"/>
              </a:bodyPr>
              <a:lstStyle/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pt-BR" sz="2800" dirty="0"/>
                  <a:t>Porém, a </a:t>
                </a:r>
                <a:r>
                  <a:rPr lang="pt-BR" sz="2800" b="1" i="1" dirty="0"/>
                  <a:t>oscilação em torno do mínimo é bastante reduzida </a:t>
                </a:r>
                <a:r>
                  <a:rPr lang="pt-BR" sz="2800" dirty="0"/>
                  <a:t>devido à </a:t>
                </a:r>
                <a:r>
                  <a:rPr lang="pt-BR" sz="2800" b="1" i="1" dirty="0"/>
                  <a:t>diminuição gradual </a:t>
                </a:r>
                <a:r>
                  <a:rPr lang="pt-BR" sz="2800" dirty="0"/>
                  <a:t>do passo de aprendizagem, </a:t>
                </a:r>
                <a14:m>
                  <m:oMath xmlns:m="http://schemas.openxmlformats.org/officeDocument/2006/math">
                    <m:r>
                      <a:rPr lang="pt-BR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pt-BR" sz="2800" dirty="0"/>
                  <a:t>.</a:t>
                </a: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pt-BR" sz="2800" dirty="0"/>
                  <a:t>Conseguimos visualizar melhor o efeito da redução de </a:t>
                </a:r>
                <a14:m>
                  <m:oMath xmlns:m="http://schemas.openxmlformats.org/officeDocument/2006/math">
                    <m:r>
                      <a:rPr lang="pt-BR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pt-BR" sz="2800" dirty="0"/>
                  <a:t> nas figuras que mostram os elementos do vetor gradiente.</a:t>
                </a:r>
              </a:p>
            </p:txBody>
          </p:sp>
        </mc:Choice>
        <mc:Fallback xmlns="">
          <p:sp>
            <p:nvSpPr>
              <p:cNvPr id="15" name="Espaço Reservado para Conteúdo 2">
                <a:extLst>
                  <a:ext uri="{FF2B5EF4-FFF2-40B4-BE49-F238E27FC236}">
                    <a16:creationId xmlns:a16="http://schemas.microsoft.com/office/drawing/2014/main" id="{239AA1F2-5E3F-7BEB-1556-BB737E1310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23445" y="1825624"/>
                <a:ext cx="3969351" cy="5032375"/>
              </a:xfrm>
              <a:blipFill>
                <a:blip r:embed="rId8"/>
                <a:stretch>
                  <a:fillRect l="-2765" t="-1937" r="-506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2">
            <a:extLst>
              <a:ext uri="{FF2B5EF4-FFF2-40B4-BE49-F238E27FC236}">
                <a16:creationId xmlns:a16="http://schemas.microsoft.com/office/drawing/2014/main" id="{3BFE194A-0346-7D7C-F6E3-8EDC2A897055}"/>
              </a:ext>
            </a:extLst>
          </p:cNvPr>
          <p:cNvSpPr txBox="1"/>
          <p:nvPr/>
        </p:nvSpPr>
        <p:spPr>
          <a:xfrm>
            <a:off x="2972623" y="1511122"/>
            <a:ext cx="24478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/>
              <a:t>Redução gradual por degraus</a:t>
            </a:r>
          </a:p>
        </p:txBody>
      </p:sp>
    </p:spTree>
    <p:extLst>
      <p:ext uri="{BB962C8B-B14F-4D97-AF65-F5344CB8AC3E}">
        <p14:creationId xmlns:p14="http://schemas.microsoft.com/office/powerpoint/2010/main" val="19261922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FC6600-DEC0-B4A2-D13C-D4016F1FB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de redução programada com GDE</a:t>
            </a:r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C9DE8AF1-A842-9D71-1CC8-28F862E816A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79" r="8947" b="2656"/>
          <a:stretch/>
        </p:blipFill>
        <p:spPr>
          <a:xfrm>
            <a:off x="5548638" y="1879026"/>
            <a:ext cx="2426907" cy="2419249"/>
          </a:xfrm>
          <a:prstGeom prst="rect">
            <a:avLst/>
          </a:prstGeom>
        </p:spPr>
      </p:pic>
      <p:pic>
        <p:nvPicPr>
          <p:cNvPr id="5" name="Picture 10">
            <a:extLst>
              <a:ext uri="{FF2B5EF4-FFF2-40B4-BE49-F238E27FC236}">
                <a16:creationId xmlns:a16="http://schemas.microsoft.com/office/drawing/2014/main" id="{F78E7DEF-7734-D99E-0342-DD800946C13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97" r="9413" b="4577"/>
          <a:stretch/>
        </p:blipFill>
        <p:spPr>
          <a:xfrm>
            <a:off x="2790490" y="1875812"/>
            <a:ext cx="2501738" cy="2414463"/>
          </a:xfrm>
          <a:prstGeom prst="rect">
            <a:avLst/>
          </a:prstGeom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6E6CD326-3A16-EA54-BA43-F3EECE9E7143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82" r="9437" b="2629"/>
          <a:stretch/>
        </p:blipFill>
        <p:spPr>
          <a:xfrm>
            <a:off x="99203" y="1857859"/>
            <a:ext cx="2447809" cy="2440416"/>
          </a:xfrm>
          <a:prstGeom prst="rect">
            <a:avLst/>
          </a:prstGeom>
        </p:spPr>
      </p:pic>
      <p:sp>
        <p:nvSpPr>
          <p:cNvPr id="7" name="Right Arrow 5">
            <a:extLst>
              <a:ext uri="{FF2B5EF4-FFF2-40B4-BE49-F238E27FC236}">
                <a16:creationId xmlns:a16="http://schemas.microsoft.com/office/drawing/2014/main" id="{646C8848-ECB5-43A8-887E-6C6224DA20CE}"/>
              </a:ext>
            </a:extLst>
          </p:cNvPr>
          <p:cNvSpPr/>
          <p:nvPr/>
        </p:nvSpPr>
        <p:spPr>
          <a:xfrm>
            <a:off x="2559944" y="2953402"/>
            <a:ext cx="230546" cy="2493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ight Arrow 9">
            <a:extLst>
              <a:ext uri="{FF2B5EF4-FFF2-40B4-BE49-F238E27FC236}">
                <a16:creationId xmlns:a16="http://schemas.microsoft.com/office/drawing/2014/main" id="{E3175E18-3692-B822-9276-B519FA351945}"/>
              </a:ext>
            </a:extLst>
          </p:cNvPr>
          <p:cNvSpPr/>
          <p:nvPr/>
        </p:nvSpPr>
        <p:spPr>
          <a:xfrm>
            <a:off x="5305160" y="2953402"/>
            <a:ext cx="230546" cy="2493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068310-215C-317B-267D-CA3C444CE0D0}"/>
              </a:ext>
            </a:extLst>
          </p:cNvPr>
          <p:cNvSpPr txBox="1"/>
          <p:nvPr/>
        </p:nvSpPr>
        <p:spPr>
          <a:xfrm>
            <a:off x="227407" y="1509354"/>
            <a:ext cx="24478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/>
              <a:t>Sem redução gradual</a:t>
            </a:r>
          </a:p>
        </p:txBody>
      </p:sp>
      <p:sp>
        <p:nvSpPr>
          <p:cNvPr id="10" name="TextBox 11">
            <a:extLst>
              <a:ext uri="{FF2B5EF4-FFF2-40B4-BE49-F238E27FC236}">
                <a16:creationId xmlns:a16="http://schemas.microsoft.com/office/drawing/2014/main" id="{450AFFF9-22CC-9859-7E00-7B8E3941F4B9}"/>
              </a:ext>
            </a:extLst>
          </p:cNvPr>
          <p:cNvSpPr txBox="1"/>
          <p:nvPr/>
        </p:nvSpPr>
        <p:spPr>
          <a:xfrm>
            <a:off x="5675635" y="1550063"/>
            <a:ext cx="24478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/>
              <a:t>Com redução gradual</a:t>
            </a:r>
          </a:p>
        </p:txBody>
      </p:sp>
      <p:pic>
        <p:nvPicPr>
          <p:cNvPr id="12" name="Picture 13">
            <a:extLst>
              <a:ext uri="{FF2B5EF4-FFF2-40B4-BE49-F238E27FC236}">
                <a16:creationId xmlns:a16="http://schemas.microsoft.com/office/drawing/2014/main" id="{00D43F0F-39F1-EC1E-61E5-33F4E9C254A4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7" t="7344" r="9385" b="3733"/>
          <a:stretch/>
        </p:blipFill>
        <p:spPr>
          <a:xfrm>
            <a:off x="5538600" y="4382521"/>
            <a:ext cx="2436946" cy="2453928"/>
          </a:xfrm>
          <a:prstGeom prst="rect">
            <a:avLst/>
          </a:prstGeom>
        </p:spPr>
      </p:pic>
      <p:pic>
        <p:nvPicPr>
          <p:cNvPr id="13" name="Picture 14">
            <a:extLst>
              <a:ext uri="{FF2B5EF4-FFF2-40B4-BE49-F238E27FC236}">
                <a16:creationId xmlns:a16="http://schemas.microsoft.com/office/drawing/2014/main" id="{ADF16116-0DAB-0C62-94B9-3C0073F9E748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79" r="9397" b="3612"/>
          <a:stretch/>
        </p:blipFill>
        <p:spPr>
          <a:xfrm>
            <a:off x="99202" y="4398980"/>
            <a:ext cx="2447810" cy="2421010"/>
          </a:xfrm>
          <a:prstGeom prst="rect">
            <a:avLst/>
          </a:prstGeom>
        </p:spPr>
      </p:pic>
      <p:sp>
        <p:nvSpPr>
          <p:cNvPr id="14" name="Retângulo 13">
            <a:extLst>
              <a:ext uri="{FF2B5EF4-FFF2-40B4-BE49-F238E27FC236}">
                <a16:creationId xmlns:a16="http://schemas.microsoft.com/office/drawing/2014/main" id="{E57C527A-0756-EBDB-9504-B3DF44D98DF4}"/>
              </a:ext>
            </a:extLst>
          </p:cNvPr>
          <p:cNvSpPr/>
          <p:nvPr/>
        </p:nvSpPr>
        <p:spPr>
          <a:xfrm>
            <a:off x="2632216" y="5171714"/>
            <a:ext cx="312862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800" dirty="0">
                <a:solidFill>
                  <a:srgbClr val="008000"/>
                </a:solidFill>
                <a:highlight>
                  <a:srgbClr val="FFFFFF"/>
                </a:highlight>
              </a:rPr>
              <a:t># </a:t>
            </a:r>
            <a:r>
              <a:rPr lang="pt-BR" sz="800" dirty="0" err="1">
                <a:solidFill>
                  <a:srgbClr val="008000"/>
                </a:solidFill>
                <a:highlight>
                  <a:srgbClr val="FFFFFF"/>
                </a:highlight>
              </a:rPr>
              <a:t>learning</a:t>
            </a:r>
            <a:r>
              <a:rPr lang="pt-BR" sz="800" dirty="0">
                <a:solidFill>
                  <a:srgbClr val="008000"/>
                </a:solidFill>
                <a:highlight>
                  <a:srgbClr val="FFFFFF"/>
                </a:highlight>
              </a:rPr>
              <a:t> schedule: Gradual </a:t>
            </a:r>
            <a:r>
              <a:rPr lang="pt-BR" sz="800" dirty="0" err="1">
                <a:solidFill>
                  <a:srgbClr val="008000"/>
                </a:solidFill>
                <a:highlight>
                  <a:srgbClr val="FFFFFF"/>
                </a:highlight>
              </a:rPr>
              <a:t>decay</a:t>
            </a:r>
            <a:r>
              <a:rPr lang="pt-BR" sz="800" dirty="0">
                <a:solidFill>
                  <a:srgbClr val="008000"/>
                </a:solidFill>
                <a:highlight>
                  <a:srgbClr val="FFFFFF"/>
                </a:highlight>
              </a:rPr>
              <a:t>.</a:t>
            </a:r>
            <a:endParaRPr lang="pt-BR" sz="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8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def</a:t>
            </a:r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800" dirty="0" err="1">
                <a:solidFill>
                  <a:srgbClr val="FF00FF"/>
                </a:solidFill>
                <a:highlight>
                  <a:srgbClr val="FFFFFF"/>
                </a:highlight>
              </a:rPr>
              <a:t>stepDecay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800" dirty="0" err="1">
                <a:solidFill>
                  <a:srgbClr val="000000"/>
                </a:solidFill>
                <a:highlight>
                  <a:srgbClr val="FFFFFF"/>
                </a:highlight>
              </a:rPr>
              <a:t>alpha_init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 t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 beta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800" b="1" dirty="0">
                <a:solidFill>
                  <a:srgbClr val="FF0000"/>
                </a:solidFill>
                <a:highlight>
                  <a:srgbClr val="FFFFFF"/>
                </a:highlight>
              </a:rPr>
              <a:t>6</a:t>
            </a:r>
            <a:r>
              <a:rPr lang="pt-BR" sz="800" dirty="0">
                <a:solidFill>
                  <a:srgbClr val="FF0000"/>
                </a:solidFill>
                <a:highlight>
                  <a:srgbClr val="FFFFFF"/>
                </a:highlight>
              </a:rPr>
              <a:t>.0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800" dirty="0" err="1">
                <a:solidFill>
                  <a:srgbClr val="000000"/>
                </a:solidFill>
                <a:highlight>
                  <a:srgbClr val="FFFFFF"/>
                </a:highlight>
              </a:rPr>
              <a:t>drop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800" dirty="0">
                <a:solidFill>
                  <a:srgbClr val="FF0000"/>
                </a:solidFill>
                <a:highlight>
                  <a:srgbClr val="FFFFFF"/>
                </a:highlight>
              </a:rPr>
              <a:t>0.5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):</a:t>
            </a:r>
            <a:endParaRPr lang="pt-BR" sz="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pt-BR" sz="800" dirty="0">
                <a:solidFill>
                  <a:srgbClr val="FF8000"/>
                </a:solidFill>
                <a:highlight>
                  <a:srgbClr val="FFFFFF"/>
                </a:highlight>
              </a:rPr>
              <a:t>'''Gradual </a:t>
            </a:r>
            <a:r>
              <a:rPr lang="pt-BR" sz="800" dirty="0" err="1">
                <a:solidFill>
                  <a:srgbClr val="FF8000"/>
                </a:solidFill>
                <a:highlight>
                  <a:srgbClr val="FFFFFF"/>
                </a:highlight>
              </a:rPr>
              <a:t>decay</a:t>
            </a:r>
            <a:r>
              <a:rPr lang="pt-BR" sz="800" dirty="0">
                <a:solidFill>
                  <a:srgbClr val="FF8000"/>
                </a:solidFill>
                <a:highlight>
                  <a:srgbClr val="FFFFFF"/>
                </a:highlight>
              </a:rPr>
              <a:t>.'''</a:t>
            </a:r>
            <a:endParaRPr lang="pt-BR" sz="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    alpha 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800" dirty="0" err="1">
                <a:solidFill>
                  <a:srgbClr val="000000"/>
                </a:solidFill>
                <a:highlight>
                  <a:srgbClr val="FFFFFF"/>
                </a:highlight>
              </a:rPr>
              <a:t>alpha_init</a:t>
            </a:r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*</a:t>
            </a:r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800" dirty="0" err="1">
                <a:solidFill>
                  <a:srgbClr val="000000"/>
                </a:solidFill>
                <a:highlight>
                  <a:srgbClr val="FFFFFF"/>
                </a:highlight>
              </a:rPr>
              <a:t>math</a:t>
            </a:r>
            <a:r>
              <a:rPr lang="pt-BR" sz="8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800" b="1" dirty="0" err="1">
                <a:solidFill>
                  <a:srgbClr val="880088"/>
                </a:solidFill>
                <a:highlight>
                  <a:srgbClr val="FFFFFF"/>
                </a:highlight>
              </a:rPr>
              <a:t>pow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800" dirty="0" err="1">
                <a:solidFill>
                  <a:srgbClr val="000000"/>
                </a:solidFill>
                <a:highlight>
                  <a:srgbClr val="FFFFFF"/>
                </a:highlight>
              </a:rPr>
              <a:t>drop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800" dirty="0" err="1">
                <a:solidFill>
                  <a:srgbClr val="000000"/>
                </a:solidFill>
                <a:highlight>
                  <a:srgbClr val="FFFFFF"/>
                </a:highlight>
              </a:rPr>
              <a:t>math</a:t>
            </a:r>
            <a:r>
              <a:rPr lang="pt-BR" sz="8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800" dirty="0" err="1">
                <a:solidFill>
                  <a:srgbClr val="000000"/>
                </a:solidFill>
                <a:highlight>
                  <a:srgbClr val="FFFFFF"/>
                </a:highlight>
              </a:rPr>
              <a:t>floor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((</a:t>
            </a:r>
            <a:r>
              <a:rPr lang="pt-BR" sz="80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t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)/</a:t>
            </a:r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beta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))</a:t>
            </a:r>
            <a:endParaRPr lang="pt-BR" sz="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pt-BR" sz="8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 alpha</a:t>
            </a:r>
            <a:endParaRPr lang="pt-BR" sz="800" dirty="0"/>
          </a:p>
        </p:txBody>
      </p:sp>
      <p:sp>
        <p:nvSpPr>
          <p:cNvPr id="15" name="Espaço Reservado para Conteúdo 2">
            <a:extLst>
              <a:ext uri="{FF2B5EF4-FFF2-40B4-BE49-F238E27FC236}">
                <a16:creationId xmlns:a16="http://schemas.microsoft.com/office/drawing/2014/main" id="{239AA1F2-5E3F-7BEB-1556-BB737E1310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3445" y="1825624"/>
            <a:ext cx="3969351" cy="5032375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sz="2800" b="1" dirty="0"/>
              <a:t>Conclusão</a:t>
            </a:r>
            <a:r>
              <a:rPr lang="pt-BR" sz="2800" dirty="0"/>
              <a:t>: um passo de aprendizagem que tem seu valor reduzido ao longo das iterações de treinamento permite que que versões estocásticas do gradiente descendente se estabilizem próximo ao ponto de mínimo global.</a:t>
            </a:r>
          </a:p>
        </p:txBody>
      </p:sp>
      <p:sp>
        <p:nvSpPr>
          <p:cNvPr id="16" name="TextBox 12">
            <a:extLst>
              <a:ext uri="{FF2B5EF4-FFF2-40B4-BE49-F238E27FC236}">
                <a16:creationId xmlns:a16="http://schemas.microsoft.com/office/drawing/2014/main" id="{3BFE194A-0346-7D7C-F6E3-8EDC2A897055}"/>
              </a:ext>
            </a:extLst>
          </p:cNvPr>
          <p:cNvSpPr txBox="1"/>
          <p:nvPr/>
        </p:nvSpPr>
        <p:spPr>
          <a:xfrm>
            <a:off x="2972623" y="1511122"/>
            <a:ext cx="24478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/>
              <a:t>Redução gradual por degraus</a:t>
            </a:r>
          </a:p>
        </p:txBody>
      </p:sp>
    </p:spTree>
    <p:extLst>
      <p:ext uri="{BB962C8B-B14F-4D97-AF65-F5344CB8AC3E}">
        <p14:creationId xmlns:p14="http://schemas.microsoft.com/office/powerpoint/2010/main" val="36294855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Tarefas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1145254" cy="5032376"/>
          </a:xfrm>
        </p:spPr>
        <p:txBody>
          <a:bodyPr/>
          <a:lstStyle/>
          <a:p>
            <a:r>
              <a:rPr lang="pt-BR" b="1" dirty="0"/>
              <a:t>Quiz</a:t>
            </a:r>
            <a:r>
              <a:rPr lang="pt-BR" dirty="0"/>
              <a:t>: “</a:t>
            </a:r>
            <a:r>
              <a:rPr lang="pt-BR" i="1" dirty="0"/>
              <a:t>T319 - Quiz - Regressão: Parte III</a:t>
            </a:r>
            <a:r>
              <a:rPr lang="pt-BR" dirty="0"/>
              <a:t>” que se encontra no MS Teams.</a:t>
            </a:r>
          </a:p>
          <a:p>
            <a:r>
              <a:rPr lang="pt-BR" b="1" dirty="0"/>
              <a:t>Exercício Prático</a:t>
            </a:r>
            <a:r>
              <a:rPr lang="pt-BR" dirty="0"/>
              <a:t>: </a:t>
            </a:r>
            <a:r>
              <a:rPr lang="pt-BR" b="1" dirty="0">
                <a:hlinkClick r:id="rId3"/>
              </a:rPr>
              <a:t>Laboratório #4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Pode ser acessado através do link acima (Google </a:t>
            </a:r>
            <a:r>
              <a:rPr lang="pt-BR" dirty="0" err="1"/>
              <a:t>Colab</a:t>
            </a:r>
            <a:r>
              <a:rPr lang="pt-BR" dirty="0"/>
              <a:t>) ou no GitHub.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Vídeo explicando o laboratório: Arquivos </a:t>
            </a:r>
            <a:r>
              <a:rPr lang="pt-BR"/>
              <a:t>-&gt; Recordings -&gt; </a:t>
            </a:r>
            <a:r>
              <a:rPr lang="pt-BR" dirty="0"/>
              <a:t>Laboratório #4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Se atentem aos prazos de entrega.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>
                <a:hlinkClick r:id="rId4"/>
              </a:rPr>
              <a:t>Instruções para resolução e entrega dos laboratórios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490933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Obrigado!</a:t>
            </a:r>
          </a:p>
        </p:txBody>
      </p:sp>
    </p:spTree>
    <p:extLst>
      <p:ext uri="{BB962C8B-B14F-4D97-AF65-F5344CB8AC3E}">
        <p14:creationId xmlns:p14="http://schemas.microsoft.com/office/powerpoint/2010/main" val="3098725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Nenhuma descrição de foto disponível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886" y="201872"/>
            <a:ext cx="2856519" cy="2856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Eric Jang: Machine Learning Mem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3407" y="100064"/>
            <a:ext cx="3676745" cy="3174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machine learning meme | Programmer humor, Silly memes, Original meme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0501" y="402472"/>
            <a:ext cx="2780309" cy="3136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From Hello world to directly Machine Learning? : ProgrammerHumor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777" y="3274522"/>
            <a:ext cx="2560736" cy="3380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25+ Best Machine Learning Memes | Know Memes, Imgur Memes, Artificial  Intelligence Memes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0670" y="3792114"/>
            <a:ext cx="3377487" cy="2713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The Role of Mathematics in Machine Learning | by Balaka Biswas | Level Up  Codi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0152" y="3538660"/>
            <a:ext cx="3329401" cy="3220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7579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A549E3-7E5B-04E3-09ED-A7C3171C6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Escolha do passo de aprendizagem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3323DEB1-E32D-5111-52A9-A936D5B1877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693790" y="1825624"/>
                <a:ext cx="6306533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Conforme nós vimos antes, no gradiente descendente, o </a:t>
                </a:r>
                <a:r>
                  <a:rPr lang="pt-BR" b="1" i="1" dirty="0">
                    <a:solidFill>
                      <a:srgbClr val="FF0000"/>
                    </a:solidFill>
                  </a:rPr>
                  <a:t>negativo</a:t>
                </a:r>
                <a:r>
                  <a:rPr lang="pt-BR" dirty="0"/>
                  <a:t> do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vetor gradiente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𝛻</m:t>
                    </m:r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pt-BR" dirty="0"/>
                  <a:t>, dá 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direção </a:t>
                </a:r>
                <a:r>
                  <a:rPr lang="pt-BR" b="1" i="1" dirty="0">
                    <a:solidFill>
                      <a:srgbClr val="00B050"/>
                    </a:solidFill>
                    <a:effectLst/>
                  </a:rPr>
                  <a:t>de decrescimento mais rápido de uma função</a:t>
                </a:r>
                <a:r>
                  <a:rPr lang="pt-BR" b="0" i="0" dirty="0">
                    <a:effectLst/>
                  </a:rPr>
                  <a:t> a partir de um ponto e sua </a:t>
                </a:r>
                <a:r>
                  <a:rPr lang="pt-BR" b="1" i="1" dirty="0">
                    <a:solidFill>
                      <a:srgbClr val="00B050"/>
                    </a:solidFill>
                    <a:effectLst/>
                  </a:rPr>
                  <a:t>magnitude</a:t>
                </a:r>
                <a:r>
                  <a:rPr lang="pt-BR" b="0" i="0" dirty="0">
                    <a:effectLst/>
                  </a:rPr>
                  <a:t> indica a </a:t>
                </a:r>
                <a:r>
                  <a:rPr lang="pt-BR" b="1" i="1" dirty="0">
                    <a:solidFill>
                      <a:srgbClr val="00B050"/>
                    </a:solidFill>
                    <a:effectLst/>
                  </a:rPr>
                  <a:t>taxa de variação da função</a:t>
                </a:r>
                <a:r>
                  <a:rPr lang="pt-BR" b="0" i="0" dirty="0">
                    <a:effectLst/>
                  </a:rPr>
                  <a:t> nessa direção.</a:t>
                </a:r>
                <a:endParaRPr lang="pt-BR" b="1" i="1" dirty="0">
                  <a:effectLst/>
                </a:endParaRPr>
              </a:p>
              <a:p>
                <a:r>
                  <a:rPr lang="pt-BR" dirty="0"/>
                  <a:t>Porém, ele </a:t>
                </a:r>
                <a:r>
                  <a:rPr lang="pt-BR" b="1" i="1" dirty="0">
                    <a:solidFill>
                      <a:schemeClr val="accent2"/>
                    </a:solidFill>
                  </a:rPr>
                  <a:t>não nos informa a distância até o ponto de máximo</a:t>
                </a:r>
                <a:r>
                  <a:rPr lang="pt-BR" dirty="0"/>
                  <a:t>.</a:t>
                </a:r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3323DEB1-E32D-5111-52A9-A936D5B187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93790" y="1825624"/>
                <a:ext cx="6306533" cy="5032375"/>
              </a:xfrm>
              <a:blipFill>
                <a:blip r:embed="rId2"/>
                <a:stretch>
                  <a:fillRect l="-1739" t="-1937" r="-222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m 3">
            <a:extLst>
              <a:ext uri="{FF2B5EF4-FFF2-40B4-BE49-F238E27FC236}">
                <a16:creationId xmlns:a16="http://schemas.microsoft.com/office/drawing/2014/main" id="{860F9137-10B0-2765-3CAF-0E8F4196E62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746"/>
          <a:stretch/>
        </p:blipFill>
        <p:spPr>
          <a:xfrm>
            <a:off x="191677" y="2780906"/>
            <a:ext cx="5270984" cy="1888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3007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5569" y="2494549"/>
            <a:ext cx="10515600" cy="1325563"/>
          </a:xfrm>
        </p:spPr>
        <p:txBody>
          <a:bodyPr/>
          <a:lstStyle/>
          <a:p>
            <a:pPr algn="ctr"/>
            <a:r>
              <a:rPr lang="pt-BR" dirty="0"/>
              <a:t>FIGURAS</a:t>
            </a:r>
          </a:p>
        </p:txBody>
      </p:sp>
    </p:spTree>
    <p:extLst>
      <p:ext uri="{BB962C8B-B14F-4D97-AF65-F5344CB8AC3E}">
        <p14:creationId xmlns:p14="http://schemas.microsoft.com/office/powerpoint/2010/main" val="17487803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grpSp>
        <p:nvGrpSpPr>
          <p:cNvPr id="4" name="Group 3"/>
          <p:cNvGrpSpPr/>
          <p:nvPr/>
        </p:nvGrpSpPr>
        <p:grpSpPr>
          <a:xfrm>
            <a:off x="5034465" y="3089448"/>
            <a:ext cx="5180001" cy="3048149"/>
            <a:chOff x="5034465" y="3089448"/>
            <a:chExt cx="5180001" cy="3048149"/>
          </a:xfrm>
        </p:grpSpPr>
        <p:sp>
          <p:nvSpPr>
            <p:cNvPr id="5" name="Freeform 4"/>
            <p:cNvSpPr/>
            <p:nvPr/>
          </p:nvSpPr>
          <p:spPr>
            <a:xfrm>
              <a:off x="5178136" y="3647922"/>
              <a:ext cx="4343400" cy="1972366"/>
            </a:xfrm>
            <a:custGeom>
              <a:avLst/>
              <a:gdLst>
                <a:gd name="connsiteX0" fmla="*/ 0 w 4343400"/>
                <a:gd name="connsiteY0" fmla="*/ 0 h 1972366"/>
                <a:gd name="connsiteX1" fmla="*/ 561109 w 4343400"/>
                <a:gd name="connsiteY1" fmla="*/ 1600200 h 1972366"/>
                <a:gd name="connsiteX2" fmla="*/ 1132609 w 4343400"/>
                <a:gd name="connsiteY2" fmla="*/ 914400 h 1972366"/>
                <a:gd name="connsiteX3" fmla="*/ 1756063 w 4343400"/>
                <a:gd name="connsiteY3" fmla="*/ 1963882 h 1972366"/>
                <a:gd name="connsiteX4" fmla="*/ 2389909 w 4343400"/>
                <a:gd name="connsiteY4" fmla="*/ 1402773 h 1972366"/>
                <a:gd name="connsiteX5" fmla="*/ 3917373 w 4343400"/>
                <a:gd name="connsiteY5" fmla="*/ 1278082 h 1972366"/>
                <a:gd name="connsiteX6" fmla="*/ 4343400 w 4343400"/>
                <a:gd name="connsiteY6" fmla="*/ 955964 h 1972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343400" h="1972366">
                  <a:moveTo>
                    <a:pt x="0" y="0"/>
                  </a:moveTo>
                  <a:cubicBezTo>
                    <a:pt x="186170" y="723900"/>
                    <a:pt x="372341" y="1447800"/>
                    <a:pt x="561109" y="1600200"/>
                  </a:cubicBezTo>
                  <a:cubicBezTo>
                    <a:pt x="749877" y="1752600"/>
                    <a:pt x="933450" y="853786"/>
                    <a:pt x="1132609" y="914400"/>
                  </a:cubicBezTo>
                  <a:cubicBezTo>
                    <a:pt x="1331768" y="975014"/>
                    <a:pt x="1546513" y="1882487"/>
                    <a:pt x="1756063" y="1963882"/>
                  </a:cubicBezTo>
                  <a:cubicBezTo>
                    <a:pt x="1965613" y="2045277"/>
                    <a:pt x="2029691" y="1517073"/>
                    <a:pt x="2389909" y="1402773"/>
                  </a:cubicBezTo>
                  <a:cubicBezTo>
                    <a:pt x="2750127" y="1288473"/>
                    <a:pt x="3591791" y="1352550"/>
                    <a:pt x="3917373" y="1278082"/>
                  </a:cubicBezTo>
                  <a:cubicBezTo>
                    <a:pt x="4242955" y="1203614"/>
                    <a:pt x="4158096" y="1046019"/>
                    <a:pt x="4343400" y="955964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6" name="Flowchart: Connector 5"/>
            <p:cNvSpPr/>
            <p:nvPr/>
          </p:nvSpPr>
          <p:spPr>
            <a:xfrm>
              <a:off x="5200996" y="3828637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Flowchart: Connector 6"/>
            <p:cNvSpPr/>
            <p:nvPr/>
          </p:nvSpPr>
          <p:spPr>
            <a:xfrm>
              <a:off x="5271481" y="4110868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Flowchart: Connector 7"/>
            <p:cNvSpPr/>
            <p:nvPr/>
          </p:nvSpPr>
          <p:spPr>
            <a:xfrm>
              <a:off x="5361016" y="4415377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9" name="Flowchart: Connector 8"/>
            <p:cNvSpPr/>
            <p:nvPr/>
          </p:nvSpPr>
          <p:spPr>
            <a:xfrm>
              <a:off x="5452456" y="4712557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0" name="Flowchart: Connector 9"/>
            <p:cNvSpPr/>
            <p:nvPr/>
          </p:nvSpPr>
          <p:spPr>
            <a:xfrm>
              <a:off x="5551516" y="4979257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1" name="Curved Connector 10"/>
            <p:cNvCxnSpPr>
              <a:stCxn id="6" idx="6"/>
              <a:endCxn id="7" idx="7"/>
            </p:cNvCxnSpPr>
            <p:nvPr/>
          </p:nvCxnSpPr>
          <p:spPr>
            <a:xfrm>
              <a:off x="5286721" y="3879395"/>
              <a:ext cx="57931" cy="246340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urved Connector 11"/>
            <p:cNvCxnSpPr>
              <a:stCxn id="7" idx="6"/>
              <a:endCxn id="8" idx="7"/>
            </p:cNvCxnSpPr>
            <p:nvPr/>
          </p:nvCxnSpPr>
          <p:spPr>
            <a:xfrm>
              <a:off x="5357206" y="4161626"/>
              <a:ext cx="76981" cy="268618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urved Connector 12"/>
            <p:cNvCxnSpPr>
              <a:stCxn id="8" idx="6"/>
              <a:endCxn id="9" idx="7"/>
            </p:cNvCxnSpPr>
            <p:nvPr/>
          </p:nvCxnSpPr>
          <p:spPr>
            <a:xfrm>
              <a:off x="5446741" y="4466135"/>
              <a:ext cx="78886" cy="261289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urved Connector 13"/>
            <p:cNvCxnSpPr>
              <a:stCxn id="9" idx="6"/>
              <a:endCxn id="10" idx="7"/>
            </p:cNvCxnSpPr>
            <p:nvPr/>
          </p:nvCxnSpPr>
          <p:spPr>
            <a:xfrm>
              <a:off x="5538181" y="4763315"/>
              <a:ext cx="86506" cy="230809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urved Connector 14"/>
            <p:cNvCxnSpPr>
              <a:stCxn id="10" idx="6"/>
              <a:endCxn id="35" idx="0"/>
            </p:cNvCxnSpPr>
            <p:nvPr/>
          </p:nvCxnSpPr>
          <p:spPr>
            <a:xfrm>
              <a:off x="5637241" y="5030015"/>
              <a:ext cx="147638" cy="185462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Flowchart: Connector 15"/>
            <p:cNvSpPr/>
            <p:nvPr/>
          </p:nvSpPr>
          <p:spPr>
            <a:xfrm>
              <a:off x="9261504" y="4777203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7" name="Flowchart: Connector 16"/>
            <p:cNvSpPr/>
            <p:nvPr/>
          </p:nvSpPr>
          <p:spPr>
            <a:xfrm>
              <a:off x="9118623" y="4842250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8" name="Flowchart: Connector 17"/>
            <p:cNvSpPr/>
            <p:nvPr/>
          </p:nvSpPr>
          <p:spPr>
            <a:xfrm>
              <a:off x="9001472" y="4878719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9" name="Flowchart: Connector 18"/>
            <p:cNvSpPr/>
            <p:nvPr/>
          </p:nvSpPr>
          <p:spPr>
            <a:xfrm>
              <a:off x="8892889" y="4893008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0" name="Flowchart: Connector 19"/>
            <p:cNvSpPr/>
            <p:nvPr/>
          </p:nvSpPr>
          <p:spPr>
            <a:xfrm>
              <a:off x="8793832" y="4897771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1" name="Flowchart: Connector 20"/>
            <p:cNvSpPr/>
            <p:nvPr/>
          </p:nvSpPr>
          <p:spPr>
            <a:xfrm>
              <a:off x="8693814" y="4910425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2" name="Flowchart: Connector 21"/>
            <p:cNvSpPr/>
            <p:nvPr/>
          </p:nvSpPr>
          <p:spPr>
            <a:xfrm>
              <a:off x="8589990" y="4914210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3" name="Curved Connector 22"/>
            <p:cNvCxnSpPr>
              <a:stCxn id="16" idx="0"/>
              <a:endCxn id="17" idx="0"/>
            </p:cNvCxnSpPr>
            <p:nvPr/>
          </p:nvCxnSpPr>
          <p:spPr>
            <a:xfrm rot="16200000" flipH="1" flipV="1">
              <a:off x="9200403" y="4738285"/>
              <a:ext cx="65047" cy="142881"/>
            </a:xfrm>
            <a:prstGeom prst="curvedConnector3">
              <a:avLst>
                <a:gd name="adj1" fmla="val -21964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urved Connector 23"/>
            <p:cNvCxnSpPr>
              <a:stCxn id="17" idx="0"/>
              <a:endCxn id="18" idx="0"/>
            </p:cNvCxnSpPr>
            <p:nvPr/>
          </p:nvCxnSpPr>
          <p:spPr>
            <a:xfrm rot="16200000" flipH="1" flipV="1">
              <a:off x="9084676" y="4801908"/>
              <a:ext cx="36469" cy="117151"/>
            </a:xfrm>
            <a:prstGeom prst="curvedConnector3">
              <a:avLst>
                <a:gd name="adj1" fmla="val -40482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urved Connector 24"/>
            <p:cNvCxnSpPr>
              <a:stCxn id="18" idx="0"/>
              <a:endCxn id="19" idx="0"/>
            </p:cNvCxnSpPr>
            <p:nvPr/>
          </p:nvCxnSpPr>
          <p:spPr>
            <a:xfrm rot="16200000" flipH="1" flipV="1">
              <a:off x="8982899" y="4831571"/>
              <a:ext cx="14289" cy="108583"/>
            </a:xfrm>
            <a:prstGeom prst="curvedConnector3">
              <a:avLst>
                <a:gd name="adj1" fmla="val -799916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urved Connector 25"/>
            <p:cNvCxnSpPr>
              <a:stCxn id="19" idx="0"/>
              <a:endCxn id="20" idx="0"/>
            </p:cNvCxnSpPr>
            <p:nvPr/>
          </p:nvCxnSpPr>
          <p:spPr>
            <a:xfrm rot="16200000" flipH="1" flipV="1">
              <a:off x="8883842" y="4845860"/>
              <a:ext cx="4763" cy="99057"/>
            </a:xfrm>
            <a:prstGeom prst="curvedConnector3">
              <a:avLst>
                <a:gd name="adj1" fmla="val -229976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urved Connector 26"/>
            <p:cNvCxnSpPr>
              <a:stCxn id="20" idx="0"/>
              <a:endCxn id="21" idx="0"/>
            </p:cNvCxnSpPr>
            <p:nvPr/>
          </p:nvCxnSpPr>
          <p:spPr>
            <a:xfrm rot="16200000" flipH="1" flipV="1">
              <a:off x="8780359" y="4854089"/>
              <a:ext cx="12654" cy="100018"/>
            </a:xfrm>
            <a:prstGeom prst="curvedConnector3">
              <a:avLst>
                <a:gd name="adj1" fmla="val -828007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urved Connector 27"/>
            <p:cNvCxnSpPr>
              <a:stCxn id="21" idx="0"/>
              <a:endCxn id="22" idx="0"/>
            </p:cNvCxnSpPr>
            <p:nvPr/>
          </p:nvCxnSpPr>
          <p:spPr>
            <a:xfrm rot="16200000" flipH="1" flipV="1">
              <a:off x="8682872" y="4860405"/>
              <a:ext cx="3785" cy="103824"/>
            </a:xfrm>
            <a:prstGeom prst="curvedConnector3">
              <a:avLst>
                <a:gd name="adj1" fmla="val -276819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5048250" y="3181615"/>
              <a:ext cx="0" cy="262800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rot="5400000">
              <a:off x="7464465" y="3379430"/>
              <a:ext cx="0" cy="486000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Rectangle 30"/>
                <p:cNvSpPr/>
                <p:nvPr/>
              </p:nvSpPr>
              <p:spPr>
                <a:xfrm>
                  <a:off x="5070131" y="3089448"/>
                  <a:ext cx="75322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nl-BE" dirty="0"/>
                </a:p>
              </p:txBody>
            </p:sp>
          </mc:Choice>
          <mc:Fallback xmlns="">
            <p:sp>
              <p:nvSpPr>
                <p:cNvPr id="31" name="Rectangle 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0131" y="3089448"/>
                  <a:ext cx="753220" cy="369332"/>
                </a:xfrm>
                <a:prstGeom prst="rect">
                  <a:avLst/>
                </a:prstGeom>
                <a:blipFill>
                  <a:blip r:embed="rId2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angle 31"/>
                <p:cNvSpPr/>
                <p:nvPr/>
              </p:nvSpPr>
              <p:spPr>
                <a:xfrm>
                  <a:off x="9834234" y="5604557"/>
                  <a:ext cx="38023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oMath>
                    </m:oMathPara>
                  </a14:m>
                  <a:endParaRPr lang="nl-BE" b="1" dirty="0"/>
                </a:p>
              </p:txBody>
            </p:sp>
          </mc:Choice>
          <mc:Fallback xmlns="">
            <p:sp>
              <p:nvSpPr>
                <p:cNvPr id="32" name="Rectangle 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34234" y="5604557"/>
                  <a:ext cx="380232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3" name="Straight Connector 32"/>
            <p:cNvCxnSpPr/>
            <p:nvPr/>
          </p:nvCxnSpPr>
          <p:spPr>
            <a:xfrm>
              <a:off x="5784878" y="5282575"/>
              <a:ext cx="0" cy="54000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6985028" y="5620288"/>
              <a:ext cx="0" cy="18000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Flowchart: Connector 34"/>
            <p:cNvSpPr/>
            <p:nvPr/>
          </p:nvSpPr>
          <p:spPr>
            <a:xfrm>
              <a:off x="5742016" y="5215477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067300" y="5829820"/>
              <a:ext cx="14388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mínimo local</a:t>
              </a:r>
              <a:endParaRPr lang="nl-BE" sz="1400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031541" y="5812790"/>
              <a:ext cx="19355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mínimo global</a:t>
              </a:r>
              <a:endParaRPr lang="nl-BE" sz="1400" dirty="0"/>
            </a:p>
          </p:txBody>
        </p:sp>
        <p:sp>
          <p:nvSpPr>
            <p:cNvPr id="38" name="Flowchart: Connector 37"/>
            <p:cNvSpPr/>
            <p:nvPr/>
          </p:nvSpPr>
          <p:spPr>
            <a:xfrm>
              <a:off x="6932641" y="5558377"/>
              <a:ext cx="85725" cy="101516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8041560" y="4972605"/>
              <a:ext cx="19355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platô</a:t>
              </a:r>
              <a:endParaRPr lang="nl-BE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959237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 64"/>
          <p:cNvGrpSpPr/>
          <p:nvPr/>
        </p:nvGrpSpPr>
        <p:grpSpPr>
          <a:xfrm>
            <a:off x="6426200" y="644806"/>
            <a:ext cx="3578724" cy="4590907"/>
            <a:chOff x="6426200" y="644806"/>
            <a:chExt cx="3578724" cy="4590907"/>
          </a:xfrm>
        </p:grpSpPr>
        <p:grpSp>
          <p:nvGrpSpPr>
            <p:cNvPr id="12" name="Group 11"/>
            <p:cNvGrpSpPr/>
            <p:nvPr/>
          </p:nvGrpSpPr>
          <p:grpSpPr>
            <a:xfrm rot="10800000">
              <a:off x="6769100" y="644806"/>
              <a:ext cx="2806700" cy="4067687"/>
              <a:chOff x="5943600" y="2032000"/>
              <a:chExt cx="2806700" cy="4067687"/>
            </a:xfrm>
          </p:grpSpPr>
          <p:sp>
            <p:nvSpPr>
              <p:cNvPr id="13" name="Oval 12"/>
              <p:cNvSpPr/>
              <p:nvPr/>
            </p:nvSpPr>
            <p:spPr>
              <a:xfrm>
                <a:off x="6012753" y="2032000"/>
                <a:ext cx="2661347" cy="39116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5943600" y="3415504"/>
                <a:ext cx="2806700" cy="26841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</p:grpSp>
        <p:sp>
          <p:nvSpPr>
            <p:cNvPr id="17" name="Flowchart: Connector 16"/>
            <p:cNvSpPr/>
            <p:nvPr/>
          </p:nvSpPr>
          <p:spPr>
            <a:xfrm>
              <a:off x="8115300" y="4669997"/>
              <a:ext cx="85725" cy="101516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6432550" y="2924872"/>
              <a:ext cx="0" cy="1800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H="1">
              <a:off x="6426200" y="4726109"/>
              <a:ext cx="3168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angle 19"/>
                <p:cNvSpPr/>
                <p:nvPr/>
              </p:nvSpPr>
              <p:spPr>
                <a:xfrm>
                  <a:off x="6498442" y="2839619"/>
                  <a:ext cx="75322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nl-BE" dirty="0"/>
                </a:p>
              </p:txBody>
            </p:sp>
          </mc:Choice>
          <mc:Fallback xmlns="">
            <p:sp>
              <p:nvSpPr>
                <p:cNvPr id="20" name="Rectangle 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98442" y="2839619"/>
                  <a:ext cx="753220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Rectangle 20"/>
                <p:cNvSpPr/>
                <p:nvPr/>
              </p:nvSpPr>
              <p:spPr>
                <a:xfrm>
                  <a:off x="9633476" y="4527827"/>
                  <a:ext cx="37144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nl-BE" dirty="0"/>
                </a:p>
              </p:txBody>
            </p:sp>
          </mc:Choice>
          <mc:Fallback xmlns="">
            <p:sp>
              <p:nvSpPr>
                <p:cNvPr id="21" name="Rectangle 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33476" y="4527827"/>
                  <a:ext cx="371448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" name="Straight Connector 26"/>
            <p:cNvCxnSpPr/>
            <p:nvPr/>
          </p:nvCxnSpPr>
          <p:spPr>
            <a:xfrm rot="5400000">
              <a:off x="7396226" y="4599671"/>
              <a:ext cx="252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27"/>
            <p:cNvSpPr/>
            <p:nvPr/>
          </p:nvSpPr>
          <p:spPr>
            <a:xfrm>
              <a:off x="7156540" y="4712493"/>
              <a:ext cx="731372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/>
                <a:t>valor </a:t>
              </a:r>
              <a:r>
                <a:rPr lang="en-US" sz="1400" dirty="0" err="1"/>
                <a:t>inicial</a:t>
              </a:r>
              <a:endParaRPr lang="en-US" sz="1400" dirty="0"/>
            </a:p>
          </p:txBody>
        </p:sp>
        <p:sp>
          <p:nvSpPr>
            <p:cNvPr id="16" name="Flowchart: Connector 15"/>
            <p:cNvSpPr/>
            <p:nvPr/>
          </p:nvSpPr>
          <p:spPr>
            <a:xfrm>
              <a:off x="7479364" y="4422913"/>
              <a:ext cx="85725" cy="10151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8" name="Flowchart: Connector 37"/>
            <p:cNvSpPr/>
            <p:nvPr/>
          </p:nvSpPr>
          <p:spPr>
            <a:xfrm>
              <a:off x="8893031" y="4308697"/>
              <a:ext cx="85725" cy="10151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9" name="Flowchart: Connector 38"/>
            <p:cNvSpPr/>
            <p:nvPr/>
          </p:nvSpPr>
          <p:spPr>
            <a:xfrm>
              <a:off x="7179327" y="4068106"/>
              <a:ext cx="85725" cy="10151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0" name="Flowchart: Connector 39"/>
            <p:cNvSpPr/>
            <p:nvPr/>
          </p:nvSpPr>
          <p:spPr>
            <a:xfrm>
              <a:off x="9243870" y="3774659"/>
              <a:ext cx="85725" cy="10151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1" name="Flowchart: Connector 40"/>
            <p:cNvSpPr/>
            <p:nvPr/>
          </p:nvSpPr>
          <p:spPr>
            <a:xfrm>
              <a:off x="6936439" y="3535844"/>
              <a:ext cx="85725" cy="10151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2" name="Flowchart: Connector 41"/>
            <p:cNvSpPr/>
            <p:nvPr/>
          </p:nvSpPr>
          <p:spPr>
            <a:xfrm>
              <a:off x="9390551" y="3349850"/>
              <a:ext cx="85725" cy="10151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" name="Straight Arrow Connector 2"/>
            <p:cNvCxnSpPr>
              <a:stCxn id="16" idx="6"/>
              <a:endCxn id="38" idx="2"/>
            </p:cNvCxnSpPr>
            <p:nvPr/>
          </p:nvCxnSpPr>
          <p:spPr>
            <a:xfrm flipV="1">
              <a:off x="7565089" y="4359455"/>
              <a:ext cx="1327942" cy="114216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4"/>
            <p:cNvCxnSpPr>
              <a:stCxn id="38" idx="2"/>
              <a:endCxn id="39" idx="6"/>
            </p:cNvCxnSpPr>
            <p:nvPr/>
          </p:nvCxnSpPr>
          <p:spPr>
            <a:xfrm flipH="1" flipV="1">
              <a:off x="7265052" y="4118864"/>
              <a:ext cx="1627979" cy="240591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>
              <a:stCxn id="39" idx="6"/>
              <a:endCxn id="40" idx="2"/>
            </p:cNvCxnSpPr>
            <p:nvPr/>
          </p:nvCxnSpPr>
          <p:spPr>
            <a:xfrm flipV="1">
              <a:off x="7265052" y="3825417"/>
              <a:ext cx="1978818" cy="293447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40" idx="2"/>
              <a:endCxn id="41" idx="6"/>
            </p:cNvCxnSpPr>
            <p:nvPr/>
          </p:nvCxnSpPr>
          <p:spPr>
            <a:xfrm flipH="1" flipV="1">
              <a:off x="7022164" y="3586602"/>
              <a:ext cx="2221706" cy="238815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41" idx="6"/>
              <a:endCxn id="42" idx="2"/>
            </p:cNvCxnSpPr>
            <p:nvPr/>
          </p:nvCxnSpPr>
          <p:spPr>
            <a:xfrm flipV="1">
              <a:off x="7022164" y="3400608"/>
              <a:ext cx="2368387" cy="185994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 63"/>
          <p:cNvGrpSpPr/>
          <p:nvPr/>
        </p:nvGrpSpPr>
        <p:grpSpPr>
          <a:xfrm>
            <a:off x="1226234" y="657185"/>
            <a:ext cx="3578724" cy="4587393"/>
            <a:chOff x="1226234" y="657185"/>
            <a:chExt cx="3578724" cy="4587393"/>
          </a:xfrm>
        </p:grpSpPr>
        <p:grpSp>
          <p:nvGrpSpPr>
            <p:cNvPr id="25" name="Group 24"/>
            <p:cNvGrpSpPr/>
            <p:nvPr/>
          </p:nvGrpSpPr>
          <p:grpSpPr>
            <a:xfrm rot="10800000">
              <a:off x="1569134" y="657185"/>
              <a:ext cx="2806700" cy="4067687"/>
              <a:chOff x="5943600" y="2032000"/>
              <a:chExt cx="2806700" cy="4067687"/>
            </a:xfrm>
          </p:grpSpPr>
          <p:sp>
            <p:nvSpPr>
              <p:cNvPr id="26" name="Oval 25"/>
              <p:cNvSpPr/>
              <p:nvPr/>
            </p:nvSpPr>
            <p:spPr>
              <a:xfrm>
                <a:off x="6012753" y="2032000"/>
                <a:ext cx="2661347" cy="39116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5943600" y="3415504"/>
                <a:ext cx="2806700" cy="26841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</p:grpSp>
        <p:sp>
          <p:nvSpPr>
            <p:cNvPr id="30" name="Flowchart: Connector 29"/>
            <p:cNvSpPr/>
            <p:nvPr/>
          </p:nvSpPr>
          <p:spPr>
            <a:xfrm>
              <a:off x="2915334" y="4682376"/>
              <a:ext cx="85725" cy="101516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>
              <a:off x="1232584" y="2937251"/>
              <a:ext cx="0" cy="1800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flipH="1">
              <a:off x="1226234" y="4738488"/>
              <a:ext cx="3168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Rectangle 32"/>
                <p:cNvSpPr/>
                <p:nvPr/>
              </p:nvSpPr>
              <p:spPr>
                <a:xfrm>
                  <a:off x="1298476" y="2851998"/>
                  <a:ext cx="75322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nl-BE" dirty="0"/>
                </a:p>
              </p:txBody>
            </p:sp>
          </mc:Choice>
          <mc:Fallback xmlns="">
            <p:sp>
              <p:nvSpPr>
                <p:cNvPr id="33" name="Rectangle 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8476" y="2851998"/>
                  <a:ext cx="753220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Rectangle 33"/>
                <p:cNvSpPr/>
                <p:nvPr/>
              </p:nvSpPr>
              <p:spPr>
                <a:xfrm>
                  <a:off x="4433510" y="4540206"/>
                  <a:ext cx="37144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nl-BE" dirty="0"/>
                </a:p>
              </p:txBody>
            </p:sp>
          </mc:Choice>
          <mc:Fallback xmlns="">
            <p:sp>
              <p:nvSpPr>
                <p:cNvPr id="34" name="Rectangle 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33510" y="4540206"/>
                  <a:ext cx="371448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5" name="Straight Connector 34"/>
            <p:cNvCxnSpPr/>
            <p:nvPr/>
          </p:nvCxnSpPr>
          <p:spPr>
            <a:xfrm rot="5400000">
              <a:off x="1234573" y="4193493"/>
              <a:ext cx="1080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ctangle 35"/>
            <p:cNvSpPr/>
            <p:nvPr/>
          </p:nvSpPr>
          <p:spPr>
            <a:xfrm>
              <a:off x="1399362" y="4721358"/>
              <a:ext cx="731372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/>
                <a:t>valor </a:t>
              </a:r>
              <a:r>
                <a:rPr lang="en-US" sz="1400" dirty="0" err="1"/>
                <a:t>inicial</a:t>
              </a:r>
              <a:endParaRPr lang="en-US" sz="1400" dirty="0"/>
            </a:p>
          </p:txBody>
        </p:sp>
        <p:sp>
          <p:nvSpPr>
            <p:cNvPr id="37" name="Flowchart: Connector 36"/>
            <p:cNvSpPr/>
            <p:nvPr/>
          </p:nvSpPr>
          <p:spPr>
            <a:xfrm>
              <a:off x="2279398" y="4435292"/>
              <a:ext cx="85725" cy="10151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5" name="Flowchart: Connector 44"/>
            <p:cNvSpPr/>
            <p:nvPr/>
          </p:nvSpPr>
          <p:spPr>
            <a:xfrm>
              <a:off x="4090837" y="3706009"/>
              <a:ext cx="85725" cy="10151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6" name="Flowchart: Connector 45"/>
            <p:cNvSpPr/>
            <p:nvPr/>
          </p:nvSpPr>
          <p:spPr>
            <a:xfrm>
              <a:off x="1736473" y="3548223"/>
              <a:ext cx="85725" cy="10151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53" name="Curved Connector 52"/>
            <p:cNvCxnSpPr>
              <a:stCxn id="46" idx="7"/>
              <a:endCxn id="37" idx="7"/>
            </p:cNvCxnSpPr>
            <p:nvPr/>
          </p:nvCxnSpPr>
          <p:spPr>
            <a:xfrm rot="16200000" flipH="1">
              <a:off x="1637571" y="3735162"/>
              <a:ext cx="887069" cy="542925"/>
            </a:xfrm>
            <a:prstGeom prst="curvedConnector3">
              <a:avLst>
                <a:gd name="adj1" fmla="val -27446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urved Connector 53"/>
            <p:cNvCxnSpPr>
              <a:stCxn id="37" idx="0"/>
            </p:cNvCxnSpPr>
            <p:nvPr/>
          </p:nvCxnSpPr>
          <p:spPr>
            <a:xfrm rot="5400000" flipH="1" flipV="1">
              <a:off x="2876235" y="3220688"/>
              <a:ext cx="660631" cy="1768578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Flowchart: Connector 54"/>
            <p:cNvSpPr/>
            <p:nvPr/>
          </p:nvSpPr>
          <p:spPr>
            <a:xfrm>
              <a:off x="3498051" y="4497190"/>
              <a:ext cx="85725" cy="10151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56" name="Curved Connector 55"/>
            <p:cNvCxnSpPr>
              <a:stCxn id="45" idx="2"/>
            </p:cNvCxnSpPr>
            <p:nvPr/>
          </p:nvCxnSpPr>
          <p:spPr>
            <a:xfrm rot="10800000" flipV="1">
              <a:off x="3540913" y="3756767"/>
              <a:ext cx="549924" cy="726808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Flowchart: Connector 59"/>
            <p:cNvSpPr/>
            <p:nvPr/>
          </p:nvSpPr>
          <p:spPr>
            <a:xfrm>
              <a:off x="1849761" y="3820720"/>
              <a:ext cx="85725" cy="10151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61" name="Curved Connector 60"/>
            <p:cNvCxnSpPr>
              <a:stCxn id="55" idx="0"/>
            </p:cNvCxnSpPr>
            <p:nvPr/>
          </p:nvCxnSpPr>
          <p:spPr>
            <a:xfrm rot="16200000" flipV="1">
              <a:off x="2433788" y="3390064"/>
              <a:ext cx="625712" cy="1588540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853720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6426200" y="644806"/>
            <a:ext cx="3578724" cy="4590907"/>
            <a:chOff x="6426200" y="644806"/>
            <a:chExt cx="3578724" cy="4590907"/>
          </a:xfrm>
        </p:grpSpPr>
        <p:grpSp>
          <p:nvGrpSpPr>
            <p:cNvPr id="12" name="Group 11"/>
            <p:cNvGrpSpPr/>
            <p:nvPr/>
          </p:nvGrpSpPr>
          <p:grpSpPr>
            <a:xfrm rot="10800000">
              <a:off x="6769100" y="644806"/>
              <a:ext cx="2806700" cy="4067687"/>
              <a:chOff x="5943600" y="2032000"/>
              <a:chExt cx="2806700" cy="4067687"/>
            </a:xfrm>
          </p:grpSpPr>
          <p:sp>
            <p:nvSpPr>
              <p:cNvPr id="13" name="Oval 12"/>
              <p:cNvSpPr/>
              <p:nvPr/>
            </p:nvSpPr>
            <p:spPr>
              <a:xfrm>
                <a:off x="6012753" y="2032000"/>
                <a:ext cx="2661347" cy="39116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5943600" y="3415504"/>
                <a:ext cx="2806700" cy="26841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</p:grpSp>
        <p:sp>
          <p:nvSpPr>
            <p:cNvPr id="17" name="Flowchart: Connector 16"/>
            <p:cNvSpPr/>
            <p:nvPr/>
          </p:nvSpPr>
          <p:spPr>
            <a:xfrm>
              <a:off x="8115300" y="4669997"/>
              <a:ext cx="85725" cy="101516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6432550" y="2924872"/>
              <a:ext cx="0" cy="1800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H="1">
              <a:off x="6426200" y="4726109"/>
              <a:ext cx="3168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angle 19"/>
                <p:cNvSpPr/>
                <p:nvPr/>
              </p:nvSpPr>
              <p:spPr>
                <a:xfrm>
                  <a:off x="6498442" y="2839619"/>
                  <a:ext cx="75322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nl-BE" dirty="0"/>
                </a:p>
              </p:txBody>
            </p:sp>
          </mc:Choice>
          <mc:Fallback xmlns="">
            <p:sp>
              <p:nvSpPr>
                <p:cNvPr id="20" name="Rectangle 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98442" y="2839619"/>
                  <a:ext cx="753220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Rectangle 20"/>
                <p:cNvSpPr/>
                <p:nvPr/>
              </p:nvSpPr>
              <p:spPr>
                <a:xfrm>
                  <a:off x="9633476" y="4527827"/>
                  <a:ext cx="37144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nl-BE" dirty="0"/>
                </a:p>
              </p:txBody>
            </p:sp>
          </mc:Choice>
          <mc:Fallback xmlns="">
            <p:sp>
              <p:nvSpPr>
                <p:cNvPr id="21" name="Rectangle 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33476" y="4527827"/>
                  <a:ext cx="371448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" name="Straight Connector 26"/>
            <p:cNvCxnSpPr/>
            <p:nvPr/>
          </p:nvCxnSpPr>
          <p:spPr>
            <a:xfrm rot="5400000">
              <a:off x="7396226" y="4599671"/>
              <a:ext cx="252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7522227" y="4712493"/>
                  <a:ext cx="1300446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nl-BE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400" b="0" i="0" smtClean="0">
                                <a:latin typeface="Cambria Math" panose="02040503050406030204" pitchFamily="18" charset="0"/>
                              </a:rPr>
                              <m:t>ó</m:t>
                            </m:r>
                            <m:r>
                              <m:rPr>
                                <m:sty m:val="p"/>
                              </m:rPr>
                              <a:rPr lang="en-US" sz="1400" b="0" i="0" smtClean="0">
                                <a:latin typeface="Cambria Math" panose="02040503050406030204" pitchFamily="18" charset="0"/>
                              </a:rPr>
                              <m:t>timo</m:t>
                            </m:r>
                          </m:sub>
                        </m:sSub>
                      </m:oMath>
                    </m:oMathPara>
                  </a14:m>
                  <a:endParaRPr lang="nl-BE" sz="1400" dirty="0"/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22227" y="4712493"/>
                  <a:ext cx="1300446" cy="30777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Rectangle 27"/>
            <p:cNvSpPr/>
            <p:nvPr/>
          </p:nvSpPr>
          <p:spPr>
            <a:xfrm>
              <a:off x="7156540" y="4712493"/>
              <a:ext cx="731372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/>
                <a:t>valor </a:t>
              </a:r>
              <a:r>
                <a:rPr lang="en-US" sz="1400" dirty="0" err="1"/>
                <a:t>inicial</a:t>
              </a:r>
              <a:endParaRPr lang="en-US" sz="1400" dirty="0"/>
            </a:p>
          </p:txBody>
        </p:sp>
        <p:sp>
          <p:nvSpPr>
            <p:cNvPr id="16" name="Flowchart: Connector 15"/>
            <p:cNvSpPr/>
            <p:nvPr/>
          </p:nvSpPr>
          <p:spPr>
            <a:xfrm>
              <a:off x="7479364" y="4422913"/>
              <a:ext cx="85725" cy="10151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8" name="Flowchart: Connector 37"/>
            <p:cNvSpPr/>
            <p:nvPr/>
          </p:nvSpPr>
          <p:spPr>
            <a:xfrm>
              <a:off x="8893031" y="4308697"/>
              <a:ext cx="85725" cy="10151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9" name="Flowchart: Connector 38"/>
            <p:cNvSpPr/>
            <p:nvPr/>
          </p:nvSpPr>
          <p:spPr>
            <a:xfrm>
              <a:off x="7179327" y="4068106"/>
              <a:ext cx="85725" cy="10151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0" name="Flowchart: Connector 39"/>
            <p:cNvSpPr/>
            <p:nvPr/>
          </p:nvSpPr>
          <p:spPr>
            <a:xfrm>
              <a:off x="9243870" y="3774659"/>
              <a:ext cx="85725" cy="10151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1" name="Flowchart: Connector 40"/>
            <p:cNvSpPr/>
            <p:nvPr/>
          </p:nvSpPr>
          <p:spPr>
            <a:xfrm>
              <a:off x="6936439" y="3535844"/>
              <a:ext cx="85725" cy="10151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2" name="Flowchart: Connector 41"/>
            <p:cNvSpPr/>
            <p:nvPr/>
          </p:nvSpPr>
          <p:spPr>
            <a:xfrm>
              <a:off x="9390551" y="3349850"/>
              <a:ext cx="85725" cy="10151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" name="Straight Arrow Connector 2"/>
            <p:cNvCxnSpPr>
              <a:stCxn id="16" idx="6"/>
              <a:endCxn id="38" idx="2"/>
            </p:cNvCxnSpPr>
            <p:nvPr/>
          </p:nvCxnSpPr>
          <p:spPr>
            <a:xfrm flipV="1">
              <a:off x="7565089" y="4359455"/>
              <a:ext cx="1327942" cy="114216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4"/>
            <p:cNvCxnSpPr>
              <a:stCxn id="38" idx="2"/>
              <a:endCxn id="39" idx="6"/>
            </p:cNvCxnSpPr>
            <p:nvPr/>
          </p:nvCxnSpPr>
          <p:spPr>
            <a:xfrm flipH="1" flipV="1">
              <a:off x="7265052" y="4118864"/>
              <a:ext cx="1627979" cy="240591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>
              <a:stCxn id="39" idx="6"/>
              <a:endCxn id="40" idx="2"/>
            </p:cNvCxnSpPr>
            <p:nvPr/>
          </p:nvCxnSpPr>
          <p:spPr>
            <a:xfrm flipV="1">
              <a:off x="7265052" y="3825417"/>
              <a:ext cx="1978818" cy="293447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40" idx="2"/>
              <a:endCxn id="41" idx="6"/>
            </p:cNvCxnSpPr>
            <p:nvPr/>
          </p:nvCxnSpPr>
          <p:spPr>
            <a:xfrm flipH="1" flipV="1">
              <a:off x="7022164" y="3586602"/>
              <a:ext cx="2221706" cy="238815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41" idx="6"/>
              <a:endCxn id="42" idx="2"/>
            </p:cNvCxnSpPr>
            <p:nvPr/>
          </p:nvCxnSpPr>
          <p:spPr>
            <a:xfrm flipV="1">
              <a:off x="7022164" y="3400608"/>
              <a:ext cx="2368387" cy="185994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713689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6498442" y="644806"/>
            <a:ext cx="3571938" cy="5234403"/>
            <a:chOff x="6498442" y="644806"/>
            <a:chExt cx="3571938" cy="5234403"/>
          </a:xfrm>
        </p:grpSpPr>
        <p:grpSp>
          <p:nvGrpSpPr>
            <p:cNvPr id="7" name="Group 6"/>
            <p:cNvGrpSpPr/>
            <p:nvPr/>
          </p:nvGrpSpPr>
          <p:grpSpPr>
            <a:xfrm rot="10800000">
              <a:off x="6769100" y="644806"/>
              <a:ext cx="2806700" cy="4067687"/>
              <a:chOff x="5943600" y="2032000"/>
              <a:chExt cx="2806700" cy="4067687"/>
            </a:xfrm>
          </p:grpSpPr>
          <p:sp>
            <p:nvSpPr>
              <p:cNvPr id="19" name="Oval 18"/>
              <p:cNvSpPr/>
              <p:nvPr/>
            </p:nvSpPr>
            <p:spPr>
              <a:xfrm>
                <a:off x="6012753" y="2032000"/>
                <a:ext cx="2661347" cy="39116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5943600" y="3415504"/>
                <a:ext cx="2806700" cy="26841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</p:grpSp>
        <p:cxnSp>
          <p:nvCxnSpPr>
            <p:cNvPr id="5" name="Straight Arrow Connector 4"/>
            <p:cNvCxnSpPr/>
            <p:nvPr/>
          </p:nvCxnSpPr>
          <p:spPr>
            <a:xfrm>
              <a:off x="6804722" y="3162300"/>
              <a:ext cx="358078" cy="971550"/>
            </a:xfrm>
            <a:prstGeom prst="straightConnector1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Flowchart: Connector 7"/>
            <p:cNvSpPr/>
            <p:nvPr/>
          </p:nvSpPr>
          <p:spPr>
            <a:xfrm>
              <a:off x="6938613" y="3561880"/>
              <a:ext cx="85725" cy="10151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1" name="Flowchart: Connector 10"/>
            <p:cNvSpPr/>
            <p:nvPr/>
          </p:nvSpPr>
          <p:spPr>
            <a:xfrm>
              <a:off x="8115300" y="4669997"/>
              <a:ext cx="85725" cy="101516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6508750" y="2705797"/>
              <a:ext cx="0" cy="2016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H="1">
              <a:off x="6502400" y="4726109"/>
              <a:ext cx="3204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/>
                <p:cNvSpPr/>
                <p:nvPr/>
              </p:nvSpPr>
              <p:spPr>
                <a:xfrm>
                  <a:off x="6498442" y="2534819"/>
                  <a:ext cx="766620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nl-BE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nl-BE" sz="1600" dirty="0"/>
                </a:p>
              </p:txBody>
            </p:sp>
          </mc:Choice>
          <mc:Fallback xmlns="">
            <p:sp>
              <p:nvSpPr>
                <p:cNvPr id="14" name="Rectangle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98442" y="2534819"/>
                  <a:ext cx="766620" cy="338554"/>
                </a:xfrm>
                <a:prstGeom prst="rect">
                  <a:avLst/>
                </a:prstGeom>
                <a:blipFill>
                  <a:blip r:embed="rId2"/>
                  <a:stretch>
                    <a:fillRect b="-10909"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/>
                <p:cNvSpPr/>
                <p:nvPr/>
              </p:nvSpPr>
              <p:spPr>
                <a:xfrm>
                  <a:off x="9635069" y="4547158"/>
                  <a:ext cx="435311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nl-BE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nl-BE" sz="1600" dirty="0"/>
                </a:p>
              </p:txBody>
            </p:sp>
          </mc:Choice>
          <mc:Fallback xmlns="">
            <p:sp>
              <p:nvSpPr>
                <p:cNvPr id="15" name="Rectangle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35069" y="4547158"/>
                  <a:ext cx="435311" cy="33855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6902450" y="2858827"/>
                  <a:ext cx="2463799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nl-BE" sz="1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sz="14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a14:m>
                  <a:r>
                    <a:rPr lang="en-US" sz="1400" b="1" dirty="0"/>
                    <a:t> inicializado </a:t>
                  </a:r>
                  <a:r>
                    <a:rPr lang="en-US" sz="1400" b="1" dirty="0" err="1"/>
                    <a:t>em</a:t>
                  </a:r>
                  <a:r>
                    <a:rPr lang="en-US" sz="1400" b="1" dirty="0"/>
                    <a:t> </a:t>
                  </a:r>
                  <a:r>
                    <a:rPr lang="en-US" sz="1400" b="1" dirty="0" err="1"/>
                    <a:t>uma</a:t>
                  </a:r>
                  <a:r>
                    <a:rPr lang="en-US" sz="1400" b="1" dirty="0"/>
                    <a:t> </a:t>
                  </a:r>
                  <a:r>
                    <a:rPr lang="en-US" sz="1400" b="1" dirty="0" err="1"/>
                    <a:t>posição</a:t>
                  </a:r>
                  <a:r>
                    <a:rPr lang="en-US" sz="1400" b="1" dirty="0"/>
                    <a:t> antes do </a:t>
                  </a:r>
                  <a:r>
                    <a:rPr lang="en-US" sz="1400" b="1" dirty="0" err="1"/>
                    <a:t>mínimo</a:t>
                  </a:r>
                  <a:endParaRPr lang="en-US" sz="1400" b="1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02450" y="2858827"/>
                  <a:ext cx="2463799" cy="523220"/>
                </a:xfrm>
                <a:prstGeom prst="rect">
                  <a:avLst/>
                </a:prstGeom>
                <a:blipFill>
                  <a:blip r:embed="rId4"/>
                  <a:stretch>
                    <a:fillRect t="-2326" b="-10465"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7522227" y="4807743"/>
                  <a:ext cx="1300446" cy="53617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nl-BE" sz="14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1400" b="0" i="0" smtClean="0">
                                <a:latin typeface="Cambria Math" panose="02040503050406030204" pitchFamily="18" charset="0"/>
                              </a:rPr>
                              <m:t>ó</m:t>
                            </m:r>
                            <m:r>
                              <m:rPr>
                                <m:sty m:val="p"/>
                              </m:rPr>
                              <a:rPr lang="en-US" sz="1400" b="0" i="0" smtClean="0">
                                <a:latin typeface="Cambria Math" panose="02040503050406030204" pitchFamily="18" charset="0"/>
                              </a:rPr>
                              <m:t>timo</m:t>
                            </m:r>
                          </m:sup>
                        </m:sSubSup>
                      </m:oMath>
                    </m:oMathPara>
                  </a14:m>
                  <a:endParaRPr lang="en-US" sz="1400" dirty="0"/>
                </a:p>
                <a:p>
                  <a:pPr algn="ctr"/>
                  <a:r>
                    <a:rPr lang="en-US" sz="1400" dirty="0" err="1"/>
                    <a:t>mínimo</a:t>
                  </a:r>
                  <a:r>
                    <a:rPr lang="en-US" sz="1400" dirty="0"/>
                    <a:t> global</a:t>
                  </a:r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22227" y="4807743"/>
                  <a:ext cx="1300446" cy="536172"/>
                </a:xfrm>
                <a:prstGeom prst="rect">
                  <a:avLst/>
                </a:prstGeom>
                <a:blipFill>
                  <a:blip r:embed="rId5"/>
                  <a:stretch>
                    <a:fillRect b="-10227"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Rectangle 1"/>
                <p:cNvSpPr/>
                <p:nvPr/>
              </p:nvSpPr>
              <p:spPr>
                <a:xfrm>
                  <a:off x="6622708" y="4810334"/>
                  <a:ext cx="727059" cy="32156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nl-BE" sz="14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en-US" sz="1400" b="0" i="0" smtClean="0">
                                <a:latin typeface="Cambria Math" panose="02040503050406030204" pitchFamily="18" charset="0"/>
                              </a:rPr>
                              <m:t>inicial</m:t>
                            </m:r>
                          </m:sup>
                        </m:sSubSup>
                      </m:oMath>
                    </m:oMathPara>
                  </a14:m>
                  <a:endParaRPr lang="nl-BE" sz="1400" dirty="0"/>
                </a:p>
              </p:txBody>
            </p:sp>
          </mc:Choice>
          <mc:Fallback xmlns="">
            <p:sp>
              <p:nvSpPr>
                <p:cNvPr id="2" name="Rectangle 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22708" y="4810334"/>
                  <a:ext cx="727059" cy="321563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" name="Straight Connector 3"/>
            <p:cNvCxnSpPr/>
            <p:nvPr/>
          </p:nvCxnSpPr>
          <p:spPr>
            <a:xfrm rot="5400000">
              <a:off x="6441475" y="4188075"/>
              <a:ext cx="108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2" idx="0"/>
            </p:cNvCxnSpPr>
            <p:nvPr/>
          </p:nvCxnSpPr>
          <p:spPr>
            <a:xfrm flipV="1">
              <a:off x="6986238" y="4807743"/>
              <a:ext cx="1148112" cy="259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/>
                <p:cNvSpPr/>
                <p:nvPr/>
              </p:nvSpPr>
              <p:spPr>
                <a:xfrm>
                  <a:off x="6498442" y="5342203"/>
                  <a:ext cx="3571938" cy="53700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1400" b="1" dirty="0"/>
                    <a:t>gradiente </a:t>
                  </a:r>
                  <a:r>
                    <a:rPr lang="en-US" sz="1400" b="1" dirty="0" err="1"/>
                    <a:t>negativo</a:t>
                  </a:r>
                  <a:r>
                    <a:rPr lang="en-US" sz="1400" dirty="0"/>
                    <a:t>: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nl-BE" sz="1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</a:rPr>
                            <m:t>inicial</m:t>
                          </m:r>
                        </m:sup>
                      </m:sSubSup>
                      <m:r>
                        <a:rPr lang="en-US" sz="1400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𝛻</m:t>
                      </m:r>
                      <m:sSub>
                        <m:sSubPr>
                          <m:ctrlPr>
                            <a:rPr lang="pt-B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pt-B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d>
                        <m:dPr>
                          <m:ctrlPr>
                            <a:rPr lang="pt-B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nl-BE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a14:m>
                  <a:endParaRPr lang="nl-BE" sz="1400" dirty="0"/>
                </a:p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nl-BE" sz="1400" dirty="0"/>
                    <a:t> </a:t>
                  </a:r>
                  <a:r>
                    <a:rPr lang="nl-BE" sz="1400" dirty="0" err="1"/>
                    <a:t>aumenta</a:t>
                  </a:r>
                  <a:r>
                    <a:rPr lang="nl-BE" sz="1400" dirty="0"/>
                    <a:t> e se </a:t>
                  </a:r>
                  <a:r>
                    <a:rPr lang="nl-BE" sz="1400" dirty="0" err="1"/>
                    <a:t>aproxima</a:t>
                  </a:r>
                  <a:r>
                    <a:rPr lang="nl-BE" sz="1400" dirty="0"/>
                    <a:t> do </a:t>
                  </a:r>
                  <a:r>
                    <a:rPr lang="nl-BE" sz="1400" dirty="0" err="1"/>
                    <a:t>mínimo</a:t>
                  </a:r>
                  <a:endParaRPr lang="nl-BE" sz="1400" dirty="0"/>
                </a:p>
              </p:txBody>
            </p:sp>
          </mc:Choice>
          <mc:Fallback xmlns="">
            <p:sp>
              <p:nvSpPr>
                <p:cNvPr id="17" name="Rectangle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98442" y="5342203"/>
                  <a:ext cx="3571938" cy="537006"/>
                </a:xfrm>
                <a:prstGeom prst="rect">
                  <a:avLst/>
                </a:prstGeom>
                <a:blipFill>
                  <a:blip r:embed="rId7"/>
                  <a:stretch>
                    <a:fillRect b="-12500"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72670423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6498442" y="644806"/>
            <a:ext cx="3571938" cy="5234403"/>
            <a:chOff x="6498442" y="644806"/>
            <a:chExt cx="3571938" cy="5234403"/>
          </a:xfrm>
        </p:grpSpPr>
        <p:grpSp>
          <p:nvGrpSpPr>
            <p:cNvPr id="7" name="Group 6"/>
            <p:cNvGrpSpPr/>
            <p:nvPr/>
          </p:nvGrpSpPr>
          <p:grpSpPr>
            <a:xfrm rot="10800000">
              <a:off x="6769100" y="644806"/>
              <a:ext cx="2806700" cy="4067687"/>
              <a:chOff x="5943600" y="2032000"/>
              <a:chExt cx="2806700" cy="4067687"/>
            </a:xfrm>
          </p:grpSpPr>
          <p:sp>
            <p:nvSpPr>
              <p:cNvPr id="19" name="Oval 18"/>
              <p:cNvSpPr/>
              <p:nvPr/>
            </p:nvSpPr>
            <p:spPr>
              <a:xfrm>
                <a:off x="6012753" y="2032000"/>
                <a:ext cx="2661347" cy="39116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5943600" y="3415504"/>
                <a:ext cx="2806700" cy="26841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</p:grpSp>
        <p:sp>
          <p:nvSpPr>
            <p:cNvPr id="11" name="Flowchart: Connector 10"/>
            <p:cNvSpPr/>
            <p:nvPr/>
          </p:nvSpPr>
          <p:spPr>
            <a:xfrm>
              <a:off x="8115300" y="4669997"/>
              <a:ext cx="85725" cy="101516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6508750" y="2705797"/>
              <a:ext cx="0" cy="2016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H="1">
              <a:off x="6502400" y="4726109"/>
              <a:ext cx="3204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/>
                <p:cNvSpPr/>
                <p:nvPr/>
              </p:nvSpPr>
              <p:spPr>
                <a:xfrm>
                  <a:off x="6498442" y="2534819"/>
                  <a:ext cx="766620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nl-BE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nl-BE" sz="1600" dirty="0"/>
                </a:p>
              </p:txBody>
            </p:sp>
          </mc:Choice>
          <mc:Fallback xmlns="">
            <p:sp>
              <p:nvSpPr>
                <p:cNvPr id="14" name="Rectangle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98442" y="2534819"/>
                  <a:ext cx="766620" cy="338554"/>
                </a:xfrm>
                <a:prstGeom prst="rect">
                  <a:avLst/>
                </a:prstGeom>
                <a:blipFill>
                  <a:blip r:embed="rId2"/>
                  <a:stretch>
                    <a:fillRect b="-10909"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/>
                <p:cNvSpPr/>
                <p:nvPr/>
              </p:nvSpPr>
              <p:spPr>
                <a:xfrm>
                  <a:off x="9635069" y="4547158"/>
                  <a:ext cx="435311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nl-BE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nl-BE" sz="1600" dirty="0"/>
                </a:p>
              </p:txBody>
            </p:sp>
          </mc:Choice>
          <mc:Fallback xmlns="">
            <p:sp>
              <p:nvSpPr>
                <p:cNvPr id="15" name="Rectangle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35069" y="4547158"/>
                  <a:ext cx="435311" cy="33855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6902450" y="2858827"/>
                  <a:ext cx="2463799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nl-BE" sz="1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sz="14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a14:m>
                  <a:r>
                    <a:rPr lang="en-US" sz="1400" b="1" dirty="0"/>
                    <a:t> inicializado </a:t>
                  </a:r>
                  <a:r>
                    <a:rPr lang="en-US" sz="1400" b="1" dirty="0" err="1"/>
                    <a:t>em</a:t>
                  </a:r>
                  <a:r>
                    <a:rPr lang="en-US" sz="1400" b="1" dirty="0"/>
                    <a:t> </a:t>
                  </a:r>
                  <a:r>
                    <a:rPr lang="en-US" sz="1400" b="1" dirty="0" err="1"/>
                    <a:t>uma</a:t>
                  </a:r>
                  <a:r>
                    <a:rPr lang="en-US" sz="1400" b="1" dirty="0"/>
                    <a:t> </a:t>
                  </a:r>
                  <a:r>
                    <a:rPr lang="en-US" sz="1400" b="1" dirty="0" err="1"/>
                    <a:t>posição</a:t>
                  </a:r>
                  <a:r>
                    <a:rPr lang="en-US" sz="1400" b="1" dirty="0"/>
                    <a:t> </a:t>
                  </a:r>
                  <a:r>
                    <a:rPr lang="en-US" sz="1400" b="1" dirty="0" err="1"/>
                    <a:t>após</a:t>
                  </a:r>
                  <a:r>
                    <a:rPr lang="en-US" sz="1400" b="1" dirty="0"/>
                    <a:t> o </a:t>
                  </a:r>
                  <a:r>
                    <a:rPr lang="en-US" sz="1400" b="1" dirty="0" err="1"/>
                    <a:t>mínimo</a:t>
                  </a:r>
                  <a:endParaRPr lang="en-US" sz="1400" b="1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02450" y="2858827"/>
                  <a:ext cx="2463799" cy="523220"/>
                </a:xfrm>
                <a:prstGeom prst="rect">
                  <a:avLst/>
                </a:prstGeom>
                <a:blipFill>
                  <a:blip r:embed="rId4"/>
                  <a:stretch>
                    <a:fillRect t="-2326" b="-10465"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7522227" y="4807743"/>
                  <a:ext cx="1300446" cy="53617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nl-BE" sz="14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1400" b="0" i="0" smtClean="0">
                                <a:latin typeface="Cambria Math" panose="02040503050406030204" pitchFamily="18" charset="0"/>
                              </a:rPr>
                              <m:t>ó</m:t>
                            </m:r>
                            <m:r>
                              <m:rPr>
                                <m:sty m:val="p"/>
                              </m:rPr>
                              <a:rPr lang="en-US" sz="1400" b="0" i="0" smtClean="0">
                                <a:latin typeface="Cambria Math" panose="02040503050406030204" pitchFamily="18" charset="0"/>
                              </a:rPr>
                              <m:t>timo</m:t>
                            </m:r>
                          </m:sup>
                        </m:sSubSup>
                      </m:oMath>
                    </m:oMathPara>
                  </a14:m>
                  <a:endParaRPr lang="en-US" sz="1400" dirty="0"/>
                </a:p>
                <a:p>
                  <a:pPr algn="ctr"/>
                  <a:r>
                    <a:rPr lang="en-US" sz="1400" dirty="0" err="1"/>
                    <a:t>mínimo</a:t>
                  </a:r>
                  <a:r>
                    <a:rPr lang="en-US" sz="1400" dirty="0"/>
                    <a:t> global</a:t>
                  </a:r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22227" y="4807743"/>
                  <a:ext cx="1300446" cy="536172"/>
                </a:xfrm>
                <a:prstGeom prst="rect">
                  <a:avLst/>
                </a:prstGeom>
                <a:blipFill>
                  <a:blip r:embed="rId5"/>
                  <a:stretch>
                    <a:fillRect b="-10227"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Rectangle 1"/>
                <p:cNvSpPr/>
                <p:nvPr/>
              </p:nvSpPr>
              <p:spPr>
                <a:xfrm>
                  <a:off x="9003958" y="4810334"/>
                  <a:ext cx="727059" cy="32156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nl-BE" sz="14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en-US" sz="1400" b="0" i="0" smtClean="0">
                                <a:latin typeface="Cambria Math" panose="02040503050406030204" pitchFamily="18" charset="0"/>
                              </a:rPr>
                              <m:t>inicial</m:t>
                            </m:r>
                          </m:sup>
                        </m:sSubSup>
                      </m:oMath>
                    </m:oMathPara>
                  </a14:m>
                  <a:endParaRPr lang="nl-BE" sz="1400" dirty="0"/>
                </a:p>
              </p:txBody>
            </p:sp>
          </mc:Choice>
          <mc:Fallback xmlns="">
            <p:sp>
              <p:nvSpPr>
                <p:cNvPr id="2" name="Rectangle 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03958" y="4810334"/>
                  <a:ext cx="727059" cy="321563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" name="Straight Connector 3"/>
            <p:cNvCxnSpPr/>
            <p:nvPr/>
          </p:nvCxnSpPr>
          <p:spPr>
            <a:xfrm rot="5400000">
              <a:off x="8822725" y="4188075"/>
              <a:ext cx="108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flipV="1">
              <a:off x="8205438" y="4807743"/>
              <a:ext cx="1148112" cy="2591"/>
            </a:xfrm>
            <a:prstGeom prst="straightConnector1">
              <a:avLst/>
            </a:prstGeom>
            <a:ln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/>
                <p:cNvSpPr/>
                <p:nvPr/>
              </p:nvSpPr>
              <p:spPr>
                <a:xfrm>
                  <a:off x="6498442" y="5342203"/>
                  <a:ext cx="3571938" cy="53700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1400" b="1" dirty="0"/>
                    <a:t>gradiente </a:t>
                  </a:r>
                  <a:r>
                    <a:rPr lang="en-US" sz="1400" b="1" dirty="0" err="1"/>
                    <a:t>positivo</a:t>
                  </a:r>
                  <a:r>
                    <a:rPr lang="en-US" sz="1400" dirty="0"/>
                    <a:t>: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nl-BE" sz="1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</a:rPr>
                            <m:t>inicial</m:t>
                          </m:r>
                        </m:sup>
                      </m:sSubSup>
                      <m:r>
                        <a:rPr lang="en-US" sz="1400" b="0" i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𝛻</m:t>
                      </m:r>
                      <m:sSub>
                        <m:sSubPr>
                          <m:ctrlPr>
                            <a:rPr lang="pt-B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pt-B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d>
                        <m:dPr>
                          <m:ctrlPr>
                            <a:rPr lang="pt-B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nl-BE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a14:m>
                  <a:endParaRPr lang="nl-BE" sz="1400" dirty="0"/>
                </a:p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nl-BE" sz="1400" dirty="0"/>
                    <a:t> diminiu e se </a:t>
                  </a:r>
                  <a:r>
                    <a:rPr lang="nl-BE" sz="1400" dirty="0" err="1"/>
                    <a:t>aproxima</a:t>
                  </a:r>
                  <a:r>
                    <a:rPr lang="nl-BE" sz="1400" dirty="0"/>
                    <a:t> do </a:t>
                  </a:r>
                  <a:r>
                    <a:rPr lang="nl-BE" sz="1400" dirty="0" err="1"/>
                    <a:t>mínimo</a:t>
                  </a:r>
                  <a:endParaRPr lang="nl-BE" sz="1400" dirty="0"/>
                </a:p>
              </p:txBody>
            </p:sp>
          </mc:Choice>
          <mc:Fallback xmlns="">
            <p:sp>
              <p:nvSpPr>
                <p:cNvPr id="17" name="Rectangle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98442" y="5342203"/>
                  <a:ext cx="3571938" cy="537006"/>
                </a:xfrm>
                <a:prstGeom prst="rect">
                  <a:avLst/>
                </a:prstGeom>
                <a:blipFill>
                  <a:blip r:embed="rId7"/>
                  <a:stretch>
                    <a:fillRect b="-12500"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" name="Straight Arrow Connector 4"/>
            <p:cNvCxnSpPr/>
            <p:nvPr/>
          </p:nvCxnSpPr>
          <p:spPr>
            <a:xfrm flipH="1">
              <a:off x="9179906" y="3209455"/>
              <a:ext cx="396591" cy="907881"/>
            </a:xfrm>
            <a:prstGeom prst="straightConnector1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Flowchart: Connector 7"/>
            <p:cNvSpPr/>
            <p:nvPr/>
          </p:nvSpPr>
          <p:spPr>
            <a:xfrm>
              <a:off x="9319863" y="3561880"/>
              <a:ext cx="85725" cy="10151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113021456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497840" y="1894739"/>
            <a:ext cx="3469041" cy="2223658"/>
            <a:chOff x="6426200" y="2839619"/>
            <a:chExt cx="3469041" cy="2223658"/>
          </a:xfrm>
        </p:grpSpPr>
        <p:cxnSp>
          <p:nvCxnSpPr>
            <p:cNvPr id="18" name="Straight Arrow Connector 17"/>
            <p:cNvCxnSpPr/>
            <p:nvPr/>
          </p:nvCxnSpPr>
          <p:spPr>
            <a:xfrm>
              <a:off x="6432550" y="2924872"/>
              <a:ext cx="0" cy="1800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H="1">
              <a:off x="6426200" y="4726109"/>
              <a:ext cx="259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angle 19"/>
                <p:cNvSpPr/>
                <p:nvPr/>
              </p:nvSpPr>
              <p:spPr>
                <a:xfrm>
                  <a:off x="6498442" y="2839619"/>
                  <a:ext cx="75322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nl-BE" dirty="0"/>
                </a:p>
              </p:txBody>
            </p:sp>
          </mc:Choice>
          <mc:Fallback xmlns="">
            <p:sp>
              <p:nvSpPr>
                <p:cNvPr id="20" name="Rectangle 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98442" y="2839619"/>
                  <a:ext cx="753220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Rectangle 20"/>
            <p:cNvSpPr/>
            <p:nvPr/>
          </p:nvSpPr>
          <p:spPr>
            <a:xfrm>
              <a:off x="8867643" y="4416946"/>
              <a:ext cx="102759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nl-BE" dirty="0"/>
                <a:t># de </a:t>
              </a:r>
              <a:r>
                <a:rPr lang="nl-BE" dirty="0" err="1"/>
                <a:t>iterações</a:t>
              </a:r>
              <a:endParaRPr lang="nl-BE" dirty="0"/>
            </a:p>
          </p:txBody>
        </p:sp>
        <p:sp>
          <p:nvSpPr>
            <p:cNvPr id="29" name="Freeform 28"/>
            <p:cNvSpPr/>
            <p:nvPr/>
          </p:nvSpPr>
          <p:spPr>
            <a:xfrm>
              <a:off x="6575413" y="3276600"/>
              <a:ext cx="2209800" cy="1387355"/>
            </a:xfrm>
            <a:custGeom>
              <a:avLst/>
              <a:gdLst>
                <a:gd name="connsiteX0" fmla="*/ 0 w 1699260"/>
                <a:gd name="connsiteY0" fmla="*/ 0 h 1575619"/>
                <a:gd name="connsiteX1" fmla="*/ 365760 w 1699260"/>
                <a:gd name="connsiteY1" fmla="*/ 1348740 h 1575619"/>
                <a:gd name="connsiteX2" fmla="*/ 1699260 w 1699260"/>
                <a:gd name="connsiteY2" fmla="*/ 1562100 h 1575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99260" h="1575619">
                  <a:moveTo>
                    <a:pt x="0" y="0"/>
                  </a:moveTo>
                  <a:cubicBezTo>
                    <a:pt x="41275" y="544195"/>
                    <a:pt x="82550" y="1088390"/>
                    <a:pt x="365760" y="1348740"/>
                  </a:cubicBezTo>
                  <a:cubicBezTo>
                    <a:pt x="648970" y="1609090"/>
                    <a:pt x="1174115" y="1585595"/>
                    <a:pt x="1699260" y="156210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4224020" y="1913568"/>
            <a:ext cx="3469041" cy="2223658"/>
            <a:chOff x="4224020" y="1913568"/>
            <a:chExt cx="3469041" cy="2223658"/>
          </a:xfrm>
        </p:grpSpPr>
        <p:cxnSp>
          <p:nvCxnSpPr>
            <p:cNvPr id="37" name="Straight Arrow Connector 36"/>
            <p:cNvCxnSpPr/>
            <p:nvPr/>
          </p:nvCxnSpPr>
          <p:spPr>
            <a:xfrm>
              <a:off x="4230370" y="1998821"/>
              <a:ext cx="0" cy="1800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 flipH="1">
              <a:off x="4224020" y="3800058"/>
              <a:ext cx="259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Rectangle 43"/>
                <p:cNvSpPr/>
                <p:nvPr/>
              </p:nvSpPr>
              <p:spPr>
                <a:xfrm>
                  <a:off x="4296262" y="1913568"/>
                  <a:ext cx="75322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nl-BE" dirty="0"/>
                </a:p>
              </p:txBody>
            </p:sp>
          </mc:Choice>
          <mc:Fallback xmlns="">
            <p:sp>
              <p:nvSpPr>
                <p:cNvPr id="44" name="Rectangle 4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96262" y="1913568"/>
                  <a:ext cx="753220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5" name="Rectangle 44"/>
            <p:cNvSpPr/>
            <p:nvPr/>
          </p:nvSpPr>
          <p:spPr>
            <a:xfrm>
              <a:off x="6665463" y="3490895"/>
              <a:ext cx="102759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nl-BE" dirty="0"/>
                <a:t># de </a:t>
              </a:r>
              <a:r>
                <a:rPr lang="nl-BE" dirty="0" err="1"/>
                <a:t>iterações</a:t>
              </a:r>
              <a:endParaRPr lang="nl-BE" dirty="0"/>
            </a:p>
          </p:txBody>
        </p:sp>
        <p:sp>
          <p:nvSpPr>
            <p:cNvPr id="31" name="Freeform 30"/>
            <p:cNvSpPr/>
            <p:nvPr/>
          </p:nvSpPr>
          <p:spPr>
            <a:xfrm>
              <a:off x="4419600" y="2415540"/>
              <a:ext cx="2209800" cy="1104900"/>
            </a:xfrm>
            <a:custGeom>
              <a:avLst/>
              <a:gdLst>
                <a:gd name="connsiteX0" fmla="*/ 0 w 2209800"/>
                <a:gd name="connsiteY0" fmla="*/ 0 h 1104900"/>
                <a:gd name="connsiteX1" fmla="*/ 800100 w 2209800"/>
                <a:gd name="connsiteY1" fmla="*/ 838200 h 1104900"/>
                <a:gd name="connsiteX2" fmla="*/ 2209800 w 2209800"/>
                <a:gd name="connsiteY2" fmla="*/ 1104900 h 1104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09800" h="1104900">
                  <a:moveTo>
                    <a:pt x="0" y="0"/>
                  </a:moveTo>
                  <a:cubicBezTo>
                    <a:pt x="215900" y="327025"/>
                    <a:pt x="431800" y="654050"/>
                    <a:pt x="800100" y="838200"/>
                  </a:cubicBezTo>
                  <a:cubicBezTo>
                    <a:pt x="1168400" y="1022350"/>
                    <a:pt x="1902460" y="1054100"/>
                    <a:pt x="2209800" y="110490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8393632" y="1979992"/>
            <a:ext cx="3469041" cy="2223658"/>
            <a:chOff x="8393632" y="1979992"/>
            <a:chExt cx="3469041" cy="2223658"/>
          </a:xfrm>
        </p:grpSpPr>
        <p:cxnSp>
          <p:nvCxnSpPr>
            <p:cNvPr id="48" name="Straight Arrow Connector 47"/>
            <p:cNvCxnSpPr/>
            <p:nvPr/>
          </p:nvCxnSpPr>
          <p:spPr>
            <a:xfrm>
              <a:off x="8399982" y="2065245"/>
              <a:ext cx="0" cy="1800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 flipH="1">
              <a:off x="8393632" y="3866482"/>
              <a:ext cx="259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Rectangle 49"/>
                <p:cNvSpPr/>
                <p:nvPr/>
              </p:nvSpPr>
              <p:spPr>
                <a:xfrm>
                  <a:off x="8465874" y="1979992"/>
                  <a:ext cx="75322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nl-BE" dirty="0"/>
                </a:p>
              </p:txBody>
            </p:sp>
          </mc:Choice>
          <mc:Fallback xmlns="">
            <p:sp>
              <p:nvSpPr>
                <p:cNvPr id="50" name="Rectangle 4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65874" y="1979992"/>
                  <a:ext cx="753220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1" name="Rectangle 50"/>
            <p:cNvSpPr/>
            <p:nvPr/>
          </p:nvSpPr>
          <p:spPr>
            <a:xfrm>
              <a:off x="10835075" y="3557319"/>
              <a:ext cx="102759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nl-BE" dirty="0"/>
                <a:t># de </a:t>
              </a:r>
              <a:r>
                <a:rPr lang="nl-BE" dirty="0" err="1"/>
                <a:t>iterações</a:t>
              </a:r>
              <a:endParaRPr lang="nl-BE" dirty="0"/>
            </a:p>
          </p:txBody>
        </p:sp>
        <p:sp>
          <p:nvSpPr>
            <p:cNvPr id="33" name="Freeform 32"/>
            <p:cNvSpPr/>
            <p:nvPr/>
          </p:nvSpPr>
          <p:spPr>
            <a:xfrm>
              <a:off x="8511540" y="2247900"/>
              <a:ext cx="1676400" cy="929640"/>
            </a:xfrm>
            <a:custGeom>
              <a:avLst/>
              <a:gdLst>
                <a:gd name="connsiteX0" fmla="*/ 0 w 1676400"/>
                <a:gd name="connsiteY0" fmla="*/ 929640 h 929640"/>
                <a:gd name="connsiteX1" fmla="*/ 1379220 w 1676400"/>
                <a:gd name="connsiteY1" fmla="*/ 746760 h 929640"/>
                <a:gd name="connsiteX2" fmla="*/ 1676400 w 1676400"/>
                <a:gd name="connsiteY2" fmla="*/ 0 h 929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76400" h="929640">
                  <a:moveTo>
                    <a:pt x="0" y="929640"/>
                  </a:moveTo>
                  <a:cubicBezTo>
                    <a:pt x="549910" y="915670"/>
                    <a:pt x="1099820" y="901700"/>
                    <a:pt x="1379220" y="746760"/>
                  </a:cubicBezTo>
                  <a:cubicBezTo>
                    <a:pt x="1658620" y="591820"/>
                    <a:pt x="1667510" y="295910"/>
                    <a:pt x="1676400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4230370" y="4542555"/>
            <a:ext cx="3469041" cy="2223658"/>
            <a:chOff x="4230370" y="4542555"/>
            <a:chExt cx="3469041" cy="2223658"/>
          </a:xfrm>
        </p:grpSpPr>
        <p:cxnSp>
          <p:nvCxnSpPr>
            <p:cNvPr id="23" name="Straight Arrow Connector 22"/>
            <p:cNvCxnSpPr/>
            <p:nvPr/>
          </p:nvCxnSpPr>
          <p:spPr>
            <a:xfrm>
              <a:off x="4236720" y="4627808"/>
              <a:ext cx="0" cy="1800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flipH="1">
              <a:off x="4230370" y="6429045"/>
              <a:ext cx="259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Rectangle 24"/>
                <p:cNvSpPr/>
                <p:nvPr/>
              </p:nvSpPr>
              <p:spPr>
                <a:xfrm>
                  <a:off x="4302612" y="4542555"/>
                  <a:ext cx="75322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nl-BE" dirty="0"/>
                </a:p>
              </p:txBody>
            </p:sp>
          </mc:Choice>
          <mc:Fallback xmlns="">
            <p:sp>
              <p:nvSpPr>
                <p:cNvPr id="25" name="Rectangle 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02612" y="4542555"/>
                  <a:ext cx="753220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" name="Rectangle 25"/>
            <p:cNvSpPr/>
            <p:nvPr/>
          </p:nvSpPr>
          <p:spPr>
            <a:xfrm>
              <a:off x="6671813" y="6119882"/>
              <a:ext cx="102759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nl-BE" dirty="0"/>
                <a:t># de </a:t>
              </a:r>
              <a:r>
                <a:rPr lang="nl-BE" dirty="0" err="1"/>
                <a:t>iterações</a:t>
              </a:r>
              <a:endParaRPr lang="nl-BE" dirty="0"/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4296262" y="5421973"/>
              <a:ext cx="2422570" cy="464820"/>
              <a:chOff x="4856408" y="5438056"/>
              <a:chExt cx="2422570" cy="464820"/>
            </a:xfrm>
          </p:grpSpPr>
          <p:sp>
            <p:nvSpPr>
              <p:cNvPr id="27" name="Freeform 26"/>
              <p:cNvSpPr/>
              <p:nvPr/>
            </p:nvSpPr>
            <p:spPr>
              <a:xfrm>
                <a:off x="5256786" y="5438056"/>
                <a:ext cx="403200" cy="464820"/>
              </a:xfrm>
              <a:custGeom>
                <a:avLst/>
                <a:gdLst>
                  <a:gd name="connsiteX0" fmla="*/ 0 w 1676400"/>
                  <a:gd name="connsiteY0" fmla="*/ 929640 h 929640"/>
                  <a:gd name="connsiteX1" fmla="*/ 1379220 w 1676400"/>
                  <a:gd name="connsiteY1" fmla="*/ 746760 h 929640"/>
                  <a:gd name="connsiteX2" fmla="*/ 1676400 w 1676400"/>
                  <a:gd name="connsiteY2" fmla="*/ 0 h 9296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76400" h="929640">
                    <a:moveTo>
                      <a:pt x="0" y="929640"/>
                    </a:moveTo>
                    <a:cubicBezTo>
                      <a:pt x="549910" y="915670"/>
                      <a:pt x="1099820" y="901700"/>
                      <a:pt x="1379220" y="746760"/>
                    </a:cubicBezTo>
                    <a:cubicBezTo>
                      <a:pt x="1658620" y="591820"/>
                      <a:pt x="1667510" y="295910"/>
                      <a:pt x="1676400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8" name="Freeform 27"/>
              <p:cNvSpPr/>
              <p:nvPr/>
            </p:nvSpPr>
            <p:spPr>
              <a:xfrm flipH="1">
                <a:off x="5658106" y="5438056"/>
                <a:ext cx="401318" cy="464820"/>
              </a:xfrm>
              <a:custGeom>
                <a:avLst/>
                <a:gdLst>
                  <a:gd name="connsiteX0" fmla="*/ 0 w 1676400"/>
                  <a:gd name="connsiteY0" fmla="*/ 929640 h 929640"/>
                  <a:gd name="connsiteX1" fmla="*/ 1379220 w 1676400"/>
                  <a:gd name="connsiteY1" fmla="*/ 746760 h 929640"/>
                  <a:gd name="connsiteX2" fmla="*/ 1676400 w 1676400"/>
                  <a:gd name="connsiteY2" fmla="*/ 0 h 9296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76400" h="929640">
                    <a:moveTo>
                      <a:pt x="0" y="929640"/>
                    </a:moveTo>
                    <a:cubicBezTo>
                      <a:pt x="549910" y="915670"/>
                      <a:pt x="1099820" y="901700"/>
                      <a:pt x="1379220" y="746760"/>
                    </a:cubicBezTo>
                    <a:cubicBezTo>
                      <a:pt x="1658620" y="591820"/>
                      <a:pt x="1667510" y="295910"/>
                      <a:pt x="1676400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5" name="Freeform 34"/>
              <p:cNvSpPr/>
              <p:nvPr/>
            </p:nvSpPr>
            <p:spPr>
              <a:xfrm>
                <a:off x="6059424" y="5438056"/>
                <a:ext cx="401318" cy="464820"/>
              </a:xfrm>
              <a:custGeom>
                <a:avLst/>
                <a:gdLst>
                  <a:gd name="connsiteX0" fmla="*/ 0 w 1676400"/>
                  <a:gd name="connsiteY0" fmla="*/ 929640 h 929640"/>
                  <a:gd name="connsiteX1" fmla="*/ 1379220 w 1676400"/>
                  <a:gd name="connsiteY1" fmla="*/ 746760 h 929640"/>
                  <a:gd name="connsiteX2" fmla="*/ 1676400 w 1676400"/>
                  <a:gd name="connsiteY2" fmla="*/ 0 h 9296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76400" h="929640">
                    <a:moveTo>
                      <a:pt x="0" y="929640"/>
                    </a:moveTo>
                    <a:cubicBezTo>
                      <a:pt x="549910" y="915670"/>
                      <a:pt x="1099820" y="901700"/>
                      <a:pt x="1379220" y="746760"/>
                    </a:cubicBezTo>
                    <a:cubicBezTo>
                      <a:pt x="1658620" y="591820"/>
                      <a:pt x="1667510" y="295910"/>
                      <a:pt x="1676400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6" name="Freeform 35"/>
              <p:cNvSpPr/>
              <p:nvPr/>
            </p:nvSpPr>
            <p:spPr>
              <a:xfrm flipH="1">
                <a:off x="6467601" y="5438056"/>
                <a:ext cx="403200" cy="464820"/>
              </a:xfrm>
              <a:custGeom>
                <a:avLst/>
                <a:gdLst>
                  <a:gd name="connsiteX0" fmla="*/ 0 w 1676400"/>
                  <a:gd name="connsiteY0" fmla="*/ 929640 h 929640"/>
                  <a:gd name="connsiteX1" fmla="*/ 1379220 w 1676400"/>
                  <a:gd name="connsiteY1" fmla="*/ 746760 h 929640"/>
                  <a:gd name="connsiteX2" fmla="*/ 1676400 w 1676400"/>
                  <a:gd name="connsiteY2" fmla="*/ 0 h 9296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76400" h="929640">
                    <a:moveTo>
                      <a:pt x="0" y="929640"/>
                    </a:moveTo>
                    <a:cubicBezTo>
                      <a:pt x="549910" y="915670"/>
                      <a:pt x="1099820" y="901700"/>
                      <a:pt x="1379220" y="746760"/>
                    </a:cubicBezTo>
                    <a:cubicBezTo>
                      <a:pt x="1658620" y="591820"/>
                      <a:pt x="1667510" y="295910"/>
                      <a:pt x="1676400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8" name="Freeform 37"/>
              <p:cNvSpPr/>
              <p:nvPr/>
            </p:nvSpPr>
            <p:spPr>
              <a:xfrm>
                <a:off x="6877660" y="5438056"/>
                <a:ext cx="401318" cy="464820"/>
              </a:xfrm>
              <a:custGeom>
                <a:avLst/>
                <a:gdLst>
                  <a:gd name="connsiteX0" fmla="*/ 0 w 1676400"/>
                  <a:gd name="connsiteY0" fmla="*/ 929640 h 929640"/>
                  <a:gd name="connsiteX1" fmla="*/ 1379220 w 1676400"/>
                  <a:gd name="connsiteY1" fmla="*/ 746760 h 929640"/>
                  <a:gd name="connsiteX2" fmla="*/ 1676400 w 1676400"/>
                  <a:gd name="connsiteY2" fmla="*/ 0 h 9296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76400" h="929640">
                    <a:moveTo>
                      <a:pt x="0" y="929640"/>
                    </a:moveTo>
                    <a:cubicBezTo>
                      <a:pt x="549910" y="915670"/>
                      <a:pt x="1099820" y="901700"/>
                      <a:pt x="1379220" y="746760"/>
                    </a:cubicBezTo>
                    <a:cubicBezTo>
                      <a:pt x="1658620" y="591820"/>
                      <a:pt x="1667510" y="295910"/>
                      <a:pt x="1676400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9" name="Freeform 38"/>
              <p:cNvSpPr/>
              <p:nvPr/>
            </p:nvSpPr>
            <p:spPr>
              <a:xfrm flipH="1">
                <a:off x="4856408" y="5438056"/>
                <a:ext cx="401318" cy="464820"/>
              </a:xfrm>
              <a:custGeom>
                <a:avLst/>
                <a:gdLst>
                  <a:gd name="connsiteX0" fmla="*/ 0 w 1676400"/>
                  <a:gd name="connsiteY0" fmla="*/ 929640 h 929640"/>
                  <a:gd name="connsiteX1" fmla="*/ 1379220 w 1676400"/>
                  <a:gd name="connsiteY1" fmla="*/ 746760 h 929640"/>
                  <a:gd name="connsiteX2" fmla="*/ 1676400 w 1676400"/>
                  <a:gd name="connsiteY2" fmla="*/ 0 h 9296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76400" h="929640">
                    <a:moveTo>
                      <a:pt x="0" y="929640"/>
                    </a:moveTo>
                    <a:cubicBezTo>
                      <a:pt x="549910" y="915670"/>
                      <a:pt x="1099820" y="901700"/>
                      <a:pt x="1379220" y="746760"/>
                    </a:cubicBezTo>
                    <a:cubicBezTo>
                      <a:pt x="1658620" y="591820"/>
                      <a:pt x="1667510" y="295910"/>
                      <a:pt x="1676400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5661287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510540" y="739715"/>
            <a:ext cx="3197975" cy="2476760"/>
            <a:chOff x="6426200" y="2839619"/>
            <a:chExt cx="3197975" cy="2476760"/>
          </a:xfrm>
        </p:grpSpPr>
        <p:cxnSp>
          <p:nvCxnSpPr>
            <p:cNvPr id="18" name="Straight Arrow Connector 17"/>
            <p:cNvCxnSpPr/>
            <p:nvPr/>
          </p:nvCxnSpPr>
          <p:spPr>
            <a:xfrm>
              <a:off x="6432550" y="2924872"/>
              <a:ext cx="0" cy="1800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H="1">
              <a:off x="6426200" y="4726109"/>
              <a:ext cx="259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angle 19"/>
                <p:cNvSpPr/>
                <p:nvPr/>
              </p:nvSpPr>
              <p:spPr>
                <a:xfrm>
                  <a:off x="6498442" y="2839619"/>
                  <a:ext cx="75322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nl-BE" dirty="0"/>
                </a:p>
              </p:txBody>
            </p:sp>
          </mc:Choice>
          <mc:Fallback xmlns="">
            <p:sp>
              <p:nvSpPr>
                <p:cNvPr id="20" name="Rectangle 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98442" y="2839619"/>
                  <a:ext cx="753220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Rectangle 20"/>
            <p:cNvSpPr/>
            <p:nvPr/>
          </p:nvSpPr>
          <p:spPr>
            <a:xfrm>
              <a:off x="8409450" y="4731604"/>
              <a:ext cx="1214725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nl-BE" sz="1600" dirty="0"/>
                <a:t>Épocas ou</a:t>
              </a:r>
            </a:p>
            <a:p>
              <a:pPr algn="ctr"/>
              <a:r>
                <a:rPr lang="nl-BE" sz="1600" dirty="0"/>
                <a:t>iterações</a:t>
              </a:r>
            </a:p>
          </p:txBody>
        </p:sp>
        <p:sp>
          <p:nvSpPr>
            <p:cNvPr id="29" name="Freeform 28"/>
            <p:cNvSpPr/>
            <p:nvPr/>
          </p:nvSpPr>
          <p:spPr>
            <a:xfrm>
              <a:off x="6575413" y="3276600"/>
              <a:ext cx="2209800" cy="1387355"/>
            </a:xfrm>
            <a:custGeom>
              <a:avLst/>
              <a:gdLst>
                <a:gd name="connsiteX0" fmla="*/ 0 w 1699260"/>
                <a:gd name="connsiteY0" fmla="*/ 0 h 1575619"/>
                <a:gd name="connsiteX1" fmla="*/ 365760 w 1699260"/>
                <a:gd name="connsiteY1" fmla="*/ 1348740 h 1575619"/>
                <a:gd name="connsiteX2" fmla="*/ 1699260 w 1699260"/>
                <a:gd name="connsiteY2" fmla="*/ 1562100 h 1575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99260" h="1575619">
                  <a:moveTo>
                    <a:pt x="0" y="0"/>
                  </a:moveTo>
                  <a:cubicBezTo>
                    <a:pt x="41275" y="544195"/>
                    <a:pt x="82550" y="1088390"/>
                    <a:pt x="365760" y="1348740"/>
                  </a:cubicBezTo>
                  <a:cubicBezTo>
                    <a:pt x="648970" y="1609090"/>
                    <a:pt x="1174115" y="1585595"/>
                    <a:pt x="1699260" y="156210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4236720" y="758544"/>
            <a:ext cx="3069922" cy="2495521"/>
            <a:chOff x="4224020" y="1913568"/>
            <a:chExt cx="3069922" cy="2495521"/>
          </a:xfrm>
        </p:grpSpPr>
        <p:cxnSp>
          <p:nvCxnSpPr>
            <p:cNvPr id="37" name="Straight Arrow Connector 36"/>
            <p:cNvCxnSpPr/>
            <p:nvPr/>
          </p:nvCxnSpPr>
          <p:spPr>
            <a:xfrm>
              <a:off x="4230370" y="1998821"/>
              <a:ext cx="0" cy="1800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 flipH="1">
              <a:off x="4224020" y="3800058"/>
              <a:ext cx="259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Rectangle 43"/>
                <p:cNvSpPr/>
                <p:nvPr/>
              </p:nvSpPr>
              <p:spPr>
                <a:xfrm>
                  <a:off x="4296262" y="1913568"/>
                  <a:ext cx="75322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nl-BE" dirty="0"/>
                </a:p>
              </p:txBody>
            </p:sp>
          </mc:Choice>
          <mc:Fallback xmlns="">
            <p:sp>
              <p:nvSpPr>
                <p:cNvPr id="44" name="Rectangle 4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96262" y="1913568"/>
                  <a:ext cx="753220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5" name="Rectangle 44"/>
            <p:cNvSpPr/>
            <p:nvPr/>
          </p:nvSpPr>
          <p:spPr>
            <a:xfrm>
              <a:off x="6266344" y="3824314"/>
              <a:ext cx="102759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nl-BE" sz="1600" dirty="0"/>
                <a:t>Épocas ou</a:t>
              </a:r>
            </a:p>
            <a:p>
              <a:pPr algn="ctr"/>
              <a:r>
                <a:rPr lang="nl-BE" sz="1600" dirty="0"/>
                <a:t>iterações</a:t>
              </a:r>
            </a:p>
          </p:txBody>
        </p:sp>
        <p:sp>
          <p:nvSpPr>
            <p:cNvPr id="31" name="Freeform 30"/>
            <p:cNvSpPr/>
            <p:nvPr/>
          </p:nvSpPr>
          <p:spPr>
            <a:xfrm>
              <a:off x="4419600" y="2415540"/>
              <a:ext cx="2209800" cy="1104900"/>
            </a:xfrm>
            <a:custGeom>
              <a:avLst/>
              <a:gdLst>
                <a:gd name="connsiteX0" fmla="*/ 0 w 2209800"/>
                <a:gd name="connsiteY0" fmla="*/ 0 h 1104900"/>
                <a:gd name="connsiteX1" fmla="*/ 800100 w 2209800"/>
                <a:gd name="connsiteY1" fmla="*/ 838200 h 1104900"/>
                <a:gd name="connsiteX2" fmla="*/ 2209800 w 2209800"/>
                <a:gd name="connsiteY2" fmla="*/ 1104900 h 1104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09800" h="1104900">
                  <a:moveTo>
                    <a:pt x="0" y="0"/>
                  </a:moveTo>
                  <a:cubicBezTo>
                    <a:pt x="215900" y="327025"/>
                    <a:pt x="431800" y="654050"/>
                    <a:pt x="800100" y="838200"/>
                  </a:cubicBezTo>
                  <a:cubicBezTo>
                    <a:pt x="1168400" y="1022350"/>
                    <a:pt x="1902460" y="1054100"/>
                    <a:pt x="2209800" y="110490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8406332" y="824968"/>
            <a:ext cx="3105799" cy="2479912"/>
            <a:chOff x="8393632" y="1979992"/>
            <a:chExt cx="3105799" cy="2479912"/>
          </a:xfrm>
        </p:grpSpPr>
        <p:cxnSp>
          <p:nvCxnSpPr>
            <p:cNvPr id="48" name="Straight Arrow Connector 47"/>
            <p:cNvCxnSpPr/>
            <p:nvPr/>
          </p:nvCxnSpPr>
          <p:spPr>
            <a:xfrm>
              <a:off x="8399982" y="2065245"/>
              <a:ext cx="0" cy="1800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 flipH="1">
              <a:off x="8393632" y="3866482"/>
              <a:ext cx="259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Rectangle 49"/>
                <p:cNvSpPr/>
                <p:nvPr/>
              </p:nvSpPr>
              <p:spPr>
                <a:xfrm>
                  <a:off x="8465874" y="1979992"/>
                  <a:ext cx="75322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nl-BE" dirty="0"/>
                </a:p>
              </p:txBody>
            </p:sp>
          </mc:Choice>
          <mc:Fallback xmlns="">
            <p:sp>
              <p:nvSpPr>
                <p:cNvPr id="50" name="Rectangle 4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65874" y="1979992"/>
                  <a:ext cx="753220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1" name="Rectangle 50"/>
            <p:cNvSpPr/>
            <p:nvPr/>
          </p:nvSpPr>
          <p:spPr>
            <a:xfrm>
              <a:off x="10471833" y="3875129"/>
              <a:ext cx="102759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nl-BE" sz="1600" dirty="0"/>
                <a:t>Épocas ou</a:t>
              </a:r>
            </a:p>
            <a:p>
              <a:pPr algn="ctr"/>
              <a:r>
                <a:rPr lang="nl-BE" sz="1600" dirty="0"/>
                <a:t>iterações</a:t>
              </a:r>
            </a:p>
          </p:txBody>
        </p:sp>
        <p:sp>
          <p:nvSpPr>
            <p:cNvPr id="33" name="Freeform 32"/>
            <p:cNvSpPr/>
            <p:nvPr/>
          </p:nvSpPr>
          <p:spPr>
            <a:xfrm>
              <a:off x="8511540" y="2247900"/>
              <a:ext cx="1676400" cy="929640"/>
            </a:xfrm>
            <a:custGeom>
              <a:avLst/>
              <a:gdLst>
                <a:gd name="connsiteX0" fmla="*/ 0 w 1676400"/>
                <a:gd name="connsiteY0" fmla="*/ 929640 h 929640"/>
                <a:gd name="connsiteX1" fmla="*/ 1379220 w 1676400"/>
                <a:gd name="connsiteY1" fmla="*/ 746760 h 929640"/>
                <a:gd name="connsiteX2" fmla="*/ 1676400 w 1676400"/>
                <a:gd name="connsiteY2" fmla="*/ 0 h 929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76400" h="929640">
                  <a:moveTo>
                    <a:pt x="0" y="929640"/>
                  </a:moveTo>
                  <a:cubicBezTo>
                    <a:pt x="549910" y="915670"/>
                    <a:pt x="1099820" y="901700"/>
                    <a:pt x="1379220" y="746760"/>
                  </a:cubicBezTo>
                  <a:cubicBezTo>
                    <a:pt x="1658620" y="591820"/>
                    <a:pt x="1667510" y="295910"/>
                    <a:pt x="1676400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4236720" y="3937354"/>
            <a:ext cx="3002261" cy="2470028"/>
            <a:chOff x="4230370" y="4542555"/>
            <a:chExt cx="3002261" cy="2470028"/>
          </a:xfrm>
        </p:grpSpPr>
        <p:cxnSp>
          <p:nvCxnSpPr>
            <p:cNvPr id="23" name="Straight Arrow Connector 22"/>
            <p:cNvCxnSpPr/>
            <p:nvPr/>
          </p:nvCxnSpPr>
          <p:spPr>
            <a:xfrm>
              <a:off x="4236720" y="4627808"/>
              <a:ext cx="0" cy="1800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flipH="1">
              <a:off x="4230370" y="6429045"/>
              <a:ext cx="259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Rectangle 24"/>
                <p:cNvSpPr/>
                <p:nvPr/>
              </p:nvSpPr>
              <p:spPr>
                <a:xfrm>
                  <a:off x="4302612" y="4542555"/>
                  <a:ext cx="75322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nl-BE" dirty="0"/>
                </a:p>
              </p:txBody>
            </p:sp>
          </mc:Choice>
          <mc:Fallback xmlns="">
            <p:sp>
              <p:nvSpPr>
                <p:cNvPr id="25" name="Rectangle 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02612" y="4542555"/>
                  <a:ext cx="753220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" name="Rectangle 25"/>
            <p:cNvSpPr/>
            <p:nvPr/>
          </p:nvSpPr>
          <p:spPr>
            <a:xfrm>
              <a:off x="6205033" y="6427808"/>
              <a:ext cx="102759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nl-BE" sz="1600" dirty="0"/>
                <a:t>Épocas ou</a:t>
              </a:r>
            </a:p>
            <a:p>
              <a:pPr algn="ctr"/>
              <a:r>
                <a:rPr lang="nl-BE" sz="1600" dirty="0"/>
                <a:t>iterações</a:t>
              </a: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4296262" y="5421973"/>
              <a:ext cx="2422570" cy="464820"/>
              <a:chOff x="4856408" y="5438056"/>
              <a:chExt cx="2422570" cy="464820"/>
            </a:xfrm>
          </p:grpSpPr>
          <p:sp>
            <p:nvSpPr>
              <p:cNvPr id="27" name="Freeform 26"/>
              <p:cNvSpPr/>
              <p:nvPr/>
            </p:nvSpPr>
            <p:spPr>
              <a:xfrm>
                <a:off x="5256786" y="5438056"/>
                <a:ext cx="403200" cy="464820"/>
              </a:xfrm>
              <a:custGeom>
                <a:avLst/>
                <a:gdLst>
                  <a:gd name="connsiteX0" fmla="*/ 0 w 1676400"/>
                  <a:gd name="connsiteY0" fmla="*/ 929640 h 929640"/>
                  <a:gd name="connsiteX1" fmla="*/ 1379220 w 1676400"/>
                  <a:gd name="connsiteY1" fmla="*/ 746760 h 929640"/>
                  <a:gd name="connsiteX2" fmla="*/ 1676400 w 1676400"/>
                  <a:gd name="connsiteY2" fmla="*/ 0 h 9296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76400" h="929640">
                    <a:moveTo>
                      <a:pt x="0" y="929640"/>
                    </a:moveTo>
                    <a:cubicBezTo>
                      <a:pt x="549910" y="915670"/>
                      <a:pt x="1099820" y="901700"/>
                      <a:pt x="1379220" y="746760"/>
                    </a:cubicBezTo>
                    <a:cubicBezTo>
                      <a:pt x="1658620" y="591820"/>
                      <a:pt x="1667510" y="295910"/>
                      <a:pt x="1676400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8" name="Freeform 27"/>
              <p:cNvSpPr/>
              <p:nvPr/>
            </p:nvSpPr>
            <p:spPr>
              <a:xfrm flipH="1">
                <a:off x="5658106" y="5438056"/>
                <a:ext cx="401318" cy="464820"/>
              </a:xfrm>
              <a:custGeom>
                <a:avLst/>
                <a:gdLst>
                  <a:gd name="connsiteX0" fmla="*/ 0 w 1676400"/>
                  <a:gd name="connsiteY0" fmla="*/ 929640 h 929640"/>
                  <a:gd name="connsiteX1" fmla="*/ 1379220 w 1676400"/>
                  <a:gd name="connsiteY1" fmla="*/ 746760 h 929640"/>
                  <a:gd name="connsiteX2" fmla="*/ 1676400 w 1676400"/>
                  <a:gd name="connsiteY2" fmla="*/ 0 h 9296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76400" h="929640">
                    <a:moveTo>
                      <a:pt x="0" y="929640"/>
                    </a:moveTo>
                    <a:cubicBezTo>
                      <a:pt x="549910" y="915670"/>
                      <a:pt x="1099820" y="901700"/>
                      <a:pt x="1379220" y="746760"/>
                    </a:cubicBezTo>
                    <a:cubicBezTo>
                      <a:pt x="1658620" y="591820"/>
                      <a:pt x="1667510" y="295910"/>
                      <a:pt x="1676400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5" name="Freeform 34"/>
              <p:cNvSpPr/>
              <p:nvPr/>
            </p:nvSpPr>
            <p:spPr>
              <a:xfrm>
                <a:off x="6059424" y="5438056"/>
                <a:ext cx="401318" cy="464820"/>
              </a:xfrm>
              <a:custGeom>
                <a:avLst/>
                <a:gdLst>
                  <a:gd name="connsiteX0" fmla="*/ 0 w 1676400"/>
                  <a:gd name="connsiteY0" fmla="*/ 929640 h 929640"/>
                  <a:gd name="connsiteX1" fmla="*/ 1379220 w 1676400"/>
                  <a:gd name="connsiteY1" fmla="*/ 746760 h 929640"/>
                  <a:gd name="connsiteX2" fmla="*/ 1676400 w 1676400"/>
                  <a:gd name="connsiteY2" fmla="*/ 0 h 9296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76400" h="929640">
                    <a:moveTo>
                      <a:pt x="0" y="929640"/>
                    </a:moveTo>
                    <a:cubicBezTo>
                      <a:pt x="549910" y="915670"/>
                      <a:pt x="1099820" y="901700"/>
                      <a:pt x="1379220" y="746760"/>
                    </a:cubicBezTo>
                    <a:cubicBezTo>
                      <a:pt x="1658620" y="591820"/>
                      <a:pt x="1667510" y="295910"/>
                      <a:pt x="1676400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6" name="Freeform 35"/>
              <p:cNvSpPr/>
              <p:nvPr/>
            </p:nvSpPr>
            <p:spPr>
              <a:xfrm flipH="1">
                <a:off x="6467601" y="5438056"/>
                <a:ext cx="403200" cy="464820"/>
              </a:xfrm>
              <a:custGeom>
                <a:avLst/>
                <a:gdLst>
                  <a:gd name="connsiteX0" fmla="*/ 0 w 1676400"/>
                  <a:gd name="connsiteY0" fmla="*/ 929640 h 929640"/>
                  <a:gd name="connsiteX1" fmla="*/ 1379220 w 1676400"/>
                  <a:gd name="connsiteY1" fmla="*/ 746760 h 929640"/>
                  <a:gd name="connsiteX2" fmla="*/ 1676400 w 1676400"/>
                  <a:gd name="connsiteY2" fmla="*/ 0 h 9296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76400" h="929640">
                    <a:moveTo>
                      <a:pt x="0" y="929640"/>
                    </a:moveTo>
                    <a:cubicBezTo>
                      <a:pt x="549910" y="915670"/>
                      <a:pt x="1099820" y="901700"/>
                      <a:pt x="1379220" y="746760"/>
                    </a:cubicBezTo>
                    <a:cubicBezTo>
                      <a:pt x="1658620" y="591820"/>
                      <a:pt x="1667510" y="295910"/>
                      <a:pt x="1676400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8" name="Freeform 37"/>
              <p:cNvSpPr/>
              <p:nvPr/>
            </p:nvSpPr>
            <p:spPr>
              <a:xfrm>
                <a:off x="6877660" y="5438056"/>
                <a:ext cx="401318" cy="464820"/>
              </a:xfrm>
              <a:custGeom>
                <a:avLst/>
                <a:gdLst>
                  <a:gd name="connsiteX0" fmla="*/ 0 w 1676400"/>
                  <a:gd name="connsiteY0" fmla="*/ 929640 h 929640"/>
                  <a:gd name="connsiteX1" fmla="*/ 1379220 w 1676400"/>
                  <a:gd name="connsiteY1" fmla="*/ 746760 h 929640"/>
                  <a:gd name="connsiteX2" fmla="*/ 1676400 w 1676400"/>
                  <a:gd name="connsiteY2" fmla="*/ 0 h 9296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76400" h="929640">
                    <a:moveTo>
                      <a:pt x="0" y="929640"/>
                    </a:moveTo>
                    <a:cubicBezTo>
                      <a:pt x="549910" y="915670"/>
                      <a:pt x="1099820" y="901700"/>
                      <a:pt x="1379220" y="746760"/>
                    </a:cubicBezTo>
                    <a:cubicBezTo>
                      <a:pt x="1658620" y="591820"/>
                      <a:pt x="1667510" y="295910"/>
                      <a:pt x="1676400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9" name="Freeform 38"/>
              <p:cNvSpPr/>
              <p:nvPr/>
            </p:nvSpPr>
            <p:spPr>
              <a:xfrm flipH="1">
                <a:off x="4856408" y="5438056"/>
                <a:ext cx="401318" cy="464820"/>
              </a:xfrm>
              <a:custGeom>
                <a:avLst/>
                <a:gdLst>
                  <a:gd name="connsiteX0" fmla="*/ 0 w 1676400"/>
                  <a:gd name="connsiteY0" fmla="*/ 929640 h 929640"/>
                  <a:gd name="connsiteX1" fmla="*/ 1379220 w 1676400"/>
                  <a:gd name="connsiteY1" fmla="*/ 746760 h 929640"/>
                  <a:gd name="connsiteX2" fmla="*/ 1676400 w 1676400"/>
                  <a:gd name="connsiteY2" fmla="*/ 0 h 9296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76400" h="929640">
                    <a:moveTo>
                      <a:pt x="0" y="929640"/>
                    </a:moveTo>
                    <a:cubicBezTo>
                      <a:pt x="549910" y="915670"/>
                      <a:pt x="1099820" y="901700"/>
                      <a:pt x="1379220" y="746760"/>
                    </a:cubicBezTo>
                    <a:cubicBezTo>
                      <a:pt x="1658620" y="591820"/>
                      <a:pt x="1667510" y="295910"/>
                      <a:pt x="1676400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8721390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Group 166"/>
          <p:cNvGrpSpPr/>
          <p:nvPr/>
        </p:nvGrpSpPr>
        <p:grpSpPr>
          <a:xfrm>
            <a:off x="6818898" y="2134388"/>
            <a:ext cx="3549478" cy="3157828"/>
            <a:chOff x="6818898" y="2134388"/>
            <a:chExt cx="3549478" cy="3157828"/>
          </a:xfrm>
        </p:grpSpPr>
        <p:sp>
          <p:nvSpPr>
            <p:cNvPr id="108" name="Oval 107"/>
            <p:cNvSpPr/>
            <p:nvPr/>
          </p:nvSpPr>
          <p:spPr>
            <a:xfrm>
              <a:off x="7353299" y="2749031"/>
              <a:ext cx="2160000" cy="216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9" name="Oval 108"/>
            <p:cNvSpPr/>
            <p:nvPr/>
          </p:nvSpPr>
          <p:spPr>
            <a:xfrm>
              <a:off x="7533299" y="2929031"/>
              <a:ext cx="1800000" cy="180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0" name="Oval 109"/>
            <p:cNvSpPr/>
            <p:nvPr/>
          </p:nvSpPr>
          <p:spPr>
            <a:xfrm>
              <a:off x="7713299" y="3109031"/>
              <a:ext cx="1440000" cy="14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1" name="Oval 110"/>
            <p:cNvSpPr/>
            <p:nvPr/>
          </p:nvSpPr>
          <p:spPr>
            <a:xfrm>
              <a:off x="7893299" y="3289031"/>
              <a:ext cx="1080000" cy="108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2" name="Oval 111"/>
            <p:cNvSpPr/>
            <p:nvPr/>
          </p:nvSpPr>
          <p:spPr>
            <a:xfrm>
              <a:off x="8073299" y="3469031"/>
              <a:ext cx="720000" cy="72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3" name="Oval 112"/>
            <p:cNvSpPr/>
            <p:nvPr/>
          </p:nvSpPr>
          <p:spPr>
            <a:xfrm>
              <a:off x="8253299" y="3649031"/>
              <a:ext cx="360000" cy="36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4" name="Multiply 113"/>
            <p:cNvSpPr>
              <a:spLocks noChangeAspect="1"/>
            </p:cNvSpPr>
            <p:nvPr/>
          </p:nvSpPr>
          <p:spPr>
            <a:xfrm>
              <a:off x="8349614" y="3734666"/>
              <a:ext cx="158298" cy="180000"/>
            </a:xfrm>
            <a:prstGeom prst="mathMultiply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19" name="Straight Connector 118"/>
            <p:cNvCxnSpPr/>
            <p:nvPr/>
          </p:nvCxnSpPr>
          <p:spPr>
            <a:xfrm flipH="1">
              <a:off x="7936368" y="4340403"/>
              <a:ext cx="136931" cy="18000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flipH="1">
              <a:off x="8074119" y="4165165"/>
              <a:ext cx="153100" cy="175266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 flipH="1">
              <a:off x="8216880" y="4030041"/>
              <a:ext cx="86539" cy="150678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/>
          </p:nvCxnSpPr>
          <p:spPr>
            <a:xfrm flipH="1">
              <a:off x="8304826" y="3915692"/>
              <a:ext cx="65154" cy="112507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/>
          </p:nvCxnSpPr>
          <p:spPr>
            <a:xfrm flipH="1">
              <a:off x="8368145" y="3829031"/>
              <a:ext cx="65154" cy="92178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Multiply 130"/>
            <p:cNvSpPr>
              <a:spLocks noChangeAspect="1"/>
            </p:cNvSpPr>
            <p:nvPr/>
          </p:nvSpPr>
          <p:spPr>
            <a:xfrm>
              <a:off x="7733351" y="4634932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15" name="Straight Connector 114"/>
            <p:cNvCxnSpPr/>
            <p:nvPr/>
          </p:nvCxnSpPr>
          <p:spPr>
            <a:xfrm flipH="1">
              <a:off x="7750018" y="4513680"/>
              <a:ext cx="193832" cy="182857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Multiply 131"/>
            <p:cNvSpPr>
              <a:spLocks noChangeAspect="1"/>
            </p:cNvSpPr>
            <p:nvPr/>
          </p:nvSpPr>
          <p:spPr>
            <a:xfrm>
              <a:off x="7907441" y="4469956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3" name="Multiply 132"/>
            <p:cNvSpPr>
              <a:spLocks noChangeAspect="1"/>
            </p:cNvSpPr>
            <p:nvPr/>
          </p:nvSpPr>
          <p:spPr>
            <a:xfrm>
              <a:off x="7991128" y="4358555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4" name="Multiply 133"/>
            <p:cNvSpPr>
              <a:spLocks noChangeAspect="1"/>
            </p:cNvSpPr>
            <p:nvPr/>
          </p:nvSpPr>
          <p:spPr>
            <a:xfrm>
              <a:off x="8073299" y="4257603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5" name="Multiply 134"/>
            <p:cNvSpPr>
              <a:spLocks noChangeAspect="1"/>
            </p:cNvSpPr>
            <p:nvPr/>
          </p:nvSpPr>
          <p:spPr>
            <a:xfrm>
              <a:off x="8300077" y="3920332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4" name="Multiply 153"/>
            <p:cNvSpPr>
              <a:spLocks noChangeAspect="1"/>
            </p:cNvSpPr>
            <p:nvPr/>
          </p:nvSpPr>
          <p:spPr>
            <a:xfrm>
              <a:off x="8175312" y="4136565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5" name="Multiply 154"/>
            <p:cNvSpPr>
              <a:spLocks noChangeAspect="1"/>
            </p:cNvSpPr>
            <p:nvPr/>
          </p:nvSpPr>
          <p:spPr>
            <a:xfrm>
              <a:off x="8241507" y="4011444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60" name="Straight Arrow Connector 159"/>
            <p:cNvCxnSpPr/>
            <p:nvPr/>
          </p:nvCxnSpPr>
          <p:spPr>
            <a:xfrm>
              <a:off x="7038874" y="2534498"/>
              <a:ext cx="0" cy="2556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Arrow Connector 160"/>
            <p:cNvCxnSpPr/>
            <p:nvPr/>
          </p:nvCxnSpPr>
          <p:spPr>
            <a:xfrm rot="5400000">
              <a:off x="8507912" y="3626810"/>
              <a:ext cx="0" cy="2952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2" name="TextBox 161"/>
                <p:cNvSpPr txBox="1"/>
                <p:nvPr/>
              </p:nvSpPr>
              <p:spPr>
                <a:xfrm>
                  <a:off x="9942348" y="4892106"/>
                  <a:ext cx="42602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162" name="TextBox 1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42348" y="4892106"/>
                  <a:ext cx="426028" cy="40011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3" name="TextBox 162"/>
                <p:cNvSpPr txBox="1"/>
                <p:nvPr/>
              </p:nvSpPr>
              <p:spPr>
                <a:xfrm>
                  <a:off x="6818898" y="2134388"/>
                  <a:ext cx="42602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163" name="TextBox 1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18898" y="2134388"/>
                  <a:ext cx="426028" cy="40011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6" name="Group 165"/>
          <p:cNvGrpSpPr/>
          <p:nvPr/>
        </p:nvGrpSpPr>
        <p:grpSpPr>
          <a:xfrm>
            <a:off x="2817120" y="895312"/>
            <a:ext cx="3539783" cy="4892060"/>
            <a:chOff x="2817120" y="895312"/>
            <a:chExt cx="3539783" cy="4892060"/>
          </a:xfrm>
        </p:grpSpPr>
        <p:sp>
          <p:nvSpPr>
            <p:cNvPr id="4" name="Oval 3"/>
            <p:cNvSpPr>
              <a:spLocks/>
            </p:cNvSpPr>
            <p:nvPr/>
          </p:nvSpPr>
          <p:spPr>
            <a:xfrm>
              <a:off x="3657598" y="1683325"/>
              <a:ext cx="1800000" cy="360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Oval 4"/>
            <p:cNvSpPr/>
            <p:nvPr/>
          </p:nvSpPr>
          <p:spPr>
            <a:xfrm>
              <a:off x="4017598" y="2042031"/>
              <a:ext cx="1080000" cy="288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Oval 6"/>
            <p:cNvSpPr/>
            <p:nvPr/>
          </p:nvSpPr>
          <p:spPr>
            <a:xfrm>
              <a:off x="4377598" y="2402031"/>
              <a:ext cx="360000" cy="216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Oval 8"/>
            <p:cNvSpPr/>
            <p:nvPr/>
          </p:nvSpPr>
          <p:spPr>
            <a:xfrm>
              <a:off x="4197598" y="2222031"/>
              <a:ext cx="720000" cy="252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Oval 9"/>
            <p:cNvSpPr/>
            <p:nvPr/>
          </p:nvSpPr>
          <p:spPr>
            <a:xfrm>
              <a:off x="3837598" y="1862031"/>
              <a:ext cx="1440000" cy="32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Oval 10"/>
            <p:cNvSpPr>
              <a:spLocks/>
            </p:cNvSpPr>
            <p:nvPr/>
          </p:nvSpPr>
          <p:spPr>
            <a:xfrm>
              <a:off x="3477598" y="1502031"/>
              <a:ext cx="2160000" cy="396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03" name="Straight Connector 102"/>
            <p:cNvCxnSpPr/>
            <p:nvPr/>
          </p:nvCxnSpPr>
          <p:spPr>
            <a:xfrm flipH="1">
              <a:off x="4253250" y="5216278"/>
              <a:ext cx="386493" cy="153789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Multiply 135"/>
            <p:cNvSpPr>
              <a:spLocks/>
            </p:cNvSpPr>
            <p:nvPr/>
          </p:nvSpPr>
          <p:spPr>
            <a:xfrm>
              <a:off x="4216841" y="5338443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7" name="Multiply 136"/>
            <p:cNvSpPr>
              <a:spLocks/>
            </p:cNvSpPr>
            <p:nvPr/>
          </p:nvSpPr>
          <p:spPr>
            <a:xfrm>
              <a:off x="4598658" y="5170600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9" name="Multiply 68"/>
            <p:cNvSpPr>
              <a:spLocks noChangeAspect="1"/>
            </p:cNvSpPr>
            <p:nvPr/>
          </p:nvSpPr>
          <p:spPr>
            <a:xfrm>
              <a:off x="4468132" y="3344554"/>
              <a:ext cx="158298" cy="180000"/>
            </a:xfrm>
            <a:prstGeom prst="mathMultiply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71" name="Straight Connector 70"/>
            <p:cNvCxnSpPr/>
            <p:nvPr/>
          </p:nvCxnSpPr>
          <p:spPr>
            <a:xfrm flipH="1" flipV="1">
              <a:off x="4516368" y="3611183"/>
              <a:ext cx="73202" cy="50119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rot="5400000" flipH="1" flipV="1">
              <a:off x="4522774" y="3661302"/>
              <a:ext cx="73202" cy="50119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5400000" flipH="1" flipV="1">
              <a:off x="4540454" y="3778347"/>
              <a:ext cx="73202" cy="50119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rot="10800000" flipH="1" flipV="1">
              <a:off x="4551995" y="3841032"/>
              <a:ext cx="73202" cy="50119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rot="5400000" flipH="1" flipV="1">
              <a:off x="4557568" y="3898479"/>
              <a:ext cx="73202" cy="50119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Multiply 137"/>
            <p:cNvSpPr>
              <a:spLocks noChangeAspect="1"/>
            </p:cNvSpPr>
            <p:nvPr/>
          </p:nvSpPr>
          <p:spPr>
            <a:xfrm>
              <a:off x="4396841" y="4994030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98" name="Straight Connector 97"/>
            <p:cNvCxnSpPr/>
            <p:nvPr/>
          </p:nvCxnSpPr>
          <p:spPr>
            <a:xfrm flipV="1">
              <a:off x="4433250" y="4936612"/>
              <a:ext cx="145222" cy="101777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>
              <a:off x="4433250" y="5036924"/>
              <a:ext cx="206493" cy="18000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Multiply 138"/>
            <p:cNvSpPr>
              <a:spLocks noChangeAspect="1"/>
            </p:cNvSpPr>
            <p:nvPr/>
          </p:nvSpPr>
          <p:spPr>
            <a:xfrm>
              <a:off x="4541256" y="4892106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0" name="Multiply 139"/>
            <p:cNvSpPr>
              <a:spLocks noChangeAspect="1"/>
            </p:cNvSpPr>
            <p:nvPr/>
          </p:nvSpPr>
          <p:spPr>
            <a:xfrm>
              <a:off x="4416484" y="4782417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1" name="Multiply 140"/>
            <p:cNvSpPr>
              <a:spLocks noChangeAspect="1"/>
            </p:cNvSpPr>
            <p:nvPr/>
          </p:nvSpPr>
          <p:spPr>
            <a:xfrm>
              <a:off x="4527814" y="4665846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2" name="Multiply 141"/>
            <p:cNvSpPr>
              <a:spLocks/>
            </p:cNvSpPr>
            <p:nvPr/>
          </p:nvSpPr>
          <p:spPr>
            <a:xfrm>
              <a:off x="4432482" y="4497324"/>
              <a:ext cx="72000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3" name="Multiply 142"/>
            <p:cNvSpPr>
              <a:spLocks/>
            </p:cNvSpPr>
            <p:nvPr/>
          </p:nvSpPr>
          <p:spPr>
            <a:xfrm>
              <a:off x="4586752" y="4430025"/>
              <a:ext cx="72000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4" name="Multiply 143"/>
            <p:cNvSpPr>
              <a:spLocks/>
            </p:cNvSpPr>
            <p:nvPr/>
          </p:nvSpPr>
          <p:spPr>
            <a:xfrm>
              <a:off x="4489301" y="4254654"/>
              <a:ext cx="72000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5" name="Multiply 144"/>
            <p:cNvSpPr>
              <a:spLocks/>
            </p:cNvSpPr>
            <p:nvPr/>
          </p:nvSpPr>
          <p:spPr>
            <a:xfrm>
              <a:off x="4647454" y="4169248"/>
              <a:ext cx="72000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6" name="Multiply 145"/>
            <p:cNvSpPr>
              <a:spLocks/>
            </p:cNvSpPr>
            <p:nvPr/>
          </p:nvSpPr>
          <p:spPr>
            <a:xfrm>
              <a:off x="4515354" y="4085156"/>
              <a:ext cx="72000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7" name="Multiply 146"/>
            <p:cNvSpPr>
              <a:spLocks noChangeAspect="1"/>
            </p:cNvSpPr>
            <p:nvPr/>
          </p:nvSpPr>
          <p:spPr>
            <a:xfrm>
              <a:off x="4601229" y="3950902"/>
              <a:ext cx="72000" cy="81871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8" name="Multiply 147"/>
            <p:cNvSpPr>
              <a:spLocks noChangeAspect="1"/>
            </p:cNvSpPr>
            <p:nvPr/>
          </p:nvSpPr>
          <p:spPr>
            <a:xfrm>
              <a:off x="4598029" y="3846380"/>
              <a:ext cx="72000" cy="81871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9" name="Multiply 148"/>
            <p:cNvSpPr>
              <a:spLocks noChangeAspect="1"/>
            </p:cNvSpPr>
            <p:nvPr/>
          </p:nvSpPr>
          <p:spPr>
            <a:xfrm>
              <a:off x="4517694" y="3803997"/>
              <a:ext cx="72000" cy="81871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0" name="Multiply 149"/>
            <p:cNvSpPr>
              <a:spLocks noChangeAspect="1"/>
            </p:cNvSpPr>
            <p:nvPr/>
          </p:nvSpPr>
          <p:spPr>
            <a:xfrm>
              <a:off x="4496498" y="3683246"/>
              <a:ext cx="72000" cy="81871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1" name="Multiply 150"/>
            <p:cNvSpPr>
              <a:spLocks noChangeAspect="1"/>
            </p:cNvSpPr>
            <p:nvPr/>
          </p:nvSpPr>
          <p:spPr>
            <a:xfrm>
              <a:off x="4486717" y="3557718"/>
              <a:ext cx="72000" cy="81871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80" name="Straight Connector 79"/>
            <p:cNvCxnSpPr/>
            <p:nvPr/>
          </p:nvCxnSpPr>
          <p:spPr>
            <a:xfrm rot="10800000" flipH="1" flipV="1">
              <a:off x="4569109" y="3960140"/>
              <a:ext cx="73202" cy="50119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flipV="1">
              <a:off x="4551996" y="4006045"/>
              <a:ext cx="87747" cy="124391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rot="5400000" flipV="1">
              <a:off x="4570316" y="4113719"/>
              <a:ext cx="87747" cy="124391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flipH="1">
              <a:off x="4522717" y="4217178"/>
              <a:ext cx="158615" cy="91964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 rot="5400000" flipH="1">
              <a:off x="4490591" y="4331172"/>
              <a:ext cx="158615" cy="91964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 rot="10800000" flipH="1">
              <a:off x="4466582" y="4460600"/>
              <a:ext cx="158615" cy="91964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 rot="16200000" flipH="1">
              <a:off x="4438387" y="4578734"/>
              <a:ext cx="158615" cy="91964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 flipV="1">
              <a:off x="4460231" y="4699147"/>
              <a:ext cx="105160" cy="126727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 rot="5400000" flipV="1">
              <a:off x="4470137" y="4820883"/>
              <a:ext cx="105160" cy="126727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flipV="1">
              <a:off x="4513192" y="3490807"/>
              <a:ext cx="42247" cy="120375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10800000" flipH="1" flipV="1">
              <a:off x="4527096" y="3725595"/>
              <a:ext cx="73202" cy="50119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Multiply 151"/>
            <p:cNvSpPr>
              <a:spLocks noChangeAspect="1"/>
            </p:cNvSpPr>
            <p:nvPr/>
          </p:nvSpPr>
          <p:spPr>
            <a:xfrm>
              <a:off x="4568482" y="3722621"/>
              <a:ext cx="72000" cy="81871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3" name="Multiply 152"/>
            <p:cNvSpPr>
              <a:spLocks noChangeAspect="1"/>
            </p:cNvSpPr>
            <p:nvPr/>
          </p:nvSpPr>
          <p:spPr>
            <a:xfrm>
              <a:off x="4553694" y="3612134"/>
              <a:ext cx="72000" cy="81871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58" name="Straight Arrow Connector 157"/>
            <p:cNvCxnSpPr/>
            <p:nvPr/>
          </p:nvCxnSpPr>
          <p:spPr>
            <a:xfrm>
              <a:off x="3030134" y="1302987"/>
              <a:ext cx="0" cy="4284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Arrow Connector 158"/>
            <p:cNvCxnSpPr/>
            <p:nvPr/>
          </p:nvCxnSpPr>
          <p:spPr>
            <a:xfrm rot="5400000">
              <a:off x="4496439" y="4118552"/>
              <a:ext cx="0" cy="2952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4" name="TextBox 163"/>
                <p:cNvSpPr txBox="1"/>
                <p:nvPr/>
              </p:nvSpPr>
              <p:spPr>
                <a:xfrm>
                  <a:off x="5930875" y="5387262"/>
                  <a:ext cx="42602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164" name="TextBox 1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30875" y="5387262"/>
                  <a:ext cx="426028" cy="40011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5" name="TextBox 164"/>
                <p:cNvSpPr txBox="1"/>
                <p:nvPr/>
              </p:nvSpPr>
              <p:spPr>
                <a:xfrm>
                  <a:off x="2817120" y="895312"/>
                  <a:ext cx="42602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165" name="TextBox 1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17120" y="895312"/>
                  <a:ext cx="426028" cy="40011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58084713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936633" y="2134388"/>
            <a:ext cx="3836177" cy="3649708"/>
            <a:chOff x="936633" y="2134388"/>
            <a:chExt cx="3836177" cy="3649708"/>
          </a:xfrm>
        </p:grpSpPr>
        <p:grpSp>
          <p:nvGrpSpPr>
            <p:cNvPr id="56" name="Group 55"/>
            <p:cNvGrpSpPr/>
            <p:nvPr/>
          </p:nvGrpSpPr>
          <p:grpSpPr>
            <a:xfrm>
              <a:off x="1705732" y="2134388"/>
              <a:ext cx="3067078" cy="3649708"/>
              <a:chOff x="1705732" y="2134388"/>
              <a:chExt cx="3067078" cy="3649708"/>
            </a:xfrm>
          </p:grpSpPr>
          <p:sp>
            <p:nvSpPr>
              <p:cNvPr id="29" name="Oval 28"/>
              <p:cNvSpPr/>
              <p:nvPr/>
            </p:nvSpPr>
            <p:spPr>
              <a:xfrm>
                <a:off x="1800709" y="2558531"/>
                <a:ext cx="2160000" cy="21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1980709" y="2738531"/>
                <a:ext cx="1800000" cy="180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2160709" y="2918531"/>
                <a:ext cx="1440000" cy="144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2340709" y="3098531"/>
                <a:ext cx="1080000" cy="108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2520709" y="3278531"/>
                <a:ext cx="720000" cy="72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2700709" y="3458531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5" name="Multiply 34"/>
              <p:cNvSpPr>
                <a:spLocks noChangeAspect="1"/>
              </p:cNvSpPr>
              <p:nvPr/>
            </p:nvSpPr>
            <p:spPr>
              <a:xfrm>
                <a:off x="2797024" y="3544166"/>
                <a:ext cx="158298" cy="180000"/>
              </a:xfrm>
              <a:prstGeom prst="mathMultiply">
                <a:avLst/>
              </a:prstGeom>
              <a:solidFill>
                <a:schemeClr val="accent6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TextBox 37"/>
                  <p:cNvSpPr txBox="1"/>
                  <p:nvPr/>
                </p:nvSpPr>
                <p:spPr>
                  <a:xfrm>
                    <a:off x="4346782" y="4890443"/>
                    <a:ext cx="426028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pt-BR" sz="2000" dirty="0"/>
                  </a:p>
                </p:txBody>
              </p:sp>
            </mc:Choice>
            <mc:Fallback xmlns="">
              <p:sp>
                <p:nvSpPr>
                  <p:cNvPr id="38" name="TextBox 3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46782" y="4890443"/>
                    <a:ext cx="426028" cy="400110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TextBox 38"/>
                  <p:cNvSpPr txBox="1"/>
                  <p:nvPr/>
                </p:nvSpPr>
                <p:spPr>
                  <a:xfrm>
                    <a:off x="1990208" y="2134388"/>
                    <a:ext cx="426028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pt-BR" sz="2000" dirty="0"/>
                  </a:p>
                </p:txBody>
              </p:sp>
            </mc:Choice>
            <mc:Fallback xmlns="">
              <p:sp>
                <p:nvSpPr>
                  <p:cNvPr id="39" name="TextBox 3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90208" y="2134388"/>
                    <a:ext cx="426028" cy="400110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0" name="Rectangle 39"/>
              <p:cNvSpPr/>
              <p:nvPr/>
            </p:nvSpPr>
            <p:spPr>
              <a:xfrm rot="2700000">
                <a:off x="1772158" y="4675745"/>
                <a:ext cx="864000" cy="864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" name="TextBox 50"/>
                  <p:cNvSpPr txBox="1"/>
                  <p:nvPr/>
                </p:nvSpPr>
                <p:spPr>
                  <a:xfrm>
                    <a:off x="1705732" y="4463431"/>
                    <a:ext cx="33977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  <m:r>
                                <m:rPr>
                                  <m:nor/>
                                </m:rPr>
                                <a:rPr lang="pt-BR" b="1" dirty="0"/>
                                <m:t> </m:t>
                              </m:r>
                            </m:e>
                            <m:sup>
                              <m: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oMath>
                      </m:oMathPara>
                    </a14:m>
                    <a:endParaRPr lang="pt-BR" b="1" dirty="0"/>
                  </a:p>
                </p:txBody>
              </p:sp>
            </mc:Choice>
            <mc:Fallback xmlns="">
              <p:sp>
                <p:nvSpPr>
                  <p:cNvPr id="51" name="TextBox 5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05732" y="4463431"/>
                    <a:ext cx="339772" cy="276999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l="-8929" r="-3571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7" name="Straight Arrow Connector 36"/>
              <p:cNvCxnSpPr/>
              <p:nvPr/>
            </p:nvCxnSpPr>
            <p:spPr>
              <a:xfrm rot="5400000">
                <a:off x="3287827" y="4016460"/>
                <a:ext cx="0" cy="21600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/>
              <p:cNvCxnSpPr/>
              <p:nvPr/>
            </p:nvCxnSpPr>
            <p:spPr>
              <a:xfrm>
                <a:off x="2210184" y="2534498"/>
                <a:ext cx="0" cy="25560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Oval 49"/>
              <p:cNvSpPr/>
              <p:nvPr/>
            </p:nvSpPr>
            <p:spPr>
              <a:xfrm>
                <a:off x="2158585" y="4458583"/>
                <a:ext cx="98797" cy="10160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" name="Rectangle 52"/>
                  <p:cNvSpPr/>
                  <p:nvPr/>
                </p:nvSpPr>
                <p:spPr>
                  <a:xfrm>
                    <a:off x="2661486" y="5414764"/>
                    <a:ext cx="726417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</m:d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53" name="Rectangle 5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1486" y="5414764"/>
                    <a:ext cx="726417" cy="369332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57" name="TextBox 56"/>
            <p:cNvSpPr txBox="1"/>
            <p:nvPr/>
          </p:nvSpPr>
          <p:spPr>
            <a:xfrm>
              <a:off x="936633" y="4158937"/>
              <a:ext cx="9650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solução</a:t>
              </a:r>
            </a:p>
          </p:txBody>
        </p:sp>
        <p:cxnSp>
          <p:nvCxnSpPr>
            <p:cNvPr id="59" name="Straight Arrow Connector 58"/>
            <p:cNvCxnSpPr>
              <a:endCxn id="50" idx="2"/>
            </p:cNvCxnSpPr>
            <p:nvPr/>
          </p:nvCxnSpPr>
          <p:spPr>
            <a:xfrm>
              <a:off x="1784106" y="4369151"/>
              <a:ext cx="374479" cy="1402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Group 73"/>
          <p:cNvGrpSpPr/>
          <p:nvPr/>
        </p:nvGrpSpPr>
        <p:grpSpPr>
          <a:xfrm>
            <a:off x="5921535" y="2134388"/>
            <a:ext cx="3675609" cy="3546185"/>
            <a:chOff x="5921535" y="2134388"/>
            <a:chExt cx="3675609" cy="3546185"/>
          </a:xfrm>
        </p:grpSpPr>
        <p:grpSp>
          <p:nvGrpSpPr>
            <p:cNvPr id="55" name="Group 54"/>
            <p:cNvGrpSpPr/>
            <p:nvPr/>
          </p:nvGrpSpPr>
          <p:grpSpPr>
            <a:xfrm>
              <a:off x="6542714" y="2134388"/>
              <a:ext cx="3054430" cy="3546185"/>
              <a:chOff x="6542714" y="2134388"/>
              <a:chExt cx="3054430" cy="354618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TextBox 26"/>
                  <p:cNvSpPr txBox="1"/>
                  <p:nvPr/>
                </p:nvSpPr>
                <p:spPr>
                  <a:xfrm>
                    <a:off x="9171116" y="4907412"/>
                    <a:ext cx="426028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pt-BR" sz="2000" dirty="0"/>
                  </a:p>
                </p:txBody>
              </p:sp>
            </mc:Choice>
            <mc:Fallback xmlns="">
              <p:sp>
                <p:nvSpPr>
                  <p:cNvPr id="27" name="TextBox 2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171116" y="4907412"/>
                    <a:ext cx="426028" cy="400110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TextBox 27"/>
                  <p:cNvSpPr txBox="1"/>
                  <p:nvPr/>
                </p:nvSpPr>
                <p:spPr>
                  <a:xfrm>
                    <a:off x="6818898" y="2134388"/>
                    <a:ext cx="426028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pt-BR" sz="2000" dirty="0"/>
                  </a:p>
                </p:txBody>
              </p:sp>
            </mc:Choice>
            <mc:Fallback xmlns="">
              <p:sp>
                <p:nvSpPr>
                  <p:cNvPr id="28" name="TextBox 2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18898" y="2134388"/>
                    <a:ext cx="426028" cy="400110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1" name="Oval 40"/>
              <p:cNvSpPr/>
              <p:nvPr/>
            </p:nvSpPr>
            <p:spPr>
              <a:xfrm>
                <a:off x="6542714" y="4601785"/>
                <a:ext cx="1008000" cy="1008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6626709" y="2571231"/>
                <a:ext cx="2160000" cy="21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6806709" y="2751231"/>
                <a:ext cx="1800000" cy="180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6986709" y="2931231"/>
                <a:ext cx="1440000" cy="144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7166709" y="3111231"/>
                <a:ext cx="1080000" cy="108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7346709" y="3291231"/>
                <a:ext cx="720000" cy="72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7526709" y="3471231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8" name="Multiply 47"/>
              <p:cNvSpPr>
                <a:spLocks noChangeAspect="1"/>
              </p:cNvSpPr>
              <p:nvPr/>
            </p:nvSpPr>
            <p:spPr>
              <a:xfrm>
                <a:off x="7623024" y="3556866"/>
                <a:ext cx="158298" cy="180000"/>
              </a:xfrm>
              <a:prstGeom prst="mathMultiply">
                <a:avLst/>
              </a:prstGeom>
              <a:solidFill>
                <a:srgbClr val="00B05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7209452" y="4588707"/>
                <a:ext cx="98797" cy="10160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" name="TextBox 51"/>
                  <p:cNvSpPr txBox="1"/>
                  <p:nvPr/>
                </p:nvSpPr>
                <p:spPr>
                  <a:xfrm>
                    <a:off x="7075040" y="4694711"/>
                    <a:ext cx="33977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  <m:r>
                                <m:rPr>
                                  <m:nor/>
                                </m:rPr>
                                <a:rPr lang="pt-BR" b="1" dirty="0"/>
                                <m:t> </m:t>
                              </m:r>
                            </m:e>
                            <m:sup>
                              <m: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oMath>
                      </m:oMathPara>
                    </a14:m>
                    <a:endParaRPr lang="pt-BR" b="1" dirty="0"/>
                  </a:p>
                </p:txBody>
              </p:sp>
            </mc:Choice>
            <mc:Fallback xmlns="">
              <p:sp>
                <p:nvSpPr>
                  <p:cNvPr id="52" name="TextBox 5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75040" y="4694711"/>
                    <a:ext cx="339772" cy="276999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 l="-9091" r="-5455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6" name="Straight Arrow Connector 25"/>
              <p:cNvCxnSpPr/>
              <p:nvPr/>
            </p:nvCxnSpPr>
            <p:spPr>
              <a:xfrm rot="5400000">
                <a:off x="8121956" y="4016460"/>
                <a:ext cx="0" cy="21600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/>
              <p:cNvCxnSpPr/>
              <p:nvPr/>
            </p:nvCxnSpPr>
            <p:spPr>
              <a:xfrm>
                <a:off x="7038874" y="2534498"/>
                <a:ext cx="0" cy="25560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Rectangle 53"/>
                  <p:cNvSpPr/>
                  <p:nvPr/>
                </p:nvSpPr>
                <p:spPr>
                  <a:xfrm>
                    <a:off x="7616638" y="5307522"/>
                    <a:ext cx="731739" cy="373051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</m:d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54" name="Rectangle 5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16638" y="5307522"/>
                    <a:ext cx="731739" cy="373051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 b="-1639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67" name="TextBox 66"/>
            <p:cNvSpPr txBox="1"/>
            <p:nvPr/>
          </p:nvSpPr>
          <p:spPr>
            <a:xfrm>
              <a:off x="5921535" y="4379643"/>
              <a:ext cx="9650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solução</a:t>
              </a:r>
            </a:p>
          </p:txBody>
        </p:sp>
        <p:cxnSp>
          <p:nvCxnSpPr>
            <p:cNvPr id="68" name="Straight Arrow Connector 67"/>
            <p:cNvCxnSpPr/>
            <p:nvPr/>
          </p:nvCxnSpPr>
          <p:spPr>
            <a:xfrm>
              <a:off x="6763186" y="4583136"/>
              <a:ext cx="446266" cy="4530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9773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A549E3-7E5B-04E3-09ED-A7C3171C6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Escolha do passo de aprendizagem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3323DEB1-E32D-5111-52A9-A936D5B1877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533534" y="1825624"/>
                <a:ext cx="6466789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Portanto, para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andarmos na direção apontada pelo vetor gradiente</a:t>
                </a:r>
                <a:r>
                  <a:rPr lang="pt-BR" dirty="0"/>
                  <a:t>, usamos uma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porcentagem</a:t>
                </a:r>
                <a:r>
                  <a:rPr lang="pt-BR" dirty="0"/>
                  <a:t> do seu valor.</a:t>
                </a:r>
              </a:p>
              <a:p>
                <a:r>
                  <a:rPr lang="pt-BR" dirty="0"/>
                  <a:t>Essa porcentagem é dada pelo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passo de aprendizagem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pt-BR" dirty="0"/>
                  <a:t>, que é sempre um valor maior do que zero.</a:t>
                </a:r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3323DEB1-E32D-5111-52A9-A936D5B187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33534" y="1825624"/>
                <a:ext cx="6466789" cy="5032375"/>
              </a:xfrm>
              <a:blipFill>
                <a:blip r:embed="rId2"/>
                <a:stretch>
                  <a:fillRect l="-1697" t="-1937" r="-226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C0979B72-FA06-3341-0C8C-22E5606766C2}"/>
                  </a:ext>
                </a:extLst>
              </p:cNvPr>
              <p:cNvSpPr txBox="1"/>
              <p:nvPr/>
            </p:nvSpPr>
            <p:spPr>
              <a:xfrm>
                <a:off x="1074655" y="3428804"/>
                <a:ext cx="3777792" cy="9130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sz="28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pt-BR" sz="28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pt-BR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pt-BR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pt-BR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r>
                            <a:rPr lang="pt-BR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pt-BR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𝒂</m:t>
                          </m:r>
                          <m:r>
                            <a:rPr lang="pt-BR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pt-BR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den>
                      </m:f>
                    </m:oMath>
                  </m:oMathPara>
                </a14:m>
                <a:endParaRPr lang="pt-BR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C0979B72-FA06-3341-0C8C-22E5606766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4655" y="3428804"/>
                <a:ext cx="3777792" cy="91300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189183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825535" y="2360642"/>
            <a:ext cx="3217781" cy="2544915"/>
            <a:chOff x="8677971" y="3786094"/>
            <a:chExt cx="3514029" cy="2730463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77971" y="4063458"/>
              <a:ext cx="3514029" cy="2453099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9107097" y="3786094"/>
              <a:ext cx="260687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Gradiente Descendente Estocástico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9068545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" name="Group 149"/>
          <p:cNvGrpSpPr/>
          <p:nvPr/>
        </p:nvGrpSpPr>
        <p:grpSpPr>
          <a:xfrm>
            <a:off x="703328" y="1720211"/>
            <a:ext cx="4337255" cy="3027979"/>
            <a:chOff x="703328" y="1720211"/>
            <a:chExt cx="4337255" cy="302797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/>
                <p:cNvSpPr txBox="1"/>
                <p:nvPr/>
              </p:nvSpPr>
              <p:spPr>
                <a:xfrm>
                  <a:off x="703329" y="1720211"/>
                  <a:ext cx="42602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51" name="TextBox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3329" y="1720211"/>
                  <a:ext cx="426028" cy="400110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48" name="Group 147"/>
            <p:cNvGrpSpPr/>
            <p:nvPr/>
          </p:nvGrpSpPr>
          <p:grpSpPr>
            <a:xfrm>
              <a:off x="703328" y="1796190"/>
              <a:ext cx="4337255" cy="2952000"/>
              <a:chOff x="703328" y="1796190"/>
              <a:chExt cx="4337255" cy="2952000"/>
            </a:xfrm>
          </p:grpSpPr>
          <p:sp>
            <p:nvSpPr>
              <p:cNvPr id="5" name="Oval 4"/>
              <p:cNvSpPr>
                <a:spLocks/>
              </p:cNvSpPr>
              <p:nvPr/>
            </p:nvSpPr>
            <p:spPr>
              <a:xfrm rot="5400000">
                <a:off x="1914555" y="1533349"/>
                <a:ext cx="1800000" cy="360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" name="Oval 5"/>
              <p:cNvSpPr/>
              <p:nvPr/>
            </p:nvSpPr>
            <p:spPr>
              <a:xfrm rot="5400000">
                <a:off x="2275849" y="1893349"/>
                <a:ext cx="1080000" cy="288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" name="Oval 6"/>
              <p:cNvSpPr/>
              <p:nvPr/>
            </p:nvSpPr>
            <p:spPr>
              <a:xfrm rot="5400000">
                <a:off x="2635849" y="2253349"/>
                <a:ext cx="360000" cy="21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" name="Oval 7"/>
              <p:cNvSpPr/>
              <p:nvPr/>
            </p:nvSpPr>
            <p:spPr>
              <a:xfrm rot="5400000">
                <a:off x="2455849" y="2073349"/>
                <a:ext cx="720000" cy="252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" name="Oval 8"/>
              <p:cNvSpPr/>
              <p:nvPr/>
            </p:nvSpPr>
            <p:spPr>
              <a:xfrm rot="5400000">
                <a:off x="2095849" y="1713349"/>
                <a:ext cx="1440000" cy="324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" name="Oval 9"/>
              <p:cNvSpPr>
                <a:spLocks/>
              </p:cNvSpPr>
              <p:nvPr/>
            </p:nvSpPr>
            <p:spPr>
              <a:xfrm rot="5400000">
                <a:off x="1735849" y="1353349"/>
                <a:ext cx="2160000" cy="39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11" name="Straight Connector 10"/>
              <p:cNvCxnSpPr/>
              <p:nvPr/>
            </p:nvCxnSpPr>
            <p:spPr>
              <a:xfrm flipH="1" flipV="1">
                <a:off x="882035" y="2613351"/>
                <a:ext cx="126728" cy="1079998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Multiply 13"/>
              <p:cNvSpPr>
                <a:spLocks noChangeAspect="1"/>
              </p:cNvSpPr>
              <p:nvPr/>
            </p:nvSpPr>
            <p:spPr>
              <a:xfrm rot="5400000">
                <a:off x="2765706" y="3264787"/>
                <a:ext cx="108000" cy="122807"/>
              </a:xfrm>
              <a:prstGeom prst="mathMultiply">
                <a:avLst/>
              </a:prstGeom>
              <a:solidFill>
                <a:srgbClr val="FF000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49" name="Straight Arrow Connector 48"/>
              <p:cNvCxnSpPr/>
              <p:nvPr/>
            </p:nvCxnSpPr>
            <p:spPr>
              <a:xfrm rot="5400000">
                <a:off x="2864103" y="2606190"/>
                <a:ext cx="0" cy="42840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/>
              <p:cNvCxnSpPr/>
              <p:nvPr/>
            </p:nvCxnSpPr>
            <p:spPr>
              <a:xfrm rot="10800000">
                <a:off x="703328" y="1796190"/>
                <a:ext cx="0" cy="29520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" name="TextBox 51"/>
                  <p:cNvSpPr txBox="1"/>
                  <p:nvPr/>
                </p:nvSpPr>
                <p:spPr>
                  <a:xfrm>
                    <a:off x="4614555" y="4322889"/>
                    <a:ext cx="426028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pt-BR" sz="2000" dirty="0"/>
                  </a:p>
                </p:txBody>
              </p:sp>
            </mc:Choice>
            <mc:Fallback xmlns="">
              <p:sp>
                <p:nvSpPr>
                  <p:cNvPr id="52" name="TextBox 5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14555" y="4322889"/>
                    <a:ext cx="426028" cy="400110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8" name="Straight Connector 57"/>
              <p:cNvCxnSpPr/>
              <p:nvPr/>
            </p:nvCxnSpPr>
            <p:spPr>
              <a:xfrm flipH="1">
                <a:off x="1008763" y="2894795"/>
                <a:ext cx="246068" cy="798554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 flipH="1" flipV="1">
                <a:off x="1252243" y="2894796"/>
                <a:ext cx="119416" cy="700256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 flipH="1">
                <a:off x="1371659" y="3094820"/>
                <a:ext cx="223667" cy="500232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 flipH="1" flipV="1">
                <a:off x="1595327" y="3094820"/>
                <a:ext cx="116827" cy="391478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 flipH="1">
                <a:off x="1712155" y="3199595"/>
                <a:ext cx="178705" cy="286703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>
                <a:stCxn id="7" idx="5"/>
              </p:cNvCxnSpPr>
              <p:nvPr/>
            </p:nvCxnSpPr>
            <p:spPr>
              <a:xfrm flipH="1" flipV="1">
                <a:off x="1890860" y="3199596"/>
                <a:ext cx="161314" cy="261032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" name="Oval 76"/>
              <p:cNvSpPr>
                <a:spLocks noChangeAspect="1"/>
              </p:cNvSpPr>
              <p:nvPr/>
            </p:nvSpPr>
            <p:spPr>
              <a:xfrm rot="5400000">
                <a:off x="2733403" y="2491912"/>
                <a:ext cx="194229" cy="1676399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78" name="Straight Connector 77"/>
              <p:cNvCxnSpPr>
                <a:endCxn id="7" idx="5"/>
              </p:cNvCxnSpPr>
              <p:nvPr/>
            </p:nvCxnSpPr>
            <p:spPr>
              <a:xfrm flipH="1">
                <a:off x="2052174" y="3294072"/>
                <a:ext cx="178706" cy="166556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Oval 80"/>
              <p:cNvSpPr>
                <a:spLocks noChangeAspect="1"/>
              </p:cNvSpPr>
              <p:nvPr/>
            </p:nvSpPr>
            <p:spPr>
              <a:xfrm rot="5400000">
                <a:off x="2811989" y="2702869"/>
                <a:ext cx="104228" cy="12428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82" name="Straight Connector 81"/>
              <p:cNvCxnSpPr/>
              <p:nvPr/>
            </p:nvCxnSpPr>
            <p:spPr>
              <a:xfrm flipH="1" flipV="1">
                <a:off x="2226329" y="3290561"/>
                <a:ext cx="325194" cy="100501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/>
            </p:nvCxnSpPr>
            <p:spPr>
              <a:xfrm flipH="1">
                <a:off x="2551523" y="3322418"/>
                <a:ext cx="251184" cy="75092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49" name="Group 148"/>
          <p:cNvGrpSpPr/>
          <p:nvPr/>
        </p:nvGrpSpPr>
        <p:grpSpPr>
          <a:xfrm>
            <a:off x="6546300" y="1715075"/>
            <a:ext cx="4305533" cy="3007924"/>
            <a:chOff x="6546300" y="1715075"/>
            <a:chExt cx="4305533" cy="3007924"/>
          </a:xfrm>
        </p:grpSpPr>
        <p:sp>
          <p:nvSpPr>
            <p:cNvPr id="99" name="Oval 98"/>
            <p:cNvSpPr>
              <a:spLocks/>
            </p:cNvSpPr>
            <p:nvPr/>
          </p:nvSpPr>
          <p:spPr>
            <a:xfrm rot="5400000">
              <a:off x="7757527" y="1508158"/>
              <a:ext cx="1800000" cy="360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0" name="Oval 99"/>
            <p:cNvSpPr/>
            <p:nvPr/>
          </p:nvSpPr>
          <p:spPr>
            <a:xfrm rot="5400000">
              <a:off x="8118821" y="1868158"/>
              <a:ext cx="1080000" cy="288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1" name="Oval 100"/>
            <p:cNvSpPr/>
            <p:nvPr/>
          </p:nvSpPr>
          <p:spPr>
            <a:xfrm rot="5400000">
              <a:off x="8478821" y="2228158"/>
              <a:ext cx="360000" cy="216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2" name="Oval 101"/>
            <p:cNvSpPr/>
            <p:nvPr/>
          </p:nvSpPr>
          <p:spPr>
            <a:xfrm rot="5400000">
              <a:off x="8298821" y="2048158"/>
              <a:ext cx="720000" cy="252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3" name="Oval 102"/>
            <p:cNvSpPr/>
            <p:nvPr/>
          </p:nvSpPr>
          <p:spPr>
            <a:xfrm rot="5400000">
              <a:off x="7938821" y="1688158"/>
              <a:ext cx="1440000" cy="32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4" name="Oval 103"/>
            <p:cNvSpPr>
              <a:spLocks/>
            </p:cNvSpPr>
            <p:nvPr/>
          </p:nvSpPr>
          <p:spPr>
            <a:xfrm rot="5400000">
              <a:off x="7578821" y="1328158"/>
              <a:ext cx="2160000" cy="396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05" name="Straight Connector 104"/>
            <p:cNvCxnSpPr/>
            <p:nvPr/>
          </p:nvCxnSpPr>
          <p:spPr>
            <a:xfrm flipH="1" flipV="1">
              <a:off x="6725007" y="2588160"/>
              <a:ext cx="126728" cy="1079998"/>
            </a:xfrm>
            <a:prstGeom prst="line">
              <a:avLst/>
            </a:prstGeom>
            <a:ln w="12700">
              <a:solidFill>
                <a:schemeClr val="accent5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Multiply 105"/>
            <p:cNvSpPr>
              <a:spLocks noChangeAspect="1"/>
            </p:cNvSpPr>
            <p:nvPr/>
          </p:nvSpPr>
          <p:spPr>
            <a:xfrm rot="5400000">
              <a:off x="8610393" y="3244561"/>
              <a:ext cx="108000" cy="122807"/>
            </a:xfrm>
            <a:prstGeom prst="mathMultiply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07" name="Straight Arrow Connector 106"/>
            <p:cNvCxnSpPr/>
            <p:nvPr/>
          </p:nvCxnSpPr>
          <p:spPr>
            <a:xfrm rot="5400000">
              <a:off x="8707075" y="2580999"/>
              <a:ext cx="0" cy="4284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/>
            <p:cNvCxnSpPr/>
            <p:nvPr/>
          </p:nvCxnSpPr>
          <p:spPr>
            <a:xfrm rot="10800000">
              <a:off x="6546300" y="1770999"/>
              <a:ext cx="0" cy="2952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TextBox 108"/>
                <p:cNvSpPr txBox="1"/>
                <p:nvPr/>
              </p:nvSpPr>
              <p:spPr>
                <a:xfrm>
                  <a:off x="6575357" y="1715075"/>
                  <a:ext cx="42602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109" name="TextBox 10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75357" y="1715075"/>
                  <a:ext cx="426028" cy="40011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TextBox 109"/>
                <p:cNvSpPr txBox="1"/>
                <p:nvPr/>
              </p:nvSpPr>
              <p:spPr>
                <a:xfrm>
                  <a:off x="10425805" y="4322889"/>
                  <a:ext cx="42602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110" name="TextBox 10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25805" y="4322889"/>
                  <a:ext cx="426028" cy="40011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7" name="Oval 116"/>
            <p:cNvSpPr>
              <a:spLocks noChangeAspect="1"/>
            </p:cNvSpPr>
            <p:nvPr/>
          </p:nvSpPr>
          <p:spPr>
            <a:xfrm rot="5400000">
              <a:off x="8576375" y="2466721"/>
              <a:ext cx="194229" cy="167639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9" name="Oval 118"/>
            <p:cNvSpPr>
              <a:spLocks noChangeAspect="1"/>
            </p:cNvSpPr>
            <p:nvPr/>
          </p:nvSpPr>
          <p:spPr>
            <a:xfrm rot="5400000">
              <a:off x="8654961" y="2677678"/>
              <a:ext cx="104228" cy="12428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24" name="Straight Connector 123"/>
            <p:cNvCxnSpPr/>
            <p:nvPr/>
          </p:nvCxnSpPr>
          <p:spPr>
            <a:xfrm flipH="1">
              <a:off x="6858633" y="3322418"/>
              <a:ext cx="262864" cy="345740"/>
            </a:xfrm>
            <a:prstGeom prst="line">
              <a:avLst/>
            </a:prstGeom>
            <a:ln w="12700">
              <a:solidFill>
                <a:schemeClr val="accent5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/>
          </p:nvCxnSpPr>
          <p:spPr>
            <a:xfrm flipH="1" flipV="1">
              <a:off x="7121498" y="3322418"/>
              <a:ext cx="401988" cy="138210"/>
            </a:xfrm>
            <a:prstGeom prst="line">
              <a:avLst/>
            </a:prstGeom>
            <a:ln w="12700">
              <a:solidFill>
                <a:schemeClr val="accent5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>
              <a:stCxn id="117" idx="4"/>
            </p:cNvCxnSpPr>
            <p:nvPr/>
          </p:nvCxnSpPr>
          <p:spPr>
            <a:xfrm flipH="1">
              <a:off x="7525721" y="3304921"/>
              <a:ext cx="309569" cy="152442"/>
            </a:xfrm>
            <a:prstGeom prst="line">
              <a:avLst/>
            </a:prstGeom>
            <a:ln w="12700">
              <a:solidFill>
                <a:schemeClr val="accent5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>
              <a:stCxn id="117" idx="5"/>
              <a:endCxn id="117" idx="4"/>
            </p:cNvCxnSpPr>
            <p:nvPr/>
          </p:nvCxnSpPr>
          <p:spPr>
            <a:xfrm flipH="1" flipV="1">
              <a:off x="7835290" y="3304921"/>
              <a:ext cx="245503" cy="68670"/>
            </a:xfrm>
            <a:prstGeom prst="line">
              <a:avLst/>
            </a:prstGeom>
            <a:ln w="12700">
              <a:solidFill>
                <a:schemeClr val="accent5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>
              <a:endCxn id="117" idx="5"/>
            </p:cNvCxnSpPr>
            <p:nvPr/>
          </p:nvCxnSpPr>
          <p:spPr>
            <a:xfrm flipH="1">
              <a:off x="8080793" y="3300431"/>
              <a:ext cx="308855" cy="73160"/>
            </a:xfrm>
            <a:prstGeom prst="line">
              <a:avLst/>
            </a:prstGeom>
            <a:ln w="12700">
              <a:solidFill>
                <a:schemeClr val="accent5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/>
          </p:nvCxnSpPr>
          <p:spPr>
            <a:xfrm flipH="1" flipV="1">
              <a:off x="8387173" y="3301525"/>
              <a:ext cx="247978" cy="6633"/>
            </a:xfrm>
            <a:prstGeom prst="line">
              <a:avLst/>
            </a:prstGeom>
            <a:ln w="12700">
              <a:solidFill>
                <a:schemeClr val="accent5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1272936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Arrow Connector 7"/>
          <p:cNvCxnSpPr/>
          <p:nvPr/>
        </p:nvCxnSpPr>
        <p:spPr>
          <a:xfrm>
            <a:off x="4688114" y="4847771"/>
            <a:ext cx="136800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4688114" y="3586843"/>
            <a:ext cx="1514993" cy="1260930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4688114" y="3568700"/>
            <a:ext cx="722993" cy="1279072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5411107" y="3577771"/>
            <a:ext cx="79200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4634114" y="4793773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TextBox 30"/>
          <p:cNvSpPr txBox="1"/>
          <p:nvPr/>
        </p:nvSpPr>
        <p:spPr>
          <a:xfrm>
            <a:off x="4111398" y="3824968"/>
            <a:ext cx="9382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Passo</a:t>
            </a:r>
          </a:p>
          <a:p>
            <a:pPr algn="ctr"/>
            <a:r>
              <a:rPr lang="pt-BR" sz="1200" dirty="0"/>
              <a:t>momentum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868895" y="4847770"/>
            <a:ext cx="9382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Passo</a:t>
            </a:r>
          </a:p>
          <a:p>
            <a:pPr algn="ctr"/>
            <a:r>
              <a:rPr lang="pt-BR" sz="1200" dirty="0"/>
              <a:t>gradiente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462895" y="3974680"/>
            <a:ext cx="9382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Passo corrente</a:t>
            </a:r>
          </a:p>
        </p:txBody>
      </p:sp>
      <p:pic>
        <p:nvPicPr>
          <p:cNvPr id="34" name="Picture 2" descr="The Ravine - JamBas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9147" y="1029161"/>
            <a:ext cx="4280274" cy="4280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6221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A549E3-7E5B-04E3-09ED-A7C3171C6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Escolha do passo de aprendizagem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323DEB1-E32D-5111-52A9-A936D5B187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3534" y="1825624"/>
            <a:ext cx="6466789" cy="5032375"/>
          </a:xfrm>
        </p:spPr>
        <p:txBody>
          <a:bodyPr>
            <a:normAutofit/>
          </a:bodyPr>
          <a:lstStyle/>
          <a:p>
            <a:r>
              <a:rPr lang="pt-BR" dirty="0"/>
              <a:t>O</a:t>
            </a:r>
            <a:r>
              <a:rPr lang="pt-BR" b="0" i="0" dirty="0">
                <a:effectLst/>
              </a:rPr>
              <a:t> passo de aprendizagem </a:t>
            </a:r>
            <a:r>
              <a:rPr lang="pt-BR" b="1" i="1" dirty="0">
                <a:solidFill>
                  <a:srgbClr val="00B050"/>
                </a:solidFill>
                <a:effectLst/>
              </a:rPr>
              <a:t>controla o quão "grande" ou "pequena"</a:t>
            </a:r>
            <a:r>
              <a:rPr lang="pt-BR" b="0" i="0" dirty="0">
                <a:effectLst/>
              </a:rPr>
              <a:t> </a:t>
            </a:r>
            <a:r>
              <a:rPr lang="pt-BR" b="1" i="1" dirty="0">
                <a:solidFill>
                  <a:srgbClr val="00B050"/>
                </a:solidFill>
                <a:effectLst/>
              </a:rPr>
              <a:t>é a</a:t>
            </a:r>
            <a:r>
              <a:rPr lang="pt-BR" b="0" i="0" dirty="0">
                <a:effectLst/>
              </a:rPr>
              <a:t> </a:t>
            </a:r>
            <a:r>
              <a:rPr lang="pt-BR" b="1" i="1" dirty="0">
                <a:solidFill>
                  <a:schemeClr val="accent2"/>
                </a:solidFill>
                <a:effectLst/>
              </a:rPr>
              <a:t>atualização</a:t>
            </a:r>
            <a:r>
              <a:rPr lang="pt-BR" b="1" i="1" dirty="0">
                <a:solidFill>
                  <a:srgbClr val="00B050"/>
                </a:solidFill>
                <a:effectLst/>
              </a:rPr>
              <a:t> aplicada aos pesos </a:t>
            </a:r>
            <a:r>
              <a:rPr lang="pt-BR" b="0" i="0" dirty="0">
                <a:effectLst/>
              </a:rPr>
              <a:t>do modelo em cada iteração do processo de treinamento.</a:t>
            </a:r>
          </a:p>
          <a:p>
            <a:r>
              <a:rPr lang="pt-BR" dirty="0"/>
              <a:t>Ou seja, ele determina o </a:t>
            </a:r>
            <a:r>
              <a:rPr lang="pt-BR" b="1" i="1" dirty="0">
                <a:solidFill>
                  <a:schemeClr val="accent2"/>
                </a:solidFill>
              </a:rPr>
              <a:t>tamanho do passo</a:t>
            </a:r>
            <a:r>
              <a:rPr lang="pt-BR" b="1" i="1" dirty="0">
                <a:solidFill>
                  <a:srgbClr val="00B050"/>
                </a:solidFill>
              </a:rPr>
              <a:t> dado na direção oposta à indicada pelo vetor gradiente</a:t>
            </a:r>
            <a:r>
              <a:rPr lang="pt-BR" dirty="0"/>
              <a:t>.</a:t>
            </a:r>
          </a:p>
          <a:p>
            <a:r>
              <a:rPr lang="pt-BR" b="1" i="1" dirty="0">
                <a:solidFill>
                  <a:srgbClr val="FF0000"/>
                </a:solidFill>
                <a:effectLst/>
              </a:rPr>
              <a:t>Porém, qual deve ser </a:t>
            </a:r>
            <a:r>
              <a:rPr lang="pt-BR" b="1" i="1" dirty="0">
                <a:solidFill>
                  <a:srgbClr val="FF0000"/>
                </a:solidFill>
              </a:rPr>
              <a:t>o tamanho desse passo?</a:t>
            </a:r>
            <a:endParaRPr lang="pt-BR" b="1" i="1" dirty="0">
              <a:solidFill>
                <a:srgbClr val="FF0000"/>
              </a:solidFill>
              <a:effectLst/>
            </a:endParaRPr>
          </a:p>
          <a:p>
            <a:endParaRPr lang="pt-BR" dirty="0"/>
          </a:p>
          <a:p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C0979B72-FA06-3341-0C8C-22E5606766C2}"/>
                  </a:ext>
                </a:extLst>
              </p:cNvPr>
              <p:cNvSpPr txBox="1"/>
              <p:nvPr/>
            </p:nvSpPr>
            <p:spPr>
              <a:xfrm>
                <a:off x="1074655" y="3428804"/>
                <a:ext cx="3777792" cy="9130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sz="28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pt-BR" sz="28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pt-BR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pt-BR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pt-BR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r>
                            <a:rPr lang="pt-BR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pt-BR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𝒂</m:t>
                          </m:r>
                          <m:r>
                            <a:rPr lang="pt-BR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pt-BR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den>
                      </m:f>
                    </m:oMath>
                  </m:oMathPara>
                </a14:m>
                <a:endParaRPr lang="pt-BR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C0979B72-FA06-3341-0C8C-22E5606766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4655" y="3428804"/>
                <a:ext cx="3777792" cy="91300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9663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2F82374-172C-DD33-1E6D-772199B0F9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061" y="2225495"/>
            <a:ext cx="10935878" cy="240701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4400" b="1" i="1" dirty="0"/>
              <a:t>Portanto, como veremos, a escolha do passo de aprendizagem é muito importante para o aprendizado de um modelo de ML.</a:t>
            </a:r>
          </a:p>
        </p:txBody>
      </p:sp>
    </p:spTree>
    <p:extLst>
      <p:ext uri="{BB962C8B-B14F-4D97-AF65-F5344CB8AC3E}">
        <p14:creationId xmlns:p14="http://schemas.microsoft.com/office/powerpoint/2010/main" val="840985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6FB011-1700-FEDE-C81B-65D08163C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Escolha do passo de aprendizagem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5937D7F6-2609-AE39-CC56-50E8812A0FF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1" y="1825624"/>
                <a:ext cx="11180974" cy="503237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b="0" i="0" dirty="0">
                    <a:effectLst/>
                  </a:rPr>
                  <a:t>O passo de aprendizagem é um </a:t>
                </a:r>
                <a:r>
                  <a:rPr lang="pt-BR" b="1" i="1" dirty="0">
                    <a:solidFill>
                      <a:srgbClr val="7030A0"/>
                    </a:solidFill>
                    <a:effectLst/>
                  </a:rPr>
                  <a:t>hiperparâmetro</a:t>
                </a:r>
                <a:r>
                  <a:rPr lang="pt-BR" b="0" i="0" dirty="0">
                    <a:effectLst/>
                  </a:rPr>
                  <a:t> que influencia diretamente o </a:t>
                </a:r>
                <a:r>
                  <a:rPr lang="pt-BR" b="1" i="1" dirty="0">
                    <a:solidFill>
                      <a:srgbClr val="00B050"/>
                    </a:solidFill>
                    <a:effectLst/>
                  </a:rPr>
                  <a:t>desempenho e a convergência </a:t>
                </a:r>
                <a:r>
                  <a:rPr lang="pt-BR" b="0" i="0" dirty="0">
                    <a:effectLst/>
                  </a:rPr>
                  <a:t>do algoritmo do gradiente descendente.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sz="2400" b="1" i="0" dirty="0">
                    <a:effectLst/>
                  </a:rPr>
                  <a:t>Hiperparâmetros</a:t>
                </a:r>
                <a:r>
                  <a:rPr lang="pt-BR" sz="2400" b="0" i="0" dirty="0">
                    <a:effectLst/>
                  </a:rPr>
                  <a:t>: são </a:t>
                </a:r>
                <a:r>
                  <a:rPr lang="pt-BR" sz="2400" b="1" i="1" dirty="0">
                    <a:solidFill>
                      <a:srgbClr val="00B050"/>
                    </a:solidFill>
                    <a:effectLst/>
                  </a:rPr>
                  <a:t>parâmetros que não são aprendidos durante o treinamento </a:t>
                </a:r>
                <a:r>
                  <a:rPr lang="pt-BR" sz="2400" b="0" i="0" dirty="0">
                    <a:effectLst/>
                  </a:rPr>
                  <a:t>do modelo, mas que influenciam </a:t>
                </a:r>
                <a:r>
                  <a:rPr lang="pt-BR" sz="2400" dirty="0"/>
                  <a:t>seu</a:t>
                </a:r>
                <a:r>
                  <a:rPr lang="pt-BR" sz="2400" b="0" i="0" dirty="0">
                    <a:effectLst/>
                  </a:rPr>
                  <a:t> aprendizado.</a:t>
                </a:r>
                <a:endParaRPr lang="pt-BR" b="0" i="0" dirty="0">
                  <a:effectLst/>
                </a:endParaRPr>
              </a:p>
              <a:p>
                <a:r>
                  <a:rPr lang="pt-BR" b="0" i="0" dirty="0">
                    <a:effectLst/>
                  </a:rPr>
                  <a:t>Valores </a:t>
                </a:r>
                <a:r>
                  <a:rPr lang="pt-BR" b="1" i="1" dirty="0">
                    <a:solidFill>
                      <a:srgbClr val="00B050"/>
                    </a:solidFill>
                    <a:effectLst/>
                  </a:rPr>
                  <a:t>muito pequenos </a:t>
                </a:r>
                <a:r>
                  <a:rPr lang="pt-BR" b="0" i="0" dirty="0">
                    <a:effectLst/>
                  </a:rPr>
                  <a:t>podem resultar em </a:t>
                </a:r>
                <a:r>
                  <a:rPr lang="pt-BR" b="1" i="1" dirty="0">
                    <a:solidFill>
                      <a:srgbClr val="00B050"/>
                    </a:solidFill>
                    <a:effectLst/>
                  </a:rPr>
                  <a:t>treinamento lento</a:t>
                </a:r>
                <a:r>
                  <a:rPr lang="pt-BR" b="0" i="0" dirty="0">
                    <a:effectLst/>
                  </a:rPr>
                  <a:t>, enquanto valores </a:t>
                </a:r>
                <a:r>
                  <a:rPr lang="pt-BR" b="1" i="1" dirty="0">
                    <a:solidFill>
                      <a:srgbClr val="00B050"/>
                    </a:solidFill>
                    <a:effectLst/>
                  </a:rPr>
                  <a:t>muito grandes</a:t>
                </a:r>
                <a:r>
                  <a:rPr lang="pt-BR" b="0" i="0" dirty="0">
                    <a:effectLst/>
                  </a:rPr>
                  <a:t> podem causar </a:t>
                </a:r>
                <a:r>
                  <a:rPr lang="pt-BR" b="1" i="1" dirty="0">
                    <a:solidFill>
                      <a:srgbClr val="00B050"/>
                    </a:solidFill>
                    <a:effectLst/>
                  </a:rPr>
                  <a:t>divergência</a:t>
                </a:r>
                <a:r>
                  <a:rPr lang="pt-BR" b="0" i="0" dirty="0">
                    <a:effectLst/>
                  </a:rPr>
                  <a:t>. </a:t>
                </a:r>
              </a:p>
              <a:p>
                <a:r>
                  <a:rPr lang="pt-BR" b="0" i="0" dirty="0">
                    <a:effectLst/>
                  </a:rPr>
                  <a:t>Em geral, a escolha do passo é feita empiricamente por meio de experimentação.</a:t>
                </a:r>
              </a:p>
              <a:p>
                <a:r>
                  <a:rPr lang="pt-BR" dirty="0"/>
                  <a:t>Uma regra empírica para </a:t>
                </a:r>
                <a:r>
                  <a:rPr lang="pt-BR" b="1" i="1" dirty="0"/>
                  <a:t>exploração</a:t>
                </a:r>
                <a:r>
                  <a:rPr lang="pt-BR" dirty="0"/>
                  <a:t> do passo de aprendizagem é usar a seguinte sequência (</a:t>
                </a:r>
                <a:r>
                  <a:rPr lang="pt-BR" b="1" i="1" dirty="0"/>
                  <a:t>ajuste </a:t>
                </a:r>
                <a:r>
                  <a:rPr lang="pt-BR" b="1" i="1"/>
                  <a:t>manual</a:t>
                </a:r>
                <a:r>
                  <a:rPr lang="pt-BR"/>
                  <a:t>):</a:t>
                </a:r>
                <a:endParaRPr lang="pt-B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, 0.001, 0.003, 0.01, 0.03, 0.1, 0.3, 1.0, …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5937D7F6-2609-AE39-CC56-50E8812A0F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825624"/>
                <a:ext cx="11180974" cy="5032375"/>
              </a:xfrm>
              <a:blipFill>
                <a:blip r:embed="rId3"/>
                <a:stretch>
                  <a:fillRect l="-981" t="-2663" r="-125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Arc 16">
            <a:extLst>
              <a:ext uri="{FF2B5EF4-FFF2-40B4-BE49-F238E27FC236}">
                <a16:creationId xmlns:a16="http://schemas.microsoft.com/office/drawing/2014/main" id="{FADFFC9D-BD51-9093-3AFE-1567CE0EE43C}"/>
              </a:ext>
            </a:extLst>
          </p:cNvPr>
          <p:cNvSpPr/>
          <p:nvPr/>
        </p:nvSpPr>
        <p:spPr>
          <a:xfrm rot="7589185">
            <a:off x="4144164" y="5194536"/>
            <a:ext cx="1059543" cy="1393371"/>
          </a:xfrm>
          <a:prstGeom prst="arc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17">
                <a:extLst>
                  <a:ext uri="{FF2B5EF4-FFF2-40B4-BE49-F238E27FC236}">
                    <a16:creationId xmlns:a16="http://schemas.microsoft.com/office/drawing/2014/main" id="{3E05BB30-5F5E-02E5-F40C-5ED014858567}"/>
                  </a:ext>
                </a:extLst>
              </p:cNvPr>
              <p:cNvSpPr txBox="1"/>
              <p:nvPr/>
            </p:nvSpPr>
            <p:spPr>
              <a:xfrm>
                <a:off x="4240751" y="6480330"/>
                <a:ext cx="10595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" name="TextBox 17">
                <a:extLst>
                  <a:ext uri="{FF2B5EF4-FFF2-40B4-BE49-F238E27FC236}">
                    <a16:creationId xmlns:a16="http://schemas.microsoft.com/office/drawing/2014/main" id="{3E05BB30-5F5E-02E5-F40C-5ED0148585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0751" y="6480330"/>
                <a:ext cx="1059543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Arc 18">
            <a:extLst>
              <a:ext uri="{FF2B5EF4-FFF2-40B4-BE49-F238E27FC236}">
                <a16:creationId xmlns:a16="http://schemas.microsoft.com/office/drawing/2014/main" id="{7E54F900-1BCF-B720-53AA-630E39DA0CA7}"/>
              </a:ext>
            </a:extLst>
          </p:cNvPr>
          <p:cNvSpPr/>
          <p:nvPr/>
        </p:nvSpPr>
        <p:spPr>
          <a:xfrm rot="7589185">
            <a:off x="5120693" y="5220906"/>
            <a:ext cx="1059543" cy="1393371"/>
          </a:xfrm>
          <a:prstGeom prst="arc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19">
                <a:extLst>
                  <a:ext uri="{FF2B5EF4-FFF2-40B4-BE49-F238E27FC236}">
                    <a16:creationId xmlns:a16="http://schemas.microsoft.com/office/drawing/2014/main" id="{143895B5-9CD7-6B2A-5B40-B65ADC335727}"/>
                  </a:ext>
                </a:extLst>
              </p:cNvPr>
              <p:cNvSpPr txBox="1"/>
              <p:nvPr/>
            </p:nvSpPr>
            <p:spPr>
              <a:xfrm>
                <a:off x="5268460" y="6499845"/>
                <a:ext cx="10595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9" name="TextBox 19">
                <a:extLst>
                  <a:ext uri="{FF2B5EF4-FFF2-40B4-BE49-F238E27FC236}">
                    <a16:creationId xmlns:a16="http://schemas.microsoft.com/office/drawing/2014/main" id="{143895B5-9CD7-6B2A-5B40-B65ADC3357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8460" y="6499845"/>
                <a:ext cx="1059543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Arc 20">
            <a:extLst>
              <a:ext uri="{FF2B5EF4-FFF2-40B4-BE49-F238E27FC236}">
                <a16:creationId xmlns:a16="http://schemas.microsoft.com/office/drawing/2014/main" id="{35953112-E242-B812-3BDA-2555E5932180}"/>
              </a:ext>
            </a:extLst>
          </p:cNvPr>
          <p:cNvSpPr/>
          <p:nvPr/>
        </p:nvSpPr>
        <p:spPr>
          <a:xfrm rot="7381844">
            <a:off x="6086074" y="5429728"/>
            <a:ext cx="821031" cy="1155237"/>
          </a:xfrm>
          <a:prstGeom prst="arc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21">
                <a:extLst>
                  <a:ext uri="{FF2B5EF4-FFF2-40B4-BE49-F238E27FC236}">
                    <a16:creationId xmlns:a16="http://schemas.microsoft.com/office/drawing/2014/main" id="{E8AC4AC6-AC67-A956-F839-099263F85B11}"/>
                  </a:ext>
                </a:extLst>
              </p:cNvPr>
              <p:cNvSpPr txBox="1"/>
              <p:nvPr/>
            </p:nvSpPr>
            <p:spPr>
              <a:xfrm>
                <a:off x="6047412" y="6489012"/>
                <a:ext cx="10595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1" name="TextBox 21">
                <a:extLst>
                  <a:ext uri="{FF2B5EF4-FFF2-40B4-BE49-F238E27FC236}">
                    <a16:creationId xmlns:a16="http://schemas.microsoft.com/office/drawing/2014/main" id="{E8AC4AC6-AC67-A956-F839-099263F85B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7412" y="6489012"/>
                <a:ext cx="1059543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Arc 22">
            <a:extLst>
              <a:ext uri="{FF2B5EF4-FFF2-40B4-BE49-F238E27FC236}">
                <a16:creationId xmlns:a16="http://schemas.microsoft.com/office/drawing/2014/main" id="{7975BFFB-0E0B-DB6F-4946-7B7CFBBD7764}"/>
              </a:ext>
            </a:extLst>
          </p:cNvPr>
          <p:cNvSpPr/>
          <p:nvPr/>
        </p:nvSpPr>
        <p:spPr>
          <a:xfrm rot="7285154">
            <a:off x="6889653" y="5492856"/>
            <a:ext cx="729866" cy="1080087"/>
          </a:xfrm>
          <a:prstGeom prst="arc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Arc 25">
            <a:extLst>
              <a:ext uri="{FF2B5EF4-FFF2-40B4-BE49-F238E27FC236}">
                <a16:creationId xmlns:a16="http://schemas.microsoft.com/office/drawing/2014/main" id="{38544561-E633-C2CD-7154-BE26A6E6C18E}"/>
              </a:ext>
            </a:extLst>
          </p:cNvPr>
          <p:cNvSpPr/>
          <p:nvPr/>
        </p:nvSpPr>
        <p:spPr>
          <a:xfrm rot="7043539">
            <a:off x="7606310" y="5646660"/>
            <a:ext cx="574483" cy="919370"/>
          </a:xfrm>
          <a:prstGeom prst="arc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Arc 26">
            <a:extLst>
              <a:ext uri="{FF2B5EF4-FFF2-40B4-BE49-F238E27FC236}">
                <a16:creationId xmlns:a16="http://schemas.microsoft.com/office/drawing/2014/main" id="{4EF49F99-C5ED-5CB9-69BE-6074CF85E4B4}"/>
              </a:ext>
            </a:extLst>
          </p:cNvPr>
          <p:cNvSpPr/>
          <p:nvPr/>
        </p:nvSpPr>
        <p:spPr>
          <a:xfrm rot="7439932">
            <a:off x="8202137" y="5725698"/>
            <a:ext cx="492730" cy="824698"/>
          </a:xfrm>
          <a:prstGeom prst="arc">
            <a:avLst>
              <a:gd name="adj1" fmla="val 15558147"/>
              <a:gd name="adj2" fmla="val 20915483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28">
                <a:extLst>
                  <a:ext uri="{FF2B5EF4-FFF2-40B4-BE49-F238E27FC236}">
                    <a16:creationId xmlns:a16="http://schemas.microsoft.com/office/drawing/2014/main" id="{F8424A97-4931-D4FB-2715-5C7B8EF2182B}"/>
                  </a:ext>
                </a:extLst>
              </p:cNvPr>
              <p:cNvSpPr txBox="1"/>
              <p:nvPr/>
            </p:nvSpPr>
            <p:spPr>
              <a:xfrm>
                <a:off x="7504301" y="6482262"/>
                <a:ext cx="10595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5" name="TextBox 28">
                <a:extLst>
                  <a:ext uri="{FF2B5EF4-FFF2-40B4-BE49-F238E27FC236}">
                    <a16:creationId xmlns:a16="http://schemas.microsoft.com/office/drawing/2014/main" id="{F8424A97-4931-D4FB-2715-5C7B8EF218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4301" y="6482262"/>
                <a:ext cx="1059543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29">
                <a:extLst>
                  <a:ext uri="{FF2B5EF4-FFF2-40B4-BE49-F238E27FC236}">
                    <a16:creationId xmlns:a16="http://schemas.microsoft.com/office/drawing/2014/main" id="{F4403508-F5BF-1E8E-02DB-4035FA6169FC}"/>
                  </a:ext>
                </a:extLst>
              </p:cNvPr>
              <p:cNvSpPr txBox="1"/>
              <p:nvPr/>
            </p:nvSpPr>
            <p:spPr>
              <a:xfrm>
                <a:off x="8141180" y="6493794"/>
                <a:ext cx="10595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6" name="TextBox 29">
                <a:extLst>
                  <a:ext uri="{FF2B5EF4-FFF2-40B4-BE49-F238E27FC236}">
                    <a16:creationId xmlns:a16="http://schemas.microsoft.com/office/drawing/2014/main" id="{F4403508-F5BF-1E8E-02DB-4035FA6169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1180" y="6493794"/>
                <a:ext cx="1059543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9">
                <a:extLst>
                  <a:ext uri="{FF2B5EF4-FFF2-40B4-BE49-F238E27FC236}">
                    <a16:creationId xmlns:a16="http://schemas.microsoft.com/office/drawing/2014/main" id="{34060A1D-2E52-39F5-0DF8-189C862047D9}"/>
                  </a:ext>
                </a:extLst>
              </p:cNvPr>
              <p:cNvSpPr txBox="1"/>
              <p:nvPr/>
            </p:nvSpPr>
            <p:spPr>
              <a:xfrm>
                <a:off x="6822682" y="6490418"/>
                <a:ext cx="10595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7" name="TextBox 19">
                <a:extLst>
                  <a:ext uri="{FF2B5EF4-FFF2-40B4-BE49-F238E27FC236}">
                    <a16:creationId xmlns:a16="http://schemas.microsoft.com/office/drawing/2014/main" id="{34060A1D-2E52-39F5-0DF8-189C862047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2682" y="6490418"/>
                <a:ext cx="1059543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3">
            <a:extLst>
              <a:ext uri="{FF2B5EF4-FFF2-40B4-BE49-F238E27FC236}">
                <a16:creationId xmlns:a16="http://schemas.microsoft.com/office/drawing/2014/main" id="{A93A9D3A-8C54-B58D-C4C0-7F2E2E3666A0}"/>
              </a:ext>
            </a:extLst>
          </p:cNvPr>
          <p:cNvSpPr/>
          <p:nvPr/>
        </p:nvSpPr>
        <p:spPr>
          <a:xfrm>
            <a:off x="0" y="6572663"/>
            <a:ext cx="383802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1200" dirty="0">
                <a:hlinkClick r:id="rId10"/>
              </a:rPr>
              <a:t>Exemplo: </a:t>
            </a:r>
            <a:r>
              <a:rPr lang="pt-BR" sz="1200" dirty="0" err="1">
                <a:hlinkClick r:id="rId10"/>
              </a:rPr>
              <a:t>selecionando_o_passo_de_aprendizagem.ipynb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9380947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5D4CFC-DDCB-8078-3C54-56133CAAB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Passo de aprendizado pequeno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7EE83549-CA46-62F5-CF24-FC969E4A47B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43481" y="1825624"/>
                <a:ext cx="11218682" cy="2703957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Caso o passo de aprendizagem seja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muito pequeno</a:t>
                </a:r>
                <a:r>
                  <a:rPr lang="pt-BR" dirty="0"/>
                  <a:t>, 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convergência do algoritmo será muito lenta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No exemplo abaixo, com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2×10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−6</m:t>
                        </m:r>
                      </m:sup>
                    </m:sSup>
                  </m:oMath>
                </a14:m>
                <a:r>
                  <a:rPr lang="pt-BR" dirty="0"/>
                  <a:t>, o algoritmo atinge o ponto de mínimo, i.e., converge, após mais de 250 épocas.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b="1" i="1" dirty="0">
                    <a:solidFill>
                      <a:srgbClr val="7030A0"/>
                    </a:solidFill>
                  </a:rPr>
                  <a:t>Passos muito curtos</a:t>
                </a:r>
                <a:r>
                  <a:rPr lang="pt-BR" dirty="0"/>
                  <a:t>, fazem com que o algoritmo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caminhe vagarosamente em direção ao mínimo global da função de erro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7EE83549-CA46-62F5-CF24-FC969E4A47B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43481" y="1825624"/>
                <a:ext cx="11218682" cy="2703957"/>
              </a:xfrm>
              <a:blipFill>
                <a:blip r:embed="rId3"/>
                <a:stretch>
                  <a:fillRect l="-978" t="-360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5">
            <a:extLst>
              <a:ext uri="{FF2B5EF4-FFF2-40B4-BE49-F238E27FC236}">
                <a16:creationId xmlns:a16="http://schemas.microsoft.com/office/drawing/2014/main" id="{404700FD-2AD0-0263-A281-0518044D231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4" t="13692" r="22970" b="19399"/>
          <a:stretch/>
        </p:blipFill>
        <p:spPr>
          <a:xfrm>
            <a:off x="838200" y="4529581"/>
            <a:ext cx="2794921" cy="2233394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5C026D89-CF0B-9034-ECD6-7E0ECB934009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01" r="9381" b="2090"/>
          <a:stretch/>
        </p:blipFill>
        <p:spPr>
          <a:xfrm>
            <a:off x="5117246" y="4529581"/>
            <a:ext cx="2461767" cy="2230891"/>
          </a:xfrm>
          <a:prstGeom prst="rect">
            <a:avLst/>
          </a:prstGeom>
        </p:spPr>
      </p:pic>
      <p:cxnSp>
        <p:nvCxnSpPr>
          <p:cNvPr id="8" name="Straight Arrow Connector 10">
            <a:extLst>
              <a:ext uri="{FF2B5EF4-FFF2-40B4-BE49-F238E27FC236}">
                <a16:creationId xmlns:a16="http://schemas.microsoft.com/office/drawing/2014/main" id="{00ACB6AA-75DC-2F42-67F7-9B365EB6FD7D}"/>
              </a:ext>
            </a:extLst>
          </p:cNvPr>
          <p:cNvCxnSpPr>
            <a:cxnSpLocks/>
          </p:cNvCxnSpPr>
          <p:nvPr/>
        </p:nvCxnSpPr>
        <p:spPr>
          <a:xfrm flipV="1">
            <a:off x="5119618" y="6502653"/>
            <a:ext cx="303166" cy="25781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11">
                <a:extLst>
                  <a:ext uri="{FF2B5EF4-FFF2-40B4-BE49-F238E27FC236}">
                    <a16:creationId xmlns:a16="http://schemas.microsoft.com/office/drawing/2014/main" id="{8E1AC9A0-8AE3-88D2-924C-3555079253D3}"/>
                  </a:ext>
                </a:extLst>
              </p:cNvPr>
              <p:cNvSpPr txBox="1"/>
              <p:nvPr/>
            </p:nvSpPr>
            <p:spPr>
              <a:xfrm>
                <a:off x="4428429" y="6550223"/>
                <a:ext cx="81271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pt-BR" sz="1400" b="1" i="1" smtClean="0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pt-BR" sz="1400" dirty="0"/>
                  <a:t> inicial</a:t>
                </a:r>
              </a:p>
            </p:txBody>
          </p:sp>
        </mc:Choice>
        <mc:Fallback xmlns="">
          <p:sp>
            <p:nvSpPr>
              <p:cNvPr id="9" name="TextBox 11">
                <a:extLst>
                  <a:ext uri="{FF2B5EF4-FFF2-40B4-BE49-F238E27FC236}">
                    <a16:creationId xmlns:a16="http://schemas.microsoft.com/office/drawing/2014/main" id="{8E1AC9A0-8AE3-88D2-924C-3555079253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8429" y="6550223"/>
                <a:ext cx="812715" cy="307777"/>
              </a:xfrm>
              <a:prstGeom prst="rect">
                <a:avLst/>
              </a:prstGeom>
              <a:blipFill>
                <a:blip r:embed="rId6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>
            <a:extLst>
              <a:ext uri="{FF2B5EF4-FFF2-40B4-BE49-F238E27FC236}">
                <a16:creationId xmlns:a16="http://schemas.microsoft.com/office/drawing/2014/main" id="{F21DC2AF-EDF3-1582-F5C3-58459BFDB97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 bwMode="auto">
          <a:xfrm>
            <a:off x="9420224" y="4529582"/>
            <a:ext cx="2010613" cy="2230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86614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807E1E-02FA-BE90-DF8D-F7CD2EFB6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Passo de aprendizado grande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E69917BF-2F45-6A09-7D88-35A718CBAA5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253715" cy="4881733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Caso o passo seja grande, o algoritmo pode nunca convergir.</a:t>
                </a:r>
              </a:p>
              <a:p>
                <a:r>
                  <a:rPr lang="pt-BR" dirty="0"/>
                  <a:t>Se o passo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for grande,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mas não tão grande assim</a:t>
                </a:r>
                <a:r>
                  <a:rPr lang="pt-BR" dirty="0"/>
                  <a:t>, o algoritmo pode ficar “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pulando</a:t>
                </a:r>
                <a:r>
                  <a:rPr lang="pt-BR" dirty="0"/>
                  <a:t>” ou “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oscilando</a:t>
                </a:r>
                <a:r>
                  <a:rPr lang="pt-BR" dirty="0"/>
                  <a:t>”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de um lado para o outro da superfície de erro </a:t>
                </a:r>
                <a:r>
                  <a:rPr lang="pt-BR" dirty="0"/>
                  <a:t>até que, por sorte, ele converge.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>
                    <a:ea typeface="Cambria Math" panose="02040503050406030204" pitchFamily="18" charset="0"/>
                  </a:rPr>
                  <a:t>No exemplo abaixo, com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=1.8×</m:t>
                    </m:r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−4</m:t>
                        </m:r>
                      </m:sup>
                    </m:sSup>
                  </m:oMath>
                </a14:m>
                <a:r>
                  <a:rPr lang="pt-BR" dirty="0"/>
                  <a:t>, o algoritmo oscila inicialmente, mas acaba convergindo após 20 épocas.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E69917BF-2F45-6A09-7D88-35A718CBAA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253715" cy="4881733"/>
              </a:xfrm>
              <a:blipFill>
                <a:blip r:embed="rId3"/>
                <a:stretch>
                  <a:fillRect l="-975" t="-199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8">
            <a:extLst>
              <a:ext uri="{FF2B5EF4-FFF2-40B4-BE49-F238E27FC236}">
                <a16:creationId xmlns:a16="http://schemas.microsoft.com/office/drawing/2014/main" id="{E1C923F9-D8D5-387C-D5B7-782CE5422B7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4" t="13692" r="22970" b="19399"/>
          <a:stretch/>
        </p:blipFill>
        <p:spPr>
          <a:xfrm>
            <a:off x="1172949" y="4372942"/>
            <a:ext cx="2677839" cy="2368858"/>
          </a:xfrm>
          <a:prstGeom prst="rect">
            <a:avLst/>
          </a:prstGeom>
        </p:spPr>
      </p:pic>
      <p:pic>
        <p:nvPicPr>
          <p:cNvPr id="5" name="Picture 3">
            <a:extLst>
              <a:ext uri="{FF2B5EF4-FFF2-40B4-BE49-F238E27FC236}">
                <a16:creationId xmlns:a16="http://schemas.microsoft.com/office/drawing/2014/main" id="{5F7D6C9C-2DF4-F962-D10F-5412C1DA080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40" r="9378" b="2314"/>
          <a:stretch/>
        </p:blipFill>
        <p:spPr>
          <a:xfrm>
            <a:off x="5413644" y="4373526"/>
            <a:ext cx="2369910" cy="2373159"/>
          </a:xfrm>
          <a:prstGeom prst="rect">
            <a:avLst/>
          </a:prstGeom>
        </p:spPr>
      </p:pic>
      <p:cxnSp>
        <p:nvCxnSpPr>
          <p:cNvPr id="7" name="Straight Arrow Connector 7">
            <a:extLst>
              <a:ext uri="{FF2B5EF4-FFF2-40B4-BE49-F238E27FC236}">
                <a16:creationId xmlns:a16="http://schemas.microsoft.com/office/drawing/2014/main" id="{98A69CEB-47F4-A85F-762F-6622419002E6}"/>
              </a:ext>
            </a:extLst>
          </p:cNvPr>
          <p:cNvCxnSpPr>
            <a:cxnSpLocks/>
          </p:cNvCxnSpPr>
          <p:nvPr/>
        </p:nvCxnSpPr>
        <p:spPr>
          <a:xfrm flipV="1">
            <a:off x="5385153" y="6533910"/>
            <a:ext cx="277779" cy="16571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10">
                <a:extLst>
                  <a:ext uri="{FF2B5EF4-FFF2-40B4-BE49-F238E27FC236}">
                    <a16:creationId xmlns:a16="http://schemas.microsoft.com/office/drawing/2014/main" id="{54AC2781-3C16-CFC1-9D56-9FC370256E77}"/>
                  </a:ext>
                </a:extLst>
              </p:cNvPr>
              <p:cNvSpPr txBox="1"/>
              <p:nvPr/>
            </p:nvSpPr>
            <p:spPr>
              <a:xfrm>
                <a:off x="4380464" y="6530351"/>
                <a:ext cx="126347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pt-BR" sz="1600" b="1" i="1" smtClean="0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pt-BR" sz="1600" dirty="0"/>
                  <a:t> inicial</a:t>
                </a:r>
              </a:p>
            </p:txBody>
          </p:sp>
        </mc:Choice>
        <mc:Fallback xmlns="">
          <p:sp>
            <p:nvSpPr>
              <p:cNvPr id="8" name="TextBox 10">
                <a:extLst>
                  <a:ext uri="{FF2B5EF4-FFF2-40B4-BE49-F238E27FC236}">
                    <a16:creationId xmlns:a16="http://schemas.microsoft.com/office/drawing/2014/main" id="{54AC2781-3C16-CFC1-9D56-9FC370256E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0464" y="6530351"/>
                <a:ext cx="1263477" cy="338554"/>
              </a:xfrm>
              <a:prstGeom prst="rect">
                <a:avLst/>
              </a:prstGeom>
              <a:blipFill>
                <a:blip r:embed="rId6"/>
                <a:stretch>
                  <a:fillRect t="-5357" b="-2142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>
            <a:extLst>
              <a:ext uri="{FF2B5EF4-FFF2-40B4-BE49-F238E27FC236}">
                <a16:creationId xmlns:a16="http://schemas.microsoft.com/office/drawing/2014/main" id="{6232E825-A6A5-D6AD-ED62-433ACECDE11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 bwMode="auto">
          <a:xfrm>
            <a:off x="9337328" y="4375353"/>
            <a:ext cx="2129926" cy="2363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59367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19867</TotalTime>
  <Words>5028</Words>
  <Application>Microsoft Office PowerPoint</Application>
  <PresentationFormat>Widescreen</PresentationFormat>
  <Paragraphs>362</Paragraphs>
  <Slides>42</Slides>
  <Notes>17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42</vt:i4>
      </vt:variant>
    </vt:vector>
  </HeadingPairs>
  <TitlesOfParts>
    <vt:vector size="48" baseType="lpstr">
      <vt:lpstr>Arial</vt:lpstr>
      <vt:lpstr>Calibri</vt:lpstr>
      <vt:lpstr>Calibri Light</vt:lpstr>
      <vt:lpstr>Cambria Math</vt:lpstr>
      <vt:lpstr>Wingdings</vt:lpstr>
      <vt:lpstr>Office Theme</vt:lpstr>
      <vt:lpstr>T319 - Introdução ao Aprendizado de Máquina: Regressão Linear (Parte III)</vt:lpstr>
      <vt:lpstr>Recapitulando</vt:lpstr>
      <vt:lpstr>Escolha do passo de aprendizagem</vt:lpstr>
      <vt:lpstr>Escolha do passo de aprendizagem</vt:lpstr>
      <vt:lpstr>Escolha do passo de aprendizagem</vt:lpstr>
      <vt:lpstr>Apresentação do PowerPoint</vt:lpstr>
      <vt:lpstr>Escolha do passo de aprendizagem</vt:lpstr>
      <vt:lpstr>Passo de aprendizado pequeno</vt:lpstr>
      <vt:lpstr>Passo de aprendizado grande</vt:lpstr>
      <vt:lpstr>Passo de aprendizado grande</vt:lpstr>
      <vt:lpstr>Passo de aprendizado grande</vt:lpstr>
      <vt:lpstr>Passo de aprendizado ideal</vt:lpstr>
      <vt:lpstr>Analisando o treinamento de um modelo</vt:lpstr>
      <vt:lpstr>Analisando o treinamento de um modelo</vt:lpstr>
      <vt:lpstr>Analisando o treinamento de um modelo</vt:lpstr>
      <vt:lpstr>Analisando o treinamento de um modelo</vt:lpstr>
      <vt:lpstr>Analisando o treinamento de um modelo</vt:lpstr>
      <vt:lpstr>Melhorando a convergência das versões estocásticas</vt:lpstr>
      <vt:lpstr>Melhorando a convergência das versões estocásticas</vt:lpstr>
      <vt:lpstr>Ajuste do passo de aprendizagem</vt:lpstr>
      <vt:lpstr>Técnicas mais comuns para a redução gradual</vt:lpstr>
      <vt:lpstr>Ajuste do termo de atualização dos pesos</vt:lpstr>
      <vt:lpstr>Ajuste dos pesos e de seu termo de atualização</vt:lpstr>
      <vt:lpstr>Exemplo de redução programada com GDE</vt:lpstr>
      <vt:lpstr>Exemplo de redução programada com GDE</vt:lpstr>
      <vt:lpstr>Exemplo de redução programada com GDE</vt:lpstr>
      <vt:lpstr>Tarefas</vt:lpstr>
      <vt:lpstr>Apresentação do PowerPoint</vt:lpstr>
      <vt:lpstr>Apresentação do PowerPoint</vt:lpstr>
      <vt:lpstr>FIGURAS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UGent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Felipe Augusto Pereira de Figueiredo (UGent-imec)</dc:creator>
  <cp:lastModifiedBy>Felipe Augusto Pereira de Figueiredo</cp:lastModifiedBy>
  <cp:revision>2380</cp:revision>
  <dcterms:created xsi:type="dcterms:W3CDTF">2020-02-17T11:18:32Z</dcterms:created>
  <dcterms:modified xsi:type="dcterms:W3CDTF">2024-09-27T19:59:19Z</dcterms:modified>
</cp:coreProperties>
</file>