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416" r:id="rId3"/>
    <p:sldId id="340" r:id="rId4"/>
    <p:sldId id="362" r:id="rId5"/>
    <p:sldId id="367" r:id="rId6"/>
    <p:sldId id="366" r:id="rId7"/>
    <p:sldId id="368" r:id="rId8"/>
    <p:sldId id="371" r:id="rId9"/>
    <p:sldId id="369" r:id="rId10"/>
    <p:sldId id="374" r:id="rId11"/>
    <p:sldId id="372" r:id="rId12"/>
    <p:sldId id="370" r:id="rId13"/>
    <p:sldId id="373" r:id="rId14"/>
    <p:sldId id="365" r:id="rId15"/>
    <p:sldId id="330" r:id="rId16"/>
    <p:sldId id="317" r:id="rId17"/>
    <p:sldId id="332" r:id="rId18"/>
    <p:sldId id="299" r:id="rId19"/>
    <p:sldId id="410" r:id="rId2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943" autoAdjust="0"/>
  </p:normalViewPr>
  <p:slideViewPr>
    <p:cSldViewPr snapToGrid="0">
      <p:cViewPr varScale="1">
        <p:scale>
          <a:sx n="56" d="100"/>
          <a:sy n="56" d="100"/>
        </p:scale>
        <p:origin x="12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28/05/2021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61995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 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170541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 </a:t>
            </a:r>
            <a:r>
              <a:rPr lang="pt-BR" dirty="0" smtClean="0"/>
              <a:t>validacao_cruzada_base_maior.ipynb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3248210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680652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4692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viés de seleção é o viés introduzido pela seleção de amostras</a:t>
            </a:r>
            <a:r>
              <a:rPr lang="pt-BR" baseline="0" dirty="0" smtClean="0"/>
              <a:t> </a:t>
            </a:r>
            <a:r>
              <a:rPr lang="pt-BR" dirty="0" smtClean="0"/>
              <a:t>para análise de um modelo de tal forma que este conjunto de amostras não seja representativo da população que se pretende analisar.</a:t>
            </a:r>
          </a:p>
          <a:p>
            <a:endParaRPr lang="pt-BR" dirty="0" smtClean="0"/>
          </a:p>
          <a:p>
            <a:r>
              <a:rPr lang="pt-BR" dirty="0" smtClean="0"/>
              <a:t>A validação cruzada é um procedimento de reamostragem usado para avaliar modelos de aprendizado de máquina em um</a:t>
            </a:r>
            <a:r>
              <a:rPr lang="pt-BR" baseline="0" dirty="0" smtClean="0"/>
              <a:t> conjunto </a:t>
            </a:r>
            <a:r>
              <a:rPr lang="pt-BR" dirty="0" smtClean="0"/>
              <a:t>de dados limitado.</a:t>
            </a:r>
          </a:p>
          <a:p>
            <a:endParaRPr lang="pt-BR" dirty="0" smtClean="0"/>
          </a:p>
          <a:p>
            <a:r>
              <a:rPr lang="pt-BR" dirty="0" smtClean="0"/>
              <a:t>A validação cruzada é usada em</a:t>
            </a:r>
            <a:r>
              <a:rPr lang="pt-BR" baseline="0" dirty="0" smtClean="0"/>
              <a:t> </a:t>
            </a:r>
            <a:r>
              <a:rPr lang="pt-BR" dirty="0" smtClean="0"/>
              <a:t>aprendizado de máquina para estimar a habilidade de um modelo em dados não vistos. Ou seja, ela</a:t>
            </a:r>
            <a:r>
              <a:rPr lang="pt-BR" baseline="0" dirty="0" smtClean="0"/>
              <a:t> </a:t>
            </a:r>
            <a:r>
              <a:rPr lang="pt-BR" dirty="0" smtClean="0"/>
              <a:t>usa uma quantidade limitada de exemplos para estimar como o modelo deve funcionar em geral quando usado para fazer previsões sobre dados não usados durante o treinamento do modelo.</a:t>
            </a:r>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29085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a:t>
            </a:r>
            <a:r>
              <a:rPr lang="pt-BR" dirty="0"/>
              <a:t>validação</a:t>
            </a:r>
            <a:r>
              <a:rPr lang="pt-BR" baseline="0" dirty="0"/>
              <a:t> cruzada </a:t>
            </a:r>
            <a:r>
              <a:rPr lang="pt-BR" baseline="0" dirty="0" smtClean="0"/>
              <a:t>com holdout </a:t>
            </a:r>
            <a:r>
              <a:rPr lang="pt-BR" baseline="0" dirty="0"/>
              <a:t>envolve </a:t>
            </a:r>
            <a:r>
              <a:rPr lang="pt-BR" dirty="0"/>
              <a:t>a divisão do conjunto de dados em 20 a 30% dos dados para </a:t>
            </a:r>
            <a:r>
              <a:rPr lang="pt-BR" dirty="0" smtClean="0"/>
              <a:t>teste/validação </a:t>
            </a:r>
            <a:r>
              <a:rPr lang="pt-BR" dirty="0"/>
              <a:t>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r>
              <a:rPr lang="pt-BR" dirty="0" smtClean="0"/>
              <a:t>.</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5253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 </a:t>
            </a:r>
            <a:r>
              <a:rPr lang="pt-BR" dirty="0" smtClean="0"/>
              <a:t>validacao_cruzada.ipynb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447668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421321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77335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 </a:t>
            </a:r>
            <a:r>
              <a:rPr lang="pt-BR" dirty="0" smtClean="0"/>
              <a:t>validacao_cruzada.ipynb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2120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28/05/2021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28/05/2021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28/05/2021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28/05/2021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28/05/2021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28/05/2021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28/05/2021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28/05/2021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colab.research.google.com/github/zz4fap/tp555-machine-learning/blob/master/exemplos/polynomial/validacao_cruzada.ipynb"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colab.research.google.com/github/zz4fap/tp555-machine-learning/blob/master/exemplos/polynomial/validacao_cruzada.ipynb" TargetMode="Externa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zz4fap/tp555-machine-learning/blob/master/exemplos/polynomial/validacao_cruzada_base_maior.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752475"/>
          </a:xfrm>
        </p:spPr>
        <p:txBody>
          <a:bodyPr/>
          <a:lstStyle/>
          <a:p>
            <a:r>
              <a:rPr lang="pt-BR" dirty="0"/>
              <a:t>k-Fold</a:t>
            </a:r>
          </a:p>
        </p:txBody>
      </p:sp>
      <p:sp>
        <p:nvSpPr>
          <p:cNvPr id="3" name="Content Placeholder 2"/>
          <p:cNvSpPr>
            <a:spLocks noGrp="1"/>
          </p:cNvSpPr>
          <p:nvPr>
            <p:ph idx="1"/>
          </p:nvPr>
        </p:nvSpPr>
        <p:spPr>
          <a:xfrm>
            <a:off x="838199" y="1231900"/>
            <a:ext cx="11092544" cy="5459845"/>
          </a:xfrm>
        </p:spPr>
        <p:txBody>
          <a:bodyPr>
            <a:normAutofit lnSpcReduction="10000"/>
          </a:bodyPr>
          <a:lstStyle/>
          <a:p>
            <a:r>
              <a:rPr lang="pt-BR" sz="2400" dirty="0"/>
              <a:t>Essa </a:t>
            </a:r>
            <a:r>
              <a:rPr lang="pt-BR" sz="2400" dirty="0" smtClean="0"/>
              <a:t>estratégia reduz </a:t>
            </a:r>
            <a:r>
              <a:rPr lang="pt-BR" sz="2400" dirty="0"/>
              <a:t>significativamente </a:t>
            </a:r>
            <a:r>
              <a:rPr lang="pt-BR" sz="2400" dirty="0" smtClean="0"/>
              <a:t>o problema do </a:t>
            </a:r>
            <a:r>
              <a:rPr lang="pt-BR" sz="2400" b="1" i="1" dirty="0" smtClean="0"/>
              <a:t>viés de seleção</a:t>
            </a:r>
            <a:r>
              <a:rPr lang="pt-BR" sz="2400" dirty="0" smtClean="0"/>
              <a:t> em relação a outras estratégias, </a:t>
            </a:r>
            <a:r>
              <a:rPr lang="pt-BR" sz="2400" dirty="0"/>
              <a:t>pois ela garante que todos os exemplos do conjunto de dados original tenham a chance de aparecer nos conjuntos de treinamento e validação, o que consequentemente, reduz a </a:t>
            </a:r>
            <a:r>
              <a:rPr lang="pt-BR" sz="2400" b="1" i="1" dirty="0" smtClean="0"/>
              <a:t>variância</a:t>
            </a:r>
            <a:r>
              <a:rPr lang="pt-BR" sz="2400" dirty="0"/>
              <a:t> </a:t>
            </a:r>
            <a:r>
              <a:rPr lang="pt-BR" sz="2400" dirty="0" smtClean="0"/>
              <a:t>do modelo.</a:t>
            </a:r>
            <a:endParaRPr lang="pt-BR" sz="2400" dirty="0"/>
          </a:p>
          <a:p>
            <a:r>
              <a:rPr lang="pt-BR" sz="2400" dirty="0"/>
              <a:t>Como regra geral e evidência empírica, normalmente, utiliza-se </a:t>
            </a:r>
            <a:r>
              <a:rPr lang="pt-BR" sz="2400" b="1" dirty="0"/>
              <a:t>k</a:t>
            </a:r>
            <a:r>
              <a:rPr lang="pt-BR" sz="2400" dirty="0"/>
              <a:t> = 5 ou 10. </a:t>
            </a:r>
            <a:r>
              <a:rPr lang="pt-BR" sz="2400" dirty="0" smtClean="0"/>
              <a:t>Porém, tenha em </a:t>
            </a:r>
            <a:r>
              <a:rPr lang="pt-BR" sz="2400" dirty="0"/>
              <a:t>mente </a:t>
            </a:r>
            <a:r>
              <a:rPr lang="pt-BR" sz="2400" dirty="0" smtClean="0"/>
              <a:t>que o </a:t>
            </a:r>
            <a:r>
              <a:rPr lang="pt-BR" sz="2400" dirty="0"/>
              <a:t>valor </a:t>
            </a:r>
            <a:r>
              <a:rPr lang="pt-BR" sz="2400" dirty="0" smtClean="0"/>
              <a:t>de </a:t>
            </a:r>
            <a:r>
              <a:rPr lang="pt-BR" sz="2400" b="1" i="1" dirty="0" smtClean="0"/>
              <a:t>k</a:t>
            </a:r>
            <a:r>
              <a:rPr lang="pt-BR" sz="2400" dirty="0" smtClean="0"/>
              <a:t> </a:t>
            </a:r>
            <a:r>
              <a:rPr lang="pt-BR" sz="2400" dirty="0"/>
              <a:t>é escolhido de forma que cada </a:t>
            </a:r>
            <a:r>
              <a:rPr lang="pt-BR" sz="2400" dirty="0" smtClean="0"/>
              <a:t>conjunto de </a:t>
            </a:r>
            <a:r>
              <a:rPr lang="pt-BR" sz="2400" dirty="0"/>
              <a:t>treinamento </a:t>
            </a:r>
            <a:r>
              <a:rPr lang="pt-BR" sz="2400" dirty="0" smtClean="0"/>
              <a:t>e validação seja </a:t>
            </a:r>
            <a:r>
              <a:rPr lang="pt-BR" sz="2400" dirty="0"/>
              <a:t>grande o suficiente para ser </a:t>
            </a:r>
            <a:r>
              <a:rPr lang="pt-BR" sz="2400" b="1" i="1" dirty="0"/>
              <a:t>estatisticamente representativo </a:t>
            </a:r>
            <a:r>
              <a:rPr lang="pt-BR" sz="2400" dirty="0"/>
              <a:t>do conjunto de </a:t>
            </a:r>
            <a:r>
              <a:rPr lang="pt-BR" sz="2400" dirty="0" smtClean="0"/>
              <a:t>dados original.</a:t>
            </a:r>
          </a:p>
          <a:p>
            <a:r>
              <a:rPr lang="pt-BR" sz="2400" dirty="0" smtClean="0"/>
              <a:t>A </a:t>
            </a:r>
            <a:r>
              <a:rPr lang="pt-BR" sz="2400" b="1" i="1" dirty="0" smtClean="0"/>
              <a:t>variância</a:t>
            </a:r>
            <a:r>
              <a:rPr lang="pt-BR" sz="2400" dirty="0" smtClean="0"/>
              <a:t> da estimativa resultante é reduzida à medida que </a:t>
            </a:r>
            <a:r>
              <a:rPr lang="pt-BR" sz="2400" b="1" dirty="0" smtClean="0"/>
              <a:t>k</a:t>
            </a:r>
            <a:r>
              <a:rPr lang="pt-BR" sz="2400" dirty="0" smtClean="0"/>
              <a:t> é aumentado.</a:t>
            </a:r>
          </a:p>
          <a:p>
            <a:r>
              <a:rPr lang="pt-BR" sz="2400" dirty="0" smtClean="0"/>
              <a:t>Caso </a:t>
            </a:r>
            <a:r>
              <a:rPr lang="pt-BR" sz="2400" b="1" dirty="0"/>
              <a:t>k=N</a:t>
            </a:r>
            <a:r>
              <a:rPr lang="pt-BR" sz="2400" dirty="0"/>
              <a:t>, ou seja, o número folds </a:t>
            </a:r>
            <a:r>
              <a:rPr lang="pt-BR" sz="2400" dirty="0" smtClean="0"/>
              <a:t>for feito igual ao </a:t>
            </a:r>
            <a:r>
              <a:rPr lang="pt-BR" sz="2400" dirty="0"/>
              <a:t>número total de exemplos do </a:t>
            </a:r>
            <a:r>
              <a:rPr lang="pt-BR" sz="2400" dirty="0" smtClean="0"/>
              <a:t>conjunto original, </a:t>
            </a:r>
            <a:r>
              <a:rPr lang="pt-BR" sz="2400" dirty="0"/>
              <a:t>então a estratégia </a:t>
            </a:r>
            <a:r>
              <a:rPr lang="pt-BR" sz="2400" dirty="0" smtClean="0"/>
              <a:t>passa a ser </a:t>
            </a:r>
            <a:r>
              <a:rPr lang="pt-BR" sz="2400" dirty="0"/>
              <a:t>conhecida como validação cruzada </a:t>
            </a:r>
            <a:r>
              <a:rPr lang="pt-BR" sz="2400" b="1" dirty="0"/>
              <a:t>leave-one-out</a:t>
            </a:r>
            <a:r>
              <a:rPr lang="pt-BR" sz="2400" dirty="0"/>
              <a:t>.</a:t>
            </a:r>
          </a:p>
          <a:p>
            <a:r>
              <a:rPr lang="pt-BR" sz="2400" b="1" dirty="0"/>
              <a:t>Desvantagem</a:t>
            </a:r>
            <a:endParaRPr lang="pt-BR" sz="2400" dirty="0"/>
          </a:p>
          <a:p>
            <a:pPr lvl="1">
              <a:buFont typeface="Courier New" panose="02070309020205020404" pitchFamily="49" charset="0"/>
              <a:buChar char="o"/>
            </a:pPr>
            <a:r>
              <a:rPr lang="pt-BR" dirty="0"/>
              <a:t>O treinamento deve ser executado novamente do zero </a:t>
            </a:r>
            <a:r>
              <a:rPr lang="pt-BR" b="1" dirty="0"/>
              <a:t>k</a:t>
            </a:r>
            <a:r>
              <a:rPr lang="pt-BR" dirty="0"/>
              <a:t> vezes, o que significa que leva </a:t>
            </a:r>
            <a:r>
              <a:rPr lang="pt-BR" b="1" dirty="0"/>
              <a:t>k</a:t>
            </a:r>
            <a:r>
              <a:rPr lang="pt-BR" dirty="0"/>
              <a:t> vezes mais tempo para fazer-se a avaliação do modelo (</a:t>
            </a:r>
            <a:r>
              <a:rPr lang="pt-BR" dirty="0" smtClean="0"/>
              <a:t>treinamento + validação</a:t>
            </a:r>
            <a:r>
              <a:rPr lang="pt-BR" dirty="0"/>
              <a:t>).</a:t>
            </a:r>
          </a:p>
        </p:txBody>
      </p:sp>
    </p:spTree>
    <p:extLst>
      <p:ext uri="{BB962C8B-B14F-4D97-AF65-F5344CB8AC3E}">
        <p14:creationId xmlns:p14="http://schemas.microsoft.com/office/powerpoint/2010/main" val="611938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0"/>
            <a:ext cx="10515600" cy="1325563"/>
          </a:xfrm>
        </p:spPr>
        <p:txBody>
          <a:bodyPr/>
          <a:lstStyle/>
          <a:p>
            <a:r>
              <a:rPr lang="pt-BR" dirty="0"/>
              <a:t>k-Fold com SciKit-Learn</a:t>
            </a:r>
          </a:p>
        </p:txBody>
      </p:sp>
      <p:sp>
        <p:nvSpPr>
          <p:cNvPr id="3" name="Content Placeholder 2"/>
          <p:cNvSpPr>
            <a:spLocks noGrp="1"/>
          </p:cNvSpPr>
          <p:nvPr>
            <p:ph idx="1"/>
          </p:nvPr>
        </p:nvSpPr>
        <p:spPr>
          <a:xfrm>
            <a:off x="838198" y="4951537"/>
            <a:ext cx="11182005" cy="1731896"/>
          </a:xfrm>
        </p:spPr>
        <p:txBody>
          <a:bodyPr>
            <a:normAutofit fontScale="70000" lnSpcReduction="20000"/>
          </a:bodyPr>
          <a:lstStyle/>
          <a:p>
            <a:r>
              <a:rPr lang="pt-BR" b="1" dirty="0"/>
              <a:t>k</a:t>
            </a:r>
            <a:r>
              <a:rPr lang="pt-BR" dirty="0"/>
              <a:t> = 10 folds: 10 </a:t>
            </a:r>
            <a:r>
              <a:rPr lang="pt-BR" dirty="0" smtClean="0"/>
              <a:t>iterações </a:t>
            </a:r>
            <a:r>
              <a:rPr lang="pt-BR" dirty="0"/>
              <a:t>com 9 grupos para treinamento e 1 para teste.</a:t>
            </a:r>
          </a:p>
          <a:p>
            <a:r>
              <a:rPr lang="pt-BR" dirty="0">
                <a:solidFill>
                  <a:srgbClr val="000000"/>
                </a:solidFill>
                <a:highlight>
                  <a:srgbClr val="FFFFFF"/>
                </a:highlight>
              </a:rPr>
              <a:t>shuffle</a:t>
            </a:r>
            <a:r>
              <a:rPr lang="pt-BR" b="1" dirty="0">
                <a:solidFill>
                  <a:srgbClr val="000080"/>
                </a:solidFill>
                <a:highlight>
                  <a:srgbClr val="FFFFFF"/>
                </a:highlight>
              </a:rPr>
              <a:t>=</a:t>
            </a:r>
            <a:r>
              <a:rPr lang="pt-BR" b="1" dirty="0">
                <a:solidFill>
                  <a:srgbClr val="0000FF"/>
                </a:solidFill>
                <a:highlight>
                  <a:srgbClr val="FFFFFF"/>
                </a:highlight>
              </a:rPr>
              <a:t>True</a:t>
            </a:r>
            <a:r>
              <a:rPr lang="pt-BR" sz="2900" dirty="0"/>
              <a:t>:  os exemplos são “embaralhados” antes de dividí-los em </a:t>
            </a:r>
            <a:r>
              <a:rPr lang="pt-BR" sz="2900" b="1" dirty="0"/>
              <a:t>k</a:t>
            </a:r>
            <a:r>
              <a:rPr lang="pt-BR" sz="2900" dirty="0"/>
              <a:t> folds.</a:t>
            </a:r>
          </a:p>
          <a:p>
            <a:r>
              <a:rPr lang="pt-BR" dirty="0"/>
              <a:t>Cada ponto no gráfico é a média do erro quadrático médio para as 10 iterações.</a:t>
            </a:r>
          </a:p>
          <a:p>
            <a:r>
              <a:rPr lang="pt-BR" dirty="0"/>
              <a:t>Tempo médio para execução com M = 100 é de aproximadamente 430 ms.</a:t>
            </a:r>
          </a:p>
          <a:p>
            <a:r>
              <a:rPr lang="pt-BR" dirty="0"/>
              <a:t>Qual ordem escolher? 2? Pelo erro sim, mas pelo desvio padrão não.</a:t>
            </a:r>
          </a:p>
          <a:p>
            <a:endParaRPr lang="pt-BR" dirty="0"/>
          </a:p>
          <a:p>
            <a:endParaRPr lang="pt-BR" dirty="0"/>
          </a:p>
        </p:txBody>
      </p:sp>
      <p:sp>
        <p:nvSpPr>
          <p:cNvPr id="7" name="Rectangle 6"/>
          <p:cNvSpPr/>
          <p:nvPr/>
        </p:nvSpPr>
        <p:spPr>
          <a:xfrm>
            <a:off x="838197" y="1300510"/>
            <a:ext cx="7308276" cy="3600986"/>
          </a:xfrm>
          <a:prstGeom prst="rect">
            <a:avLst/>
          </a:prstGeom>
        </p:spPr>
        <p:txBody>
          <a:bodyPr wrap="square">
            <a:spAutoFit/>
          </a:bodyPr>
          <a:lstStyle/>
          <a:p>
            <a:r>
              <a:rPr lang="en-US" sz="1200" dirty="0">
                <a:solidFill>
                  <a:srgbClr val="008000"/>
                </a:solidFill>
                <a:highlight>
                  <a:srgbClr val="FFFFFF"/>
                </a:highlight>
              </a:rPr>
              <a:t># Import all the necessary libraries.</a:t>
            </a:r>
            <a:endParaRPr lang="en-US" sz="1200" dirty="0">
              <a:solidFill>
                <a:srgbClr val="000000"/>
              </a:solidFill>
              <a:highlight>
                <a:srgbClr val="FFFFFF"/>
              </a:highlight>
            </a:endParaRPr>
          </a:p>
          <a:p>
            <a:r>
              <a:rPr lang="pt-BR" sz="1200" b="1" dirty="0">
                <a:solidFill>
                  <a:srgbClr val="0000FF"/>
                </a:solidFill>
                <a:highlight>
                  <a:srgbClr val="FFFFFF"/>
                </a:highlight>
              </a:rPr>
              <a:t>import</a:t>
            </a:r>
            <a:r>
              <a:rPr lang="pt-BR" sz="1200" dirty="0">
                <a:solidFill>
                  <a:srgbClr val="000000"/>
                </a:solidFill>
                <a:highlight>
                  <a:srgbClr val="FFFFFF"/>
                </a:highlight>
              </a:rPr>
              <a:t> sklearn </a:t>
            </a:r>
            <a:r>
              <a:rPr lang="pt-BR" sz="1200" b="1" dirty="0">
                <a:solidFill>
                  <a:srgbClr val="0000FF"/>
                </a:solidFill>
                <a:highlight>
                  <a:srgbClr val="FFFFFF"/>
                </a:highlight>
              </a:rPr>
              <a:t>as</a:t>
            </a:r>
            <a:r>
              <a:rPr lang="pt-BR" sz="1200" dirty="0">
                <a:solidFill>
                  <a:srgbClr val="000000"/>
                </a:solidFill>
                <a:highlight>
                  <a:srgbClr val="FFFFFF"/>
                </a:highlight>
              </a:rPr>
              <a:t> skl</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KFold</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cross_val_score</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the k-Fold object.</a:t>
            </a:r>
            <a:endParaRPr lang="pt-BR" sz="1200" dirty="0">
              <a:solidFill>
                <a:srgbClr val="000000"/>
              </a:solidFill>
              <a:highlight>
                <a:srgbClr val="FFFFFF"/>
              </a:highlight>
            </a:endParaRPr>
          </a:p>
          <a:p>
            <a:r>
              <a:rPr lang="pt-BR" sz="1200" dirty="0">
                <a:solidFill>
                  <a:srgbClr val="000000"/>
                </a:solidFill>
                <a:highlight>
                  <a:srgbClr val="FFFFFF"/>
                </a:highlight>
              </a:rPr>
              <a:t>kfold </a:t>
            </a:r>
            <a:r>
              <a:rPr lang="pt-BR" sz="1200" b="1" dirty="0">
                <a:solidFill>
                  <a:srgbClr val="000080"/>
                </a:solidFill>
                <a:highlight>
                  <a:srgbClr val="FFFFFF"/>
                </a:highlight>
              </a:rPr>
              <a:t>=</a:t>
            </a:r>
            <a:r>
              <a:rPr lang="pt-BR" sz="1200" dirty="0">
                <a:solidFill>
                  <a:srgbClr val="000000"/>
                </a:solidFill>
                <a:highlight>
                  <a:srgbClr val="FFFFFF"/>
                </a:highlight>
              </a:rPr>
              <a:t> KFold</a:t>
            </a:r>
            <a:r>
              <a:rPr lang="pt-BR" sz="1200" b="1" dirty="0">
                <a:solidFill>
                  <a:srgbClr val="000080"/>
                </a:solidFill>
                <a:highlight>
                  <a:srgbClr val="FFFFFF"/>
                </a:highlight>
              </a:rPr>
              <a:t>(</a:t>
            </a:r>
            <a:r>
              <a:rPr lang="pt-BR" sz="1200" dirty="0">
                <a:solidFill>
                  <a:srgbClr val="000000"/>
                </a:solidFill>
                <a:highlight>
                  <a:srgbClr val="FFFFFF"/>
                </a:highlight>
              </a:rPr>
              <a:t>n_splits</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shuffle</a:t>
            </a:r>
            <a:r>
              <a:rPr lang="pt-BR" sz="1200" b="1" dirty="0">
                <a:solidFill>
                  <a:srgbClr val="000080"/>
                </a:solidFill>
                <a:highlight>
                  <a:srgbClr val="FFFFFF"/>
                </a:highlight>
              </a:rPr>
              <a:t>=</a:t>
            </a:r>
            <a:r>
              <a:rPr lang="pt-BR" sz="1200" b="1" dirty="0">
                <a:solidFill>
                  <a:srgbClr val="0000FF"/>
                </a:solidFill>
                <a:highlight>
                  <a:srgbClr val="FFFFFF"/>
                </a:highlight>
              </a:rPr>
              <a:t>True</a:t>
            </a:r>
            <a:r>
              <a:rPr lang="pt-BR" sz="1200" b="1" dirty="0">
                <a:solidFill>
                  <a:srgbClr val="000080"/>
                </a:solidFill>
                <a:highlight>
                  <a:srgbClr val="FFFFFF"/>
                </a:highlight>
              </a:rPr>
              <a:t>,</a:t>
            </a:r>
            <a:r>
              <a:rPr lang="pt-BR" sz="1200" dirty="0">
                <a:solidFill>
                  <a:srgbClr val="000000"/>
                </a:solidFill>
                <a:highlight>
                  <a:srgbClr val="FFFFFF"/>
                </a:highlight>
              </a:rPr>
              <a:t> random_state</a:t>
            </a:r>
            <a:r>
              <a:rPr lang="pt-BR" sz="1200" b="1" dirty="0">
                <a:solidFill>
                  <a:srgbClr val="000080"/>
                </a:solidFill>
                <a:highlight>
                  <a:srgbClr val="FFFFFF"/>
                </a:highlight>
              </a:rPr>
              <a:t>=</a:t>
            </a:r>
            <a:r>
              <a:rPr lang="pt-BR" sz="1200" dirty="0">
                <a:solidFill>
                  <a:srgbClr val="FF0000"/>
                </a:solidFill>
                <a:highlight>
                  <a:srgbClr val="FFFFFF"/>
                </a:highlight>
              </a:rPr>
              <a:t>100</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b="1" dirty="0">
                <a:solidFill>
                  <a:srgbClr val="0000FF"/>
                </a:solidFill>
                <a:highlight>
                  <a:srgbClr val="FFFFFF"/>
                </a:highlight>
              </a:rPr>
              <a:t>for</a:t>
            </a:r>
            <a:r>
              <a:rPr lang="en-US" sz="1200" dirty="0">
                <a:solidFill>
                  <a:srgbClr val="000000"/>
                </a:solidFill>
                <a:highlight>
                  <a:srgbClr val="FFFFFF"/>
                </a:highlight>
              </a:rPr>
              <a:t> d </a:t>
            </a:r>
            <a:r>
              <a:rPr lang="en-US" sz="1200" b="1" dirty="0">
                <a:solidFill>
                  <a:srgbClr val="0000FF"/>
                </a:solidFill>
                <a:highlight>
                  <a:srgbClr val="FFFFFF"/>
                </a:highlight>
              </a:rPr>
              <a:t>in</a:t>
            </a:r>
            <a:r>
              <a:rPr lang="en-US" sz="1200" dirty="0">
                <a:solidFill>
                  <a:srgbClr val="000000"/>
                </a:solidFill>
                <a:highlight>
                  <a:srgbClr val="FFFFFF"/>
                </a:highlight>
              </a:rPr>
              <a:t> range</a:t>
            </a:r>
            <a:r>
              <a:rPr lang="en-US" sz="1200" b="1" dirty="0">
                <a:solidFill>
                  <a:srgbClr val="000080"/>
                </a:solidFill>
                <a:highlight>
                  <a:srgbClr val="FFFFFF"/>
                </a:highlight>
              </a:rPr>
              <a:t>(</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13</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polynomial_regression </a:t>
            </a:r>
            <a:r>
              <a:rPr lang="pt-BR" sz="1200" b="1" dirty="0">
                <a:solidFill>
                  <a:srgbClr val="000080"/>
                </a:solidFill>
                <a:highlight>
                  <a:srgbClr val="FFFFFF"/>
                </a:highlight>
              </a:rPr>
              <a:t>=</a:t>
            </a:r>
            <a:r>
              <a:rPr lang="pt-BR" sz="1200" dirty="0">
                <a:solidFill>
                  <a:srgbClr val="000000"/>
                </a:solidFill>
                <a:highlight>
                  <a:srgbClr val="FFFFFF"/>
                </a:highlight>
              </a:rPr>
              <a:t> skl</a:t>
            </a:r>
            <a:r>
              <a:rPr lang="pt-BR" sz="1200" b="1" dirty="0">
                <a:solidFill>
                  <a:srgbClr val="000080"/>
                </a:solidFill>
                <a:highlight>
                  <a:srgbClr val="FFFFFF"/>
                </a:highlight>
              </a:rPr>
              <a:t>.</a:t>
            </a:r>
            <a:r>
              <a:rPr lang="pt-BR" sz="1200" dirty="0">
                <a:solidFill>
                  <a:srgbClr val="000000"/>
                </a:solidFill>
                <a:highlight>
                  <a:srgbClr val="FFFFFF"/>
                </a:highlight>
              </a:rPr>
              <a:t>pipeline</a:t>
            </a:r>
            <a:r>
              <a:rPr lang="pt-BR" sz="1200" b="1" dirty="0">
                <a:solidFill>
                  <a:srgbClr val="000080"/>
                </a:solidFill>
                <a:highlight>
                  <a:srgbClr val="FFFFFF"/>
                </a:highlight>
              </a:rPr>
              <a:t>.</a:t>
            </a:r>
            <a:r>
              <a:rPr lang="pt-BR" sz="1200" dirty="0">
                <a:solidFill>
                  <a:srgbClr val="000000"/>
                </a:solidFill>
                <a:highlight>
                  <a:srgbClr val="FFFFFF"/>
                </a:highlight>
              </a:rPr>
              <a:t>Pipeline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808080"/>
                </a:solidFill>
                <a:highlight>
                  <a:srgbClr val="FFFFFF"/>
                </a:highlight>
              </a:rPr>
              <a:t>"poly_features"</a:t>
            </a:r>
            <a:r>
              <a:rPr lang="pt-BR" sz="1200" b="1" dirty="0">
                <a:solidFill>
                  <a:srgbClr val="000080"/>
                </a:solidFill>
                <a:highlight>
                  <a:srgbClr val="FFFFFF"/>
                </a:highlight>
              </a:rPr>
              <a:t>,</a:t>
            </a:r>
            <a:r>
              <a:rPr lang="pt-BR" sz="1200" dirty="0">
                <a:solidFill>
                  <a:srgbClr val="000000"/>
                </a:solidFill>
                <a:highlight>
                  <a:srgbClr val="FFFFFF"/>
                </a:highlight>
              </a:rPr>
              <a:t> skl</a:t>
            </a:r>
            <a:r>
              <a:rPr lang="pt-BR" sz="1200" b="1" dirty="0">
                <a:solidFill>
                  <a:srgbClr val="000080"/>
                </a:solidFill>
                <a:highlight>
                  <a:srgbClr val="FFFFFF"/>
                </a:highlight>
              </a:rPr>
              <a:t>.</a:t>
            </a:r>
            <a:r>
              <a:rPr lang="pt-BR" sz="1200" dirty="0">
                <a:solidFill>
                  <a:srgbClr val="000000"/>
                </a:solidFill>
                <a:highlight>
                  <a:srgbClr val="FFFFFF"/>
                </a:highlight>
              </a:rPr>
              <a:t>preprocessing</a:t>
            </a:r>
            <a:r>
              <a:rPr lang="pt-BR" sz="1200" b="1" dirty="0">
                <a:solidFill>
                  <a:srgbClr val="000080"/>
                </a:solidFill>
                <a:highlight>
                  <a:srgbClr val="FFFFFF"/>
                </a:highlight>
              </a:rPr>
              <a:t>.</a:t>
            </a:r>
            <a:r>
              <a:rPr lang="pt-BR" sz="1200" dirty="0">
                <a:solidFill>
                  <a:srgbClr val="000000"/>
                </a:solidFill>
                <a:highlight>
                  <a:srgbClr val="FFFFFF"/>
                </a:highlight>
              </a:rPr>
              <a:t>PolynomialFeatures</a:t>
            </a:r>
            <a:r>
              <a:rPr lang="pt-BR" sz="1200" b="1" dirty="0">
                <a:solidFill>
                  <a:srgbClr val="000080"/>
                </a:solidFill>
                <a:highlight>
                  <a:srgbClr val="FFFFFF"/>
                </a:highlight>
              </a:rPr>
              <a:t>(</a:t>
            </a:r>
            <a:r>
              <a:rPr lang="pt-BR" sz="1200" dirty="0">
                <a:solidFill>
                  <a:srgbClr val="000000"/>
                </a:solidFill>
                <a:highlight>
                  <a:srgbClr val="FFFFFF"/>
                </a:highlight>
              </a:rPr>
              <a:t>degree</a:t>
            </a:r>
            <a:r>
              <a:rPr lang="pt-BR" sz="1200" b="1" dirty="0">
                <a:solidFill>
                  <a:srgbClr val="000080"/>
                </a:solidFill>
                <a:highlight>
                  <a:srgbClr val="FFFFFF"/>
                </a:highlight>
              </a:rPr>
              <a:t>=</a:t>
            </a:r>
            <a:r>
              <a:rPr lang="pt-BR" sz="1200" dirty="0">
                <a:solidFill>
                  <a:srgbClr val="000000"/>
                </a:solidFill>
                <a:highlight>
                  <a:srgbClr val="FFFFFF"/>
                </a:highlight>
              </a:rPr>
              <a:t>d</a:t>
            </a:r>
            <a:r>
              <a:rPr lang="pt-BR" sz="1200" b="1" dirty="0">
                <a:solidFill>
                  <a:srgbClr val="000080"/>
                </a:solidFill>
                <a:highlight>
                  <a:srgbClr val="FFFFFF"/>
                </a:highlight>
              </a:rPr>
              <a:t>,</a:t>
            </a:r>
            <a:r>
              <a:rPr lang="pt-BR" sz="1200" dirty="0">
                <a:solidFill>
                  <a:srgbClr val="000000"/>
                </a:solidFill>
                <a:highlight>
                  <a:srgbClr val="FFFFFF"/>
                </a:highlight>
              </a:rPr>
              <a:t> include_bias</a:t>
            </a:r>
            <a:r>
              <a:rPr lang="pt-BR" sz="1200" b="1" dirty="0">
                <a:solidFill>
                  <a:srgbClr val="000080"/>
                </a:solidFill>
                <a:highlight>
                  <a:srgbClr val="FFFFFF"/>
                </a:highlight>
              </a:rPr>
              <a:t>=</a:t>
            </a:r>
            <a:r>
              <a:rPr lang="pt-BR" sz="1200" b="1" dirty="0">
                <a:solidFill>
                  <a:srgbClr val="0000FF"/>
                </a:solidFill>
                <a:highlight>
                  <a:srgbClr val="FFFFFF"/>
                </a:highlight>
              </a:rPr>
              <a:t>True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808080"/>
                </a:solidFill>
                <a:highlight>
                  <a:srgbClr val="FFFFFF"/>
                </a:highlight>
              </a:rPr>
              <a:t>"std_scaler"</a:t>
            </a:r>
            <a:r>
              <a:rPr lang="pt-BR" sz="1200" b="1" dirty="0">
                <a:solidFill>
                  <a:srgbClr val="000080"/>
                </a:solidFill>
                <a:highlight>
                  <a:srgbClr val="FFFFFF"/>
                </a:highlight>
              </a:rPr>
              <a:t>,</a:t>
            </a:r>
            <a:r>
              <a:rPr lang="pt-BR" sz="1200" dirty="0">
                <a:solidFill>
                  <a:srgbClr val="000000"/>
                </a:solidFill>
                <a:highlight>
                  <a:srgbClr val="FFFFFF"/>
                </a:highlight>
              </a:rPr>
              <a:t> skl</a:t>
            </a:r>
            <a:r>
              <a:rPr lang="pt-BR" sz="1200" b="1" dirty="0">
                <a:solidFill>
                  <a:srgbClr val="000080"/>
                </a:solidFill>
                <a:highlight>
                  <a:srgbClr val="FFFFFF"/>
                </a:highlight>
              </a:rPr>
              <a:t>.</a:t>
            </a:r>
            <a:r>
              <a:rPr lang="pt-BR" sz="1200" dirty="0">
                <a:solidFill>
                  <a:srgbClr val="000000"/>
                </a:solidFill>
                <a:highlight>
                  <a:srgbClr val="FFFFFF"/>
                </a:highlight>
              </a:rPr>
              <a:t>preprocessing</a:t>
            </a:r>
            <a:r>
              <a:rPr lang="pt-BR" sz="1200" b="1" dirty="0">
                <a:solidFill>
                  <a:srgbClr val="000080"/>
                </a:solidFill>
                <a:highlight>
                  <a:srgbClr val="FFFFFF"/>
                </a:highlight>
              </a:rPr>
              <a:t>.</a:t>
            </a:r>
            <a:r>
              <a:rPr lang="pt-BR" sz="1200" dirty="0">
                <a:solidFill>
                  <a:srgbClr val="000000"/>
                </a:solidFill>
                <a:highlight>
                  <a:srgbClr val="FFFFFF"/>
                </a:highlight>
              </a:rPr>
              <a:t>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808080"/>
                </a:solidFill>
                <a:highlight>
                  <a:srgbClr val="FFFFFF"/>
                </a:highlight>
              </a:rPr>
              <a:t>"lin_reg"</a:t>
            </a:r>
            <a:r>
              <a:rPr lang="pt-BR" sz="1200" b="1" dirty="0">
                <a:solidFill>
                  <a:srgbClr val="000080"/>
                </a:solidFill>
                <a:highlight>
                  <a:srgbClr val="FFFFFF"/>
                </a:highlight>
              </a:rPr>
              <a:t>,</a:t>
            </a:r>
            <a:r>
              <a:rPr lang="pt-BR" sz="1200" dirty="0">
                <a:solidFill>
                  <a:srgbClr val="000000"/>
                </a:solidFill>
                <a:highlight>
                  <a:srgbClr val="FFFFFF"/>
                </a:highlight>
              </a:rPr>
              <a:t> skl</a:t>
            </a:r>
            <a:r>
              <a:rPr lang="pt-BR" sz="1200" b="1" dirty="0">
                <a:solidFill>
                  <a:srgbClr val="000080"/>
                </a:solidFill>
                <a:highlight>
                  <a:srgbClr val="FFFFFF"/>
                </a:highlight>
              </a:rPr>
              <a:t>.</a:t>
            </a:r>
            <a:r>
              <a:rPr lang="pt-BR" sz="1200" dirty="0">
                <a:solidFill>
                  <a:srgbClr val="000000"/>
                </a:solidFill>
                <a:highlight>
                  <a:srgbClr val="FFFFFF"/>
                </a:highlight>
              </a:rPr>
              <a:t>linear_model</a:t>
            </a:r>
            <a:r>
              <a:rPr lang="pt-BR" sz="1200" b="1" dirty="0">
                <a:solidFill>
                  <a:srgbClr val="000080"/>
                </a:solidFill>
                <a:highlight>
                  <a:srgbClr val="FFFFFF"/>
                </a:highlight>
              </a:rPr>
              <a:t>.</a:t>
            </a:r>
            <a:r>
              <a:rPr lang="pt-BR" sz="1200" dirty="0">
                <a:solidFill>
                  <a:srgbClr val="000000"/>
                </a:solidFill>
                <a:highlight>
                  <a:srgbClr val="FFFFFF"/>
                </a:highlight>
              </a:rPr>
              <a:t>LinearRegression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    lin_scores </a:t>
            </a:r>
            <a:r>
              <a:rPr lang="pt-BR" sz="1200" b="1" dirty="0">
                <a:solidFill>
                  <a:srgbClr val="000080"/>
                </a:solidFill>
                <a:highlight>
                  <a:srgbClr val="FFFFFF"/>
                </a:highlight>
              </a:rPr>
              <a:t>=</a:t>
            </a:r>
            <a:r>
              <a:rPr lang="pt-BR" sz="1200" dirty="0">
                <a:solidFill>
                  <a:srgbClr val="000000"/>
                </a:solidFill>
                <a:highlight>
                  <a:srgbClr val="FFFFFF"/>
                </a:highlight>
              </a:rPr>
              <a:t> cross_val_score</a:t>
            </a:r>
            <a:r>
              <a:rPr lang="pt-BR" sz="1200" b="1" dirty="0">
                <a:solidFill>
                  <a:srgbClr val="000080"/>
                </a:solidFill>
                <a:highlight>
                  <a:srgbClr val="FFFFFF"/>
                </a:highlight>
              </a:rPr>
              <a:t>(</a:t>
            </a:r>
            <a:r>
              <a:rPr lang="pt-BR" sz="1200" dirty="0">
                <a:solidFill>
                  <a:srgbClr val="000000"/>
                </a:solidFill>
                <a:highlight>
                  <a:srgbClr val="FFFFFF"/>
                </a:highlight>
              </a:rPr>
              <a:t>polynomial_regression</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y_noisy</a:t>
            </a:r>
            <a:r>
              <a:rPr lang="pt-BR" sz="1200" b="1" dirty="0">
                <a:solidFill>
                  <a:srgbClr val="000080"/>
                </a:solidFill>
                <a:highlight>
                  <a:srgbClr val="FFFFFF"/>
                </a:highlight>
              </a:rPr>
              <a:t>,</a:t>
            </a:r>
            <a:r>
              <a:rPr lang="pt-BR" sz="1200" dirty="0">
                <a:solidFill>
                  <a:srgbClr val="000000"/>
                </a:solidFill>
                <a:highlight>
                  <a:srgbClr val="FFFFFF"/>
                </a:highlight>
              </a:rPr>
              <a:t> scoring</a:t>
            </a:r>
            <a:r>
              <a:rPr lang="pt-BR" sz="1200" b="1" dirty="0">
                <a:solidFill>
                  <a:srgbClr val="000080"/>
                </a:solidFill>
                <a:highlight>
                  <a:srgbClr val="FFFFFF"/>
                </a:highlight>
              </a:rPr>
              <a:t>=</a:t>
            </a:r>
            <a:r>
              <a:rPr lang="pt-BR" sz="1200" dirty="0">
                <a:solidFill>
                  <a:srgbClr val="808080"/>
                </a:solidFill>
                <a:highlight>
                  <a:srgbClr val="FFFFFF"/>
                </a:highlight>
              </a:rPr>
              <a:t>'neg_mean_squared_error'</a:t>
            </a:r>
            <a:r>
              <a:rPr lang="pt-BR" sz="1200" b="1" dirty="0">
                <a:solidFill>
                  <a:srgbClr val="000080"/>
                </a:solidFill>
                <a:highlight>
                  <a:srgbClr val="FFFFFF"/>
                </a:highlight>
              </a:rPr>
              <a:t>,</a:t>
            </a:r>
            <a:r>
              <a:rPr lang="pt-BR" sz="1200" dirty="0">
                <a:solidFill>
                  <a:srgbClr val="000000"/>
                </a:solidFill>
                <a:highlight>
                  <a:srgbClr val="FFFFFF"/>
                </a:highlight>
              </a:rPr>
              <a:t> cv</a:t>
            </a:r>
            <a:r>
              <a:rPr lang="pt-BR" sz="1200" b="1" dirty="0">
                <a:solidFill>
                  <a:srgbClr val="000080"/>
                </a:solidFill>
                <a:highlight>
                  <a:srgbClr val="FFFFFF"/>
                </a:highlight>
              </a:rPr>
              <a:t>=</a:t>
            </a:r>
            <a:r>
              <a:rPr lang="pt-BR" sz="1200" dirty="0">
                <a:solidFill>
                  <a:srgbClr val="000000"/>
                </a:solidFill>
                <a:highlight>
                  <a:srgbClr val="FFFFFF"/>
                </a:highlight>
              </a:rPr>
              <a:t>kfold</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scores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sqrt</a:t>
            </a:r>
            <a:r>
              <a:rPr lang="pt-BR" sz="1200" b="1" dirty="0">
                <a:solidFill>
                  <a:srgbClr val="000080"/>
                </a:solidFill>
                <a:highlight>
                  <a:srgbClr val="FFFFFF"/>
                </a:highlight>
              </a:rPr>
              <a:t>(-</a:t>
            </a:r>
            <a:r>
              <a:rPr lang="pt-BR" sz="1200" dirty="0">
                <a:solidFill>
                  <a:srgbClr val="000000"/>
                </a:solidFill>
                <a:highlight>
                  <a:srgbClr val="FFFFFF"/>
                </a:highlight>
              </a:rPr>
              <a:t>lin_scores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mean_vec</a:t>
            </a:r>
            <a:r>
              <a:rPr lang="pt-BR" sz="1200" b="1" dirty="0">
                <a:solidFill>
                  <a:srgbClr val="000080"/>
                </a:solidFill>
                <a:highlight>
                  <a:srgbClr val="FFFFFF"/>
                </a:highlight>
              </a:rPr>
              <a:t>.</a:t>
            </a:r>
            <a:r>
              <a:rPr lang="pt-BR" sz="1200" dirty="0">
                <a:solidFill>
                  <a:srgbClr val="000000"/>
                </a:solidFill>
                <a:highlight>
                  <a:srgbClr val="FFFFFF"/>
                </a:highlight>
              </a:rPr>
              <a:t>append</a:t>
            </a:r>
            <a:r>
              <a:rPr lang="pt-BR" sz="1200" b="1" dirty="0">
                <a:solidFill>
                  <a:srgbClr val="000080"/>
                </a:solidFill>
                <a:highlight>
                  <a:srgbClr val="FFFFFF"/>
                </a:highlight>
              </a:rPr>
              <a:t>(</a:t>
            </a:r>
            <a:r>
              <a:rPr lang="pt-BR" sz="1200" dirty="0">
                <a:solidFill>
                  <a:srgbClr val="000000"/>
                </a:solidFill>
                <a:highlight>
                  <a:srgbClr val="FFFFFF"/>
                </a:highlight>
              </a:rPr>
              <a:t>scores</a:t>
            </a:r>
            <a:r>
              <a:rPr lang="pt-BR" sz="1200" b="1" dirty="0">
                <a:solidFill>
                  <a:srgbClr val="000080"/>
                </a:solidFill>
                <a:highlight>
                  <a:srgbClr val="FFFFFF"/>
                </a:highlight>
              </a:rPr>
              <a:t>.</a:t>
            </a:r>
            <a:r>
              <a:rPr lang="pt-BR" sz="1200" dirty="0">
                <a:solidFill>
                  <a:srgbClr val="000000"/>
                </a:solidFill>
                <a:highlight>
                  <a:srgbClr val="FFFFFF"/>
                </a:highlight>
              </a:rPr>
              <a:t>mean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std_vec</a:t>
            </a:r>
            <a:r>
              <a:rPr lang="pt-BR" sz="1200" b="1" dirty="0">
                <a:solidFill>
                  <a:srgbClr val="000080"/>
                </a:solidFill>
                <a:highlight>
                  <a:srgbClr val="FFFFFF"/>
                </a:highlight>
              </a:rPr>
              <a:t>.</a:t>
            </a:r>
            <a:r>
              <a:rPr lang="pt-BR" sz="1200" dirty="0">
                <a:solidFill>
                  <a:srgbClr val="000000"/>
                </a:solidFill>
                <a:highlight>
                  <a:srgbClr val="FFFFFF"/>
                </a:highlight>
              </a:rPr>
              <a:t>append</a:t>
            </a:r>
            <a:r>
              <a:rPr lang="pt-BR" sz="1200" b="1" dirty="0">
                <a:solidFill>
                  <a:srgbClr val="000080"/>
                </a:solidFill>
                <a:highlight>
                  <a:srgbClr val="FFFFFF"/>
                </a:highlight>
              </a:rPr>
              <a:t>(</a:t>
            </a:r>
            <a:r>
              <a:rPr lang="pt-BR" sz="1200" dirty="0">
                <a:solidFill>
                  <a:srgbClr val="000000"/>
                </a:solidFill>
                <a:highlight>
                  <a:srgbClr val="FFFFFF"/>
                </a:highlight>
              </a:rPr>
              <a:t>scores</a:t>
            </a:r>
            <a:r>
              <a:rPr lang="pt-BR" sz="1200" b="1" dirty="0">
                <a:solidFill>
                  <a:srgbClr val="000080"/>
                </a:solidFill>
                <a:highlight>
                  <a:srgbClr val="FFFFFF"/>
                </a:highlight>
              </a:rPr>
              <a:t>.</a:t>
            </a:r>
            <a:r>
              <a:rPr lang="pt-BR" sz="1200" dirty="0">
                <a:solidFill>
                  <a:srgbClr val="000000"/>
                </a:solidFill>
                <a:highlight>
                  <a:srgbClr val="FFFFFF"/>
                </a:highlight>
              </a:rPr>
              <a:t>std</a:t>
            </a:r>
            <a:r>
              <a:rPr lang="pt-BR" sz="1200" b="1" dirty="0">
                <a:solidFill>
                  <a:srgbClr val="000080"/>
                </a:solidFill>
                <a:highlight>
                  <a:srgbClr val="FFFFFF"/>
                </a:highlight>
              </a:rPr>
              <a:t>())</a:t>
            </a:r>
            <a:endParaRPr lang="pt-BR" sz="1200"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9408" t="10046" r="51319" b="2682"/>
          <a:stretch/>
        </p:blipFill>
        <p:spPr>
          <a:xfrm>
            <a:off x="7986923" y="198875"/>
            <a:ext cx="4033280" cy="2240712"/>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51386" t="10046" r="9181" b="2682"/>
          <a:stretch/>
        </p:blipFill>
        <p:spPr>
          <a:xfrm>
            <a:off x="7977447" y="2548372"/>
            <a:ext cx="4042756" cy="2236915"/>
          </a:xfrm>
          <a:prstGeom prst="rect">
            <a:avLst/>
          </a:prstGeom>
        </p:spPr>
      </p:pic>
      <p:sp>
        <p:nvSpPr>
          <p:cNvPr id="10" name="Rectangle 9"/>
          <p:cNvSpPr/>
          <p:nvPr/>
        </p:nvSpPr>
        <p:spPr>
          <a:xfrm>
            <a:off x="8787285" y="4835328"/>
            <a:ext cx="3404715" cy="369332"/>
          </a:xfrm>
          <a:prstGeom prst="rect">
            <a:avLst/>
          </a:prstGeom>
        </p:spPr>
        <p:txBody>
          <a:bodyPr wrap="none">
            <a:spAutoFit/>
          </a:bodyPr>
          <a:lstStyle/>
          <a:p>
            <a:r>
              <a:rPr lang="pt-BR" dirty="0">
                <a:hlinkClick r:id="rId5"/>
              </a:rPr>
              <a:t>Exemplo: validacao_cruzada.ipynb</a:t>
            </a:r>
            <a:endParaRPr lang="pt-BR" dirty="0"/>
          </a:p>
        </p:txBody>
      </p:sp>
      <p:pic>
        <p:nvPicPr>
          <p:cNvPr id="11"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2588" y="5493144"/>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62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92382"/>
                <a:ext cx="11049001" cy="5174673"/>
              </a:xfrm>
            </p:spPr>
            <p:txBody>
              <a:bodyPr>
                <a:normAutofit fontScale="92500" lnSpcReduction="20000"/>
              </a:bodyPr>
              <a:lstStyle/>
              <a:p>
                <a:r>
                  <a:rPr lang="pt-BR" dirty="0" smtClean="0"/>
                  <a:t>Essa estratégia 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oMath>
                </a14:m>
                <a:r>
                  <a:rPr lang="pt-BR" dirty="0" smtClean="0"/>
                  <a:t> </a:t>
                </a:r>
                <a:r>
                  <a:rPr lang="pt-BR" dirty="0"/>
                  <a:t>pares de </a:t>
                </a:r>
                <a:r>
                  <a:rPr lang="pt-BR" dirty="0" smtClean="0"/>
                  <a:t>conjuntos trainamento-teste, portanto, a complexidade computacional desta estratégia aumenta drasticamente com o aumento de </a:t>
                </a:r>
                <a:r>
                  <a:rPr lang="pt-BR" b="1" i="1" dirty="0" smtClean="0"/>
                  <a:t>p</a:t>
                </a:r>
                <a:r>
                  <a:rPr lang="pt-BR" dirty="0" smtClean="0"/>
                  <a:t>.</a:t>
                </a:r>
                <a:endParaRPr lang="pt-BR" dirty="0"/>
              </a:p>
              <a:p>
                <a:r>
                  <a:rPr lang="pt-BR" dirty="0"/>
                  <a:t>Fornece estimativas de erro mais precisas do que as abordagens anteriores.</a:t>
                </a:r>
              </a:p>
              <a:p>
                <a:r>
                  <a:rPr lang="pt-BR" b="1" dirty="0"/>
                  <a:t>Desvantagem</a:t>
                </a:r>
              </a:p>
              <a:p>
                <a:pPr lvl="1">
                  <a:buFont typeface="Courier New" panose="02070309020205020404" pitchFamily="49" charset="0"/>
                  <a:buChar char="o"/>
                </a:pPr>
                <a:r>
                  <a:rPr lang="pt-BR" dirty="0"/>
                  <a:t>É uma estratégia exaustiva no sentido de que precisa treinar e validar o modelo para todas as combinações possíveis e, para uma base de dados grande e um valor de </a:t>
                </a:r>
                <a:r>
                  <a:rPr lang="pt-BR" b="1" dirty="0"/>
                  <a:t>p</a:t>
                </a:r>
                <a:r>
                  <a:rPr lang="pt-BR" dirty="0"/>
                  <a:t> moderadamente grande, pode se tornar inviável computacionalmente.</a:t>
                </a:r>
              </a:p>
              <a:p>
                <a:r>
                  <a:rPr lang="pt-BR" dirty="0"/>
                  <a:t>Caso </a:t>
                </a:r>
                <a:r>
                  <a:rPr lang="pt-BR" b="1" dirty="0"/>
                  <a:t>p=1</a:t>
                </a:r>
                <a:r>
                  <a:rPr lang="pt-BR" dirty="0"/>
                  <a:t>, então temos novamente a abordagem </a:t>
                </a:r>
                <a:r>
                  <a:rPr lang="pt-BR" b="1" i="1" dirty="0"/>
                  <a:t>leave-one-out</a:t>
                </a:r>
                <a:r>
                  <a:rPr lang="pt-BR" dirty="0" smtClean="0"/>
                  <a:t>.</a:t>
                </a:r>
              </a:p>
              <a:p>
                <a:r>
                  <a:rPr lang="pt-BR" dirty="0" smtClean="0"/>
                  <a:t>No caso do k-Fold, quando k=N, então temos que o k-Fold é equivalente à estratégia do leave-one-out.</a:t>
                </a:r>
                <a:endParaRPr lang="pt-BR" dirty="0"/>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92382"/>
                <a:ext cx="11049001" cy="5174673"/>
              </a:xfrm>
              <a:blipFill rotWithShape="0">
                <a:blip r:embed="rId3"/>
                <a:stretch>
                  <a:fillRect l="-827" t="-2945" r="-55"/>
                </a:stretch>
              </a:blipFill>
            </p:spPr>
            <p:txBody>
              <a:bodyPr/>
              <a:lstStyle/>
              <a:p>
                <a:r>
                  <a:rPr lang="pt-BR">
                    <a:noFill/>
                  </a:rPr>
                  <a:t> </a:t>
                </a:r>
              </a:p>
            </p:txBody>
          </p:sp>
        </mc:Fallback>
      </mc:AlternateContent>
    </p:spTree>
    <p:extLst>
      <p:ext uri="{BB962C8B-B14F-4D97-AF65-F5344CB8AC3E}">
        <p14:creationId xmlns:p14="http://schemas.microsoft.com/office/powerpoint/2010/main" val="130065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375"/>
            <a:ext cx="10515600" cy="1325563"/>
          </a:xfrm>
        </p:spPr>
        <p:txBody>
          <a:bodyPr/>
          <a:lstStyle/>
          <a:p>
            <a:r>
              <a:rPr lang="pt-BR" dirty="0"/>
              <a:t>Leave-p-out com SciKit-Learn</a:t>
            </a:r>
          </a:p>
        </p:txBody>
      </p:sp>
      <p:sp>
        <p:nvSpPr>
          <p:cNvPr id="3" name="Content Placeholder 2"/>
          <p:cNvSpPr>
            <a:spLocks noGrp="1"/>
          </p:cNvSpPr>
          <p:nvPr>
            <p:ph idx="1"/>
          </p:nvPr>
        </p:nvSpPr>
        <p:spPr>
          <a:xfrm>
            <a:off x="838199" y="5178041"/>
            <a:ext cx="10965873" cy="1555268"/>
          </a:xfrm>
        </p:spPr>
        <p:txBody>
          <a:bodyPr>
            <a:normAutofit fontScale="85000" lnSpcReduction="20000"/>
          </a:bodyPr>
          <a:lstStyle/>
          <a:p>
            <a:r>
              <a:rPr lang="pt-BR" b="1" dirty="0"/>
              <a:t>p </a:t>
            </a:r>
            <a:r>
              <a:rPr lang="pt-BR" dirty="0"/>
              <a:t>= 1: 100 combinações possíveis com 99 exemplos para treinamento e 1 para teste.</a:t>
            </a:r>
          </a:p>
          <a:p>
            <a:r>
              <a:rPr lang="pt-BR" dirty="0"/>
              <a:t>Cada ponto no gráfico é a média do erro para as 100 combinações.</a:t>
            </a:r>
          </a:p>
          <a:p>
            <a:r>
              <a:rPr lang="pt-BR" dirty="0"/>
              <a:t>Tempo médio para execução com M = 100 é de aproximadamente 3.30 s.</a:t>
            </a:r>
          </a:p>
          <a:p>
            <a:r>
              <a:rPr lang="pt-BR" dirty="0"/>
              <a:t>Qual ordem escolher? 2!</a:t>
            </a:r>
          </a:p>
        </p:txBody>
      </p:sp>
      <p:sp>
        <p:nvSpPr>
          <p:cNvPr id="4" name="Rectangle 3"/>
          <p:cNvSpPr/>
          <p:nvPr/>
        </p:nvSpPr>
        <p:spPr>
          <a:xfrm>
            <a:off x="838200" y="1278000"/>
            <a:ext cx="7441276" cy="3785652"/>
          </a:xfrm>
          <a:prstGeom prst="rect">
            <a:avLst/>
          </a:prstGeom>
        </p:spPr>
        <p:txBody>
          <a:bodyPr wrap="square">
            <a:spAutoFit/>
          </a:bodyPr>
          <a:lstStyle/>
          <a:p>
            <a:r>
              <a:rPr lang="en-US" sz="1200" dirty="0">
                <a:solidFill>
                  <a:srgbClr val="008000"/>
                </a:solidFill>
                <a:highlight>
                  <a:srgbClr val="FFFFFF"/>
                </a:highlight>
              </a:rPr>
              <a:t># Import all the necessary libraries.</a:t>
            </a:r>
            <a:endParaRPr lang="en-US" sz="1200" dirty="0">
              <a:solidFill>
                <a:srgbClr val="000000"/>
              </a:solidFill>
              <a:highlight>
                <a:srgbClr val="FFFFFF"/>
              </a:highlight>
            </a:endParaRPr>
          </a:p>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import</a:t>
            </a:r>
            <a:r>
              <a:rPr lang="pt-BR" sz="1200" dirty="0">
                <a:solidFill>
                  <a:srgbClr val="000000"/>
                </a:solidFill>
                <a:highlight>
                  <a:srgbClr val="FFFFFF"/>
                </a:highlight>
              </a:rPr>
              <a:t> sklearn </a:t>
            </a:r>
            <a:r>
              <a:rPr lang="pt-BR" sz="1200" b="1" dirty="0">
                <a:solidFill>
                  <a:srgbClr val="0000FF"/>
                </a:solidFill>
                <a:highlight>
                  <a:srgbClr val="FFFFFF"/>
                </a:highlight>
              </a:rPr>
              <a:t>as</a:t>
            </a:r>
            <a:r>
              <a:rPr lang="pt-BR" sz="1200" dirty="0">
                <a:solidFill>
                  <a:srgbClr val="000000"/>
                </a:solidFill>
                <a:highlight>
                  <a:srgbClr val="FFFFFF"/>
                </a:highlight>
              </a:rPr>
              <a:t> skl</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LeavePOut</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cross_val_score</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the LPOCV object.</a:t>
            </a:r>
            <a:endParaRPr lang="pt-BR" sz="1200" dirty="0">
              <a:solidFill>
                <a:srgbClr val="000000"/>
              </a:solidFill>
              <a:highlight>
                <a:srgbClr val="FFFFFF"/>
              </a:highlight>
            </a:endParaRPr>
          </a:p>
          <a:p>
            <a:r>
              <a:rPr lang="pt-BR" sz="1200" dirty="0">
                <a:solidFill>
                  <a:srgbClr val="000000"/>
                </a:solidFill>
                <a:highlight>
                  <a:srgbClr val="FFFFFF"/>
                </a:highlight>
              </a:rPr>
              <a:t>lpocv </a:t>
            </a:r>
            <a:r>
              <a:rPr lang="pt-BR" sz="1200" b="1" dirty="0">
                <a:solidFill>
                  <a:srgbClr val="000080"/>
                </a:solidFill>
                <a:highlight>
                  <a:srgbClr val="FFFFFF"/>
                </a:highlight>
              </a:rPr>
              <a:t>=</a:t>
            </a:r>
            <a:r>
              <a:rPr lang="pt-BR" sz="1200" dirty="0">
                <a:solidFill>
                  <a:srgbClr val="000000"/>
                </a:solidFill>
                <a:highlight>
                  <a:srgbClr val="FFFFFF"/>
                </a:highlight>
              </a:rPr>
              <a:t> LeavePOut</a:t>
            </a:r>
            <a:r>
              <a:rPr lang="pt-BR" sz="1200" b="1" dirty="0">
                <a:solidFill>
                  <a:srgbClr val="000080"/>
                </a:solidFill>
                <a:highlight>
                  <a:srgbClr val="FFFFFF"/>
                </a:highlight>
              </a:rPr>
              <a:t>(</a:t>
            </a:r>
            <a:r>
              <a:rPr lang="pt-BR" sz="1200" dirty="0">
                <a:solidFill>
                  <a:srgbClr val="000000"/>
                </a:solidFill>
                <a:highlight>
                  <a:srgbClr val="FFFFFF"/>
                </a:highlight>
              </a:rPr>
              <a:t>p</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b="1" dirty="0">
                <a:solidFill>
                  <a:srgbClr val="0000FF"/>
                </a:solidFill>
                <a:highlight>
                  <a:srgbClr val="FFFFFF"/>
                </a:highlight>
              </a:rPr>
              <a:t>for</a:t>
            </a:r>
            <a:r>
              <a:rPr lang="en-US" sz="1200" dirty="0">
                <a:solidFill>
                  <a:srgbClr val="000000"/>
                </a:solidFill>
                <a:highlight>
                  <a:srgbClr val="FFFFFF"/>
                </a:highlight>
              </a:rPr>
              <a:t> d </a:t>
            </a:r>
            <a:r>
              <a:rPr lang="en-US" sz="1200" b="1" dirty="0">
                <a:solidFill>
                  <a:srgbClr val="0000FF"/>
                </a:solidFill>
                <a:highlight>
                  <a:srgbClr val="FFFFFF"/>
                </a:highlight>
              </a:rPr>
              <a:t>in</a:t>
            </a:r>
            <a:r>
              <a:rPr lang="en-US" sz="1200" dirty="0">
                <a:solidFill>
                  <a:srgbClr val="000000"/>
                </a:solidFill>
                <a:highlight>
                  <a:srgbClr val="FFFFFF"/>
                </a:highlight>
              </a:rPr>
              <a:t> range</a:t>
            </a:r>
            <a:r>
              <a:rPr lang="en-US" sz="1200" b="1" dirty="0">
                <a:solidFill>
                  <a:srgbClr val="000080"/>
                </a:solidFill>
                <a:highlight>
                  <a:srgbClr val="FFFFFF"/>
                </a:highlight>
              </a:rPr>
              <a:t>(</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13</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polynomial_regression </a:t>
            </a:r>
            <a:r>
              <a:rPr lang="pt-BR" sz="1200" b="1" dirty="0">
                <a:solidFill>
                  <a:srgbClr val="000080"/>
                </a:solidFill>
                <a:highlight>
                  <a:srgbClr val="FFFFFF"/>
                </a:highlight>
              </a:rPr>
              <a:t>=</a:t>
            </a:r>
            <a:r>
              <a:rPr lang="pt-BR" sz="1200" dirty="0">
                <a:solidFill>
                  <a:srgbClr val="000000"/>
                </a:solidFill>
                <a:highlight>
                  <a:srgbClr val="FFFFFF"/>
                </a:highlight>
              </a:rPr>
              <a:t> skl</a:t>
            </a:r>
            <a:r>
              <a:rPr lang="pt-BR" sz="1200" b="1" dirty="0">
                <a:solidFill>
                  <a:srgbClr val="000080"/>
                </a:solidFill>
                <a:highlight>
                  <a:srgbClr val="FFFFFF"/>
                </a:highlight>
              </a:rPr>
              <a:t>.</a:t>
            </a:r>
            <a:r>
              <a:rPr lang="pt-BR" sz="1200" dirty="0">
                <a:solidFill>
                  <a:srgbClr val="000000"/>
                </a:solidFill>
                <a:highlight>
                  <a:srgbClr val="FFFFFF"/>
                </a:highlight>
              </a:rPr>
              <a:t>pipeline</a:t>
            </a:r>
            <a:r>
              <a:rPr lang="pt-BR" sz="1200" b="1" dirty="0">
                <a:solidFill>
                  <a:srgbClr val="000080"/>
                </a:solidFill>
                <a:highlight>
                  <a:srgbClr val="FFFFFF"/>
                </a:highlight>
              </a:rPr>
              <a:t>.</a:t>
            </a:r>
            <a:r>
              <a:rPr lang="pt-BR" sz="1200" dirty="0">
                <a:solidFill>
                  <a:srgbClr val="000000"/>
                </a:solidFill>
                <a:highlight>
                  <a:srgbClr val="FFFFFF"/>
                </a:highlight>
              </a:rPr>
              <a:t>Pipeline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808080"/>
                </a:solidFill>
                <a:highlight>
                  <a:srgbClr val="FFFFFF"/>
                </a:highlight>
              </a:rPr>
              <a:t>"poly_features"</a:t>
            </a:r>
            <a:r>
              <a:rPr lang="pt-BR" sz="1200" b="1" dirty="0">
                <a:solidFill>
                  <a:srgbClr val="000080"/>
                </a:solidFill>
                <a:highlight>
                  <a:srgbClr val="FFFFFF"/>
                </a:highlight>
              </a:rPr>
              <a:t>,</a:t>
            </a:r>
            <a:r>
              <a:rPr lang="pt-BR" sz="1200" dirty="0">
                <a:solidFill>
                  <a:srgbClr val="000000"/>
                </a:solidFill>
                <a:highlight>
                  <a:srgbClr val="FFFFFF"/>
                </a:highlight>
              </a:rPr>
              <a:t> skl</a:t>
            </a:r>
            <a:r>
              <a:rPr lang="pt-BR" sz="1200" b="1" dirty="0">
                <a:solidFill>
                  <a:srgbClr val="000080"/>
                </a:solidFill>
                <a:highlight>
                  <a:srgbClr val="FFFFFF"/>
                </a:highlight>
              </a:rPr>
              <a:t>.</a:t>
            </a:r>
            <a:r>
              <a:rPr lang="pt-BR" sz="1200" dirty="0">
                <a:solidFill>
                  <a:srgbClr val="000000"/>
                </a:solidFill>
                <a:highlight>
                  <a:srgbClr val="FFFFFF"/>
                </a:highlight>
              </a:rPr>
              <a:t>preprocessing</a:t>
            </a:r>
            <a:r>
              <a:rPr lang="pt-BR" sz="1200" b="1" dirty="0">
                <a:solidFill>
                  <a:srgbClr val="000080"/>
                </a:solidFill>
                <a:highlight>
                  <a:srgbClr val="FFFFFF"/>
                </a:highlight>
              </a:rPr>
              <a:t>.</a:t>
            </a:r>
            <a:r>
              <a:rPr lang="pt-BR" sz="1200" dirty="0">
                <a:solidFill>
                  <a:srgbClr val="000000"/>
                </a:solidFill>
                <a:highlight>
                  <a:srgbClr val="FFFFFF"/>
                </a:highlight>
              </a:rPr>
              <a:t>PolynomialFeatures</a:t>
            </a:r>
            <a:r>
              <a:rPr lang="pt-BR" sz="1200" b="1" dirty="0">
                <a:solidFill>
                  <a:srgbClr val="000080"/>
                </a:solidFill>
                <a:highlight>
                  <a:srgbClr val="FFFFFF"/>
                </a:highlight>
              </a:rPr>
              <a:t>(</a:t>
            </a:r>
            <a:r>
              <a:rPr lang="pt-BR" sz="1200" dirty="0">
                <a:solidFill>
                  <a:srgbClr val="000000"/>
                </a:solidFill>
                <a:highlight>
                  <a:srgbClr val="FFFFFF"/>
                </a:highlight>
              </a:rPr>
              <a:t>degree</a:t>
            </a:r>
            <a:r>
              <a:rPr lang="pt-BR" sz="1200" b="1" dirty="0">
                <a:solidFill>
                  <a:srgbClr val="000080"/>
                </a:solidFill>
                <a:highlight>
                  <a:srgbClr val="FFFFFF"/>
                </a:highlight>
              </a:rPr>
              <a:t>=</a:t>
            </a:r>
            <a:r>
              <a:rPr lang="pt-BR" sz="1200" dirty="0">
                <a:solidFill>
                  <a:srgbClr val="000000"/>
                </a:solidFill>
                <a:highlight>
                  <a:srgbClr val="FFFFFF"/>
                </a:highlight>
              </a:rPr>
              <a:t>d</a:t>
            </a:r>
            <a:r>
              <a:rPr lang="pt-BR" sz="1200" b="1" dirty="0">
                <a:solidFill>
                  <a:srgbClr val="000080"/>
                </a:solidFill>
                <a:highlight>
                  <a:srgbClr val="FFFFFF"/>
                </a:highlight>
              </a:rPr>
              <a:t>,</a:t>
            </a:r>
            <a:r>
              <a:rPr lang="pt-BR" sz="1200" dirty="0">
                <a:solidFill>
                  <a:srgbClr val="000000"/>
                </a:solidFill>
                <a:highlight>
                  <a:srgbClr val="FFFFFF"/>
                </a:highlight>
              </a:rPr>
              <a:t> include_bias</a:t>
            </a:r>
            <a:r>
              <a:rPr lang="pt-BR" sz="1200" b="1" dirty="0">
                <a:solidFill>
                  <a:srgbClr val="000080"/>
                </a:solidFill>
                <a:highlight>
                  <a:srgbClr val="FFFFFF"/>
                </a:highlight>
              </a:rPr>
              <a:t>=</a:t>
            </a:r>
            <a:r>
              <a:rPr lang="pt-BR" sz="1200" b="1" dirty="0">
                <a:solidFill>
                  <a:srgbClr val="0000FF"/>
                </a:solidFill>
                <a:highlight>
                  <a:srgbClr val="FFFFFF"/>
                </a:highlight>
              </a:rPr>
              <a:t>True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808080"/>
                </a:solidFill>
                <a:highlight>
                  <a:srgbClr val="FFFFFF"/>
                </a:highlight>
              </a:rPr>
              <a:t>"std_scaler"</a:t>
            </a:r>
            <a:r>
              <a:rPr lang="pt-BR" sz="1200" b="1" dirty="0">
                <a:solidFill>
                  <a:srgbClr val="000080"/>
                </a:solidFill>
                <a:highlight>
                  <a:srgbClr val="FFFFFF"/>
                </a:highlight>
              </a:rPr>
              <a:t>,</a:t>
            </a:r>
            <a:r>
              <a:rPr lang="pt-BR" sz="1200" dirty="0">
                <a:solidFill>
                  <a:srgbClr val="000000"/>
                </a:solidFill>
                <a:highlight>
                  <a:srgbClr val="FFFFFF"/>
                </a:highlight>
              </a:rPr>
              <a:t> skl</a:t>
            </a:r>
            <a:r>
              <a:rPr lang="pt-BR" sz="1200" b="1" dirty="0">
                <a:solidFill>
                  <a:srgbClr val="000080"/>
                </a:solidFill>
                <a:highlight>
                  <a:srgbClr val="FFFFFF"/>
                </a:highlight>
              </a:rPr>
              <a:t>.</a:t>
            </a:r>
            <a:r>
              <a:rPr lang="pt-BR" sz="1200" dirty="0">
                <a:solidFill>
                  <a:srgbClr val="000000"/>
                </a:solidFill>
                <a:highlight>
                  <a:srgbClr val="FFFFFF"/>
                </a:highlight>
              </a:rPr>
              <a:t>preprocessing</a:t>
            </a:r>
            <a:r>
              <a:rPr lang="pt-BR" sz="1200" b="1" dirty="0">
                <a:solidFill>
                  <a:srgbClr val="000080"/>
                </a:solidFill>
                <a:highlight>
                  <a:srgbClr val="FFFFFF"/>
                </a:highlight>
              </a:rPr>
              <a:t>.</a:t>
            </a:r>
            <a:r>
              <a:rPr lang="pt-BR" sz="1200" dirty="0">
                <a:solidFill>
                  <a:srgbClr val="000000"/>
                </a:solidFill>
                <a:highlight>
                  <a:srgbClr val="FFFFFF"/>
                </a:highlight>
              </a:rPr>
              <a:t>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808080"/>
                </a:solidFill>
                <a:highlight>
                  <a:srgbClr val="FFFFFF"/>
                </a:highlight>
              </a:rPr>
              <a:t>"lin_reg"</a:t>
            </a:r>
            <a:r>
              <a:rPr lang="pt-BR" sz="1200" b="1" dirty="0">
                <a:solidFill>
                  <a:srgbClr val="000080"/>
                </a:solidFill>
                <a:highlight>
                  <a:srgbClr val="FFFFFF"/>
                </a:highlight>
              </a:rPr>
              <a:t>,</a:t>
            </a:r>
            <a:r>
              <a:rPr lang="pt-BR" sz="1200" dirty="0">
                <a:solidFill>
                  <a:srgbClr val="000000"/>
                </a:solidFill>
                <a:highlight>
                  <a:srgbClr val="FFFFFF"/>
                </a:highlight>
              </a:rPr>
              <a:t> skl</a:t>
            </a:r>
            <a:r>
              <a:rPr lang="pt-BR" sz="1200" b="1" dirty="0">
                <a:solidFill>
                  <a:srgbClr val="000080"/>
                </a:solidFill>
                <a:highlight>
                  <a:srgbClr val="FFFFFF"/>
                </a:highlight>
              </a:rPr>
              <a:t>.</a:t>
            </a:r>
            <a:r>
              <a:rPr lang="pt-BR" sz="1200" dirty="0">
                <a:solidFill>
                  <a:srgbClr val="000000"/>
                </a:solidFill>
                <a:highlight>
                  <a:srgbClr val="FFFFFF"/>
                </a:highlight>
              </a:rPr>
              <a:t>linear_model</a:t>
            </a:r>
            <a:r>
              <a:rPr lang="pt-BR" sz="1200" b="1" dirty="0">
                <a:solidFill>
                  <a:srgbClr val="000080"/>
                </a:solidFill>
                <a:highlight>
                  <a:srgbClr val="FFFFFF"/>
                </a:highlight>
              </a:rPr>
              <a:t>.</a:t>
            </a:r>
            <a:r>
              <a:rPr lang="pt-BR" sz="1200" dirty="0">
                <a:solidFill>
                  <a:srgbClr val="000000"/>
                </a:solidFill>
                <a:highlight>
                  <a:srgbClr val="FFFFFF"/>
                </a:highlight>
              </a:rPr>
              <a:t>LinearRegression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    lin_scores </a:t>
            </a:r>
            <a:r>
              <a:rPr lang="pt-BR" sz="1200" b="1" dirty="0">
                <a:solidFill>
                  <a:srgbClr val="000080"/>
                </a:solidFill>
                <a:highlight>
                  <a:srgbClr val="FFFFFF"/>
                </a:highlight>
              </a:rPr>
              <a:t>=</a:t>
            </a:r>
            <a:r>
              <a:rPr lang="pt-BR" sz="1200" dirty="0">
                <a:solidFill>
                  <a:srgbClr val="000000"/>
                </a:solidFill>
                <a:highlight>
                  <a:srgbClr val="FFFFFF"/>
                </a:highlight>
              </a:rPr>
              <a:t> cross_val_score</a:t>
            </a:r>
            <a:r>
              <a:rPr lang="pt-BR" sz="1200" b="1" dirty="0">
                <a:solidFill>
                  <a:srgbClr val="000080"/>
                </a:solidFill>
                <a:highlight>
                  <a:srgbClr val="FFFFFF"/>
                </a:highlight>
              </a:rPr>
              <a:t>(</a:t>
            </a:r>
            <a:r>
              <a:rPr lang="pt-BR" sz="1200" dirty="0">
                <a:solidFill>
                  <a:srgbClr val="000000"/>
                </a:solidFill>
                <a:highlight>
                  <a:srgbClr val="FFFFFF"/>
                </a:highlight>
              </a:rPr>
              <a:t>polynomial_regression</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y_noisy</a:t>
            </a:r>
            <a:r>
              <a:rPr lang="pt-BR" sz="1200" b="1" dirty="0">
                <a:solidFill>
                  <a:srgbClr val="000080"/>
                </a:solidFill>
                <a:highlight>
                  <a:srgbClr val="FFFFFF"/>
                </a:highlight>
              </a:rPr>
              <a:t>,</a:t>
            </a:r>
            <a:r>
              <a:rPr lang="pt-BR" sz="1200" dirty="0">
                <a:solidFill>
                  <a:srgbClr val="000000"/>
                </a:solidFill>
                <a:highlight>
                  <a:srgbClr val="FFFFFF"/>
                </a:highlight>
              </a:rPr>
              <a:t> scoring</a:t>
            </a:r>
            <a:r>
              <a:rPr lang="pt-BR" sz="1200" b="1" dirty="0">
                <a:solidFill>
                  <a:srgbClr val="000080"/>
                </a:solidFill>
                <a:highlight>
                  <a:srgbClr val="FFFFFF"/>
                </a:highlight>
              </a:rPr>
              <a:t>=</a:t>
            </a:r>
            <a:r>
              <a:rPr lang="pt-BR" sz="1200" dirty="0">
                <a:solidFill>
                  <a:srgbClr val="808080"/>
                </a:solidFill>
                <a:highlight>
                  <a:srgbClr val="FFFFFF"/>
                </a:highlight>
              </a:rPr>
              <a:t>'neg_mean_squared_error'</a:t>
            </a:r>
            <a:r>
              <a:rPr lang="pt-BR" sz="1200" b="1" dirty="0">
                <a:solidFill>
                  <a:srgbClr val="000080"/>
                </a:solidFill>
                <a:highlight>
                  <a:srgbClr val="FFFFFF"/>
                </a:highlight>
              </a:rPr>
              <a:t>,</a:t>
            </a:r>
            <a:r>
              <a:rPr lang="pt-BR" sz="1200" dirty="0">
                <a:solidFill>
                  <a:srgbClr val="000000"/>
                </a:solidFill>
                <a:highlight>
                  <a:srgbClr val="FFFFFF"/>
                </a:highlight>
              </a:rPr>
              <a:t> cv</a:t>
            </a:r>
            <a:r>
              <a:rPr lang="pt-BR" sz="1200" b="1" dirty="0">
                <a:solidFill>
                  <a:srgbClr val="000080"/>
                </a:solidFill>
                <a:highlight>
                  <a:srgbClr val="FFFFFF"/>
                </a:highlight>
              </a:rPr>
              <a:t>=</a:t>
            </a:r>
            <a:r>
              <a:rPr lang="pt-BR" sz="1200" dirty="0">
                <a:solidFill>
                  <a:srgbClr val="000000"/>
                </a:solidFill>
                <a:highlight>
                  <a:srgbClr val="FFFFFF"/>
                </a:highlight>
              </a:rPr>
              <a:t>lpocv</a:t>
            </a:r>
            <a:r>
              <a:rPr lang="pt-BR" sz="1200" b="1" dirty="0">
                <a:solidFill>
                  <a:srgbClr val="000080"/>
                </a:solidFill>
                <a:highlight>
                  <a:srgbClr val="FFFFFF"/>
                </a:highlight>
              </a:rPr>
              <a:t>)</a:t>
            </a:r>
            <a:r>
              <a:rPr lang="pt-BR" sz="1200" dirty="0">
                <a:solidFill>
                  <a:srgbClr val="000000"/>
                </a:solidFill>
                <a:highlight>
                  <a:srgbClr val="FFFFFF"/>
                </a:highlight>
              </a:rPr>
              <a:t>        </a:t>
            </a:r>
          </a:p>
          <a:p>
            <a:r>
              <a:rPr lang="pt-BR" sz="1200" dirty="0">
                <a:solidFill>
                  <a:srgbClr val="000000"/>
                </a:solidFill>
                <a:highlight>
                  <a:srgbClr val="FFFFFF"/>
                </a:highlight>
              </a:rPr>
              <a:t>    scores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sqrt</a:t>
            </a:r>
            <a:r>
              <a:rPr lang="pt-BR" sz="1200" b="1" dirty="0">
                <a:solidFill>
                  <a:srgbClr val="000080"/>
                </a:solidFill>
                <a:highlight>
                  <a:srgbClr val="FFFFFF"/>
                </a:highlight>
              </a:rPr>
              <a:t>(-</a:t>
            </a:r>
            <a:r>
              <a:rPr lang="pt-BR" sz="1200" dirty="0">
                <a:solidFill>
                  <a:srgbClr val="000000"/>
                </a:solidFill>
                <a:highlight>
                  <a:srgbClr val="FFFFFF"/>
                </a:highlight>
              </a:rPr>
              <a:t>lin_scores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mean_vec</a:t>
            </a:r>
            <a:r>
              <a:rPr lang="pt-BR" sz="1200" b="1" dirty="0">
                <a:solidFill>
                  <a:srgbClr val="000080"/>
                </a:solidFill>
                <a:highlight>
                  <a:srgbClr val="FFFFFF"/>
                </a:highlight>
              </a:rPr>
              <a:t>.</a:t>
            </a:r>
            <a:r>
              <a:rPr lang="pt-BR" sz="1200" dirty="0">
                <a:solidFill>
                  <a:srgbClr val="000000"/>
                </a:solidFill>
                <a:highlight>
                  <a:srgbClr val="FFFFFF"/>
                </a:highlight>
              </a:rPr>
              <a:t>append</a:t>
            </a:r>
            <a:r>
              <a:rPr lang="pt-BR" sz="1200" b="1" dirty="0">
                <a:solidFill>
                  <a:srgbClr val="000080"/>
                </a:solidFill>
                <a:highlight>
                  <a:srgbClr val="FFFFFF"/>
                </a:highlight>
              </a:rPr>
              <a:t>(</a:t>
            </a:r>
            <a:r>
              <a:rPr lang="pt-BR" sz="1200" dirty="0">
                <a:solidFill>
                  <a:srgbClr val="000000"/>
                </a:solidFill>
                <a:highlight>
                  <a:srgbClr val="FFFFFF"/>
                </a:highlight>
              </a:rPr>
              <a:t>scores</a:t>
            </a:r>
            <a:r>
              <a:rPr lang="pt-BR" sz="1200" b="1" dirty="0">
                <a:solidFill>
                  <a:srgbClr val="000080"/>
                </a:solidFill>
                <a:highlight>
                  <a:srgbClr val="FFFFFF"/>
                </a:highlight>
              </a:rPr>
              <a:t>.</a:t>
            </a:r>
            <a:r>
              <a:rPr lang="pt-BR" sz="1200" dirty="0">
                <a:solidFill>
                  <a:srgbClr val="000000"/>
                </a:solidFill>
                <a:highlight>
                  <a:srgbClr val="FFFFFF"/>
                </a:highlight>
              </a:rPr>
              <a:t>mean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std_vec</a:t>
            </a:r>
            <a:r>
              <a:rPr lang="pt-BR" sz="1200" b="1" dirty="0">
                <a:solidFill>
                  <a:srgbClr val="000080"/>
                </a:solidFill>
                <a:highlight>
                  <a:srgbClr val="FFFFFF"/>
                </a:highlight>
              </a:rPr>
              <a:t>.</a:t>
            </a:r>
            <a:r>
              <a:rPr lang="pt-BR" sz="1200" dirty="0">
                <a:solidFill>
                  <a:srgbClr val="000000"/>
                </a:solidFill>
                <a:highlight>
                  <a:srgbClr val="FFFFFF"/>
                </a:highlight>
              </a:rPr>
              <a:t>append</a:t>
            </a:r>
            <a:r>
              <a:rPr lang="pt-BR" sz="1200" b="1" dirty="0">
                <a:solidFill>
                  <a:srgbClr val="000080"/>
                </a:solidFill>
                <a:highlight>
                  <a:srgbClr val="FFFFFF"/>
                </a:highlight>
              </a:rPr>
              <a:t>(</a:t>
            </a:r>
            <a:r>
              <a:rPr lang="pt-BR" sz="1200" dirty="0">
                <a:solidFill>
                  <a:srgbClr val="000000"/>
                </a:solidFill>
                <a:highlight>
                  <a:srgbClr val="FFFFFF"/>
                </a:highlight>
              </a:rPr>
              <a:t>scores</a:t>
            </a:r>
            <a:r>
              <a:rPr lang="pt-BR" sz="1200" b="1" dirty="0">
                <a:solidFill>
                  <a:srgbClr val="000080"/>
                </a:solidFill>
                <a:highlight>
                  <a:srgbClr val="FFFFFF"/>
                </a:highlight>
              </a:rPr>
              <a:t>.</a:t>
            </a:r>
            <a:r>
              <a:rPr lang="pt-BR" sz="1200" dirty="0">
                <a:solidFill>
                  <a:srgbClr val="000000"/>
                </a:solidFill>
                <a:highlight>
                  <a:srgbClr val="FFFFFF"/>
                </a:highlight>
              </a:rPr>
              <a:t>std</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9137" t="11681" r="51591" b="2137"/>
          <a:stretch/>
        </p:blipFill>
        <p:spPr>
          <a:xfrm>
            <a:off x="8008598" y="194424"/>
            <a:ext cx="3997394" cy="2193014"/>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51045" t="11681" r="9318" b="2137"/>
          <a:stretch/>
        </p:blipFill>
        <p:spPr>
          <a:xfrm>
            <a:off x="7980218" y="2501827"/>
            <a:ext cx="4025774" cy="2188322"/>
          </a:xfrm>
          <a:prstGeom prst="rect">
            <a:avLst/>
          </a:prstGeom>
        </p:spPr>
      </p:pic>
      <p:sp>
        <p:nvSpPr>
          <p:cNvPr id="9" name="Rectangle 8"/>
          <p:cNvSpPr/>
          <p:nvPr/>
        </p:nvSpPr>
        <p:spPr>
          <a:xfrm>
            <a:off x="8440376" y="4694320"/>
            <a:ext cx="3404715" cy="369332"/>
          </a:xfrm>
          <a:prstGeom prst="rect">
            <a:avLst/>
          </a:prstGeom>
        </p:spPr>
        <p:txBody>
          <a:bodyPr wrap="none">
            <a:spAutoFit/>
          </a:bodyPr>
          <a:lstStyle/>
          <a:p>
            <a:r>
              <a:rPr lang="pt-BR" dirty="0">
                <a:hlinkClick r:id="rId5"/>
              </a:rPr>
              <a:t>Exemplo: validacao_cruzada.ipynb</a:t>
            </a:r>
            <a:endParaRPr lang="pt-BR" dirty="0"/>
          </a:p>
        </p:txBody>
      </p:sp>
      <p:pic>
        <p:nvPicPr>
          <p:cNvPr id="10"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8868" y="5734038"/>
            <a:ext cx="1963131" cy="105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19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Comparação</a:t>
            </a:r>
          </a:p>
        </p:txBody>
      </p:sp>
      <p:sp>
        <p:nvSpPr>
          <p:cNvPr id="3" name="Content Placeholder 2"/>
          <p:cNvSpPr>
            <a:spLocks noGrp="1"/>
          </p:cNvSpPr>
          <p:nvPr>
            <p:ph idx="1"/>
          </p:nvPr>
        </p:nvSpPr>
        <p:spPr>
          <a:xfrm>
            <a:off x="838199" y="1825624"/>
            <a:ext cx="10875889" cy="4641677"/>
          </a:xfrm>
        </p:spPr>
        <p:txBody>
          <a:bodyPr>
            <a:normAutofit lnSpcReduction="10000"/>
          </a:bodyPr>
          <a:lstStyle/>
          <a:p>
            <a:r>
              <a:rPr lang="pt-BR" dirty="0"/>
              <a:t>Conforme nos vimos, o </a:t>
            </a:r>
            <a:r>
              <a:rPr lang="pt-BR" b="1" dirty="0"/>
              <a:t>leave-p-out</a:t>
            </a:r>
            <a:r>
              <a:rPr lang="pt-BR" dirty="0"/>
              <a:t> dá indicações mais claras de qual ordem usar pois usa um maior número de pares treinamento/teste, aumentando a confiabilidade tanto do erro médio quanto do desvio padrão.</a:t>
            </a:r>
          </a:p>
          <a:p>
            <a:r>
              <a:rPr lang="pt-BR" dirty="0"/>
              <a:t>Porém, </a:t>
            </a:r>
            <a:r>
              <a:rPr lang="pt-BR" dirty="0" smtClean="0"/>
              <a:t>ele é </a:t>
            </a:r>
            <a:r>
              <a:rPr lang="pt-BR" dirty="0"/>
              <a:t>bastante custoso em relação ao tempo necessário para se executá-lo, mesmo com uma base de 100 amostras leva mais de 3 [s].</a:t>
            </a:r>
          </a:p>
          <a:p>
            <a:r>
              <a:rPr lang="pt-BR" dirty="0"/>
              <a:t>Portanto, é interessante utilizá-lo 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a:t>Bases maiores já dariam melhores indicações de qual modelo utilizar mesmo com o </a:t>
            </a:r>
            <a:r>
              <a:rPr lang="pt-BR" b="1" dirty="0"/>
              <a:t>holdout</a:t>
            </a:r>
            <a:r>
              <a:rPr lang="pt-BR" dirty="0"/>
              <a:t>.</a:t>
            </a:r>
          </a:p>
        </p:txBody>
      </p:sp>
      <p:sp>
        <p:nvSpPr>
          <p:cNvPr id="4" name="Rectangle 3"/>
          <p:cNvSpPr/>
          <p:nvPr/>
        </p:nvSpPr>
        <p:spPr>
          <a:xfrm>
            <a:off x="7114304" y="6097969"/>
            <a:ext cx="4599785" cy="369332"/>
          </a:xfrm>
          <a:prstGeom prst="rect">
            <a:avLst/>
          </a:prstGeom>
        </p:spPr>
        <p:txBody>
          <a:bodyPr wrap="none">
            <a:spAutoFit/>
          </a:bodyPr>
          <a:lstStyle/>
          <a:p>
            <a:r>
              <a:rPr lang="pt-BR" dirty="0">
                <a:hlinkClick r:id="rId3"/>
              </a:rPr>
              <a:t>Exemplo: validacao_cruzada_base_maior.ipynb</a:t>
            </a:r>
            <a:endParaRPr lang="pt-BR" dirty="0"/>
          </a:p>
        </p:txBody>
      </p:sp>
    </p:spTree>
    <p:extLst>
      <p:ext uri="{BB962C8B-B14F-4D97-AF65-F5344CB8AC3E}">
        <p14:creationId xmlns:p14="http://schemas.microsoft.com/office/powerpoint/2010/main" val="44293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199" y="1825624"/>
            <a:ext cx="11001703" cy="4746625"/>
          </a:xfrm>
        </p:spPr>
        <p:txBody>
          <a:bodyPr>
            <a:normAutofit/>
          </a:bodyPr>
          <a:lstStyle/>
          <a:p>
            <a:r>
              <a:rPr lang="pt-BR" dirty="0"/>
              <a:t>E se os erros são pequenos para vários graus de polinômio, incluindo altos graus?</a:t>
            </a:r>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a:t>é um princípio lógico que diz: "</a:t>
            </a:r>
            <a:r>
              <a:rPr lang="pt-BR" i="1" dirty="0"/>
              <a:t>as entidades não devem ser multiplicadas além da necessidade</a:t>
            </a:r>
            <a:r>
              <a:rPr lang="pt-BR" dirty="0" smtClean="0"/>
              <a:t>“.</a:t>
            </a:r>
          </a:p>
          <a:p>
            <a:pPr lvl="1">
              <a:buFont typeface="Wingdings" panose="05000000000000000000" pitchFamily="2" charset="2"/>
              <a:buChar char="§"/>
            </a:pPr>
            <a:r>
              <a:rPr lang="pt-BR" dirty="0"/>
              <a:t>Deve-se preferir explicações mais simples às mais complicadas</a:t>
            </a:r>
            <a:r>
              <a:rPr lang="pt-BR" dirty="0" smtClean="0"/>
              <a:t>.</a:t>
            </a:r>
            <a:endParaRPr lang="pt-BR" dirty="0"/>
          </a:p>
          <a:p>
            <a:r>
              <a:rPr lang="pt-BR" b="1" i="1" dirty="0"/>
              <a:t>Occam </a:t>
            </a:r>
            <a:r>
              <a:rPr lang="pt-BR" dirty="0"/>
              <a:t>costumava argumentar contra todos os tipos de complicações.</a:t>
            </a:r>
          </a:p>
          <a:p>
            <a:r>
              <a:rPr lang="pt-BR" dirty="0"/>
              <a:t>Portanto, escolhemos modelos usando a </a:t>
            </a:r>
            <a:r>
              <a:rPr lang="pt-BR" b="1" dirty="0"/>
              <a:t>navalha de Occam</a:t>
            </a:r>
            <a:r>
              <a:rPr lang="pt-BR" dirty="0"/>
              <a:t>: escolhemos a </a:t>
            </a:r>
            <a:r>
              <a:rPr lang="pt-BR" b="1" i="1" dirty="0"/>
              <a:t>hipótese</a:t>
            </a:r>
            <a:r>
              <a:rPr lang="pt-BR" dirty="0"/>
              <a:t> menos complexa que se ajusta bem aos dados.</a:t>
            </a:r>
          </a:p>
        </p:txBody>
      </p:sp>
    </p:spTree>
    <p:extLst>
      <p:ext uri="{BB962C8B-B14F-4D97-AF65-F5344CB8AC3E}">
        <p14:creationId xmlns:p14="http://schemas.microsoft.com/office/powerpoint/2010/main" val="3248214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p:txBody>
          <a:bodyPr/>
          <a:lstStyle/>
          <a:p>
            <a:endParaRPr lang="pt-BR"/>
          </a:p>
        </p:txBody>
      </p:sp>
    </p:spTree>
    <p:extLst>
      <p:ext uri="{BB962C8B-B14F-4D97-AF65-F5344CB8AC3E}">
        <p14:creationId xmlns:p14="http://schemas.microsoft.com/office/powerpoint/2010/main" val="353936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Como avaliar e escolher a melhor hipótese?</a:t>
            </a:r>
          </a:p>
        </p:txBody>
      </p:sp>
      <p:sp>
        <p:nvSpPr>
          <p:cNvPr id="3" name="Content Placeholder 2"/>
          <p:cNvSpPr>
            <a:spLocks noGrp="1"/>
          </p:cNvSpPr>
          <p:nvPr>
            <p:ph idx="1"/>
          </p:nvPr>
        </p:nvSpPr>
        <p:spPr>
          <a:xfrm>
            <a:off x="838199" y="1825625"/>
            <a:ext cx="11127829" cy="4351338"/>
          </a:xfrm>
        </p:spPr>
        <p:txBody>
          <a:bodyPr/>
          <a:lstStyle/>
          <a:p>
            <a:r>
              <a:rPr lang="pt-BR" dirty="0"/>
              <a:t>Após todas essas informações, algumas perguntas surgem </a:t>
            </a:r>
            <a:r>
              <a:rPr lang="pt-BR" dirty="0" smtClean="0"/>
              <a:t>a </a:t>
            </a:r>
            <a:r>
              <a:rPr lang="pt-BR" dirty="0"/>
              <a:t>respeito do modelo e seu treinamento.</a:t>
            </a:r>
          </a:p>
          <a:p>
            <a:r>
              <a:rPr lang="pt-BR" dirty="0"/>
              <a:t>Como escolhemos a </a:t>
            </a:r>
            <a:r>
              <a:rPr lang="pt-BR" b="1" i="1" dirty="0"/>
              <a:t>função hipótese </a:t>
            </a:r>
            <a:r>
              <a:rPr lang="pt-BR" dirty="0"/>
              <a:t>quando não conhecemos o </a:t>
            </a:r>
            <a:r>
              <a:rPr lang="pt-BR" b="1" i="1" dirty="0"/>
              <a:t>mapeamento verdadeiro</a:t>
            </a:r>
            <a:r>
              <a:rPr lang="pt-BR" dirty="0"/>
              <a:t>? </a:t>
            </a:r>
          </a:p>
          <a:p>
            <a:pPr lvl="1"/>
            <a:r>
              <a:rPr lang="pt-BR" dirty="0"/>
              <a:t>Ou seja, o quão complexo deve ser o modelo? </a:t>
            </a:r>
          </a:p>
          <a:p>
            <a:r>
              <a:rPr lang="pt-BR" dirty="0"/>
              <a:t>Como podemos dizer que o modelo está ajustando demais ou insuficientemente?</a:t>
            </a:r>
          </a:p>
          <a:p>
            <a:r>
              <a:rPr lang="pt-BR" dirty="0"/>
              <a:t>O quão bem podemos prever dados futuros resultantes do mesmo modelo gerador (i.e., o quão bem podemos </a:t>
            </a:r>
            <a:r>
              <a:rPr lang="pt-BR" b="1" i="1" dirty="0"/>
              <a:t>generalizar</a:t>
            </a:r>
            <a:r>
              <a:rPr lang="pt-BR" dirty="0"/>
              <a:t>) ?</a:t>
            </a:r>
          </a:p>
        </p:txBody>
      </p:sp>
    </p:spTree>
    <p:extLst>
      <p:ext uri="{BB962C8B-B14F-4D97-AF65-F5344CB8AC3E}">
        <p14:creationId xmlns:p14="http://schemas.microsoft.com/office/powerpoint/2010/main" val="211069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Validação cruzada</a:t>
            </a:r>
          </a:p>
        </p:txBody>
      </p:sp>
      <p:sp>
        <p:nvSpPr>
          <p:cNvPr id="3" name="Content Placeholder 2"/>
          <p:cNvSpPr>
            <a:spLocks noGrp="1"/>
          </p:cNvSpPr>
          <p:nvPr>
            <p:ph idx="1"/>
          </p:nvPr>
        </p:nvSpPr>
        <p:spPr>
          <a:xfrm>
            <a:off x="838199" y="1825624"/>
            <a:ext cx="10875579" cy="4701300"/>
          </a:xfrm>
        </p:spPr>
        <p:txBody>
          <a:bodyPr>
            <a:normAutofit/>
          </a:bodyPr>
          <a:lstStyle/>
          <a:p>
            <a:r>
              <a:rPr lang="pt-BR" b="1" i="1" dirty="0"/>
              <a:t>Validação cruzada</a:t>
            </a:r>
            <a:r>
              <a:rPr lang="pt-BR" dirty="0"/>
              <a:t> é uma das formas de se avaliar quantitativamente o sobreajuste ou subajuste de um modelo, ou seja, </a:t>
            </a:r>
            <a:r>
              <a:rPr lang="pt-BR" b="1" i="1" dirty="0"/>
              <a:t>validar o modelo</a:t>
            </a:r>
            <a:r>
              <a:rPr lang="pt-BR" dirty="0"/>
              <a:t>.</a:t>
            </a:r>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é testar a capacidade do modelo em prever novos dados que não foram utilizados durante o treinamento (conjunto de validação), ou seja, </a:t>
            </a:r>
            <a:r>
              <a:rPr lang="pt-BR" b="1" i="1" dirty="0"/>
              <a:t>generalizar</a:t>
            </a:r>
            <a:r>
              <a:rPr lang="pt-BR" dirty="0"/>
              <a:t>.</a:t>
            </a:r>
          </a:p>
          <a:p>
            <a:r>
              <a:rPr lang="pt-BR" b="1" dirty="0"/>
              <a:t>OBS</a:t>
            </a:r>
            <a:r>
              <a:rPr lang="pt-BR" dirty="0"/>
              <a:t>.: devemos nos assegurar que os conjuntos sejam suficientemente representativos do mapeamento que se pretende aproximar.</a:t>
            </a:r>
          </a:p>
        </p:txBody>
      </p:sp>
    </p:spTree>
    <p:extLst>
      <p:ext uri="{BB962C8B-B14F-4D97-AF65-F5344CB8AC3E}">
        <p14:creationId xmlns:p14="http://schemas.microsoft.com/office/powerpoint/2010/main" val="113530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50420" cy="1325563"/>
          </a:xfrm>
        </p:spPr>
        <p:txBody>
          <a:bodyPr/>
          <a:lstStyle/>
          <a:p>
            <a:r>
              <a:rPr lang="pt-BR" dirty="0"/>
              <a:t>Comportamento “</a:t>
            </a:r>
            <a:r>
              <a:rPr lang="pt-BR" b="1" i="1" dirty="0"/>
              <a:t>típico”</a:t>
            </a:r>
            <a:r>
              <a:rPr lang="pt-BR" dirty="0"/>
              <a:t> dos erros de treinamento e validação</a:t>
            </a:r>
          </a:p>
        </p:txBody>
      </p:sp>
      <p:sp>
        <p:nvSpPr>
          <p:cNvPr id="3" name="Content Placeholder 2"/>
          <p:cNvSpPr>
            <a:spLocks noGrp="1"/>
          </p:cNvSpPr>
          <p:nvPr>
            <p:ph idx="1"/>
          </p:nvPr>
        </p:nvSpPr>
        <p:spPr>
          <a:xfrm>
            <a:off x="838200" y="5596760"/>
            <a:ext cx="11064766" cy="1183672"/>
          </a:xfrm>
        </p:spPr>
        <p:txBody>
          <a:bodyPr>
            <a:normAutofit/>
          </a:bodyPr>
          <a:lstStyle/>
          <a:p>
            <a:r>
              <a:rPr lang="pt-BR" b="1" dirty="0" smtClean="0"/>
              <a:t>Subajuste</a:t>
            </a:r>
            <a:r>
              <a:rPr lang="pt-BR" dirty="0" smtClean="0"/>
              <a:t>: </a:t>
            </a:r>
            <a:r>
              <a:rPr lang="pt-BR" dirty="0"/>
              <a:t>erros de treinamento e validação tendem a serem elevados.</a:t>
            </a:r>
          </a:p>
          <a:p>
            <a:r>
              <a:rPr lang="pt-BR" b="1" dirty="0" smtClean="0"/>
              <a:t>Sobreajuste</a:t>
            </a:r>
            <a:r>
              <a:rPr lang="pt-BR" dirty="0" smtClean="0"/>
              <a:t>: </a:t>
            </a:r>
            <a:r>
              <a:rPr lang="pt-BR" dirty="0"/>
              <a:t>erro de treinamento é baixo mas erro de validação é alto.</a:t>
            </a:r>
          </a:p>
        </p:txBody>
      </p:sp>
      <p:pic>
        <p:nvPicPr>
          <p:cNvPr id="6" name="Picture 5"/>
          <p:cNvPicPr>
            <a:picLocks noChangeAspect="1"/>
          </p:cNvPicPr>
          <p:nvPr/>
        </p:nvPicPr>
        <p:blipFill>
          <a:blip r:embed="rId2"/>
          <a:stretch>
            <a:fillRect/>
          </a:stretch>
        </p:blipFill>
        <p:spPr>
          <a:xfrm>
            <a:off x="2612287" y="1737986"/>
            <a:ext cx="6967425" cy="3764181"/>
          </a:xfrm>
          <a:prstGeom prst="rect">
            <a:avLst/>
          </a:prstGeom>
        </p:spPr>
      </p:pic>
      <p:sp>
        <p:nvSpPr>
          <p:cNvPr id="7" name="Rectangle 6"/>
          <p:cNvSpPr/>
          <p:nvPr/>
        </p:nvSpPr>
        <p:spPr>
          <a:xfrm>
            <a:off x="5607271" y="3465581"/>
            <a:ext cx="599090" cy="1389255"/>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Straight Arrow Connector 8"/>
          <p:cNvCxnSpPr/>
          <p:nvPr/>
        </p:nvCxnSpPr>
        <p:spPr>
          <a:xfrm flipH="1">
            <a:off x="3862552" y="4238092"/>
            <a:ext cx="1744719" cy="6640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35622" y="4487767"/>
            <a:ext cx="1466193" cy="923330"/>
          </a:xfrm>
          <a:prstGeom prst="rect">
            <a:avLst/>
          </a:prstGeom>
          <a:noFill/>
        </p:spPr>
        <p:txBody>
          <a:bodyPr wrap="square" rtlCol="0">
            <a:spAutoFit/>
          </a:bodyPr>
          <a:lstStyle/>
          <a:p>
            <a:r>
              <a:rPr lang="pt-BR" i="1" dirty="0">
                <a:latin typeface="Times New Roman" panose="02020603050405020304" pitchFamily="18" charset="0"/>
                <a:cs typeface="Times New Roman" panose="02020603050405020304" pitchFamily="18" charset="0"/>
              </a:rPr>
              <a:t>Região ótima, ambos erros são baixos</a:t>
            </a:r>
          </a:p>
        </p:txBody>
      </p:sp>
    </p:spTree>
    <p:extLst>
      <p:ext uri="{BB962C8B-B14F-4D97-AF65-F5344CB8AC3E}">
        <p14:creationId xmlns:p14="http://schemas.microsoft.com/office/powerpoint/2010/main" val="186468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Estratégias para </a:t>
            </a:r>
            <a:r>
              <a:rPr lang="pt-BR" dirty="0"/>
              <a:t>validação cruzada</a:t>
            </a:r>
          </a:p>
        </p:txBody>
      </p:sp>
      <p:sp>
        <p:nvSpPr>
          <p:cNvPr id="3" name="Content Placeholder 2"/>
          <p:cNvSpPr>
            <a:spLocks noGrp="1"/>
          </p:cNvSpPr>
          <p:nvPr>
            <p:ph idx="1"/>
          </p:nvPr>
        </p:nvSpPr>
        <p:spPr>
          <a:xfrm>
            <a:off x="838200" y="1825624"/>
            <a:ext cx="11069782" cy="4869089"/>
          </a:xfrm>
        </p:spPr>
        <p:txBody>
          <a:bodyPr>
            <a:normAutofit fontScale="85000" lnSpcReduction="20000"/>
          </a:bodyPr>
          <a:lstStyle/>
          <a:p>
            <a:r>
              <a:rPr lang="pt-BR" dirty="0" smtClean="0"/>
              <a:t>Estratégias para validação cruzada são técnicas </a:t>
            </a:r>
            <a:r>
              <a:rPr lang="pt-BR" dirty="0"/>
              <a:t>de validação de </a:t>
            </a:r>
            <a:r>
              <a:rPr lang="pt-BR" dirty="0" smtClean="0"/>
              <a:t>modelos usadas para </a:t>
            </a:r>
            <a:r>
              <a:rPr lang="pt-BR" dirty="0"/>
              <a:t>avaliar como os resultados de uma análise estatística </a:t>
            </a:r>
            <a:r>
              <a:rPr lang="pt-BR" dirty="0" smtClean="0"/>
              <a:t>irão generalizar </a:t>
            </a:r>
            <a:r>
              <a:rPr lang="pt-BR" dirty="0"/>
              <a:t>para um conjunto de dados </a:t>
            </a:r>
            <a:r>
              <a:rPr lang="pt-BR" dirty="0" smtClean="0"/>
              <a:t>independente, i.e</a:t>
            </a:r>
            <a:r>
              <a:rPr lang="pt-BR" dirty="0"/>
              <a:t>., dados que não foram usados </a:t>
            </a:r>
            <a:r>
              <a:rPr lang="pt-BR" dirty="0" smtClean="0"/>
              <a:t>durante o treinamento.</a:t>
            </a:r>
          </a:p>
          <a:p>
            <a:r>
              <a:rPr lang="pt-BR" dirty="0" smtClean="0"/>
              <a:t>A validação cruzada é utilizada para detectar problemas </a:t>
            </a:r>
            <a:r>
              <a:rPr lang="pt-BR" dirty="0"/>
              <a:t>como </a:t>
            </a:r>
            <a:r>
              <a:rPr lang="pt-BR" b="1" i="1" dirty="0" smtClean="0"/>
              <a:t>sobreajuste</a:t>
            </a:r>
            <a:r>
              <a:rPr lang="pt-BR" dirty="0" smtClean="0"/>
              <a:t> ou </a:t>
            </a:r>
            <a:r>
              <a:rPr lang="pt-BR" b="1" i="1" dirty="0"/>
              <a:t>viés de </a:t>
            </a:r>
            <a:r>
              <a:rPr lang="pt-BR" b="1" i="1" dirty="0" smtClean="0"/>
              <a:t>seleção </a:t>
            </a:r>
            <a:r>
              <a:rPr lang="pt-BR" dirty="0"/>
              <a:t>e para dar uma visão sobre como o modelo irá generalizar para um conjunto de dados </a:t>
            </a:r>
            <a:r>
              <a:rPr lang="pt-BR" dirty="0" smtClean="0"/>
              <a:t>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r>
              <a:rPr lang="pt-BR" dirty="0" smtClean="0"/>
              <a:t>.</a:t>
            </a:r>
            <a:endParaRPr lang="pt-BR" dirty="0"/>
          </a:p>
          <a:p>
            <a:r>
              <a:rPr lang="pt-BR" dirty="0" smtClean="0"/>
              <a:t>Existem </a:t>
            </a:r>
            <a:r>
              <a:rPr lang="pt-BR" dirty="0"/>
              <a:t>diversas </a:t>
            </a:r>
            <a:r>
              <a:rPr lang="pt-BR" dirty="0" smtClean="0"/>
              <a:t>estratégias para </a:t>
            </a:r>
            <a:r>
              <a:rPr lang="pt-BR" dirty="0"/>
              <a:t>validação cruzada, sendo </a:t>
            </a:r>
            <a:r>
              <a:rPr lang="pt-BR" dirty="0" smtClean="0"/>
              <a:t>que as </a:t>
            </a:r>
            <a:r>
              <a:rPr lang="pt-BR" dirty="0"/>
              <a:t>mais </a:t>
            </a:r>
            <a:r>
              <a:rPr lang="pt-BR" dirty="0" smtClean="0"/>
              <a:t>utilizadas são:</a:t>
            </a:r>
            <a:endParaRPr lang="pt-BR" dirty="0"/>
          </a:p>
          <a:p>
            <a:pPr lvl="1">
              <a:buFont typeface="Courier New" panose="02070309020205020404" pitchFamily="49" charset="0"/>
              <a:buChar char="o"/>
            </a:pPr>
            <a:r>
              <a:rPr lang="pt-BR" sz="2800" dirty="0"/>
              <a:t>Holdout</a:t>
            </a:r>
          </a:p>
          <a:p>
            <a:pPr lvl="1">
              <a:buFont typeface="Courier New" panose="02070309020205020404" pitchFamily="49" charset="0"/>
              <a:buChar char="o"/>
            </a:pPr>
            <a:r>
              <a:rPr lang="pt-BR" sz="2800" dirty="0"/>
              <a:t>k-fold</a:t>
            </a:r>
          </a:p>
          <a:p>
            <a:pPr lvl="1">
              <a:buFont typeface="Courier New" panose="02070309020205020404" pitchFamily="49" charset="0"/>
              <a:buChar char="o"/>
            </a:pPr>
            <a:r>
              <a:rPr lang="pt-BR" sz="2800" dirty="0"/>
              <a:t>Leave-p-out</a:t>
            </a:r>
          </a:p>
          <a:p>
            <a:r>
              <a:rPr lang="pt-BR" dirty="0"/>
              <a:t>Existem outras </a:t>
            </a:r>
            <a:r>
              <a:rPr lang="pt-BR" dirty="0" smtClean="0"/>
              <a:t>estratégias, </a:t>
            </a:r>
            <a:r>
              <a:rPr lang="pt-BR" dirty="0"/>
              <a:t>mas todas outras podem ser vistas como variações de uma dessas três.</a:t>
            </a:r>
          </a:p>
        </p:txBody>
      </p:sp>
    </p:spTree>
    <p:extLst>
      <p:ext uri="{BB962C8B-B14F-4D97-AF65-F5344CB8AC3E}">
        <p14:creationId xmlns:p14="http://schemas.microsoft.com/office/powerpoint/2010/main" val="412017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199" y="1538515"/>
            <a:ext cx="11107058" cy="1712807"/>
          </a:xfrm>
        </p:spPr>
        <p:txBody>
          <a:bodyPr>
            <a:normAutofit fontScale="77500" lnSpcReduction="20000"/>
          </a:bodyPr>
          <a:lstStyle/>
          <a:p>
            <a:r>
              <a:rPr lang="pt-BR" dirty="0"/>
              <a:t>É a </a:t>
            </a:r>
            <a:r>
              <a:rPr lang="pt-BR" dirty="0" smtClean="0"/>
              <a:t>estratégia mais </a:t>
            </a:r>
            <a:r>
              <a:rPr lang="pt-BR" dirty="0"/>
              <a:t>simples de validação cruzada e não acarreta em aumento da complexidade </a:t>
            </a:r>
            <a:r>
              <a:rPr lang="pt-BR" dirty="0" smtClean="0"/>
              <a:t>computacional, pois têm-se apenas um único par treinamento/validação.</a:t>
            </a:r>
            <a:endParaRPr lang="pt-BR" dirty="0"/>
          </a:p>
          <a:p>
            <a:r>
              <a:rPr lang="pt-BR" dirty="0"/>
              <a:t>Nessa abordagem, divide-se aleatóriamente o conjunto de dados em p (%) para treinamento e (1-p) (%) para validação.</a:t>
            </a:r>
          </a:p>
          <a:p>
            <a:r>
              <a:rPr lang="pt-BR" dirty="0"/>
              <a:t>Normalmente divide-se o conjunto de dados em 70/80% treinamento e 30/20% teste.</a:t>
            </a:r>
          </a:p>
        </p:txBody>
      </p:sp>
      <p:sp>
        <p:nvSpPr>
          <p:cNvPr id="12" name="Content Placeholder 2"/>
          <p:cNvSpPr txBox="1">
            <a:spLocks/>
          </p:cNvSpPr>
          <p:nvPr/>
        </p:nvSpPr>
        <p:spPr>
          <a:xfrm>
            <a:off x="838199" y="4822826"/>
            <a:ext cx="11107057" cy="18682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b="1" dirty="0"/>
              <a:t>Desvantagem</a:t>
            </a:r>
            <a:endParaRPr lang="pt-BR" dirty="0"/>
          </a:p>
          <a:p>
            <a:pPr lvl="1">
              <a:buFont typeface="Courier New" panose="02070309020205020404" pitchFamily="49" charset="0"/>
              <a:buChar char="o"/>
            </a:pPr>
            <a:r>
              <a:rPr lang="pt-BR" dirty="0"/>
              <a:t>Sofre com </a:t>
            </a:r>
            <a:r>
              <a:rPr lang="pt-BR" dirty="0" smtClean="0"/>
              <a:t>o problema de </a:t>
            </a:r>
            <a:r>
              <a:rPr lang="pt-BR" b="1" i="1" dirty="0" smtClean="0"/>
              <a:t>viés de seleção </a:t>
            </a:r>
            <a:r>
              <a:rPr lang="pt-BR" dirty="0" smtClean="0"/>
              <a:t>(o que acarreta em </a:t>
            </a:r>
            <a:r>
              <a:rPr lang="pt-BR" b="1" i="1" dirty="0" smtClean="0"/>
              <a:t>alta variância</a:t>
            </a:r>
            <a:r>
              <a:rPr lang="pt-BR" dirty="0" smtClean="0"/>
              <a:t>) pois </a:t>
            </a:r>
            <a:r>
              <a:rPr lang="pt-BR" dirty="0"/>
              <a:t>a validação pode depender muito de quais </a:t>
            </a:r>
            <a:r>
              <a:rPr lang="pt-BR" dirty="0" smtClean="0"/>
              <a:t>amostras vão </a:t>
            </a:r>
            <a:r>
              <a:rPr lang="pt-BR" dirty="0"/>
              <a:t>para o conjunto de treinamento e quais vão para o conjunto de testes e, portanto, a performance pode ser significativamente diferente dependendo de como a divisão é feita, ou seja, os resultados podem depender de uma escolha aleatória particular para </a:t>
            </a:r>
            <a:r>
              <a:rPr lang="pt-BR" dirty="0" smtClean="0"/>
              <a:t>conjuntos de treinamento e validação.</a:t>
            </a:r>
            <a:endParaRPr lang="pt-BR" dirty="0"/>
          </a:p>
          <a:p>
            <a:endParaRPr lang="pt-BR" dirty="0"/>
          </a:p>
        </p:txBody>
      </p:sp>
      <p:grpSp>
        <p:nvGrpSpPr>
          <p:cNvPr id="17" name="Group 16"/>
          <p:cNvGrpSpPr/>
          <p:nvPr/>
        </p:nvGrpSpPr>
        <p:grpSpPr>
          <a:xfrm>
            <a:off x="3541984" y="3104522"/>
            <a:ext cx="5108031" cy="1796447"/>
            <a:chOff x="3541984" y="3104522"/>
            <a:chExt cx="5108031" cy="1796447"/>
          </a:xfrm>
        </p:grpSpPr>
        <p:sp>
          <p:nvSpPr>
            <p:cNvPr id="4" name="Rectangle 3"/>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5" name="Rectangle 4"/>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6" name="Left Brace 5"/>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5" name="Straight Arrow Connector 14"/>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
        <p:nvSpPr>
          <p:cNvPr id="7" name="Rectangle 6"/>
          <p:cNvSpPr/>
          <p:nvPr/>
        </p:nvSpPr>
        <p:spPr>
          <a:xfrm>
            <a:off x="6272046" y="6472473"/>
            <a:ext cx="5919954" cy="369332"/>
          </a:xfrm>
          <a:prstGeom prst="rect">
            <a:avLst/>
          </a:prstGeom>
        </p:spPr>
        <p:txBody>
          <a:bodyPr wrap="none">
            <a:spAutoFit/>
          </a:bodyPr>
          <a:lstStyle/>
          <a:p>
            <a:r>
              <a:rPr lang="pt-BR" dirty="0">
                <a:solidFill>
                  <a:schemeClr val="accent5"/>
                </a:solidFill>
              </a:rPr>
              <a:t>Exemplo: </a:t>
            </a:r>
            <a:r>
              <a:rPr lang="pt-BR" dirty="0" smtClean="0">
                <a:solidFill>
                  <a:schemeClr val="accent5"/>
                </a:solidFill>
              </a:rPr>
              <a:t>holdout_and_kfold_comparison_of_shuffling.ipynb</a:t>
            </a:r>
            <a:endParaRPr lang="pt-BR" dirty="0">
              <a:solidFill>
                <a:schemeClr val="accent5"/>
              </a:solidFill>
            </a:endParaRPr>
          </a:p>
        </p:txBody>
      </p:sp>
    </p:spTree>
    <p:extLst>
      <p:ext uri="{BB962C8B-B14F-4D97-AF65-F5344CB8AC3E}">
        <p14:creationId xmlns:p14="http://schemas.microsoft.com/office/powerpoint/2010/main" val="275852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 com SciKit-Learn</a:t>
            </a:r>
          </a:p>
        </p:txBody>
      </p:sp>
      <p:sp>
        <p:nvSpPr>
          <p:cNvPr id="3" name="Content Placeholder 2"/>
          <p:cNvSpPr>
            <a:spLocks noGrp="1"/>
          </p:cNvSpPr>
          <p:nvPr>
            <p:ph idx="1"/>
          </p:nvPr>
        </p:nvSpPr>
        <p:spPr>
          <a:xfrm>
            <a:off x="838200" y="4921135"/>
            <a:ext cx="10982498" cy="1629294"/>
          </a:xfrm>
        </p:spPr>
        <p:txBody>
          <a:bodyPr>
            <a:normAutofit fontScale="85000" lnSpcReduction="20000"/>
          </a:bodyPr>
          <a:lstStyle/>
          <a:p>
            <a:r>
              <a:rPr lang="pt-BR" dirty="0"/>
              <a:t>70% conjunto de treinamento e 30% conjunto de validação.</a:t>
            </a:r>
          </a:p>
          <a:p>
            <a:r>
              <a:rPr lang="pt-BR" dirty="0"/>
              <a:t>Tempo médio para execução com M = 100 é de aproximadamente 40 ms.</a:t>
            </a:r>
          </a:p>
          <a:p>
            <a:r>
              <a:rPr lang="pt-BR" dirty="0"/>
              <a:t>Erro quadrático médio diminui conforme ordem do polinômio aumenta. </a:t>
            </a:r>
          </a:p>
          <a:p>
            <a:r>
              <a:rPr lang="pt-BR" dirty="0"/>
              <a:t>Qual ordem escolher? Obsersando o gráfico eu diria 12, pois apresenta o menor erro.</a:t>
            </a:r>
          </a:p>
        </p:txBody>
      </p:sp>
      <p:sp>
        <p:nvSpPr>
          <p:cNvPr id="4" name="Rectangle 3"/>
          <p:cNvSpPr/>
          <p:nvPr/>
        </p:nvSpPr>
        <p:spPr>
          <a:xfrm>
            <a:off x="838200" y="1567234"/>
            <a:ext cx="5763492" cy="3046988"/>
          </a:xfrm>
          <a:prstGeom prst="rect">
            <a:avLst/>
          </a:prstGeom>
        </p:spPr>
        <p:txBody>
          <a:bodyPr wrap="square">
            <a:spAutoFit/>
          </a:bodyPr>
          <a:lstStyle/>
          <a:p>
            <a:r>
              <a:rPr lang="en-US" sz="1200" dirty="0">
                <a:solidFill>
                  <a:srgbClr val="008000"/>
                </a:solidFill>
                <a:highlight>
                  <a:srgbClr val="FFFFFF"/>
                </a:highlight>
              </a:rPr>
              <a:t># Import all the necessary libraries.</a:t>
            </a:r>
            <a:endParaRPr lang="en-US" sz="1200" dirty="0">
              <a:solidFill>
                <a:srgbClr val="000000"/>
              </a:solidFill>
              <a:highlight>
                <a:srgbClr val="FFFFFF"/>
              </a:highlight>
            </a:endParaRPr>
          </a:p>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model_selection </a:t>
            </a:r>
            <a:r>
              <a:rPr lang="pt-BR" sz="1200" b="1" dirty="0">
                <a:solidFill>
                  <a:srgbClr val="0000FF"/>
                </a:solidFill>
                <a:highlight>
                  <a:srgbClr val="FFFFFF"/>
                </a:highlight>
              </a:rPr>
              <a:t>import</a:t>
            </a:r>
            <a:r>
              <a:rPr lang="pt-BR" sz="1200" dirty="0">
                <a:solidFill>
                  <a:srgbClr val="000000"/>
                </a:solidFill>
                <a:highlight>
                  <a:srgbClr val="FFFFFF"/>
                </a:highlight>
              </a:rPr>
              <a:t> train_test_split</a:t>
            </a:r>
          </a:p>
          <a:p>
            <a:endParaRPr lang="pt-BR" sz="1200" dirty="0">
              <a:solidFill>
                <a:srgbClr val="000000"/>
              </a:solidFill>
              <a:highlight>
                <a:srgbClr val="FFFFFF"/>
              </a:highlight>
            </a:endParaRPr>
          </a:p>
          <a:p>
            <a:r>
              <a:rPr lang="pt-BR" sz="1200" dirty="0">
                <a:solidFill>
                  <a:srgbClr val="008000"/>
                </a:solidFill>
                <a:highlight>
                  <a:srgbClr val="FFFFFF"/>
                </a:highlight>
              </a:rPr>
              <a:t># data set size.</a:t>
            </a:r>
            <a:endParaRPr lang="pt-BR" sz="1200" dirty="0">
              <a:solidFill>
                <a:srgbClr val="000000"/>
              </a:solidFill>
              <a:highlight>
                <a:srgbClr val="FFFFFF"/>
              </a:highlight>
            </a:endParaRPr>
          </a:p>
          <a:p>
            <a:r>
              <a:rPr lang="pt-BR" sz="1200" dirty="0">
                <a:solidFill>
                  <a:srgbClr val="000000"/>
                </a:solidFill>
                <a:highlight>
                  <a:srgbClr val="FFFFFF"/>
                </a:highlight>
              </a:rPr>
              <a:t>M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Create target function and its noisy version.</a:t>
            </a:r>
            <a:endParaRPr lang="en-US"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6</a:t>
            </a:r>
            <a:r>
              <a:rPr lang="pt-BR" sz="1200" b="1" dirty="0">
                <a:solidFill>
                  <a:srgbClr val="000080"/>
                </a:solidFill>
                <a:highlight>
                  <a:srgbClr val="FFFFFF"/>
                </a:highlight>
              </a:rPr>
              <a:t>*</a:t>
            </a:r>
            <a:r>
              <a:rPr lang="pt-BR" sz="1200" dirty="0">
                <a:solidFill>
                  <a:srgbClr val="000000"/>
                </a:solidFill>
                <a:highlight>
                  <a:srgbClr val="FFFFFF"/>
                </a:highlight>
              </a:rPr>
              <a:t>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a:t>
            </a:r>
            <a:r>
              <a:rPr lang="pt-BR" sz="1200" b="1" dirty="0">
                <a:solidFill>
                  <a:srgbClr val="000080"/>
                </a:solidFill>
                <a:highlight>
                  <a:srgbClr val="FFFFFF"/>
                </a:highlight>
              </a:rPr>
              <a:t>(</a:t>
            </a:r>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3</a:t>
            </a:r>
            <a:endParaRPr lang="pt-BR" sz="1200" dirty="0">
              <a:solidFill>
                <a:srgbClr val="000000"/>
              </a:solidFill>
              <a:highlight>
                <a:srgbClr val="FFFFFF"/>
              </a:highlight>
            </a:endParaRPr>
          </a:p>
          <a:p>
            <a:r>
              <a:rPr lang="es-ES" sz="1200" dirty="0">
                <a:solidFill>
                  <a:srgbClr val="000000"/>
                </a:solidFill>
                <a:highlight>
                  <a:srgbClr val="FFFFFF"/>
                </a:highlight>
              </a:rPr>
              <a:t>y </a:t>
            </a:r>
            <a:r>
              <a:rPr lang="es-ES" sz="1200" b="1" dirty="0">
                <a:solidFill>
                  <a:srgbClr val="000080"/>
                </a:solidFill>
                <a:highlight>
                  <a:srgbClr val="FFFFFF"/>
                </a:highlight>
              </a:rPr>
              <a:t>=</a:t>
            </a:r>
            <a:r>
              <a:rPr lang="es-ES" sz="1200" dirty="0">
                <a:solidFill>
                  <a:srgbClr val="000000"/>
                </a:solidFill>
                <a:highlight>
                  <a:srgbClr val="FFFFFF"/>
                </a:highlight>
              </a:rPr>
              <a:t> </a:t>
            </a:r>
            <a:r>
              <a:rPr lang="es-ES" sz="1200" dirty="0">
                <a:solidFill>
                  <a:srgbClr val="FF0000"/>
                </a:solidFill>
                <a:highlight>
                  <a:srgbClr val="FFFFFF"/>
                </a:highlight>
              </a:rPr>
              <a:t>0.5</a:t>
            </a:r>
            <a:r>
              <a:rPr lang="es-ES" sz="1200" b="1" dirty="0">
                <a:solidFill>
                  <a:srgbClr val="000080"/>
                </a:solidFill>
                <a:highlight>
                  <a:srgbClr val="FFFFFF"/>
                </a:highlight>
              </a:rPr>
              <a:t>*</a:t>
            </a:r>
            <a:r>
              <a:rPr lang="es-ES" sz="1200" dirty="0">
                <a:solidFill>
                  <a:srgbClr val="000000"/>
                </a:solidFill>
                <a:highlight>
                  <a:srgbClr val="FFFFFF"/>
                </a:highlight>
              </a:rPr>
              <a:t>x</a:t>
            </a:r>
            <a:r>
              <a:rPr lang="es-ES" sz="1200" b="1" dirty="0">
                <a:solidFill>
                  <a:srgbClr val="000080"/>
                </a:solidFill>
                <a:highlight>
                  <a:srgbClr val="FFFFFF"/>
                </a:highlight>
              </a:rPr>
              <a:t>**</a:t>
            </a:r>
            <a:r>
              <a:rPr lang="es-ES" sz="1200" dirty="0">
                <a:solidFill>
                  <a:srgbClr val="FF0000"/>
                </a:solidFill>
                <a:highlight>
                  <a:srgbClr val="FFFFFF"/>
                </a:highlight>
              </a:rPr>
              <a:t>2</a:t>
            </a:r>
            <a:r>
              <a:rPr lang="es-ES" sz="1200" dirty="0">
                <a:solidFill>
                  <a:srgbClr val="000000"/>
                </a:solidFill>
                <a:highlight>
                  <a:srgbClr val="FFFFFF"/>
                </a:highlight>
              </a:rPr>
              <a:t> </a:t>
            </a:r>
            <a:r>
              <a:rPr lang="es-ES" sz="1200" b="1" dirty="0">
                <a:solidFill>
                  <a:srgbClr val="000080"/>
                </a:solidFill>
                <a:highlight>
                  <a:srgbClr val="FFFFFF"/>
                </a:highlight>
              </a:rPr>
              <a:t>+</a:t>
            </a:r>
            <a:r>
              <a:rPr lang="es-ES" sz="1200" dirty="0">
                <a:solidFill>
                  <a:srgbClr val="000000"/>
                </a:solidFill>
                <a:highlight>
                  <a:srgbClr val="FFFFFF"/>
                </a:highlight>
              </a:rPr>
              <a:t> x </a:t>
            </a:r>
            <a:r>
              <a:rPr lang="es-ES" sz="1200" b="1" dirty="0">
                <a:solidFill>
                  <a:srgbClr val="000080"/>
                </a:solidFill>
                <a:highlight>
                  <a:srgbClr val="FFFFFF"/>
                </a:highlight>
              </a:rPr>
              <a:t>+</a:t>
            </a:r>
            <a:r>
              <a:rPr lang="es-ES" sz="1200" dirty="0">
                <a:solidFill>
                  <a:srgbClr val="000000"/>
                </a:solidFill>
                <a:highlight>
                  <a:srgbClr val="FFFFFF"/>
                </a:highlight>
              </a:rPr>
              <a:t> </a:t>
            </a:r>
            <a:r>
              <a:rPr lang="es-ES" sz="1200" dirty="0">
                <a:solidFill>
                  <a:srgbClr val="FF0000"/>
                </a:solidFill>
                <a:highlight>
                  <a:srgbClr val="FFFFFF"/>
                </a:highlight>
              </a:rPr>
              <a:t>2</a:t>
            </a:r>
            <a:endParaRPr lang="es-ES" sz="1200" dirty="0">
              <a:solidFill>
                <a:srgbClr val="000000"/>
              </a:solidFill>
              <a:highlight>
                <a:srgbClr val="FFFFFF"/>
              </a:highlight>
            </a:endParaRPr>
          </a:p>
          <a:p>
            <a:r>
              <a:rPr lang="pt-BR" sz="1200" dirty="0">
                <a:solidFill>
                  <a:srgbClr val="000000"/>
                </a:solidFill>
                <a:highlight>
                  <a:srgbClr val="FFFFFF"/>
                </a:highlight>
              </a:rPr>
              <a:t>y_noisy </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8000"/>
                </a:solidFill>
                <a:highlight>
                  <a:srgbClr val="FFFFFF"/>
                </a:highlight>
              </a:rPr>
              <a:t># Split the whole set into random training and validation set.</a:t>
            </a:r>
          </a:p>
          <a:p>
            <a:r>
              <a:rPr lang="en-US" sz="1200" dirty="0">
                <a:solidFill>
                  <a:srgbClr val="008000"/>
                </a:solidFill>
                <a:highlight>
                  <a:srgbClr val="FFFFFF"/>
                </a:highlight>
              </a:rPr>
              <a:t># 70% training set</a:t>
            </a:r>
          </a:p>
          <a:p>
            <a:r>
              <a:rPr lang="en-US" sz="1200" dirty="0">
                <a:solidFill>
                  <a:srgbClr val="008000"/>
                </a:solidFill>
                <a:highlight>
                  <a:srgbClr val="FFFFFF"/>
                </a:highlight>
              </a:rPr>
              <a:t># 30% validation set</a:t>
            </a:r>
            <a:endParaRPr lang="en-US" sz="1200" dirty="0">
              <a:solidFill>
                <a:srgbClr val="000000"/>
              </a:solidFill>
              <a:highlight>
                <a:srgbClr val="FFFFFF"/>
              </a:highlight>
            </a:endParaRPr>
          </a:p>
          <a:p>
            <a:r>
              <a:rPr lang="pt-BR" sz="1200" dirty="0">
                <a:solidFill>
                  <a:srgbClr val="000000"/>
                </a:solidFill>
                <a:highlight>
                  <a:srgbClr val="FFFFFF"/>
                </a:highlight>
              </a:rPr>
              <a:t>x_train</a:t>
            </a:r>
            <a:r>
              <a:rPr lang="pt-BR" sz="1200" b="1" dirty="0">
                <a:solidFill>
                  <a:srgbClr val="000080"/>
                </a:solidFill>
                <a:highlight>
                  <a:srgbClr val="FFFFFF"/>
                </a:highlight>
              </a:rPr>
              <a:t>,</a:t>
            </a:r>
            <a:r>
              <a:rPr lang="pt-BR" sz="1200" dirty="0">
                <a:solidFill>
                  <a:srgbClr val="000000"/>
                </a:solidFill>
                <a:highlight>
                  <a:srgbClr val="FFFFFF"/>
                </a:highlight>
              </a:rPr>
              <a:t> x_val</a:t>
            </a:r>
            <a:r>
              <a:rPr lang="pt-BR" sz="1200" b="1" dirty="0">
                <a:solidFill>
                  <a:srgbClr val="000080"/>
                </a:solidFill>
                <a:highlight>
                  <a:srgbClr val="FFFFFF"/>
                </a:highlight>
              </a:rPr>
              <a:t>,</a:t>
            </a:r>
            <a:r>
              <a:rPr lang="pt-BR" sz="1200" dirty="0">
                <a:solidFill>
                  <a:srgbClr val="000000"/>
                </a:solidFill>
                <a:highlight>
                  <a:srgbClr val="FFFFFF"/>
                </a:highlight>
              </a:rPr>
              <a:t> y_train</a:t>
            </a:r>
            <a:r>
              <a:rPr lang="pt-BR" sz="1200" b="1" dirty="0">
                <a:solidFill>
                  <a:srgbClr val="000080"/>
                </a:solidFill>
                <a:highlight>
                  <a:srgbClr val="FFFFFF"/>
                </a:highlight>
              </a:rPr>
              <a:t>,</a:t>
            </a:r>
            <a:r>
              <a:rPr lang="pt-BR" sz="1200" dirty="0">
                <a:solidFill>
                  <a:srgbClr val="000000"/>
                </a:solidFill>
                <a:highlight>
                  <a:srgbClr val="FFFFFF"/>
                </a:highlight>
              </a:rPr>
              <a:t> y_val </a:t>
            </a:r>
            <a:r>
              <a:rPr lang="pt-BR" sz="1200" b="1" dirty="0">
                <a:solidFill>
                  <a:srgbClr val="000080"/>
                </a:solidFill>
                <a:highlight>
                  <a:srgbClr val="FFFFFF"/>
                </a:highlight>
              </a:rPr>
              <a:t>=</a:t>
            </a:r>
            <a:r>
              <a:rPr lang="pt-BR" sz="1200" dirty="0">
                <a:solidFill>
                  <a:srgbClr val="000000"/>
                </a:solidFill>
                <a:highlight>
                  <a:srgbClr val="FFFFFF"/>
                </a:highlight>
              </a:rPr>
              <a:t> train_test_split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y_noisy</a:t>
            </a:r>
            <a:r>
              <a:rPr lang="pt-BR" sz="1200" b="1" dirty="0">
                <a:solidFill>
                  <a:srgbClr val="000080"/>
                </a:solidFill>
                <a:highlight>
                  <a:srgbClr val="FFFFFF"/>
                </a:highlight>
              </a:rPr>
              <a:t>,</a:t>
            </a:r>
            <a:r>
              <a:rPr lang="pt-BR" sz="1200" dirty="0">
                <a:solidFill>
                  <a:srgbClr val="000000"/>
                </a:solidFill>
                <a:highlight>
                  <a:srgbClr val="FFFFFF"/>
                </a:highlight>
              </a:rPr>
              <a:t> test_size</a:t>
            </a:r>
            <a:r>
              <a:rPr lang="pt-BR" sz="1200" b="1" dirty="0">
                <a:solidFill>
                  <a:srgbClr val="000080"/>
                </a:solidFill>
                <a:highlight>
                  <a:srgbClr val="FFFFFF"/>
                </a:highlight>
              </a:rPr>
              <a:t>=</a:t>
            </a:r>
            <a:r>
              <a:rPr lang="pt-BR" sz="1200" dirty="0">
                <a:solidFill>
                  <a:srgbClr val="FF0000"/>
                </a:solidFill>
                <a:highlight>
                  <a:srgbClr val="FFFFFF"/>
                </a:highlight>
              </a:rPr>
              <a:t>0.3</a:t>
            </a:r>
            <a:r>
              <a:rPr lang="pt-BR" sz="1200" b="1" dirty="0">
                <a:solidFill>
                  <a:srgbClr val="000080"/>
                </a:solidFill>
                <a:highlight>
                  <a:srgbClr val="FFFFFF"/>
                </a:highlight>
              </a:rPr>
              <a:t>,</a:t>
            </a:r>
            <a:r>
              <a:rPr lang="pt-BR" sz="1200" dirty="0">
                <a:solidFill>
                  <a:srgbClr val="000000"/>
                </a:solidFill>
                <a:highlight>
                  <a:srgbClr val="FFFFFF"/>
                </a:highlight>
              </a:rPr>
              <a:t> random_state</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endParaRPr lang="pt-BR" sz="1200" dirty="0">
              <a:solidFill>
                <a:srgbClr val="000000"/>
              </a:solidFill>
              <a:highlight>
                <a:srgbClr val="FFFFFF"/>
              </a:highlight>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4849" t="11001" r="8787" b="2091"/>
          <a:stretch/>
        </p:blipFill>
        <p:spPr>
          <a:xfrm>
            <a:off x="7391390" y="1567234"/>
            <a:ext cx="3962410" cy="2492148"/>
          </a:xfrm>
          <a:prstGeom prst="rect">
            <a:avLst/>
          </a:prstGeom>
        </p:spPr>
      </p:pic>
      <p:sp>
        <p:nvSpPr>
          <p:cNvPr id="6" name="Rectangle 5"/>
          <p:cNvSpPr/>
          <p:nvPr/>
        </p:nvSpPr>
        <p:spPr>
          <a:xfrm>
            <a:off x="8245235" y="4181629"/>
            <a:ext cx="3404715" cy="369332"/>
          </a:xfrm>
          <a:prstGeom prst="rect">
            <a:avLst/>
          </a:prstGeom>
        </p:spPr>
        <p:txBody>
          <a:bodyPr wrap="none">
            <a:spAutoFit/>
          </a:bodyPr>
          <a:lstStyle/>
          <a:p>
            <a:r>
              <a:rPr lang="pt-BR" dirty="0">
                <a:solidFill>
                  <a:schemeClr val="accent5"/>
                </a:solidFill>
              </a:rPr>
              <a:t>Exemplo: validacao_cruzada.ipynb</a:t>
            </a:r>
          </a:p>
        </p:txBody>
      </p:sp>
      <p:pic>
        <p:nvPicPr>
          <p:cNvPr id="7"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8531" y="135686"/>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118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120"/>
            <a:ext cx="10515600" cy="779606"/>
          </a:xfrm>
        </p:spPr>
        <p:txBody>
          <a:bodyPr/>
          <a:lstStyle/>
          <a:p>
            <a:r>
              <a:rPr lang="pt-BR" dirty="0"/>
              <a:t>k-Fold</a:t>
            </a:r>
          </a:p>
        </p:txBody>
      </p:sp>
      <p:sp>
        <p:nvSpPr>
          <p:cNvPr id="3" name="Content Placeholder 2"/>
          <p:cNvSpPr>
            <a:spLocks noGrp="1"/>
          </p:cNvSpPr>
          <p:nvPr>
            <p:ph idx="1"/>
          </p:nvPr>
        </p:nvSpPr>
        <p:spPr>
          <a:xfrm>
            <a:off x="838200" y="1020049"/>
            <a:ext cx="11049000" cy="1607037"/>
          </a:xfrm>
        </p:spPr>
        <p:txBody>
          <a:bodyPr>
            <a:noAutofit/>
          </a:bodyPr>
          <a:lstStyle/>
          <a:p>
            <a:r>
              <a:rPr lang="pt-BR" sz="2400" dirty="0" smtClean="0"/>
              <a:t>É uma estratégia mais </a:t>
            </a:r>
            <a:r>
              <a:rPr lang="pt-BR" sz="2400" dirty="0"/>
              <a:t>elaborada que a anterior e que consiste em dividir o conjunto de dados em </a:t>
            </a:r>
            <a:r>
              <a:rPr lang="pt-BR" sz="2400" b="1" dirty="0"/>
              <a:t>k</a:t>
            </a:r>
            <a:r>
              <a:rPr lang="pt-BR" sz="2400" dirty="0"/>
              <a:t> folds (pastas ou dobras) de tamanho igual (</a:t>
            </a:r>
            <a:r>
              <a:rPr lang="pt-BR" sz="2400" dirty="0" smtClean="0"/>
              <a:t>se possível) e </a:t>
            </a:r>
            <a:r>
              <a:rPr lang="pt-BR" sz="2400" dirty="0"/>
              <a:t>realizar </a:t>
            </a:r>
            <a:r>
              <a:rPr lang="pt-BR" sz="2400" b="1" dirty="0"/>
              <a:t>k</a:t>
            </a:r>
            <a:r>
              <a:rPr lang="pt-BR" sz="2400" dirty="0"/>
              <a:t> treinamentos, 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para a validação.</a:t>
            </a:r>
          </a:p>
        </p:txBody>
      </p:sp>
      <p:sp>
        <p:nvSpPr>
          <p:cNvPr id="50" name="Content Placeholder 2"/>
          <p:cNvSpPr txBox="1">
            <a:spLocks/>
          </p:cNvSpPr>
          <p:nvPr/>
        </p:nvSpPr>
        <p:spPr>
          <a:xfrm>
            <a:off x="838200" y="510540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smtClean="0"/>
              <a:t>Cada exemplo entra em um conjunto de validação exatamente </a:t>
            </a:r>
            <a:r>
              <a:rPr lang="pt-BR" sz="2400" b="1" smtClean="0"/>
              <a:t>1</a:t>
            </a:r>
            <a:r>
              <a:rPr lang="pt-BR" sz="2400" smtClean="0"/>
              <a:t> vez e em um conjunto de treinamento </a:t>
            </a:r>
            <a:r>
              <a:rPr lang="pt-BR" sz="2400" b="1" smtClean="0"/>
              <a:t>k-1</a:t>
            </a:r>
            <a:r>
              <a:rPr lang="pt-BR" sz="2400" smtClean="0"/>
              <a:t> vezes.</a:t>
            </a:r>
          </a:p>
          <a:p>
            <a:r>
              <a:rPr lang="pt-BR" sz="2400" smtClean="0"/>
              <a:t>O desempenho do modelo é dado pela média dos erros de validação calculados para cada um dos </a:t>
            </a:r>
            <a:r>
              <a:rPr lang="pt-BR" sz="2400" b="1" smtClean="0"/>
              <a:t>k</a:t>
            </a:r>
            <a:r>
              <a:rPr lang="pt-BR" sz="240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467020"/>
            <a:ext cx="7493498" cy="2581230"/>
          </a:xfrm>
          <a:prstGeom prst="rect">
            <a:avLst/>
          </a:prstGeom>
        </p:spPr>
      </p:pic>
      <p:sp>
        <p:nvSpPr>
          <p:cNvPr id="43" name="Rectangle 42"/>
          <p:cNvSpPr/>
          <p:nvPr/>
        </p:nvSpPr>
        <p:spPr>
          <a:xfrm>
            <a:off x="5967246" y="6444734"/>
            <a:ext cx="5919954" cy="369332"/>
          </a:xfrm>
          <a:prstGeom prst="rect">
            <a:avLst/>
          </a:prstGeom>
        </p:spPr>
        <p:txBody>
          <a:bodyPr wrap="none">
            <a:spAutoFit/>
          </a:bodyPr>
          <a:lstStyle/>
          <a:p>
            <a:r>
              <a:rPr lang="pt-BR" dirty="0">
                <a:solidFill>
                  <a:schemeClr val="accent5"/>
                </a:solidFill>
              </a:rPr>
              <a:t>Exemplo: </a:t>
            </a:r>
            <a:r>
              <a:rPr lang="pt-BR" dirty="0" smtClean="0">
                <a:solidFill>
                  <a:schemeClr val="accent5"/>
                </a:solidFill>
              </a:rPr>
              <a:t>holdout_and_kfold_comparison_of_shuffling.ipynb</a:t>
            </a:r>
            <a:endParaRPr lang="pt-BR" dirty="0">
              <a:solidFill>
                <a:schemeClr val="accent5"/>
              </a:solidFill>
            </a:endParaRPr>
          </a:p>
        </p:txBody>
      </p:sp>
    </p:spTree>
    <p:extLst>
      <p:ext uri="{BB962C8B-B14F-4D97-AF65-F5344CB8AC3E}">
        <p14:creationId xmlns:p14="http://schemas.microsoft.com/office/powerpoint/2010/main" val="1243562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11963</TotalTime>
  <Words>3077</Words>
  <Application>Microsoft Office PowerPoint</Application>
  <PresentationFormat>Widescreen</PresentationFormat>
  <Paragraphs>259</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Courier New</vt:lpstr>
      <vt:lpstr>Times New Roman</vt:lpstr>
      <vt:lpstr>Wingdings</vt:lpstr>
      <vt:lpstr>Office Theme</vt:lpstr>
      <vt:lpstr>T319 - Introdução ao Aprendizado de Máquina: Regressão Linear (Parte V)</vt:lpstr>
      <vt:lpstr>Recapitulando</vt:lpstr>
      <vt:lpstr>Como avaliar e escolher a melhor hipótese?</vt:lpstr>
      <vt:lpstr>Validação cruzada</vt:lpstr>
      <vt:lpstr>Comportamento “típico” dos erros de treinamento e validação</vt:lpstr>
      <vt:lpstr>Estratégias para validação cruzada</vt:lpstr>
      <vt:lpstr>Holdout</vt:lpstr>
      <vt:lpstr>Holdout com SciKit-Learn</vt:lpstr>
      <vt:lpstr>k-Fold</vt:lpstr>
      <vt:lpstr>k-Fold</vt:lpstr>
      <vt:lpstr>k-Fold com SciKit-Learn</vt:lpstr>
      <vt:lpstr>Leave-p-out</vt:lpstr>
      <vt:lpstr>Leave-p-out com SciKit-Learn</vt:lpstr>
      <vt:lpstr>Comparação</vt:lpstr>
      <vt:lpstr>Qual ordem escolher para o modelo?</vt:lpstr>
      <vt:lpstr>PowerPoint Presentation</vt:lpstr>
      <vt:lpstr>PowerPoint Presentation</vt:lpstr>
      <vt:lpstr>FIGURAS</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1809</cp:revision>
  <dcterms:created xsi:type="dcterms:W3CDTF">2020-02-17T11:18:32Z</dcterms:created>
  <dcterms:modified xsi:type="dcterms:W3CDTF">2021-05-28T17:13:41Z</dcterms:modified>
</cp:coreProperties>
</file>