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9" r:id="rId2"/>
    <p:sldId id="416" r:id="rId3"/>
    <p:sldId id="364" r:id="rId4"/>
    <p:sldId id="382" r:id="rId5"/>
    <p:sldId id="389" r:id="rId6"/>
    <p:sldId id="390" r:id="rId7"/>
    <p:sldId id="413" r:id="rId8"/>
    <p:sldId id="391" r:id="rId9"/>
    <p:sldId id="392" r:id="rId10"/>
    <p:sldId id="393" r:id="rId11"/>
    <p:sldId id="383" r:id="rId12"/>
    <p:sldId id="394" r:id="rId13"/>
    <p:sldId id="414" r:id="rId14"/>
    <p:sldId id="415" r:id="rId15"/>
    <p:sldId id="395" r:id="rId16"/>
    <p:sldId id="384" r:id="rId17"/>
    <p:sldId id="411" r:id="rId18"/>
    <p:sldId id="378" r:id="rId19"/>
    <p:sldId id="399" r:id="rId20"/>
    <p:sldId id="397" r:id="rId21"/>
    <p:sldId id="317" r:id="rId22"/>
    <p:sldId id="332" r:id="rId23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75943" autoAdjust="0"/>
  </p:normalViewPr>
  <p:slideViewPr>
    <p:cSldViewPr snapToGrid="0">
      <p:cViewPr varScale="1">
        <p:scale>
          <a:sx n="56" d="100"/>
          <a:sy n="56" d="100"/>
        </p:scale>
        <p:origin x="124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117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116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lastic_net_regression.ipynb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p555-machine-learning/blob/master/exemplos/polynomial/regularization/early_stoppingv2.ipynb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stats.stackexchange.com/questions/86991/reason-for-not-shrinking-the-bias-intercept-term-in-regression" TargetMode="External"/><Relationship Id="rId3" Type="http://schemas.openxmlformats.org/officeDocument/2006/relationships/hyperlink" Target="https://en.wikipedia.org/wiki/Norm_(mathematics)#Euclidean_norm" TargetMode="External"/><Relationship Id="rId7" Type="http://schemas.openxmlformats.org/officeDocument/2006/relationships/hyperlink" Target="https://en.wikipedia.org/wiki/Norm_(mathematics)#Euclidean_norm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stackoverflow.com/questions/12578336/why-is-the-bias-term-not-regularized-in-ridge-regression" TargetMode="External"/><Relationship Id="rId5" Type="http://schemas.openxmlformats.org/officeDocument/2006/relationships/hyperlink" Target="https://stackoverflow.com/questions/54017246/why-is-theta0-skipped-while-performing-regulariztion-on-regression" TargetMode="External"/><Relationship Id="rId10" Type="http://schemas.openxmlformats.org/officeDocument/2006/relationships/hyperlink" Target="https://stackoverflow.com/questions/12578336/why-is-the-bias-term-not-regularized-in-ridge-regression" TargetMode="External"/><Relationship Id="rId4" Type="http://schemas.openxmlformats.org/officeDocument/2006/relationships/hyperlink" Target="https://stats.stackexchange.com/questions/86991/reason-for-not-shrinking-the-bias-intercept-term-in-regression" TargetMode="External"/><Relationship Id="rId9" Type="http://schemas.openxmlformats.org/officeDocument/2006/relationships/hyperlink" Target="https://stackoverflow.com/questions/54017246/why-is-theta0-skipped-while-performing-regulariztion-on-regression" TargetMode="Externa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Por exemplo, na figura acima foi</a:t>
                </a:r>
                <a:r>
                  <a:rPr lang="pt-BR" baseline="0" dirty="0"/>
                  <a:t> utilizado um polinômio de ordem 10, onde </a:t>
                </a:r>
                <a:r>
                  <a:rPr lang="pt-BR" dirty="0"/>
                  <a:t>a linha em vermelho</a:t>
                </a:r>
                <a:r>
                  <a:rPr lang="pt-BR" baseline="0" dirty="0"/>
                  <a:t> </a:t>
                </a:r>
                <a:r>
                  <a:rPr lang="pt-BR" dirty="0"/>
                  <a:t>na figura (com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= 0.0315) parece quase linear: todos os pesos para os atributos de</a:t>
                </a:r>
                <a:r>
                  <a:rPr lang="pt-BR" baseline="0" dirty="0"/>
                  <a:t> alto grau do</a:t>
                </a:r>
                <a:r>
                  <a:rPr lang="pt-BR" dirty="0"/>
                  <a:t> polinômio são iguais a zero. Em outras palavras, a</a:t>
                </a:r>
                <a:r>
                  <a:rPr lang="pt-BR" baseline="0" dirty="0"/>
                  <a:t> regressão LASSO </a:t>
                </a:r>
                <a:r>
                  <a:rPr lang="pt-BR" dirty="0"/>
                  <a:t>executa automaticamente a seleção de atributos e gera um modelo esparso (ou seja, com poucos pesos de atributos diferentes de zero).</a:t>
                </a:r>
              </a:p>
              <a:p>
                <a:endParaRPr lang="pt-BR" dirty="0"/>
              </a:p>
              <a:p>
                <a:r>
                  <a:rPr lang="pt-BR" b="1" dirty="0"/>
                  <a:t>Exemplo</a:t>
                </a:r>
                <a:r>
                  <a:rPr lang="pt-BR" b="0" dirty="0"/>
                  <a:t>: </a:t>
                </a:r>
                <a:r>
                  <a:rPr lang="pt-BR" b="0" dirty="0" smtClean="0"/>
                  <a:t>lasso_regression.ipynb</a:t>
                </a:r>
                <a:endParaRPr lang="pt-BR" b="1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Por exemplo, na figura acima foi</a:t>
                </a:r>
                <a:r>
                  <a:rPr lang="pt-BR" baseline="0" dirty="0" smtClean="0"/>
                  <a:t> utilizado um polinômio de ordem 10, onde </a:t>
                </a:r>
                <a:r>
                  <a:rPr lang="pt-BR" dirty="0" smtClean="0"/>
                  <a:t>a linha em vermelho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na figura (com </a:t>
                </a:r>
                <a:r>
                  <a:rPr lang="pt-BR" dirty="0" smtClean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= 0.0315) parece quase linear: todos os pesos para os atributos de</a:t>
                </a:r>
                <a:r>
                  <a:rPr lang="pt-BR" baseline="0" dirty="0" smtClean="0"/>
                  <a:t> alto grau do</a:t>
                </a:r>
                <a:r>
                  <a:rPr lang="pt-BR" dirty="0" smtClean="0"/>
                  <a:t> polinômio são iguais a zero. Em outras palavras, a</a:t>
                </a:r>
                <a:r>
                  <a:rPr lang="pt-BR" baseline="0" dirty="0" smtClean="0"/>
                  <a:t> regressão LASSO </a:t>
                </a:r>
                <a:r>
                  <a:rPr lang="pt-BR" dirty="0" smtClean="0"/>
                  <a:t>executa automaticamente a seleção de atributos e gera um modelo esparso (ou seja, com poucos pesos de atributos diferentes de zero).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953295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A definição</a:t>
            </a:r>
            <a:r>
              <a:rPr lang="pt-BR" baseline="0" dirty="0" smtClean="0"/>
              <a:t> sobre a função sign ou também conhecida como signum pode ser encontrada em: </a:t>
            </a:r>
            <a:r>
              <a:rPr lang="pt-BR" dirty="0" smtClean="0"/>
              <a:t>https://en.wikipedia.org/wiki/Sign_function#Properties</a:t>
            </a:r>
          </a:p>
          <a:p>
            <a:endParaRPr lang="pt-BR" dirty="0" smtClean="0"/>
          </a:p>
          <a:p>
            <a:r>
              <a:rPr lang="pt-BR" b="1" dirty="0" smtClean="0"/>
              <a:t>Referências</a:t>
            </a:r>
            <a:r>
              <a:rPr lang="pt-BR" dirty="0" smtClean="0"/>
              <a:t>:</a:t>
            </a:r>
          </a:p>
          <a:p>
            <a:r>
              <a:rPr lang="pt-BR" dirty="0" smtClean="0"/>
              <a:t>[1] https://dafriedman97.github.io/mlbook/content/c2/s2/regularized.html</a:t>
            </a:r>
          </a:p>
          <a:p>
            <a:r>
              <a:rPr lang="pt-BR" dirty="0" smtClean="0"/>
              <a:t>[2] 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17141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LASSO eliminará muitos</a:t>
            </a:r>
            <a:r>
              <a:rPr lang="pt-BR" baseline="0" dirty="0" smtClean="0"/>
              <a:t> atributos </a:t>
            </a:r>
            <a:r>
              <a:rPr lang="pt-BR" dirty="0" smtClean="0"/>
              <a:t>e reduzirá o sobreajuste em seu modelo linear. Ridge irá reduzir o impacto de </a:t>
            </a:r>
            <a:r>
              <a:rPr lang="pt-BR" baseline="0" dirty="0" smtClean="0"/>
              <a:t>atributos </a:t>
            </a:r>
            <a:r>
              <a:rPr lang="pt-BR" dirty="0" smtClean="0"/>
              <a:t>que não são importantes na previsão de seus valores y. Elastic-Net combina eliminação de </a:t>
            </a:r>
            <a:r>
              <a:rPr lang="pt-BR" baseline="0" dirty="0" smtClean="0"/>
              <a:t>atributos </a:t>
            </a:r>
            <a:r>
              <a:rPr lang="pt-BR" dirty="0" smtClean="0"/>
              <a:t>do LASSO</a:t>
            </a:r>
            <a:r>
              <a:rPr lang="pt-BR" baseline="0" dirty="0" smtClean="0"/>
              <a:t> </a:t>
            </a:r>
            <a:r>
              <a:rPr lang="pt-BR" dirty="0" smtClean="0"/>
              <a:t>e redução dos</a:t>
            </a:r>
            <a:r>
              <a:rPr lang="pt-BR" baseline="0" dirty="0" smtClean="0"/>
              <a:t> pesos </a:t>
            </a:r>
            <a:r>
              <a:rPr lang="pt-BR" dirty="0" smtClean="0"/>
              <a:t>de atributos do modelo Ridge para melhorar as previsões do seu modelo.</a:t>
            </a:r>
          </a:p>
          <a:p>
            <a:endParaRPr lang="pt-BR" dirty="0" smtClean="0"/>
          </a:p>
          <a:p>
            <a:r>
              <a:rPr lang="pt-BR" dirty="0" smtClean="0"/>
              <a:t>A principal diferença entre Lasso e Ridge é o termo de penalidade que eles usam. Ridge usa o termo de penalidade L2 que limita o tamanho do vetor de pesos. O LASSO usa a penalidade L1, que impõe esparsidade entre os pesos e, portanto, torna o modelo ajustado mais interpretável. Elastic-net é apresentado como um meio-termo entre essas duas técnicas e tem uma penalidade que é uma mistura das normas L1 e L2.</a:t>
            </a:r>
          </a:p>
          <a:p>
            <a:endParaRPr lang="pt-BR" dirty="0" smtClean="0"/>
          </a:p>
          <a:p>
            <a:endParaRPr lang="pt-BR" dirty="0" smtClean="0"/>
          </a:p>
          <a:p>
            <a:r>
              <a:rPr lang="pt-BR" b="1" dirty="0" smtClean="0"/>
              <a:t>Referências</a:t>
            </a:r>
          </a:p>
          <a:p>
            <a:r>
              <a:rPr lang="pt-BR" dirty="0" smtClean="0"/>
              <a:t>[1] https://medium.com/@vijay.swamy1/lasso-versus-ridge-versus-elastic-net-1d57cfc64b58#:~:text=Lasso%20will%20eliminate%20many%20features,to%20improve%20your%20model's%20predictions.</a:t>
            </a:r>
          </a:p>
          <a:p>
            <a:r>
              <a:rPr lang="pt-BR" dirty="0" smtClean="0"/>
              <a:t>[2] https://stats.stackexchange.com/questions/93181/ridge-lasso-and-elastic-net</a:t>
            </a:r>
          </a:p>
          <a:p>
            <a:r>
              <a:rPr lang="pt-BR" dirty="0" smtClean="0"/>
              <a:t>[3] https://stats.stackexchange.com/questions/866/when-should-i-use-lasso-vs-ridge</a:t>
            </a:r>
          </a:p>
          <a:p>
            <a:r>
              <a:rPr lang="pt-BR" dirty="0" smtClean="0"/>
              <a:t>[4] https://stats.stackexchange.com/questions/251708/when-to-use-ridge-regression-and-lasso-regression-what-can-be-achieved-while-us</a:t>
            </a:r>
          </a:p>
          <a:p>
            <a:r>
              <a:rPr lang="pt-BR" dirty="0" smtClean="0"/>
              <a:t>[5] https://stats.stackexchange.com/questions/442671/how-to-explain-the-differences-between-lasso-ridge-and-elastic-net-to-a-layman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51359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Na figura abaixo, temos as curvas de nível da</a:t>
                </a:r>
                <a:r>
                  <a:rPr lang="pt-BR" baseline="0" dirty="0"/>
                  <a:t> função de</a:t>
                </a:r>
                <a:r>
                  <a:rPr lang="pt-BR" dirty="0"/>
                  <a:t> erro de</a:t>
                </a:r>
                <a:r>
                  <a:rPr lang="pt-BR" baseline="0" dirty="0"/>
                  <a:t> um </a:t>
                </a:r>
                <a:r>
                  <a:rPr lang="pt-BR" dirty="0"/>
                  <a:t>problema de regressão linear, bem como as regiões do espaço </a:t>
                </a:r>
                <a:r>
                  <a:rPr lang="pt-BR" dirty="0" smtClean="0"/>
                  <a:t>de hipóteses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/>
                  <a:t>Na</a:t>
                </a:r>
                <a:r>
                  <a:rPr lang="pt-BR" baseline="0" dirty="0"/>
                  <a:t> figura da esquerda, a área dentro do quadrado azul representa o conjunto de pesos </a:t>
                </a:r>
                <a:r>
                  <a:rPr lang="pt-BR" b="1" baseline="0" dirty="0"/>
                  <a:t>a</a:t>
                </a:r>
                <a:r>
                  <a:rPr lang="pt-BR" b="0" baseline="0" dirty="0"/>
                  <a:t> no espaço de pesos em 2 dimensões que tem norma L1 menor do que </a:t>
                </a:r>
                <a:r>
                  <a:rPr lang="pt-BR" b="1" baseline="0" dirty="0"/>
                  <a:t>c</a:t>
                </a:r>
                <a:r>
                  <a:rPr lang="pt-BR" b="0" baseline="0" dirty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E claro, os cantos são os pontos que exibem valor zero em alguma </a:t>
                </a:r>
                <a:r>
                  <a:rPr lang="pt-BR" b="0" baseline="0" dirty="0" smtClean="0"/>
                  <a:t>direção (dimensão).</a:t>
                </a: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/>
                  <a:t>Portanto, a regularização L2 não tende a produzir pesos iguais a zero.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Para mais informações, por favor, leia a seção 18.6.2 do livro do Peter Norvig.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Na figura abaixo, temos as curvas de nível da</a:t>
                </a:r>
                <a:r>
                  <a:rPr lang="pt-BR" baseline="0" dirty="0" smtClean="0"/>
                  <a:t> função de</a:t>
                </a:r>
                <a:r>
                  <a:rPr lang="pt-BR" dirty="0" smtClean="0"/>
                  <a:t> erro de</a:t>
                </a:r>
                <a:r>
                  <a:rPr lang="pt-BR" baseline="0" dirty="0" smtClean="0"/>
                  <a:t> um </a:t>
                </a:r>
                <a:r>
                  <a:rPr lang="pt-BR" dirty="0" smtClean="0"/>
                  <a:t>problema de regressão linear, bem como as regiões do espaço em que as restrições L2 (direita) e L1 (esquerda) são válidas, considerando o caso em que o vetor possui dois pesos sujeitos à regularização.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A solução para ambos os métodos corresponde ao primeiro ponto em que as curvas de nível do erro interceptam a região de factibilidade das restrições. A existência de cantos nas curvas de nível de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‖</a:t>
                </a:r>
                <a:r>
                  <a:rPr lang="pt-BR" b="1" i="0">
                    <a:latin typeface="Cambria Math" panose="02040503050406030204" pitchFamily="18" charset="0"/>
                  </a:rPr>
                  <a:t>𝒂‖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_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</a:t>
                </a:r>
                <a:r>
                  <a:rPr lang="pt-BR" dirty="0" smtClean="0"/>
                  <a:t> aumenta as chances de alguns pesos assumirem o valor zero.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dirty="0" smtClean="0"/>
                  <a:t>Na</a:t>
                </a:r>
                <a:r>
                  <a:rPr lang="pt-BR" baseline="0" dirty="0" smtClean="0"/>
                  <a:t> figura da esquerda, a área dentro do quadrado azul representa o conjunto de pesos </a:t>
                </a:r>
                <a:r>
                  <a:rPr lang="pt-BR" b="1" baseline="0" dirty="0" smtClean="0"/>
                  <a:t>a</a:t>
                </a:r>
                <a:r>
                  <a:rPr lang="pt-BR" b="0" baseline="0" dirty="0" smtClean="0"/>
                  <a:t> no espaço de pesos em 2 dimensões que tem norma L1 menor do que </a:t>
                </a:r>
                <a:r>
                  <a:rPr lang="pt-BR" b="1" baseline="0" dirty="0" smtClean="0"/>
                  <a:t>c</a:t>
                </a:r>
                <a:r>
                  <a:rPr lang="pt-BR" b="0" baseline="0" dirty="0" smtClean="0"/>
                  <a:t>. A solução para o problema deve estar dentro do área do quadrado azul.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Os círculos representam os contornos da superfície de erro, com o erro mínimo ao centro.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Queremos encontrar um ponto, dentro do quadrado azul, que esteja o mais próximo do mínimo.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É facil ver que para uma posição arbitrária do mínimo e seus contornos, será comum que um canto do quadrado ser o ponto mais próximo do ponto de mínimo, só porque os cantos são pontiagudos.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E claro, os cantos são os pontos que exibem valor zero em alguma direção.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Fizemos o mesmo para a figura da direita, onde se utiliza a regularização L2, a qual representa um círculo ao invés de um quadrado.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Nesse caso é possível ver que, em geral, não existe motivo para a interseção ocorrer em um dos eixos.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r>
                  <a:rPr lang="pt-BR" b="0" baseline="0" dirty="0" smtClean="0"/>
                  <a:t>Portanto, a regularização L2 não tende a produzir pesos iguais a zero.</a:t>
                </a:r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0" baseline="0" dirty="0" smtClean="0"/>
              </a:p>
              <a:p>
                <a:pPr marL="171450" indent="-171450">
                  <a:buFont typeface="Arial" panose="020B0604020202020204" pitchFamily="34" charset="0"/>
                  <a:buChar char="•"/>
                </a:pPr>
                <a:endParaRPr lang="pt-BR" b="1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r>
                  <a:rPr lang="pt-BR" dirty="0" smtClean="0"/>
                  <a:t>Para mais informações, por favor, leia a seção 18.6.2 do livro do Peter Norvig.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1243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Uma solução intermediária entre ridge regression e LASSO é a elastic net,</a:t>
                </a:r>
                <a:r>
                  <a:rPr lang="pt-BR" baseline="0" dirty="0"/>
                  <a:t> </a:t>
                </a:r>
                <a:r>
                  <a:rPr lang="pt-BR" dirty="0"/>
                  <a:t>a qual faz uso de uma combinação entre as penalizações baseadas nas normas L1 e L2 do vetor de pesos.</a:t>
                </a:r>
              </a:p>
              <a:p>
                <a:endParaRPr lang="pt-BR" dirty="0"/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à Ridge regression, 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</a:t>
                </a:r>
                <a:r>
                  <a:rPr lang="pt-BR" baseline="0" dirty="0"/>
                  <a:t> </a:t>
                </a:r>
                <a:r>
                  <a:rPr lang="pt-BR" dirty="0"/>
                  <a:t>é equivalente à Regressão Lasso.</a:t>
                </a:r>
              </a:p>
              <a:p>
                <a:endParaRPr lang="pt-BR" dirty="0"/>
              </a:p>
              <a:p>
                <a:pPr marL="0" marR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1" dirty="0"/>
                  <a:t>Exemplo</a:t>
                </a:r>
                <a:r>
                  <a:rPr lang="pt-BR" dirty="0"/>
                  <a:t>: </a:t>
                </a:r>
                <a:r>
                  <a:rPr lang="pt-BR" dirty="0" smtClean="0">
                    <a:hlinkClick r:id="rId3"/>
                  </a:rPr>
                  <a:t>elastic_net_regression.ipynb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Uma solução intermediária entre ridge regression e LASSO é a elastic net,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a qual faz uso de uma combinação entre as penalizações baseadas nas normas L1 e L2 do vetor de pesos.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0, a Elastic-net é equivalente à Ridge regression, e quando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𝜅</a:t>
                </a:r>
                <a:r>
                  <a:rPr lang="pt-BR" dirty="0" smtClean="0"/>
                  <a:t> = 1, ela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é equivalente à Regressão Lasso.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268476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Então, quando você deve usar a regressão linear, Ridge, LASSO ou Elastic-Net? </a:t>
            </a:r>
          </a:p>
          <a:p>
            <a:endParaRPr lang="pt-BR" dirty="0" smtClean="0"/>
          </a:p>
          <a:p>
            <a:r>
              <a:rPr lang="pt-BR" dirty="0" smtClean="0"/>
              <a:t>Quase sempre é preferível ter pelo menos um pouco de regularização, então geralmente você deve evitar a regressão linear simples. Ridge é um bom começo, mas se você suspeitar que apenas alguns atributos são realmente úteis, você deve preferir LASSO ou Elastic-Net, pois eles tendem a reduzir os pesos dos atributos inúteis a zero. Em geral, o Elastic-Net é preferível ao LASSO, pois o LASSO pode se comportar de maneira errática quando o número de atributos é maior do que o número de exemplos de treinamento ou quando vários atributos</a:t>
            </a:r>
            <a:r>
              <a:rPr lang="pt-BR" baseline="0" dirty="0" smtClean="0"/>
              <a:t> </a:t>
            </a:r>
            <a:r>
              <a:rPr lang="pt-BR" dirty="0" smtClean="0"/>
              <a:t>são fortemente correlacionados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540693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Intuitivamente</a:t>
            </a:r>
            <a:r>
              <a:rPr lang="en-US" dirty="0"/>
              <a:t>, o </a:t>
            </a:r>
            <a:r>
              <a:rPr lang="en-US" dirty="0" err="1"/>
              <a:t>algoritmo</a:t>
            </a:r>
            <a:r>
              <a:rPr lang="en-US" dirty="0"/>
              <a:t> do </a:t>
            </a:r>
            <a:r>
              <a:rPr lang="en-US" dirty="0" err="1"/>
              <a:t>gradiente</a:t>
            </a:r>
            <a:r>
              <a:rPr lang="en-US" dirty="0"/>
              <a:t> </a:t>
            </a:r>
            <a:r>
              <a:rPr lang="en-US" dirty="0" err="1"/>
              <a:t>descendente</a:t>
            </a:r>
            <a:r>
              <a:rPr lang="en-US" dirty="0"/>
              <a:t> </a:t>
            </a:r>
            <a:r>
              <a:rPr lang="en-US" dirty="0" err="1"/>
              <a:t>tenderá</a:t>
            </a:r>
            <a:r>
              <a:rPr lang="en-US" dirty="0"/>
              <a:t> a </a:t>
            </a:r>
            <a:r>
              <a:rPr lang="en-US" dirty="0" err="1"/>
              <a:t>aprender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cada</a:t>
            </a:r>
            <a:r>
              <a:rPr lang="en-US" dirty="0"/>
              <a:t> </a:t>
            </a:r>
            <a:r>
              <a:rPr lang="en-US" dirty="0" err="1"/>
              <a:t>vez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</a:t>
            </a:r>
            <a:r>
              <a:rPr lang="en-US" dirty="0" err="1"/>
              <a:t>complexos</a:t>
            </a:r>
            <a:r>
              <a:rPr lang="en-US" dirty="0"/>
              <a:t> à </a:t>
            </a:r>
            <a:r>
              <a:rPr lang="en-US" dirty="0" err="1"/>
              <a:t>medida</a:t>
            </a:r>
            <a:r>
              <a:rPr lang="en-US" dirty="0"/>
              <a:t> que o </a:t>
            </a:r>
            <a:r>
              <a:rPr lang="en-US" dirty="0" err="1"/>
              <a:t>número</a:t>
            </a:r>
            <a:r>
              <a:rPr lang="en-US" dirty="0"/>
              <a:t> de </a:t>
            </a:r>
            <a:r>
              <a:rPr lang="en-US" dirty="0" err="1" smtClean="0"/>
              <a:t>iterações</a:t>
            </a:r>
            <a:r>
              <a:rPr lang="en-US" dirty="0" smtClean="0"/>
              <a:t> (</a:t>
            </a:r>
            <a:r>
              <a:rPr lang="en-US" dirty="0" err="1" smtClean="0"/>
              <a:t>ou</a:t>
            </a:r>
            <a:r>
              <a:rPr lang="en-US" dirty="0" smtClean="0"/>
              <a:t> </a:t>
            </a:r>
            <a:r>
              <a:rPr lang="en-US" dirty="0" err="1" smtClean="0"/>
              <a:t>épocas</a:t>
            </a:r>
            <a:r>
              <a:rPr lang="en-US" dirty="0" smtClean="0"/>
              <a:t>) </a:t>
            </a:r>
            <a:r>
              <a:rPr lang="en-US" dirty="0" err="1"/>
              <a:t>aumenta</a:t>
            </a:r>
            <a:r>
              <a:rPr lang="en-US" dirty="0"/>
              <a:t>. </a:t>
            </a:r>
            <a:r>
              <a:rPr lang="en-US" dirty="0" err="1"/>
              <a:t>Ao</a:t>
            </a:r>
            <a:r>
              <a:rPr lang="en-US" dirty="0"/>
              <a:t> </a:t>
            </a:r>
            <a:r>
              <a:rPr lang="en-US" dirty="0" err="1"/>
              <a:t>regularizar</a:t>
            </a:r>
            <a:r>
              <a:rPr lang="en-US" dirty="0"/>
              <a:t> no tempo, a </a:t>
            </a:r>
            <a:r>
              <a:rPr lang="en-US" dirty="0" err="1"/>
              <a:t>complexidade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ser </a:t>
            </a:r>
            <a:r>
              <a:rPr lang="en-US" dirty="0" err="1"/>
              <a:t>controlada</a:t>
            </a:r>
            <a:r>
              <a:rPr lang="en-US" dirty="0"/>
              <a:t>, </a:t>
            </a:r>
            <a:r>
              <a:rPr lang="en-US" dirty="0" err="1"/>
              <a:t>melhorando</a:t>
            </a:r>
            <a:r>
              <a:rPr lang="en-US" dirty="0"/>
              <a:t> </a:t>
            </a:r>
            <a:r>
              <a:rPr lang="en-US" dirty="0" err="1"/>
              <a:t>sua</a:t>
            </a:r>
            <a:r>
              <a:rPr lang="en-US" dirty="0"/>
              <a:t> </a:t>
            </a:r>
            <a:r>
              <a:rPr lang="en-US" dirty="0" err="1"/>
              <a:t>generalização</a:t>
            </a:r>
            <a:r>
              <a:rPr lang="en-US" dirty="0"/>
              <a:t>.</a:t>
            </a:r>
          </a:p>
          <a:p>
            <a:endParaRPr lang="en-US" dirty="0">
              <a:cs typeface="Calibri"/>
            </a:endParaRPr>
          </a:p>
          <a:p>
            <a:r>
              <a:rPr lang="en-US" dirty="0"/>
              <a:t>Na </a:t>
            </a:r>
            <a:r>
              <a:rPr lang="en-US" dirty="0" err="1"/>
              <a:t>prática</a:t>
            </a:r>
            <a:r>
              <a:rPr lang="en-US" dirty="0"/>
              <a:t>, o early stopping é implementado através do treinamento em um conjunto de treinamento e medindo a precisão em um conjunto de validação estatisticamente independente. O modelo é treinado até que o desempenho no conjunto de validação não melhore mais. O modelo é então testado em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9763878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 </a:t>
            </a:r>
            <a:r>
              <a:rPr lang="en-US" dirty="0" err="1"/>
              <a:t>prática</a:t>
            </a:r>
            <a:r>
              <a:rPr lang="en-US" dirty="0"/>
              <a:t>, o early stopping é </a:t>
            </a:r>
            <a:r>
              <a:rPr lang="en-US" dirty="0" err="1"/>
              <a:t>implementado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</a:t>
            </a:r>
            <a:r>
              <a:rPr lang="en-US" dirty="0" err="1"/>
              <a:t>treinamento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conjunto de </a:t>
            </a:r>
            <a:r>
              <a:rPr lang="en-US" dirty="0" err="1"/>
              <a:t>treinamento</a:t>
            </a:r>
            <a:r>
              <a:rPr lang="en-US" dirty="0"/>
              <a:t> e </a:t>
            </a:r>
            <a:r>
              <a:rPr lang="en-US" dirty="0" err="1"/>
              <a:t>medindo</a:t>
            </a:r>
            <a:r>
              <a:rPr lang="en-US" dirty="0"/>
              <a:t> a </a:t>
            </a:r>
            <a:r>
              <a:rPr lang="en-US" dirty="0" err="1"/>
              <a:t>precisão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conjunto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estatisticamente</a:t>
            </a:r>
            <a:r>
              <a:rPr lang="en-US" dirty="0"/>
              <a:t> </a:t>
            </a:r>
            <a:r>
              <a:rPr lang="en-US" dirty="0" err="1"/>
              <a:t>independente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treinado</a:t>
            </a:r>
            <a:r>
              <a:rPr lang="en-US" dirty="0"/>
              <a:t> </a:t>
            </a:r>
            <a:r>
              <a:rPr lang="en-US" dirty="0" err="1"/>
              <a:t>até</a:t>
            </a:r>
            <a:r>
              <a:rPr lang="en-US" dirty="0"/>
              <a:t> que </a:t>
            </a:r>
            <a:r>
              <a:rPr lang="en-US" dirty="0" err="1"/>
              <a:t>o</a:t>
            </a:r>
            <a:r>
              <a:rPr lang="en-US" dirty="0"/>
              <a:t> </a:t>
            </a:r>
            <a:r>
              <a:rPr lang="en-US" dirty="0" err="1"/>
              <a:t>desempenho</a:t>
            </a:r>
            <a:r>
              <a:rPr lang="en-US" dirty="0"/>
              <a:t> no conjunto de </a:t>
            </a:r>
            <a:r>
              <a:rPr lang="en-US" dirty="0" err="1"/>
              <a:t>validação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melhore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. O </a:t>
            </a:r>
            <a:r>
              <a:rPr lang="en-US" dirty="0" err="1"/>
              <a:t>modelo</a:t>
            </a:r>
            <a:r>
              <a:rPr lang="en-US" dirty="0"/>
              <a:t> é </a:t>
            </a:r>
            <a:r>
              <a:rPr lang="en-US" dirty="0" err="1"/>
              <a:t>então</a:t>
            </a:r>
            <a:r>
              <a:rPr lang="en-US" dirty="0"/>
              <a:t> </a:t>
            </a:r>
            <a:r>
              <a:rPr lang="en-US" dirty="0" err="1"/>
              <a:t>testado</a:t>
            </a:r>
            <a:r>
              <a:rPr lang="en-US" dirty="0"/>
              <a:t> </a:t>
            </a:r>
            <a:r>
              <a:rPr lang="en-US" dirty="0" err="1"/>
              <a:t>em</a:t>
            </a:r>
            <a:r>
              <a:rPr lang="en-US" dirty="0"/>
              <a:t> um conjunto de testes.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8776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 smtClean="0">
                <a:solidFill>
                  <a:srgbClr val="00B0F0"/>
                </a:solidFill>
              </a:rPr>
              <a:t>Exemplo</a:t>
            </a:r>
            <a:r>
              <a:rPr lang="pt-BR" dirty="0" smtClean="0">
                <a:solidFill>
                  <a:srgbClr val="00B0F0"/>
                </a:solidFill>
              </a:rPr>
              <a:t>: early_stoppingv3.ipynb</a:t>
            </a:r>
            <a:endParaRPr lang="pt-BR" dirty="0" smtClean="0"/>
          </a:p>
          <a:p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figura mostra um modelo complexo (um modelo de regressão polinomial de alto grau) sendo treinado usando</a:t>
            </a:r>
            <a:r>
              <a:rPr lang="pt-BR" baseline="0" dirty="0"/>
              <a:t> o gradiente descendente estocástico</a:t>
            </a:r>
            <a:r>
              <a:rPr lang="pt-BR" dirty="0"/>
              <a:t>. À medida que as épocas passam, o algoritmo aprende e seu erro quadrático médio no conjunto de treinamento diminui, juntamente com</a:t>
            </a:r>
            <a:r>
              <a:rPr lang="pt-BR" baseline="0" dirty="0"/>
              <a:t> o </a:t>
            </a:r>
            <a:r>
              <a:rPr lang="pt-BR" dirty="0"/>
              <a:t>erro de predição no conjunto de validação. No entanto, após algumas</a:t>
            </a:r>
            <a:r>
              <a:rPr lang="pt-BR" baseline="0" dirty="0"/>
              <a:t> épocas</a:t>
            </a:r>
            <a:r>
              <a:rPr lang="pt-BR" dirty="0"/>
              <a:t>, o erro de validação para de diminuir e começa a voltar a crescer. Isso indica que o modelo começou a sobreajustar os dados de treinamento. Com a parada antecipada, você apenas para de treinar assim que o erro de validação atinge o mínimo.</a:t>
            </a:r>
          </a:p>
          <a:p>
            <a:endParaRPr lang="pt-BR" dirty="0"/>
          </a:p>
          <a:p>
            <a:r>
              <a:rPr lang="pt-BR" b="1" dirty="0"/>
              <a:t>Dica</a:t>
            </a:r>
            <a:r>
              <a:rPr lang="pt-BR" dirty="0"/>
              <a:t>: Com</a:t>
            </a:r>
            <a:r>
              <a:rPr lang="pt-BR" baseline="0" dirty="0"/>
              <a:t> o gradiente descendente estocástico e o mini-batch</a:t>
            </a:r>
            <a:r>
              <a:rPr lang="pt-BR" dirty="0"/>
              <a:t>, as curvas de erro não são tão suaves e pode ser difícil saber se você atingiu o mínimo ou não. Uma solução é parar apenas depois que o erro de validação estiver acima do mínimo por algum tempo (quando você estiver confiante de que o modelo não ficará melhor) e reverta os pesos do modelo para o ponto em que o erro de validação atingiu o mínimo.</a:t>
            </a:r>
          </a:p>
          <a:p>
            <a:endParaRPr lang="pt-BR" dirty="0"/>
          </a:p>
          <a:p>
            <a:r>
              <a:rPr lang="pt-BR" b="1" dirty="0"/>
              <a:t>Exemplo</a:t>
            </a:r>
            <a:r>
              <a:rPr lang="pt-BR" dirty="0"/>
              <a:t>: </a:t>
            </a:r>
            <a:r>
              <a:rPr lang="pt-BR" dirty="0">
                <a:hlinkClick r:id="rId3"/>
              </a:rPr>
              <a:t>early_stoppingv2.ipynb</a:t>
            </a:r>
            <a:endParaRPr lang="pt-BR" dirty="0"/>
          </a:p>
          <a:p>
            <a:r>
              <a:rPr lang="pt-BR" b="1" dirty="0"/>
              <a:t>Link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>
                <a:hlinkClick r:id="rId3"/>
              </a:rPr>
              <a:t>https://colab.research.google.com/github/zz4fap/tp555-machine-learning/blob/master/exemplos/polynomial/regularization/early_stoppingv2.ipynb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05878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Anteriormente, nós vimos como realizar a seleção do modelo através da validação cruzada. Uma abordagem alternativa é a procura</a:t>
            </a:r>
            <a:r>
              <a:rPr lang="pt-BR" baseline="0" dirty="0"/>
              <a:t> por uma hipótese que minimize o erro e a complexidade da hipótese. </a:t>
            </a:r>
          </a:p>
          <a:p>
            <a:endParaRPr lang="pt-BR" baseline="0" dirty="0"/>
          </a:p>
          <a:p>
            <a:r>
              <a:rPr lang="pt-BR" b="0" i="0" baseline="0" dirty="0" smtClean="0"/>
              <a:t>A </a:t>
            </a:r>
            <a:r>
              <a:rPr lang="pt-BR" b="1" baseline="0" dirty="0" smtClean="0"/>
              <a:t>Regularização</a:t>
            </a:r>
            <a:r>
              <a:rPr lang="pt-BR" baseline="0" dirty="0" smtClean="0"/>
              <a:t> </a:t>
            </a:r>
            <a:r>
              <a:rPr lang="pt-BR" baseline="0" dirty="0"/>
              <a:t>penaliza explicitamente </a:t>
            </a:r>
            <a:r>
              <a:rPr lang="pt-BR" b="1" baseline="0" dirty="0"/>
              <a:t>hipóteses</a:t>
            </a:r>
            <a:r>
              <a:rPr lang="pt-BR" baseline="0" dirty="0"/>
              <a:t> complexas. Essa abordagem se chama </a:t>
            </a:r>
            <a:r>
              <a:rPr lang="pt-BR" b="1" baseline="0" dirty="0"/>
              <a:t>regularização</a:t>
            </a:r>
            <a:r>
              <a:rPr lang="pt-BR" baseline="0" dirty="0"/>
              <a:t> pois busca por  uma </a:t>
            </a:r>
            <a:r>
              <a:rPr lang="pt-BR" b="1" baseline="0" dirty="0"/>
              <a:t>hipótese</a:t>
            </a:r>
            <a:r>
              <a:rPr lang="pt-BR" baseline="0" dirty="0"/>
              <a:t> que seja mais </a:t>
            </a:r>
            <a:r>
              <a:rPr lang="pt-BR" b="1" baseline="0" dirty="0"/>
              <a:t>regular</a:t>
            </a:r>
            <a:r>
              <a:rPr lang="pt-BR" baseline="0" dirty="0"/>
              <a:t>, ou seja, menos complexa.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termo </a:t>
            </a:r>
            <a:r>
              <a:rPr lang="pt-BR" b="1" dirty="0"/>
              <a:t>regularização</a:t>
            </a:r>
            <a:r>
              <a:rPr lang="pt-BR" dirty="0"/>
              <a:t> refere-se a procedimentos que visam obter um modelo de aproximação bem-comportado através da incorporação de informações adicionais ao processo de treinamento do modelo, na forma de restrições de suavidade junto ao mapeamento, ou de penalizações proporcionais à norma do vetor de </a:t>
            </a:r>
            <a:r>
              <a:rPr lang="pt-BR" dirty="0" smtClean="0"/>
              <a:t>pesos.</a:t>
            </a:r>
            <a:endParaRPr lang="pt-BR" dirty="0"/>
          </a:p>
          <a:p>
            <a:endParaRPr lang="pt-BR" dirty="0"/>
          </a:p>
          <a:p>
            <a:r>
              <a:rPr lang="pt-BR" dirty="0"/>
              <a:t>As 3 técnicas mencionadas aqui, rigde regression, LASSO e elastic net, introduzem restrições ligadas a alguma norma do vetor de </a:t>
            </a:r>
            <a:r>
              <a:rPr lang="pt-BR" dirty="0" smtClean="0"/>
              <a:t>pesos,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b="0" i="0" baseline="0" dirty="0"/>
              <a:t> (redução, encolhimento</a:t>
            </a:r>
            <a:r>
              <a:rPr lang="pt-BR" b="0" i="0" baseline="0" dirty="0" smtClean="0"/>
              <a:t>).</a:t>
            </a:r>
          </a:p>
          <a:p>
            <a:endParaRPr lang="pt-BR" b="0" i="0" baseline="0" dirty="0" smtClean="0"/>
          </a:p>
          <a:p>
            <a:r>
              <a:rPr lang="pt-BR" b="0" i="0" baseline="0" dirty="0" smtClean="0"/>
              <a:t>Referência:</a:t>
            </a:r>
          </a:p>
          <a:p>
            <a:r>
              <a:rPr lang="pt-BR" dirty="0" smtClean="0"/>
              <a:t>https://dafriedman97.github.io/mlbook/content/c2/s1/regularized.html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98272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3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4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5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6"/>
                  </a:rPr>
                  <a:t>https://stackoverflow.com/questions/12578336/why-is-the-bias-term-not-regularized-in-ridge-regression</a:t>
                </a:r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Ridge Regression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é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conhecida</a:t>
                </a:r>
                <a:r>
                  <a:rPr lang="en-US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en-US" sz="1200" b="0" i="0" kern="1200" baseline="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como</a:t>
                </a:r>
                <a:r>
                  <a:rPr lang="en-US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 </a:t>
                </a:r>
                <a:r>
                  <a:rPr lang="en-US" sz="1200" b="0" i="1" kern="1200" dirty="0" err="1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Tikhonov</a:t>
                </a:r>
                <a:r>
                  <a:rPr lang="en-US" sz="1200" b="0" i="1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regularization</a:t>
                </a:r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Ao invés de minimizar apenas o erro quadrático médio, como fizemo</a:t>
                </a:r>
                <a:r>
                  <a:rPr lang="pt-BR" baseline="0" dirty="0"/>
                  <a:t>s antes</a:t>
                </a:r>
                <a:r>
                  <a:rPr lang="pt-BR" dirty="0"/>
                  <a:t>,</a:t>
                </a:r>
                <a:r>
                  <a:rPr lang="pt-BR" baseline="0" dirty="0"/>
                  <a:t> </a:t>
                </a:r>
                <a:r>
                  <a:rPr lang="pt-BR" dirty="0"/>
                  <a:t>agora há a introdução de </a:t>
                </a:r>
                <a:r>
                  <a:rPr lang="pt-BR" b="1" dirty="0"/>
                  <a:t>um termo de penalização </a:t>
                </a:r>
                <a:r>
                  <a:rPr lang="pt-BR" dirty="0"/>
                  <a:t>proporcional à norma Euclidiana (L2) do vetor de</a:t>
                </a:r>
                <a:r>
                  <a:rPr lang="pt-BR" baseline="0" dirty="0"/>
                  <a:t> pesos</a:t>
                </a:r>
                <a:r>
                  <a:rPr lang="pt-BR" baseline="0" dirty="0" smtClean="0"/>
                  <a:t>.</a:t>
                </a:r>
              </a:p>
              <a:p>
                <a:endParaRPr lang="pt-BR" baseline="0" dirty="0" smtClean="0"/>
              </a:p>
              <a:p>
                <a:r>
                  <a:rPr lang="pt-BR" baseline="0" dirty="0" smtClean="0"/>
                  <a:t>O parâmetro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 é também conhecido como parâmetro de complexidade e controla a quantidade de redução/encolhimento dos pesos: quanto maior o valor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baseline="0" dirty="0" smtClean="0"/>
                  <a:t>, maior a quantidade de redução/encolhimento.</a:t>
                </a:r>
              </a:p>
              <a:p>
                <a:endParaRPr lang="pt-BR" b="1" baseline="0" dirty="0" smtClean="0"/>
              </a:p>
              <a:p>
                <a:r>
                  <a:rPr lang="pt-BR" b="1" baseline="0" dirty="0" smtClean="0"/>
                  <a:t>Norma </a:t>
                </a:r>
                <a:r>
                  <a:rPr lang="pt-BR" b="1" baseline="0" dirty="0"/>
                  <a:t>Euclidiana</a:t>
                </a:r>
                <a:r>
                  <a:rPr lang="pt-BR" baseline="0" dirty="0"/>
                  <a:t>: </a:t>
                </a:r>
                <a:r>
                  <a:rPr lang="pt-BR" dirty="0">
                    <a:hlinkClick r:id="rId7"/>
                  </a:rPr>
                  <a:t>https://en.wikipedia.org/wiki/Norm_(mathematics)#Euclidean_norm</a:t>
                </a:r>
                <a:endParaRPr lang="pt-BR" baseline="0" dirty="0"/>
              </a:p>
              <a:p>
                <a:endParaRPr lang="pt-BR" baseline="0" dirty="0"/>
              </a:p>
              <a:p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força o algoritmo de aprendizado a não apenas ajustar os pesos, mas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também,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manté-los</a:t>
                </a:r>
                <a:r>
                  <a:rPr lang="pt-BR" sz="1200" b="0" i="0" kern="1200" baseline="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</a:t>
                </a:r>
                <a:r>
                  <a:rPr lang="pt-BR" sz="1200" b="0" i="0" kern="1200" dirty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menor possível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.</a:t>
                </a:r>
              </a:p>
              <a:p>
                <a:endParaRPr lang="pt-BR" sz="1200" b="0" i="0" kern="1200" dirty="0" smtClean="0">
                  <a:solidFill>
                    <a:schemeClr val="tx1"/>
                  </a:solidFill>
                  <a:effectLst/>
                  <a:latin typeface="+mn-lt"/>
                  <a:ea typeface="+mn-ea"/>
                  <a:cs typeface="+mn-cs"/>
                </a:endParaRPr>
              </a:p>
              <a:p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A regularização é baseada na ideia de que o sobreajuste é causado pelo fato dos </a:t>
                </a:r>
                <a:r>
                  <a:rPr lang="pt-BR" sz="1200" b="1" i="1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pesos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(a1 até aK)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serem "excessivamente específicos", ou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seja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, que seus valores sejam grandes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demais. 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O bias, a0, meramente compensa (desloca) a relação entre y e a1*x1+a2*x2+...+aK*xK e sua escala, portanto, é muito menos importante para o problema de regularização. Além disso, no caso de uma grande compensação (deslocamento/offset/bias) ser necessária por qualquer motivo, regularizar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o bias (a0)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impedirá o modelo</a:t>
                </a:r>
                <a:r>
                  <a:rPr lang="pt-BR" sz="1200" b="0" i="0" kern="1200" baseline="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de</a:t>
                </a:r>
                <a:r>
                  <a:rPr lang="pt-BR" sz="1200" b="0" i="0" kern="1200" dirty="0" smtClean="0">
                    <a:solidFill>
                      <a:schemeClr val="tx1"/>
                    </a:solidFill>
                    <a:effectLst/>
                    <a:latin typeface="+mn-lt"/>
                    <a:ea typeface="+mn-ea"/>
                    <a:cs typeface="+mn-cs"/>
                  </a:rPr>
                  <a:t> encontrar a relação correta.</a:t>
                </a:r>
              </a:p>
              <a:p>
                <a:endParaRPr lang="pt-BR" dirty="0"/>
              </a:p>
              <a:p>
                <a:r>
                  <a:rPr lang="pt-BR" b="1" dirty="0"/>
                  <a:t>Referencias com explicações</a:t>
                </a:r>
                <a:r>
                  <a:rPr lang="pt-BR" b="1" baseline="0" dirty="0"/>
                  <a:t> sobre o motivo de a0 não ser considerado no termo de penalização</a:t>
                </a:r>
                <a:r>
                  <a:rPr lang="pt-BR" baseline="0" dirty="0"/>
                  <a:t>:</a:t>
                </a:r>
                <a:endParaRPr lang="pt-BR" dirty="0"/>
              </a:p>
              <a:p>
                <a:r>
                  <a:rPr lang="pt-BR" dirty="0">
                    <a:hlinkClick r:id="rId8"/>
                  </a:rPr>
                  <a:t>https://stats.stackexchange.com/questions/86991/reason-for-not-shrinking-the-bias-intercept-term-in-regression</a:t>
                </a:r>
                <a:endParaRPr lang="pt-BR" dirty="0"/>
              </a:p>
              <a:p>
                <a:r>
                  <a:rPr lang="pt-BR" dirty="0">
                    <a:hlinkClick r:id="rId9"/>
                  </a:rPr>
                  <a:t>https://stackoverflow.com/questions/54017246/why-is-theta0-skipped-while-performing-regulariztion-on-regression</a:t>
                </a:r>
                <a:endParaRPr lang="pt-BR" dirty="0"/>
              </a:p>
              <a:p>
                <a:r>
                  <a:rPr lang="pt-BR" dirty="0">
                    <a:hlinkClick r:id="rId10"/>
                  </a:rPr>
                  <a:t>https://stackoverflow.com/questions/12578336/why-is-the-bias-term-not-regularized-in-ridge-regression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97438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s.a. = sujeito 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557934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111484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Referências</a:t>
            </a:r>
            <a:r>
              <a:rPr lang="pt-BR" dirty="0" smtClean="0"/>
              <a:t>:</a:t>
            </a:r>
          </a:p>
          <a:p>
            <a:endParaRPr lang="pt-BR" dirty="0" smtClean="0"/>
          </a:p>
          <a:p>
            <a:r>
              <a:rPr lang="pt-BR" dirty="0" smtClean="0"/>
              <a:t>[1] https://xavierbourretsicotte.github.io/intro_ridge.html</a:t>
            </a:r>
          </a:p>
          <a:p>
            <a:r>
              <a:rPr lang="pt-BR" dirty="0" smtClean="0"/>
              <a:t>[2] https://courses.cs.washington.edu/courses/cse446/17wi/slides/ridgeregression-annotated.pdf</a:t>
            </a:r>
          </a:p>
          <a:p>
            <a:r>
              <a:rPr lang="pt-BR" dirty="0" smtClean="0"/>
              <a:t>[3] https://www.kaggle.com/residentmario/ridge-regression-cost-function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987656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/>
              <a:t>Exemplo</a:t>
            </a:r>
            <a:r>
              <a:rPr lang="pt-BR" dirty="0"/>
              <a:t>: ridge_regression.ipynb</a:t>
            </a:r>
          </a:p>
          <a:p>
            <a:endParaRPr lang="pt-BR" dirty="0"/>
          </a:p>
          <a:p>
            <a:r>
              <a:rPr lang="pt-BR" dirty="0"/>
              <a:t>É importante escalonar os dados (por exemplo, usando a classe StandardScaler) antes de executar a regressão de Ridge, pois ela</a:t>
            </a:r>
            <a:r>
              <a:rPr lang="pt-BR" baseline="0" dirty="0"/>
              <a:t> é</a:t>
            </a:r>
            <a:r>
              <a:rPr lang="pt-BR" dirty="0"/>
              <a:t> sensível à escala dos atributos. Isso é verdade para a maioria dos modelos regularizados.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8778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/>
              </a:p>
              <a:p>
                <a:r>
                  <a:rPr lang="pt-BR" dirty="0"/>
                  <a:t>Observe como o aumento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</a:t>
                </a:r>
                <a:r>
                  <a:rPr lang="pt-BR" baseline="0" dirty="0"/>
                  <a:t> complexas</a:t>
                </a:r>
                <a:r>
                  <a:rPr lang="pt-BR" dirty="0"/>
                  <a:t>); isso reduz a variância do modelo, mas aumenta seu bias.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Se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for muito grande, todos os pesos acabarão muito próximos de zero e o resultado será uma linha plana que passa pela média dos dados de treinamento.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Observe como o aumento de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𝜆</a:t>
                </a:r>
                <a:r>
                  <a:rPr lang="pt-BR" dirty="0" smtClean="0"/>
                  <a:t> leva a hipóteses mais planas (ou seja, menos extremas, menos</a:t>
                </a:r>
                <a:r>
                  <a:rPr lang="pt-BR" baseline="0" dirty="0" smtClean="0"/>
                  <a:t> complexas</a:t>
                </a:r>
                <a:r>
                  <a:rPr lang="pt-BR" dirty="0" smtClean="0"/>
                  <a:t>); isso reduz a variância do modelo, mas aumenta seu bias.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96818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Perceba mais uma vez que o peso a0 não participa da norma envolvida na penalização. Na realidade, a solução para a0 é o próprio valor médio da saída desejada.</a:t>
            </a:r>
          </a:p>
          <a:p>
            <a:endParaRPr lang="pt-BR" dirty="0"/>
          </a:p>
          <a:p>
            <a:r>
              <a:rPr lang="pt-BR" dirty="0"/>
              <a:t>Uma característica importante da regressão</a:t>
            </a:r>
            <a:r>
              <a:rPr lang="pt-BR" baseline="0" dirty="0"/>
              <a:t> LASSO </a:t>
            </a:r>
            <a:r>
              <a:rPr lang="pt-BR" dirty="0"/>
              <a:t>é que ela tende a eliminar completamente os pesos dos atributos menos importantes (ou seja, defini-los como zero).</a:t>
            </a:r>
          </a:p>
          <a:p>
            <a:endParaRPr lang="pt-BR" dirty="0"/>
          </a:p>
          <a:p>
            <a:r>
              <a:rPr lang="pt-BR" dirty="0"/>
              <a:t>A</a:t>
            </a:r>
            <a:r>
              <a:rPr lang="pt-BR" baseline="0" dirty="0"/>
              <a:t> norma do vetor de pesos é diferenciável em qualquer ponto, exceto no ponto ai = 0 (i=1,...,K), onde ela faz uma curva acentuada ao cruzar o eixo y</a:t>
            </a:r>
            <a:r>
              <a:rPr lang="pt-BR" baseline="0" dirty="0" smtClean="0"/>
              <a:t>.</a:t>
            </a:r>
          </a:p>
          <a:p>
            <a:endParaRPr lang="pt-BR" baseline="0" dirty="0" smtClean="0"/>
          </a:p>
          <a:p>
            <a:r>
              <a:rPr lang="pt-BR" b="1" baseline="0" dirty="0" smtClean="0"/>
              <a:t>IMPORTANTE</a:t>
            </a:r>
          </a:p>
          <a:p>
            <a:r>
              <a:rPr lang="pt-BR" dirty="0" smtClean="0"/>
              <a:t>Conforme mencionado na documentação do Scikit-Learn, a classe LASSO não é recomendada para uso com alfa = 0. Nesses casos, a classe LinearRegression deve ser usada.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5294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28/05/2021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olab.research.google.com/github/zz4fap/tp555-machine-learning/blob/master/exemplos/polynomial/regularization/lasso_regression.ipynb" TargetMode="External"/><Relationship Id="rId5" Type="http://schemas.openxmlformats.org/officeDocument/2006/relationships/image" Target="../media/image115.png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7" Type="http://schemas.openxmlformats.org/officeDocument/2006/relationships/image" Target="../media/image56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6.png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jpeg"/><Relationship Id="rId7" Type="http://schemas.openxmlformats.org/officeDocument/2006/relationships/image" Target="../media/image23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openxmlformats.org/officeDocument/2006/relationships/image" Target="../media/image21.jpeg"/><Relationship Id="rId4" Type="http://schemas.openxmlformats.org/officeDocument/2006/relationships/image" Target="../media/image2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hyperlink" Target="https://colab.research.google.com/github/zz4fap/tp555-machine-learning/blob/master/exemplos/polynomial/regularization/ridge_regression.ipynb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5.png"/><Relationship Id="rId7" Type="http://schemas.openxmlformats.org/officeDocument/2006/relationships/image" Target="../media/image7.png"/><Relationship Id="rId12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2.png"/><Relationship Id="rId11" Type="http://schemas.openxmlformats.org/officeDocument/2006/relationships/image" Target="../media/image9.png"/><Relationship Id="rId5" Type="http://schemas.openxmlformats.org/officeDocument/2006/relationships/image" Target="../media/image403.png"/><Relationship Id="rId10" Type="http://schemas.openxmlformats.org/officeDocument/2006/relationships/image" Target="../media/image44.png"/><Relationship Id="rId4" Type="http://schemas.openxmlformats.org/officeDocument/2006/relationships/image" Target="../media/image6.png"/><Relationship Id="rId9" Type="http://schemas.openxmlformats.org/officeDocument/2006/relationships/image" Target="../media/image4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579120"/>
            <a:ext cx="9144000" cy="2817309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T319 </a:t>
            </a:r>
            <a:r>
              <a:rPr lang="pt-BR" sz="5400" dirty="0"/>
              <a:t>- Introdução ao Aprendizado de </a:t>
            </a:r>
            <a:r>
              <a:rPr lang="pt-BR" sz="5400" dirty="0" smtClean="0"/>
              <a:t>Máquina: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 smtClean="0"/>
              <a:t>Regressão Linear (Parte VI)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=""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=""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=""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regression: Exemplo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19" t="10904" r="9338" b="4344"/>
          <a:stretch/>
        </p:blipFill>
        <p:spPr>
          <a:xfrm>
            <a:off x="7558465" y="1690688"/>
            <a:ext cx="3795335" cy="36576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5" t="10904" r="9338" b="4699"/>
          <a:stretch/>
        </p:blipFill>
        <p:spPr>
          <a:xfrm>
            <a:off x="838200" y="1690688"/>
            <a:ext cx="3852154" cy="365263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5343327"/>
            <a:ext cx="385215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Evolução dos pesos em função do fator de regularização.</a:t>
            </a:r>
          </a:p>
        </p:txBody>
      </p:sp>
      <p:sp>
        <p:nvSpPr>
          <p:cNvPr id="10" name="Rectangle 9"/>
          <p:cNvSpPr/>
          <p:nvPr/>
        </p:nvSpPr>
        <p:spPr>
          <a:xfrm>
            <a:off x="7558465" y="5348288"/>
            <a:ext cx="379533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400" dirty="0"/>
              <a:t>Evolução da norma do vetor de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5996066"/>
                <a:ext cx="11139437" cy="731304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os pesos diminuem e consequentemente a norma do vetor de pesos.</a:t>
                </a:r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5996066"/>
                <a:ext cx="11139437" cy="731304"/>
              </a:xfrm>
              <a:blipFill rotWithShape="0">
                <a:blip r:embed="rId4"/>
                <a:stretch>
                  <a:fillRect l="-821" t="-17500" b="-2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328736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08961" cy="435133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Diferentemente da regressão de Ridge, a </a:t>
                </a:r>
                <a:r>
                  <a:rPr lang="pt-BR" b="1" i="1" dirty="0"/>
                  <a:t>regressão LASSO </a:t>
                </a:r>
                <a:r>
                  <a:rPr lang="pt-BR" dirty="0"/>
                  <a:t>(Least Absolute Shrinkage and Selection Operator) adiciona à função de erro um termo de penalização proporcional à </a:t>
                </a:r>
                <a:r>
                  <a:rPr lang="pt-BR" b="1" dirty="0"/>
                  <a:t>norma (L1) </a:t>
                </a:r>
                <a:r>
                  <a:rPr lang="pt-BR" dirty="0"/>
                  <a:t>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pt-BR" b="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</m:oMath>
                </a14:m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≥0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fator de regularização</a:t>
                </a:r>
                <a:r>
                  <a:rPr lang="pt-BR" dirty="0" smtClean="0"/>
                  <a:t>.</a:t>
                </a:r>
              </a:p>
              <a:p>
                <a:pPr marL="0" indent="0">
                  <a:buNone/>
                </a:pPr>
                <a:r>
                  <a:rPr lang="pt-BR" dirty="0" smtClean="0"/>
                  <a:t>Também podemos </a:t>
                </a:r>
                <a:r>
                  <a:rPr lang="pt-BR" dirty="0"/>
                  <a:t>re-escrever o problema de regularização acima como um problema de otimização 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.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endParaRPr lang="pt-BR" b="1" i="1" dirty="0"/>
              </a:p>
              <a:p>
                <a:pPr marL="0" indent="0">
                  <a:buNone/>
                </a:pPr>
                <a:r>
                  <a:rPr lang="pt-BR" b="1" dirty="0"/>
                  <a:t>OBS</a:t>
                </a:r>
                <a:r>
                  <a:rPr lang="pt-BR" dirty="0"/>
                  <a:t>: Assim como na regressão de Ridge,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também não faz parte do cálculo da norma.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08961" cy="4351338"/>
              </a:xfrm>
              <a:blipFill rotWithShape="0">
                <a:blip r:embed="rId3"/>
                <a:stretch>
                  <a:fillRect l="-878" t="-2661" r="-55" b="-7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117257" y="2739862"/>
            <a:ext cx="832944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0039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4105"/>
            <a:ext cx="10515600" cy="725121"/>
          </a:xfrm>
        </p:spPr>
        <p:txBody>
          <a:bodyPr/>
          <a:lstStyle/>
          <a:p>
            <a:r>
              <a:rPr lang="pt-BR" dirty="0"/>
              <a:t>LASSO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090246"/>
                <a:ext cx="11136086" cy="29952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A regularização com </a:t>
                </a:r>
                <a:r>
                  <a:rPr lang="pt-BR" b="1" i="1" dirty="0" smtClean="0"/>
                  <a:t>norma L1 </a:t>
                </a:r>
                <a:r>
                  <a:rPr lang="pt-BR" dirty="0" smtClean="0"/>
                  <a:t>tem como vantagem a produção de </a:t>
                </a:r>
                <a:r>
                  <a:rPr lang="pt-BR" b="1" i="1" dirty="0" smtClean="0"/>
                  <a:t>modelos esparsos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Ou seja, a </a:t>
                </a:r>
                <a:r>
                  <a:rPr lang="pt-BR" b="1" dirty="0"/>
                  <a:t>vantagem</a:t>
                </a:r>
                <a:r>
                  <a:rPr lang="pt-BR" dirty="0"/>
                  <a:t> da regressão LASSO está no fato de que vários elementos do vetor </a:t>
                </a:r>
                <a:r>
                  <a:rPr lang="pt-BR" dirty="0" smtClean="0"/>
                  <a:t>de pesos </a:t>
                </a:r>
                <a:r>
                  <a:rPr lang="pt-BR" dirty="0"/>
                  <a:t>acabam sendo </a:t>
                </a:r>
                <a:r>
                  <a:rPr lang="pt-BR" b="1" i="1" dirty="0" smtClean="0"/>
                  <a:t>anulados</a:t>
                </a:r>
                <a:r>
                  <a:rPr lang="pt-BR" dirty="0" smtClean="0"/>
                  <a:t>, mostrando efetivamente que os pesos correspondentes são irrelevantes. </a:t>
                </a:r>
              </a:p>
              <a:p>
                <a:r>
                  <a:rPr lang="pt-BR" dirty="0" smtClean="0"/>
                  <a:t>Isso </a:t>
                </a:r>
                <a:r>
                  <a:rPr lang="pt-BR" dirty="0"/>
                  <a:t>sugere a ocorrência implícita de um processo de </a:t>
                </a:r>
                <a:r>
                  <a:rPr lang="pt-BR" b="1" i="1" dirty="0"/>
                  <a:t>seleção de variáveis</a:t>
                </a:r>
                <a:r>
                  <a:rPr lang="pt-BR" dirty="0"/>
                  <a:t>, e leva a </a:t>
                </a:r>
                <a:r>
                  <a:rPr lang="pt-BR" b="1" i="1" dirty="0"/>
                  <a:t>modelos</a:t>
                </a:r>
                <a:r>
                  <a:rPr lang="pt-BR" dirty="0"/>
                  <a:t> </a:t>
                </a:r>
                <a:r>
                  <a:rPr lang="pt-BR" dirty="0" smtClean="0"/>
                  <a:t>mais </a:t>
                </a:r>
                <a:r>
                  <a:rPr lang="pt-BR" b="1" i="1" dirty="0"/>
                  <a:t>regulares</a:t>
                </a:r>
                <a:r>
                  <a:rPr lang="pt-BR" dirty="0"/>
                  <a:t>, ou seja, </a:t>
                </a:r>
                <a:r>
                  <a:rPr lang="pt-BR" b="1" i="1" dirty="0"/>
                  <a:t>menos complexos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Desvantagem</a:t>
                </a:r>
                <a:r>
                  <a:rPr lang="pt-BR" dirty="0"/>
                  <a:t>: como a </a:t>
                </a:r>
                <a:r>
                  <a:rPr lang="pt-BR" b="1" i="1" dirty="0"/>
                  <a:t>norma</a:t>
                </a:r>
                <a:r>
                  <a:rPr lang="pt-BR" dirty="0"/>
                  <a:t> não possui derivada no ponto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 ∀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 problema da minimização não possui solução em forma fechada.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090246"/>
                <a:ext cx="11136086" cy="2995263"/>
              </a:xfrm>
              <a:blipFill rotWithShape="0">
                <a:blip r:embed="rId3"/>
                <a:stretch>
                  <a:fillRect l="-876" t="-5092" b="-5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3" t="9762" r="6666" b="3095"/>
          <a:stretch/>
        </p:blipFill>
        <p:spPr>
          <a:xfrm>
            <a:off x="838200" y="4085509"/>
            <a:ext cx="2939143" cy="2772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4463144" y="4527008"/>
                <a:ext cx="7097486" cy="193899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sz="2400" dirty="0"/>
                  <a:t>Por exemplo, na figura ao lado foi utilizado um polinômio de ordem 10, onde a linha em vermelho, com 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sz="2400" dirty="0"/>
                  <a:t> = 0.0315, parece quase linear pois todos os pesos dos atributos de grau mais alto do polinômio são iguais a zero. </a:t>
                </a:r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3144" y="4527008"/>
                <a:ext cx="7097486" cy="1938992"/>
              </a:xfrm>
              <a:prstGeom prst="rect">
                <a:avLst/>
              </a:prstGeom>
              <a:blipFill rotWithShape="0">
                <a:blip r:embed="rId5"/>
                <a:stretch>
                  <a:fillRect l="-1289" t="-2516" r="-773" b="-62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/>
          <p:cNvSpPr/>
          <p:nvPr/>
        </p:nvSpPr>
        <p:spPr>
          <a:xfrm>
            <a:off x="8409844" y="6281334"/>
            <a:ext cx="323152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6"/>
              </a:rPr>
              <a:t>Exemplo: lasso_regression.ipynb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49169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78860"/>
            <a:ext cx="10515600" cy="808067"/>
          </a:xfrm>
        </p:spPr>
        <p:txBody>
          <a:bodyPr/>
          <a:lstStyle/>
          <a:p>
            <a:r>
              <a:rPr lang="pt-BR" dirty="0" smtClean="0"/>
              <a:t>LASSO regression com 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2204"/>
                <a:ext cx="11142306" cy="5615795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)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)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pt-BR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sign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dirty="0" smtClean="0"/>
                  <a:t>) ,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=1,...,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nl-BE" dirty="0"/>
                  <a:t> ,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𝜱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sign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nor/>
                        </m:rPr>
                        <a:rPr lang="pt-BR" dirty="0"/>
                        <m:t>,</m:t>
                      </m:r>
                      <m:r>
                        <m:rPr>
                          <m:nor/>
                        </m:rPr>
                        <a:rPr lang="pt-BR" b="0" i="0" dirty="0" smtClean="0"/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matriz de identidade de tamanho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onde o </a:t>
                </a:r>
                <a:r>
                  <a:rPr lang="pt-BR" dirty="0"/>
                  <a:t>primeiro elemento é </a:t>
                </a:r>
                <a:r>
                  <a:rPr lang="pt-BR" dirty="0" smtClean="0"/>
                  <a:t>feito igual a </a:t>
                </a:r>
                <a:r>
                  <a:rPr lang="pt-BR" dirty="0"/>
                  <a:t>0 e a </a:t>
                </a:r>
                <a:r>
                  <a:rPr lang="pt-BR" dirty="0" smtClean="0"/>
                  <a:t>função sign ou </a:t>
                </a:r>
                <a:r>
                  <a:rPr lang="pt-BR" dirty="0"/>
                  <a:t>função de signum </a:t>
                </a:r>
                <a:r>
                  <a:rPr lang="pt-BR" dirty="0" smtClean="0"/>
                  <a:t>é </a:t>
                </a:r>
                <a:r>
                  <a:rPr lang="pt-BR" dirty="0"/>
                  <a:t>uma função matemática ímpar que extrai o sinal de um número real.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=</a:t>
                </a:r>
                <a:r>
                  <a:rPr lang="pt-B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num>
                          <m:den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sign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  <m:r>
                          <m:rPr>
                            <m:nor/>
                          </m:rPr>
                          <a:rPr lang="pt-BR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m:rPr>
                        <m:nor/>
                      </m:rPr>
                      <a:rPr lang="pt-BR" dirty="0"/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4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2204"/>
                <a:ext cx="11142306" cy="5615795"/>
              </a:xfrm>
              <a:blipFill rotWithShape="0">
                <a:blip r:embed="rId3"/>
                <a:stretch>
                  <a:fillRect l="-9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4/4f/Signum_function.svg/300px-Signum_function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550" y="3502725"/>
            <a:ext cx="1788124" cy="14364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16457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Vantagem do LASSO sobre Ridge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79989" cy="4730450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vantagem do LASSO sobre a regressão Ridge está na forma de diamante/losango </a:t>
            </a:r>
            <a:r>
              <a:rPr lang="pt-BR" dirty="0" smtClean="0"/>
              <a:t>da </a:t>
            </a:r>
            <a:r>
              <a:rPr lang="pt-BR" b="1" i="1" dirty="0" smtClean="0"/>
              <a:t>região de factibilidade </a:t>
            </a:r>
            <a:r>
              <a:rPr lang="pt-BR" dirty="0" smtClean="0"/>
              <a:t>criada pela </a:t>
            </a:r>
            <a:r>
              <a:rPr lang="pt-BR" dirty="0"/>
              <a:t>penalidade da norma L1, o que leva à eliminação de alguns dos pesos (i.e., </a:t>
            </a:r>
            <a:r>
              <a:rPr lang="pt-BR" dirty="0" smtClean="0"/>
              <a:t>os pesos </a:t>
            </a:r>
            <a:r>
              <a:rPr lang="pt-BR" dirty="0"/>
              <a:t>são zerados) rapidamente. </a:t>
            </a:r>
          </a:p>
          <a:p>
            <a:r>
              <a:rPr lang="pt-BR" dirty="0"/>
              <a:t>Isso significa que a regressão LASSO realiza a </a:t>
            </a:r>
            <a:r>
              <a:rPr lang="pt-BR" b="1" i="1" dirty="0"/>
              <a:t>seleção automática </a:t>
            </a:r>
            <a:r>
              <a:rPr lang="pt-BR" dirty="0"/>
              <a:t>de atributos, </a:t>
            </a:r>
            <a:r>
              <a:rPr lang="pt-BR" dirty="0" smtClean="0"/>
              <a:t>enquanto </a:t>
            </a:r>
            <a:r>
              <a:rPr lang="pt-BR" dirty="0"/>
              <a:t>a regressão Ridge não </a:t>
            </a:r>
            <a:r>
              <a:rPr lang="pt-BR" dirty="0" smtClean="0"/>
              <a:t>apresenta esta característica. </a:t>
            </a:r>
            <a:endParaRPr lang="pt-BR" dirty="0"/>
          </a:p>
          <a:p>
            <a:r>
              <a:rPr lang="pt-BR" dirty="0" smtClean="0"/>
              <a:t>Podemos </a:t>
            </a:r>
            <a:r>
              <a:rPr lang="pt-BR" dirty="0"/>
              <a:t>também</a:t>
            </a:r>
            <a:r>
              <a:rPr lang="pt-BR" dirty="0" smtClean="0"/>
              <a:t> </a:t>
            </a:r>
            <a:r>
              <a:rPr lang="pt-BR" dirty="0"/>
              <a:t>entender a diferença entre a </a:t>
            </a:r>
            <a:r>
              <a:rPr lang="pt-BR" dirty="0" smtClean="0"/>
              <a:t>regressões de Ridge </a:t>
            </a:r>
            <a:r>
              <a:rPr lang="pt-BR" dirty="0"/>
              <a:t>e LASSO ao compreender que, a </a:t>
            </a:r>
            <a:r>
              <a:rPr lang="pt-BR" dirty="0" smtClean="0"/>
              <a:t>penalização </a:t>
            </a:r>
            <a:r>
              <a:rPr lang="pt-BR" dirty="0"/>
              <a:t>L2 usada na </a:t>
            </a:r>
            <a:r>
              <a:rPr lang="pt-BR" dirty="0" smtClean="0"/>
              <a:t>regressão de Ridge </a:t>
            </a:r>
            <a:r>
              <a:rPr lang="pt-BR" dirty="0"/>
              <a:t>penaliza fortemente pesos grandes, mas quase não </a:t>
            </a:r>
            <a:r>
              <a:rPr lang="pt-BR" dirty="0" smtClean="0"/>
              <a:t>penaliza pesos </a:t>
            </a:r>
            <a:r>
              <a:rPr lang="pt-BR" dirty="0"/>
              <a:t>pequenos (devido ao quadrado na norma L2), enquanto a penalização L1 usada </a:t>
            </a:r>
            <a:r>
              <a:rPr lang="pt-BR" dirty="0" smtClean="0"/>
              <a:t>na regressão </a:t>
            </a:r>
            <a:r>
              <a:rPr lang="pt-BR" dirty="0"/>
              <a:t>LASSO penaliza apropriadamente até mesmo pesos pequenos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3796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83575"/>
            <a:ext cx="10515600" cy="729157"/>
          </a:xfrm>
        </p:spPr>
        <p:txBody>
          <a:bodyPr/>
          <a:lstStyle/>
          <a:p>
            <a:r>
              <a:rPr lang="pt-BR" dirty="0"/>
              <a:t>Interpretação geométrica: LASSO vs. Ridge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07" y="762857"/>
            <a:ext cx="2818638" cy="26504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4615" y="760567"/>
            <a:ext cx="2784967" cy="26527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5513" y="3517397"/>
                <a:ext cx="11471563" cy="32990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Por que a regressão LASSO tem maior probabilidade de apresentar pesos iguais a zero?</a:t>
                </a:r>
              </a:p>
              <a:p>
                <a:r>
                  <a:rPr lang="pt-BR" dirty="0"/>
                  <a:t>Na figura, temos as curvas de nível da função de erro de um problema de regressão linear, bem como as regiões do </a:t>
                </a:r>
                <a:r>
                  <a:rPr lang="pt-BR" b="1" i="1" dirty="0"/>
                  <a:t>espaço </a:t>
                </a:r>
                <a:r>
                  <a:rPr lang="pt-BR" b="1" i="1" dirty="0" smtClean="0"/>
                  <a:t>de hipóteses </a:t>
                </a:r>
                <a:r>
                  <a:rPr lang="pt-BR" dirty="0" smtClean="0"/>
                  <a:t>em </a:t>
                </a:r>
                <a:r>
                  <a:rPr lang="pt-BR" dirty="0"/>
                  <a:t>que as restrições L2 (direita) e L1 (esquerda) são válidas, considerando o caso em que dois pesos estão sujeitos à regularização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).</a:t>
                </a:r>
              </a:p>
              <a:p>
                <a:r>
                  <a:rPr lang="pt-BR" dirty="0"/>
                  <a:t>A solução para ambos os métodos corresponde ao primeiro ponto em que as curvas de nível do erro interceptam a </a:t>
                </a:r>
                <a:r>
                  <a:rPr lang="pt-BR" b="1" i="1" dirty="0"/>
                  <a:t>região de factibilidade</a:t>
                </a:r>
                <a:r>
                  <a:rPr lang="pt-BR" dirty="0"/>
                  <a:t> (área em azul) das restrições. </a:t>
                </a:r>
              </a:p>
              <a:p>
                <a:r>
                  <a:rPr lang="pt-BR" dirty="0"/>
                  <a:t>A existência de </a:t>
                </a:r>
                <a:r>
                  <a:rPr lang="pt-BR" b="1" i="1" dirty="0"/>
                  <a:t>cantos</a:t>
                </a:r>
                <a:r>
                  <a:rPr lang="pt-BR" dirty="0"/>
                  <a:t> </a:t>
                </a:r>
                <a:r>
                  <a:rPr lang="pt-BR" dirty="0" smtClean="0"/>
                  <a:t>na </a:t>
                </a:r>
                <a:r>
                  <a:rPr lang="pt-BR" dirty="0"/>
                  <a:t>região de </a:t>
                </a:r>
                <a:r>
                  <a:rPr lang="pt-BR" b="1" i="1" dirty="0"/>
                  <a:t>factibilidade</a:t>
                </a:r>
                <a:r>
                  <a:rPr lang="pt-BR" dirty="0"/>
                  <a:t> </a:t>
                </a:r>
                <a:r>
                  <a:rPr lang="pt-BR" dirty="0" smtClean="0"/>
                  <a:t>da restrição </a:t>
                </a:r>
                <a:r>
                  <a:rPr lang="pt-BR" dirty="0"/>
                  <a:t>L1 (i.e.,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) aumenta as chances de alguns pesos assumirem o valor zero, só porque </a:t>
                </a:r>
                <a:r>
                  <a:rPr lang="pt-BR" dirty="0" smtClean="0"/>
                  <a:t>esses cantos são </a:t>
                </a:r>
                <a:r>
                  <a:rPr lang="pt-BR" dirty="0"/>
                  <a:t>pontudos</a:t>
                </a:r>
                <a:r>
                  <a:rPr lang="pt-BR" dirty="0" smtClean="0"/>
                  <a:t>. E claro, os cantos são os pontos que possuem um valor igual a 0 em alguma das dimensões (i.e., pesos).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5513" y="3517397"/>
                <a:ext cx="11471563" cy="3299038"/>
              </a:xfrm>
              <a:blipFill rotWithShape="0">
                <a:blip r:embed="rId5"/>
                <a:stretch>
                  <a:fillRect l="-691" t="-4251" r="-956" b="-44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/>
          <p:cNvSpPr txBox="1"/>
          <p:nvPr/>
        </p:nvSpPr>
        <p:spPr>
          <a:xfrm>
            <a:off x="4905069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LASSO</a:t>
            </a:r>
            <a:endParaRPr lang="pt-BR" dirty="0"/>
          </a:p>
        </p:txBody>
      </p:sp>
      <p:sp>
        <p:nvSpPr>
          <p:cNvPr id="9" name="TextBox 8"/>
          <p:cNvSpPr txBox="1"/>
          <p:nvPr/>
        </p:nvSpPr>
        <p:spPr>
          <a:xfrm>
            <a:off x="8077936" y="1034947"/>
            <a:ext cx="8616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Ridge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226681" y="903732"/>
                <a:ext cx="2782525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 quadrado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L1 menor 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A solução deve estar em algum lugar dentro do quadrado.</a:t>
                </a:r>
                <a:endParaRPr lang="pt-BR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681" y="903732"/>
                <a:ext cx="2782525" cy="2308324"/>
              </a:xfrm>
              <a:prstGeom prst="rect">
                <a:avLst/>
              </a:prstGeom>
              <a:blipFill rotWithShape="0">
                <a:blip r:embed="rId6"/>
                <a:stretch>
                  <a:fillRect l="-1751" t="-1319" r="-2845" b="-316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9130147" y="1034947"/>
                <a:ext cx="280692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 smtClean="0"/>
                  <a:t>O círculo azul representa o conjunto de pontos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no espaço de pesos bidimensional que tenham norma L2 menor do que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 smtClean="0"/>
                  <a:t>. </a:t>
                </a:r>
                <a:r>
                  <a:rPr lang="pt-BR" dirty="0"/>
                  <a:t>A solução deve estar em algum lugar dentro </a:t>
                </a:r>
                <a:r>
                  <a:rPr lang="pt-BR" dirty="0" smtClean="0"/>
                  <a:t>do círculo.</a:t>
                </a:r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30147" y="1034947"/>
                <a:ext cx="2806929" cy="2308324"/>
              </a:xfrm>
              <a:prstGeom prst="rect">
                <a:avLst/>
              </a:prstGeom>
              <a:blipFill rotWithShape="0">
                <a:blip r:embed="rId7"/>
                <a:stretch>
                  <a:fillRect l="-1957" t="-1587" b="-3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1203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Elastic-net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0908323" cy="4351338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Elastic-net é uma solução intermediária entre </a:t>
                </a:r>
                <a:r>
                  <a:rPr lang="pt-BR" dirty="0" smtClean="0"/>
                  <a:t>as regressões Ridge e </a:t>
                </a:r>
                <a:r>
                  <a:rPr lang="pt-BR" dirty="0"/>
                  <a:t>LASSO.</a:t>
                </a:r>
              </a:p>
              <a:p>
                <a:r>
                  <a:rPr lang="pt-BR" dirty="0"/>
                  <a:t>Ela nada mais é do que uma combinação entre as penalizações baseadas nas normas L1 e L2 do vetor de pesos.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+(1−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)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d>
                                      <m:dPr>
                                        <m:begChr m:val="‖"/>
                                        <m:endChr m:val="‖"/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e>
                                    </m:d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</m:e>
                            </m:d>
                          </m:e>
                        </m:d>
                      </m:e>
                    </m:func>
                  </m:oMath>
                </a14:m>
                <a:r>
                  <a:rPr lang="pt-BR" dirty="0" smtClean="0"/>
                  <a:t>,</a:t>
                </a:r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  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[0, 1]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0, a Elastic-net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Ridge regression, 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pt-BR" dirty="0"/>
                  <a:t> = 1, ela é equivalente </a:t>
                </a:r>
                <a:r>
                  <a:rPr lang="pt-BR" dirty="0" smtClean="0"/>
                  <a:t>a </a:t>
                </a:r>
                <a:r>
                  <a:rPr lang="pt-BR" dirty="0"/>
                  <a:t>Regressão Lasso.</a:t>
                </a:r>
              </a:p>
              <a:p>
                <a:r>
                  <a:rPr lang="pt-BR" dirty="0"/>
                  <a:t>A seleção dos parâmetros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pode ser feita por meio de </a:t>
                </a:r>
                <a:r>
                  <a:rPr lang="pt-BR" b="1" dirty="0"/>
                  <a:t>validação cruzada</a:t>
                </a:r>
                <a:r>
                  <a:rPr lang="pt-BR" dirty="0"/>
                  <a:t>. Isso </a:t>
                </a:r>
                <a:r>
                  <a:rPr lang="pt-BR" dirty="0" smtClean="0"/>
                  <a:t>também se </a:t>
                </a:r>
                <a:r>
                  <a:rPr lang="pt-BR" dirty="0"/>
                  <a:t>aplica ao dois outros métodos anteriores.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0908323" cy="4351338"/>
              </a:xfrm>
              <a:blipFill rotWithShape="0">
                <a:blip r:embed="rId3"/>
                <a:stretch>
                  <a:fillRect l="-950" t="-3081" r="-1564" b="-196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7981920" y="6311900"/>
            <a:ext cx="3788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elastic_net_regression.ipynb</a:t>
            </a:r>
          </a:p>
        </p:txBody>
      </p:sp>
    </p:spTree>
    <p:extLst>
      <p:ext uri="{BB962C8B-B14F-4D97-AF65-F5344CB8AC3E}">
        <p14:creationId xmlns:p14="http://schemas.microsoft.com/office/powerpoint/2010/main" val="1204086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Quando utilizar regressão LASSO, Ridge ou Elastic-Net?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pt-BR" b="1" dirty="0"/>
                  <a:t>Regressão de </a:t>
                </a:r>
                <a:r>
                  <a:rPr lang="pt-BR" b="1" dirty="0" smtClean="0"/>
                  <a:t>Ridge</a:t>
                </a:r>
                <a:r>
                  <a:rPr lang="pt-BR" dirty="0" smtClean="0"/>
                  <a:t>: </a:t>
                </a:r>
                <a:r>
                  <a:rPr lang="pt-BR" dirty="0"/>
                  <a:t>um bom </a:t>
                </a:r>
                <a:r>
                  <a:rPr lang="pt-BR" dirty="0" smtClean="0"/>
                  <a:t>começo. </a:t>
                </a:r>
                <a:r>
                  <a:rPr lang="pt-BR" dirty="0"/>
                  <a:t>No entanto, se </a:t>
                </a:r>
                <a:r>
                  <a:rPr lang="pt-BR" dirty="0" smtClean="0"/>
                  <a:t>você suspeitar que apenas </a:t>
                </a:r>
                <a:r>
                  <a:rPr lang="pt-BR" dirty="0"/>
                  <a:t>alguns atributos são realmente úteis, você deve preferir LASSO ou </a:t>
                </a:r>
                <a:r>
                  <a:rPr lang="pt-BR" dirty="0" smtClean="0"/>
                  <a:t>Elastic-Net.</a:t>
                </a:r>
              </a:p>
              <a:p>
                <a:r>
                  <a:rPr lang="pt-BR" b="1" dirty="0" smtClean="0"/>
                  <a:t>Regressão LASSO</a:t>
                </a:r>
                <a:r>
                  <a:rPr lang="pt-BR" dirty="0" smtClean="0"/>
                  <a:t>: </a:t>
                </a:r>
                <a:r>
                  <a:rPr lang="pt-BR" dirty="0"/>
                  <a:t>boa para </a:t>
                </a:r>
                <a:r>
                  <a:rPr lang="pt-BR" b="1" i="1" dirty="0"/>
                  <a:t>seleção </a:t>
                </a:r>
                <a:r>
                  <a:rPr lang="pt-BR" b="1" i="1" dirty="0" smtClean="0"/>
                  <a:t>automática de recursos</a:t>
                </a:r>
                <a:r>
                  <a:rPr lang="pt-BR" dirty="0" smtClean="0"/>
                  <a:t>. </a:t>
                </a:r>
                <a:r>
                  <a:rPr lang="pt-BR" dirty="0"/>
                  <a:t>No entanto, se o número de </a:t>
                </a:r>
                <a:r>
                  <a:rPr lang="pt-BR" dirty="0" smtClean="0"/>
                  <a:t>atributos for </a:t>
                </a:r>
                <a:r>
                  <a:rPr lang="pt-BR" dirty="0"/>
                  <a:t>maior que o número de </a:t>
                </a:r>
                <a:r>
                  <a:rPr lang="pt-BR" dirty="0" smtClean="0"/>
                  <a:t>exemplos de </a:t>
                </a:r>
                <a:r>
                  <a:rPr lang="pt-BR" dirty="0"/>
                  <a:t>treinamento, ou quando houver </a:t>
                </a:r>
                <a:r>
                  <a:rPr lang="pt-BR" dirty="0" smtClean="0"/>
                  <a:t>atributos fortemente correlacionados</a:t>
                </a:r>
                <a:r>
                  <a:rPr lang="pt-BR" dirty="0"/>
                  <a:t>, deve-se usar </a:t>
                </a:r>
                <a:r>
                  <a:rPr lang="pt-BR" dirty="0" smtClean="0"/>
                  <a:t>a regressão Elastic-Net.</a:t>
                </a:r>
                <a:endParaRPr lang="pt-BR" dirty="0"/>
              </a:p>
              <a:p>
                <a:r>
                  <a:rPr lang="pt-BR" b="1" dirty="0" smtClean="0"/>
                  <a:t>Elastic-Net</a:t>
                </a:r>
                <a:r>
                  <a:rPr lang="pt-BR" dirty="0" smtClean="0"/>
                  <a:t>: é mais versátil que as anteriores, </a:t>
                </a:r>
                <a:r>
                  <a:rPr lang="pt-BR" dirty="0"/>
                  <a:t>pois o parâmetro de </a:t>
                </a:r>
                <a:r>
                  <a:rPr lang="pt-BR" dirty="0" smtClean="0"/>
                  <a:t>elasticidade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ajustável. Uma proporção de 50% </a:t>
                </a:r>
                <a:r>
                  <a:rPr lang="pt-BR" dirty="0" smtClean="0"/>
                  <a:t>entre as penalizações L1 </a:t>
                </a:r>
                <a:r>
                  <a:rPr lang="pt-BR" dirty="0"/>
                  <a:t>e </a:t>
                </a:r>
                <a:r>
                  <a:rPr lang="pt-BR" dirty="0" smtClean="0"/>
                  <a:t>L2 é uma boa escolha para esse parâmetro.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3"/>
                <a:stretch>
                  <a:fillRect l="-1043" t="-2241" b="-1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68546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Early stopping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7"/>
            <a:ext cx="10961077" cy="49234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 dirty="0"/>
              <a:t>Uma maneira de se </a:t>
            </a:r>
            <a:r>
              <a:rPr lang="pt-BR" b="1" i="1" dirty="0"/>
              <a:t>regularizar</a:t>
            </a:r>
            <a:r>
              <a:rPr lang="pt-BR" dirty="0"/>
              <a:t> algoritmos de aprendizado iterativo, como o </a:t>
            </a:r>
            <a:r>
              <a:rPr lang="pt-BR" b="1" i="1" dirty="0"/>
              <a:t>gradiente descendente</a:t>
            </a:r>
            <a:r>
              <a:rPr lang="pt-BR" dirty="0"/>
              <a:t>, é interromper seu treinamento assim que o erro de validação começar a crescer de forma sistemática.</a:t>
            </a:r>
          </a:p>
          <a:p>
            <a:r>
              <a:rPr lang="pt-BR" dirty="0"/>
              <a:t>Essa abordagem é chamada de </a:t>
            </a:r>
            <a:r>
              <a:rPr lang="pt-BR" b="1" i="1" dirty="0"/>
              <a:t>early stopping </a:t>
            </a:r>
            <a:r>
              <a:rPr lang="pt-BR" dirty="0"/>
              <a:t>ou </a:t>
            </a:r>
            <a:r>
              <a:rPr lang="pt-BR" b="1" i="1" dirty="0"/>
              <a:t>parada antecipada</a:t>
            </a:r>
            <a:r>
              <a:rPr lang="pt-BR" dirty="0"/>
              <a:t>.</a:t>
            </a:r>
          </a:p>
          <a:p>
            <a:r>
              <a:rPr lang="pt-BR" dirty="0">
                <a:cs typeface="Calibri"/>
              </a:rPr>
              <a:t>Pode ser vista como uma </a:t>
            </a:r>
            <a:r>
              <a:rPr lang="pt-BR" b="1" i="1" dirty="0">
                <a:cs typeface="Calibri"/>
              </a:rPr>
              <a:t>regularização </a:t>
            </a:r>
            <a:r>
              <a:rPr lang="pt-BR" dirty="0">
                <a:cs typeface="Calibri"/>
              </a:rPr>
              <a:t>no </a:t>
            </a:r>
            <a:r>
              <a:rPr lang="pt-BR" b="1" i="1" dirty="0">
                <a:cs typeface="Calibri"/>
              </a:rPr>
              <a:t>tempo</a:t>
            </a:r>
            <a:r>
              <a:rPr lang="pt-BR" dirty="0">
                <a:cs typeface="Calibri"/>
              </a:rPr>
              <a:t>.</a:t>
            </a:r>
            <a:endParaRPr lang="pt-BR" dirty="0"/>
          </a:p>
          <a:p>
            <a:r>
              <a:rPr lang="pt-BR" dirty="0"/>
              <a:t>Assim como as outras abordagens, ela tem o objetivo de evitar o </a:t>
            </a:r>
            <a:r>
              <a:rPr lang="pt-BR" b="1" i="1" dirty="0"/>
              <a:t>sobreajuste</a:t>
            </a:r>
            <a:r>
              <a:rPr lang="pt-BR" dirty="0"/>
              <a:t> de um modelo.</a:t>
            </a:r>
            <a:endParaRPr lang="pt-BR" dirty="0">
              <a:cs typeface="Calibri"/>
            </a:endParaRPr>
          </a:p>
          <a:p>
            <a:r>
              <a:rPr lang="pt-BR" dirty="0">
                <a:ea typeface="+mn-lt"/>
                <a:cs typeface="+mn-lt"/>
              </a:rPr>
              <a:t>Intuitivamente, o algoritmo do </a:t>
            </a:r>
            <a:r>
              <a:rPr lang="pt-BR" b="1" i="1" dirty="0">
                <a:ea typeface="+mn-lt"/>
                <a:cs typeface="+mn-lt"/>
              </a:rPr>
              <a:t>gradiente descendente</a:t>
            </a:r>
            <a:r>
              <a:rPr lang="pt-BR" dirty="0">
                <a:ea typeface="+mn-lt"/>
                <a:cs typeface="+mn-lt"/>
              </a:rPr>
              <a:t> tenderá a aprender modelos cada vez mais complexos à medida que o número de épocas aumenta. Ao regularizar no </a:t>
            </a:r>
            <a:r>
              <a:rPr lang="pt-BR" b="1" i="1" dirty="0">
                <a:ea typeface="+mn-lt"/>
                <a:cs typeface="+mn-lt"/>
              </a:rPr>
              <a:t>tempo</a:t>
            </a:r>
            <a:r>
              <a:rPr lang="pt-BR" dirty="0">
                <a:ea typeface="+mn-lt"/>
                <a:cs typeface="+mn-lt"/>
              </a:rPr>
              <a:t>, a complexidade do modelo pode ser controlada, melhorando sua </a:t>
            </a:r>
            <a:r>
              <a:rPr lang="pt-BR" b="1" i="1" dirty="0">
                <a:ea typeface="+mn-lt"/>
                <a:cs typeface="+mn-lt"/>
              </a:rPr>
              <a:t>generalização</a:t>
            </a:r>
            <a:r>
              <a:rPr lang="pt-BR" dirty="0">
                <a:ea typeface="+mn-lt"/>
                <a:cs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133852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4227E34-0D58-4F7C-A44C-874904CC3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>
                <a:ea typeface="+mj-lt"/>
                <a:cs typeface="+mj-lt"/>
              </a:rPr>
              <a:t>Early</a:t>
            </a:r>
            <a:r>
              <a:rPr lang="pt-BR" dirty="0">
                <a:ea typeface="+mj-lt"/>
                <a:cs typeface="+mj-lt"/>
              </a:rPr>
              <a:t> </a:t>
            </a:r>
            <a:r>
              <a:rPr lang="pt-BR" dirty="0" err="1">
                <a:ea typeface="+mj-lt"/>
                <a:cs typeface="+mj-lt"/>
              </a:rPr>
              <a:t>stopping</a:t>
            </a:r>
            <a:endParaRPr lang="en-US" dirty="0" err="1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6005A71-5862-4C74-B1AF-2AAB990B55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30339" cy="466629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pt-BR" dirty="0">
                <a:ea typeface="+mn-lt"/>
                <a:cs typeface="+mn-lt"/>
              </a:rPr>
              <a:t>Duas estratégias para se definir o critério de parada são:</a:t>
            </a:r>
            <a:endParaRPr lang="en-US" dirty="0">
              <a:ea typeface="+mn-lt"/>
              <a:cs typeface="+mn-lt"/>
            </a:endParaRPr>
          </a:p>
          <a:p>
            <a:pPr lvl="1"/>
            <a:r>
              <a:rPr lang="pt-BR" sz="2800" dirty="0">
                <a:ea typeface="+mn-lt"/>
                <a:cs typeface="+mn-lt"/>
              </a:rPr>
              <a:t>Interromper o treinamento quando o valor do erro de validação aumenta por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épocas sucessivas, sendo o parâmetro </a:t>
            </a:r>
            <a:r>
              <a:rPr lang="pt-BR" sz="2800" b="1" i="1" dirty="0">
                <a:ea typeface="+mn-lt"/>
                <a:cs typeface="+mn-lt"/>
              </a:rPr>
              <a:t>P</a:t>
            </a:r>
            <a:r>
              <a:rPr lang="pt-BR" sz="2800" dirty="0">
                <a:ea typeface="+mn-lt"/>
                <a:cs typeface="+mn-lt"/>
              </a:rPr>
              <a:t> chamado de </a:t>
            </a:r>
            <a:r>
              <a:rPr lang="pt-BR" sz="2800" b="1" i="1" dirty="0">
                <a:ea typeface="+mn-lt"/>
                <a:cs typeface="+mn-lt"/>
              </a:rPr>
              <a:t>paciência</a:t>
            </a:r>
            <a:r>
              <a:rPr lang="pt-BR" sz="2800" dirty="0">
                <a:ea typeface="+mn-lt"/>
                <a:cs typeface="+mn-lt"/>
              </a:rPr>
              <a:t>.</a:t>
            </a:r>
          </a:p>
          <a:p>
            <a:pPr lvl="2"/>
            <a:r>
              <a:rPr lang="pt-BR" sz="2400" b="1" dirty="0">
                <a:ea typeface="+mn-lt"/>
                <a:cs typeface="+mn-lt"/>
              </a:rPr>
              <a:t>Problema</a:t>
            </a:r>
            <a:r>
              <a:rPr lang="pt-BR" sz="2400" dirty="0">
                <a:ea typeface="+mn-lt"/>
                <a:cs typeface="+mn-lt"/>
              </a:rPr>
              <a:t>: nem sempre o erro de validação apresenta um comportamento bem definido. Como a curva do erro de validação pode oscilar bastante e apresentar um comportamento pouco previsível, nem sempre é pertinente desenvolver detectores automáticos de mínimos e encerrar o treinamento ali. </a:t>
            </a:r>
          </a:p>
          <a:p>
            <a:pPr lvl="1"/>
            <a:r>
              <a:rPr lang="pt-BR" sz="2800" dirty="0">
                <a:ea typeface="+mn-lt"/>
                <a:cs typeface="+mn-lt"/>
              </a:rPr>
              <a:t>Outra estratégia é permitir que o treinamento do modelo prossiga, mas </a:t>
            </a:r>
            <a:r>
              <a:rPr lang="pt-BR" sz="2800" dirty="0" smtClean="0">
                <a:ea typeface="+mn-lt"/>
                <a:cs typeface="+mn-lt"/>
              </a:rPr>
              <a:t>sempre armazenando </a:t>
            </a:r>
            <a:r>
              <a:rPr lang="pt-BR" sz="2800" dirty="0">
                <a:ea typeface="+mn-lt"/>
                <a:cs typeface="+mn-lt"/>
              </a:rPr>
              <a:t>os pesos associados ao </a:t>
            </a:r>
            <a:r>
              <a:rPr lang="pt-BR" sz="2800" b="1" i="1" dirty="0">
                <a:ea typeface="+mn-lt"/>
                <a:cs typeface="+mn-lt"/>
              </a:rPr>
              <a:t>mínimo erro de validação</a:t>
            </a:r>
            <a:r>
              <a:rPr lang="pt-BR" sz="2800" dirty="0">
                <a:ea typeface="+mn-lt"/>
                <a:cs typeface="+mn-lt"/>
              </a:rPr>
              <a:t>, os quais serão considerados como a solução para o modelo ao final do treinamento.</a:t>
            </a:r>
            <a:endParaRPr lang="en-US" sz="2800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414479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212873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39598"/>
            <a:ext cx="10515600" cy="669196"/>
          </a:xfrm>
        </p:spPr>
        <p:txBody>
          <a:bodyPr>
            <a:normAutofit fontScale="90000"/>
          </a:bodyPr>
          <a:lstStyle/>
          <a:p>
            <a:r>
              <a:rPr lang="pt-BR" dirty="0" smtClean="0"/>
              <a:t>Exemplo: Early </a:t>
            </a:r>
            <a:r>
              <a:rPr lang="pt-BR" dirty="0"/>
              <a:t>stopping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838199" y="1224116"/>
            <a:ext cx="7157614" cy="5475622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figura mostra um modelo de regressão polinomial de alto grau sendo treinado usando o gradiente descendente estocástico. </a:t>
            </a:r>
          </a:p>
          <a:p>
            <a:r>
              <a:rPr lang="pt-BR" dirty="0"/>
              <a:t>À medida que as épocas passam, o algoritmo aprende e seu erro quadrático médio no conjunto de treinamento diminui, juntamente com o erro de predição no conjunto de validação. </a:t>
            </a:r>
          </a:p>
          <a:p>
            <a:r>
              <a:rPr lang="pt-BR" dirty="0"/>
              <a:t>No entanto, após algumas épocas, o erro de validação para de diminuir e começa a crescer. Isso indica que o modelo começou a </a:t>
            </a:r>
            <a:r>
              <a:rPr lang="pt-BR" b="1" i="1" dirty="0"/>
              <a:t>sobreajustar</a:t>
            </a:r>
            <a:r>
              <a:rPr lang="pt-BR" dirty="0"/>
              <a:t> </a:t>
            </a:r>
            <a:r>
              <a:rPr lang="pt-BR" dirty="0" smtClean="0"/>
              <a:t>aos </a:t>
            </a:r>
            <a:r>
              <a:rPr lang="pt-BR" dirty="0"/>
              <a:t>dados de treinamento. </a:t>
            </a:r>
          </a:p>
          <a:p>
            <a:r>
              <a:rPr lang="pt-BR" dirty="0"/>
              <a:t>Com a parada antecipada, </a:t>
            </a:r>
            <a:r>
              <a:rPr lang="pt-BR" dirty="0" smtClean="0"/>
              <a:t>nós paramos </a:t>
            </a:r>
            <a:r>
              <a:rPr lang="pt-BR" dirty="0"/>
              <a:t>de treinar </a:t>
            </a:r>
            <a:r>
              <a:rPr lang="pt-BR" dirty="0" smtClean="0"/>
              <a:t>o modelo assim </a:t>
            </a:r>
            <a:r>
              <a:rPr lang="pt-BR" dirty="0"/>
              <a:t>que o erro de validação atinge o mínimo, garantindo um modelo que tenha uma boa </a:t>
            </a:r>
            <a:r>
              <a:rPr lang="pt-BR" b="1" i="1" dirty="0"/>
              <a:t>generalização</a:t>
            </a:r>
            <a:r>
              <a:rPr lang="pt-BR" dirty="0"/>
              <a:t>.</a:t>
            </a:r>
          </a:p>
          <a:p>
            <a:endParaRPr lang="pt-BR" dirty="0"/>
          </a:p>
        </p:txBody>
      </p:sp>
      <p:sp>
        <p:nvSpPr>
          <p:cNvPr id="3" name="Rectangle 2"/>
          <p:cNvSpPr/>
          <p:nvPr/>
        </p:nvSpPr>
        <p:spPr>
          <a:xfrm>
            <a:off x="8675207" y="6330406"/>
            <a:ext cx="32920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</a:t>
            </a:r>
            <a:r>
              <a:rPr lang="pt-BR" dirty="0" smtClean="0">
                <a:solidFill>
                  <a:srgbClr val="00B0F0"/>
                </a:solidFill>
              </a:rPr>
              <a:t>early_stoppingv3.ipynb</a:t>
            </a:r>
            <a:endParaRPr lang="pt-BR" dirty="0">
              <a:solidFill>
                <a:srgbClr val="00B0F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" t="10842" r="9071"/>
          <a:stretch/>
        </p:blipFill>
        <p:spPr>
          <a:xfrm>
            <a:off x="7995813" y="666141"/>
            <a:ext cx="4064754" cy="2711132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4" t="9822" r="9410"/>
          <a:stretch/>
        </p:blipFill>
        <p:spPr>
          <a:xfrm>
            <a:off x="7978890" y="3592595"/>
            <a:ext cx="3988372" cy="2764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16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=""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515942"/>
            <a:ext cx="2451100" cy="2900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urve-fitting methods - funny :) | Data science learning, Data ...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1994" y="515942"/>
            <a:ext cx="2458605" cy="3898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25 fun questions for a machine learning interview | by Tirthajyoti ...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2393" y="515942"/>
            <a:ext cx="3460750" cy="21126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s “Artificial Intelligence” Dead? Long Live Deep Learning?!?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" y="3603184"/>
            <a:ext cx="2689225" cy="16233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whoa I know linear regression - Neo - Whoa, I know kung fu | Meme ...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728" y="2881324"/>
            <a:ext cx="2397566" cy="2397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Linear regression: Modeling and Assumptions | by Kumar Rohit ...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4261" y="3115358"/>
            <a:ext cx="2598966" cy="2598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Machine Learning Primer for Clinicians–Part 7 | HIStalk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1616" y="4584248"/>
            <a:ext cx="3311145" cy="18154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030"/>
            <a:ext cx="10515600" cy="1325563"/>
          </a:xfrm>
        </p:spPr>
        <p:txBody>
          <a:bodyPr>
            <a:normAutofit/>
          </a:bodyPr>
          <a:lstStyle/>
          <a:p>
            <a:r>
              <a:rPr lang="pt-BR" dirty="0" smtClean="0"/>
              <a:t>Regularização: </a:t>
            </a:r>
            <a:r>
              <a:rPr lang="pt-BR" dirty="0"/>
              <a:t>p</a:t>
            </a:r>
            <a:r>
              <a:rPr lang="pt-BR" dirty="0" smtClean="0"/>
              <a:t>enalizando </a:t>
            </a:r>
            <a:r>
              <a:rPr lang="pt-BR" dirty="0"/>
              <a:t>a c</a:t>
            </a:r>
            <a:r>
              <a:rPr lang="pt-BR" dirty="0" smtClean="0"/>
              <a:t>omplexidade dos modelos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63969"/>
            <a:ext cx="10959059" cy="4818186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A </a:t>
            </a:r>
            <a:r>
              <a:rPr lang="pt-BR" b="1" dirty="0"/>
              <a:t>regularização </a:t>
            </a:r>
            <a:r>
              <a:rPr lang="pt-BR" dirty="0" smtClean="0"/>
              <a:t>é outra forma </a:t>
            </a:r>
            <a:r>
              <a:rPr lang="pt-BR" dirty="0"/>
              <a:t>de se escolher o melhor modelo</a:t>
            </a:r>
            <a:r>
              <a:rPr lang="pt-BR" dirty="0" smtClean="0"/>
              <a:t>.</a:t>
            </a:r>
          </a:p>
          <a:p>
            <a:r>
              <a:rPr lang="pt-BR" dirty="0" smtClean="0"/>
              <a:t>A ideia por trás da </a:t>
            </a:r>
            <a:r>
              <a:rPr lang="pt-BR" b="1" i="1" dirty="0" smtClean="0"/>
              <a:t>regularização</a:t>
            </a:r>
            <a:r>
              <a:rPr lang="pt-BR" dirty="0" smtClean="0"/>
              <a:t> é penalizar, explicitamente, </a:t>
            </a:r>
            <a:r>
              <a:rPr lang="pt-BR" b="1" i="1" dirty="0" smtClean="0"/>
              <a:t>hipóteses</a:t>
            </a:r>
            <a:r>
              <a:rPr lang="pt-BR" dirty="0" smtClean="0"/>
              <a:t> complexas.</a:t>
            </a:r>
          </a:p>
          <a:p>
            <a:r>
              <a:rPr lang="pt-BR" dirty="0" smtClean="0"/>
              <a:t>As técnicas que veremos a seguir, são chamadas de técnicas de </a:t>
            </a:r>
            <a:r>
              <a:rPr lang="pt-BR" b="1" dirty="0" smtClean="0"/>
              <a:t>regularização</a:t>
            </a:r>
            <a:r>
              <a:rPr lang="pt-BR" dirty="0" smtClean="0"/>
              <a:t>, </a:t>
            </a:r>
            <a:r>
              <a:rPr lang="pt-BR" dirty="0"/>
              <a:t>pois </a:t>
            </a:r>
            <a:r>
              <a:rPr lang="pt-BR" dirty="0" smtClean="0"/>
              <a:t>buscam </a:t>
            </a:r>
            <a:r>
              <a:rPr lang="pt-BR" dirty="0"/>
              <a:t>por </a:t>
            </a:r>
            <a:r>
              <a:rPr lang="pt-BR" dirty="0" smtClean="0"/>
              <a:t>uma </a:t>
            </a:r>
            <a:r>
              <a:rPr lang="pt-BR" b="1" i="1" dirty="0"/>
              <a:t>hipótese</a:t>
            </a:r>
            <a:r>
              <a:rPr lang="pt-BR" dirty="0"/>
              <a:t> que seja mais </a:t>
            </a:r>
            <a:r>
              <a:rPr lang="pt-BR" b="1" i="1" dirty="0"/>
              <a:t>regular</a:t>
            </a:r>
            <a:r>
              <a:rPr lang="pt-BR" dirty="0"/>
              <a:t>, ou seja, </a:t>
            </a:r>
            <a:r>
              <a:rPr lang="pt-BR" b="1" i="1" dirty="0"/>
              <a:t>menos complexa</a:t>
            </a:r>
            <a:r>
              <a:rPr lang="pt-BR" dirty="0"/>
              <a:t>.</a:t>
            </a:r>
          </a:p>
          <a:p>
            <a:r>
              <a:rPr lang="pt-BR" dirty="0" smtClean="0"/>
              <a:t>Ela é </a:t>
            </a:r>
            <a:r>
              <a:rPr lang="pt-BR" dirty="0"/>
              <a:t>uma técnica que visa obter um modelo bem comportado (ou seja, que não </a:t>
            </a:r>
            <a:r>
              <a:rPr lang="pt-BR" b="1" i="1" dirty="0"/>
              <a:t>sobreajuste</a:t>
            </a:r>
            <a:r>
              <a:rPr lang="pt-BR" dirty="0"/>
              <a:t>) através da incorporação de informações adicionais ao processo de treinamento do modelo, na forma </a:t>
            </a:r>
            <a:r>
              <a:rPr lang="pt-BR" dirty="0" smtClean="0"/>
              <a:t>de </a:t>
            </a:r>
            <a:r>
              <a:rPr lang="pt-BR" b="1" i="1" dirty="0" smtClean="0"/>
              <a:t>restrições </a:t>
            </a:r>
            <a:r>
              <a:rPr lang="pt-BR" b="1" i="1" dirty="0"/>
              <a:t>de suavidade </a:t>
            </a:r>
            <a:r>
              <a:rPr lang="pt-BR" dirty="0"/>
              <a:t>junto ao mapeamento ou de </a:t>
            </a:r>
            <a:r>
              <a:rPr lang="pt-BR" b="1" i="1" dirty="0"/>
              <a:t>penalizações</a:t>
            </a:r>
            <a:r>
              <a:rPr lang="pt-BR" dirty="0"/>
              <a:t> proporcionais à norma do vetor de pesos.</a:t>
            </a:r>
          </a:p>
          <a:p>
            <a:r>
              <a:rPr lang="pt-BR" dirty="0"/>
              <a:t>Técnicas de </a:t>
            </a:r>
            <a:r>
              <a:rPr lang="pt-BR" b="1" i="1" dirty="0"/>
              <a:t>regularização</a:t>
            </a:r>
            <a:r>
              <a:rPr lang="pt-BR" dirty="0"/>
              <a:t> podem reduzir o risco de </a:t>
            </a:r>
            <a:r>
              <a:rPr lang="pt-BR" b="1" i="1" dirty="0"/>
              <a:t>sobreajuste</a:t>
            </a:r>
            <a:r>
              <a:rPr lang="pt-BR" dirty="0"/>
              <a:t> do modelo ao conjunto de treinamento, aumentando sua capacidade de </a:t>
            </a:r>
            <a:r>
              <a:rPr lang="pt-BR" b="1" i="1" dirty="0"/>
              <a:t>generalização</a:t>
            </a:r>
            <a:r>
              <a:rPr lang="pt-BR" dirty="0"/>
              <a:t>.</a:t>
            </a:r>
          </a:p>
          <a:p>
            <a:r>
              <a:rPr lang="pt-BR" dirty="0"/>
              <a:t>As técnicas </a:t>
            </a:r>
            <a:r>
              <a:rPr lang="pt-BR" dirty="0" smtClean="0"/>
              <a:t>de </a:t>
            </a:r>
            <a:r>
              <a:rPr lang="pt-BR" b="1" i="1" dirty="0" smtClean="0"/>
              <a:t>regularização</a:t>
            </a:r>
            <a:r>
              <a:rPr lang="pt-BR" dirty="0" smtClean="0"/>
              <a:t> que </a:t>
            </a:r>
            <a:r>
              <a:rPr lang="pt-BR" dirty="0"/>
              <a:t>veremos a seguir são: </a:t>
            </a:r>
            <a:r>
              <a:rPr lang="it-IT" i="1" dirty="0"/>
              <a:t>rigde regression</a:t>
            </a:r>
            <a:r>
              <a:rPr lang="it-IT" dirty="0"/>
              <a:t>, LASSO e </a:t>
            </a:r>
            <a:r>
              <a:rPr lang="it-IT" i="1" dirty="0"/>
              <a:t>elastic net</a:t>
            </a:r>
            <a:r>
              <a:rPr lang="it-IT" dirty="0"/>
              <a:t>. </a:t>
            </a:r>
            <a:endParaRPr lang="it-IT" dirty="0" smtClean="0"/>
          </a:p>
          <a:p>
            <a:r>
              <a:rPr lang="it-IT" dirty="0" smtClean="0"/>
              <a:t>Todas elas </a:t>
            </a:r>
            <a:r>
              <a:rPr lang="pt-BR" dirty="0"/>
              <a:t>introduzem </a:t>
            </a:r>
            <a:r>
              <a:rPr lang="pt-BR" b="1" i="1" dirty="0"/>
              <a:t>restrições</a:t>
            </a:r>
            <a:r>
              <a:rPr lang="pt-BR" dirty="0"/>
              <a:t> ligadas a alguma </a:t>
            </a:r>
            <a:r>
              <a:rPr lang="pt-BR" b="1" i="1" dirty="0"/>
              <a:t>norma</a:t>
            </a:r>
            <a:r>
              <a:rPr lang="pt-BR" dirty="0"/>
              <a:t> do vetor de </a:t>
            </a:r>
            <a:r>
              <a:rPr lang="pt-BR" b="1" i="1" dirty="0"/>
              <a:t>pesos</a:t>
            </a:r>
            <a:r>
              <a:rPr lang="pt-BR" dirty="0"/>
              <a:t> do modelo</a:t>
            </a:r>
            <a:r>
              <a:rPr lang="pt-BR" dirty="0" smtClean="0"/>
              <a:t>, </a:t>
            </a:r>
            <a:r>
              <a:rPr lang="pt-BR" dirty="0"/>
              <a:t>sendo, por este motivo, também conhecidas como técnicas de </a:t>
            </a:r>
            <a:r>
              <a:rPr lang="pt-BR" b="1" i="1" dirty="0"/>
              <a:t>shrinkage</a:t>
            </a:r>
            <a:r>
              <a:rPr lang="pt-BR" dirty="0"/>
              <a:t> </a:t>
            </a:r>
            <a:r>
              <a:rPr lang="pt-BR" dirty="0" smtClean="0"/>
              <a:t>(i.e., redução</a:t>
            </a:r>
            <a:r>
              <a:rPr lang="pt-BR" dirty="0"/>
              <a:t>, encolhimento</a:t>
            </a:r>
            <a:r>
              <a:rPr lang="pt-BR" dirty="0" smtClean="0"/>
              <a:t>).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5529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2300" y="161866"/>
            <a:ext cx="10515600" cy="709919"/>
          </a:xfrm>
        </p:spPr>
        <p:txBody>
          <a:bodyPr>
            <a:normAutofit/>
          </a:bodyPr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2300" y="1143000"/>
                <a:ext cx="11328400" cy="5598994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pt-BR" dirty="0" smtClean="0"/>
                  <a:t>Com a regressão de Ridge, ao </a:t>
                </a:r>
                <a:r>
                  <a:rPr lang="pt-BR" dirty="0"/>
                  <a:t>invés de </a:t>
                </a:r>
                <a:r>
                  <a:rPr lang="pt-BR" dirty="0" smtClean="0"/>
                  <a:t>minimizarmos </a:t>
                </a:r>
                <a:r>
                  <a:rPr lang="pt-BR" dirty="0"/>
                  <a:t>apenas o erro quadrático médio, como fizemos antes, agora há a introdução de um</a:t>
                </a:r>
                <a:r>
                  <a:rPr lang="pt-BR" b="1" dirty="0"/>
                  <a:t>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proporcional à </a:t>
                </a:r>
                <a:r>
                  <a:rPr lang="pt-BR" b="1" i="1" dirty="0"/>
                  <a:t>norma Euclidiana</a:t>
                </a:r>
                <a:r>
                  <a:rPr lang="pt-BR" dirty="0"/>
                  <a:t> (ou seja, </a:t>
                </a:r>
                <a:r>
                  <a:rPr lang="pt-BR" dirty="0" smtClean="0"/>
                  <a:t>a norma </a:t>
                </a:r>
                <a:r>
                  <a:rPr lang="pt-BR" dirty="0"/>
                  <a:t>L2) do vetor de </a:t>
                </a:r>
                <a:r>
                  <a:rPr lang="pt-BR" dirty="0" smtClean="0"/>
                  <a:t>pesos: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nl-BE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nl-BE" sz="2400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nl-BE" sz="2400"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 </m:t>
                            </m:r>
                          </m:lim>
                        </m:limLow>
                      </m:fName>
                      <m:e>
                        <m:d>
                          <m:dPr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𝒚</m:t>
                                    </m:r>
                                    <m:r>
                                      <a:rPr lang="pt-BR" sz="2400" i="1"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el-GR" sz="2400" b="1" i="1">
                                        <a:latin typeface="Cambria Math" panose="02040503050406030204" pitchFamily="18" charset="0"/>
                                      </a:rPr>
                                      <m:t>𝜱</m:t>
                                    </m:r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pt-BR" sz="2400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sSubSup>
                              <m:sSubSup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pt-BR" sz="24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sz="2400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e>
                                </m:d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</m:func>
                  </m:oMath>
                </a14:m>
                <a:r>
                  <a:rPr lang="pt-BR" sz="2400" dirty="0" smtClean="0"/>
                  <a:t>,</a:t>
                </a:r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</a:t>
                </a:r>
                <a:r>
                  <a:rPr lang="pt-BR" b="1" i="1" dirty="0"/>
                  <a:t>coeficiente ou fator de </a:t>
                </a:r>
                <a:r>
                  <a:rPr lang="pt-BR" b="1" i="1" dirty="0" smtClean="0"/>
                  <a:t>regularização</a:t>
                </a:r>
                <a:r>
                  <a:rPr lang="pt-BR" dirty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el-G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el-G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é a matriz de atributos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b="1" i="1" dirty="0" smtClean="0"/>
                  <a:t> </a:t>
                </a:r>
                <a:r>
                  <a:rPr lang="pt-BR" dirty="0" smtClean="0"/>
                  <a:t>é o vetor de pesos.</a:t>
                </a:r>
                <a:endParaRPr lang="pt-BR" dirty="0"/>
              </a:p>
              <a:p>
                <a:r>
                  <a:rPr lang="pt-BR" b="1" dirty="0"/>
                  <a:t>OBS.</a:t>
                </a:r>
                <a:r>
                  <a:rPr lang="pt-BR" dirty="0"/>
                  <a:t>: normalmente, 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não é levado em consideração no cálculo do </a:t>
                </a:r>
                <a:r>
                  <a:rPr lang="pt-BR" b="1" i="1" dirty="0"/>
                  <a:t>termo de penalização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), para evitar que o resultado dependa da origem escolhida para o vetor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. Assim</a:t>
                </a:r>
                <a:r>
                  <a:rPr lang="pt-BR" dirty="0" smtClean="0"/>
                  <a:t>, a norma L2 é dada por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400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pt-BR" sz="2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p>
                          <m:sSupPr>
                            <m:ctrlP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r>
                              <a:rPr lang="pt-BR" sz="2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sz="2400" dirty="0"/>
                  <a:t>.</a:t>
                </a:r>
              </a:p>
              <a:p>
                <a:pPr marL="0" indent="0">
                  <a:buNone/>
                </a:pPr>
                <a:r>
                  <a:rPr lang="pt-BR" sz="2400" dirty="0"/>
                  <a:t>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</a:t>
                </a:r>
                <a:r>
                  <a:rPr lang="pt-BR" sz="2400" dirty="0" smtClean="0"/>
                  <a:t>fornece apenas </a:t>
                </a:r>
                <a:r>
                  <a:rPr lang="pt-BR" sz="2400" dirty="0"/>
                  <a:t>o deslocamento da função hipótese em relação ao eixo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400" dirty="0"/>
                  <a:t> e não tem influência na complexidade da </a:t>
                </a:r>
                <a:r>
                  <a:rPr lang="pt-BR" sz="2400" b="1" i="1" dirty="0"/>
                  <a:t>hipótese</a:t>
                </a:r>
                <a:r>
                  <a:rPr lang="pt-BR" sz="2400" dirty="0"/>
                  <a:t> pois não é multiplicado por nenhum atributo. Lembre-se que a complexidade se deve à ordem do modelo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sz="24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sz="2400" dirty="0"/>
                  <a:t> apenas dita o </a:t>
                </a:r>
                <a:r>
                  <a:rPr lang="pt-BR" sz="2400" i="1" dirty="0"/>
                  <a:t>offset</a:t>
                </a:r>
                <a:r>
                  <a:rPr lang="pt-BR" sz="2400" dirty="0"/>
                  <a:t> </a:t>
                </a:r>
                <a:r>
                  <a:rPr lang="pt-BR" sz="2400" dirty="0" smtClean="0"/>
                  <a:t>(deslocamento) em </a:t>
                </a:r>
                <a:r>
                  <a:rPr lang="pt-BR" sz="2400" dirty="0"/>
                  <a:t>relação ao eixo </a:t>
                </a:r>
                <a14:m>
                  <m:oMath xmlns:m="http://schemas.openxmlformats.org/officeDocument/2006/math">
                    <m:r>
                      <a:rPr lang="pt-BR" sz="2400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sz="2400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2300" y="1143000"/>
                <a:ext cx="11328400" cy="5598994"/>
              </a:xfrm>
              <a:blipFill rotWithShape="0">
                <a:blip r:embed="rId3"/>
                <a:stretch>
                  <a:fillRect l="-969" t="-1743" r="-1615" b="-6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6928021" y="2306303"/>
            <a:ext cx="897661" cy="4851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Elbow Connector 5"/>
          <p:cNvCxnSpPr/>
          <p:nvPr/>
        </p:nvCxnSpPr>
        <p:spPr>
          <a:xfrm rot="10800000" flipV="1">
            <a:off x="6850505" y="5104277"/>
            <a:ext cx="978032" cy="184668"/>
          </a:xfrm>
          <a:prstGeom prst="bentConnector3">
            <a:avLst>
              <a:gd name="adj1" fmla="val 31608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828537" y="4919613"/>
            <a:ext cx="2367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Início em 1 e não em 0.</a:t>
            </a:r>
          </a:p>
        </p:txBody>
      </p:sp>
    </p:spTree>
    <p:extLst>
      <p:ext uri="{BB962C8B-B14F-4D97-AF65-F5344CB8AC3E}">
        <p14:creationId xmlns:p14="http://schemas.microsoft.com/office/powerpoint/2010/main" val="33356733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03592" cy="503765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pt-BR" dirty="0"/>
                  <a:t>Podemos re-escrever o problema de regularização acima como um problema de otimização com restrições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ℝ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el-GR" b="1" i="1">
                                      <a:latin typeface="Cambria Math" panose="02040503050406030204" pitchFamily="18" charset="0"/>
                                    </a:rPr>
                                    <m:t>𝜱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i="1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restringe a magnitude dos pesos e é inversamente proporcional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 que há a imposição de uma restrição à norma Euclidiana do vetor de pesos.</a:t>
                </a:r>
              </a:p>
              <a:p>
                <a:pPr lvl="1"/>
                <a:r>
                  <a:rPr lang="pt-BR" dirty="0"/>
                  <a:t>Conforme 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/>
                  <a:t> diminui, maior é a redução da magnitude dos pesos, até o limite em que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,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Por outro lado, 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aumenta, maior será a magnitude dos pesos, até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pt-BR" dirty="0"/>
                  <a:t>, quando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/>
                <a:r>
                  <a:rPr lang="pt-BR" dirty="0"/>
                  <a:t>Portanto, o 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(e consequentemente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) controla, o balanço entre a redução do erro de aproximação e a limitação da magnitude dos pesos.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03592" cy="5037658"/>
              </a:xfrm>
              <a:blipFill rotWithShape="0">
                <a:blip r:embed="rId3"/>
                <a:stretch>
                  <a:fillRect l="-1098" t="-2660" r="-4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60874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88149"/>
            <a:ext cx="10515600" cy="844243"/>
          </a:xfrm>
        </p:spPr>
        <p:txBody>
          <a:bodyPr/>
          <a:lstStyle/>
          <a:p>
            <a:r>
              <a:rPr lang="pt-BR" dirty="0"/>
              <a:t>Ridge regression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Perceba que a equação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continua sendo quadrática com relação aos </a:t>
                </a:r>
                <a:r>
                  <a:rPr lang="pt-BR" dirty="0" smtClean="0"/>
                  <a:t>pesos, e portanto, a </a:t>
                </a:r>
                <a:r>
                  <a:rPr lang="pt-BR" dirty="0"/>
                  <a:t>superfície de erro continua </a:t>
                </a:r>
                <a:r>
                  <a:rPr lang="pt-BR" dirty="0" smtClean="0"/>
                  <a:t>sendo convexa</a:t>
                </a:r>
                <a:r>
                  <a:rPr lang="pt-BR" dirty="0"/>
                  <a:t>.</a:t>
                </a:r>
              </a:p>
              <a:p>
                <a:r>
                  <a:rPr lang="pt-BR" dirty="0" smtClean="0"/>
                  <a:t>Desta forma, </a:t>
                </a:r>
                <a:r>
                  <a:rPr lang="pt-BR" dirty="0"/>
                  <a:t>podemos encontrar uma solução de forma fechada seguindo o mesmo procedimento que usamos para encontrar 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b="1" i="1" dirty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𝜱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𝜱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m>
                                                  <m:mPr>
                                                    <m:mcs>
                                                      <m:mc>
                                                        <m:mcPr>
                                                          <m:count m:val="1"/>
                                                          <m:mcJc m:val="center"/>
                                                        </m:mcPr>
                                                      </m:mc>
                                                    </m:mcs>
                                                    <m:ctrlPr>
                                                      <a:rPr lang="pt-BR" i="1" smtClean="0">
                                                        <a:latin typeface="Cambria Math" panose="02040503050406030204" pitchFamily="18" charset="0"/>
                                                        <a:ea typeface="Cambria Math" panose="02040503050406030204" pitchFamily="18" charset="0"/>
                                                      </a:rPr>
                                                    </m:ctrlPr>
                                                  </m:mPr>
                                                  <m:mr>
                                                    <m:e>
                                                      <m:r>
                                                        <m:rPr>
                                                          <m:brk m:alnAt="7"/>
                                                        </m:rP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e>
                                                  </m:mr>
                                                  <m:mr>
                                                    <m:e>
                                                      <m:r>
                                                        <a:rPr lang="pt-BR" b="0" i="1" smtClean="0">
                                                          <a:latin typeface="Cambria Math" panose="02040503050406030204" pitchFamily="18" charset="0"/>
                                                          <a:ea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e>
                                                  </m:mr>
                                                </m:m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⋮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0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</m:m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m>
                                            <m:mPr>
                                              <m:mcs>
                                                <m:mc>
                                                  <m:mcPr>
                                                    <m:count m:val="1"/>
                                                    <m:mcJc m:val="center"/>
                                                  </m:mcPr>
                                                </m:mc>
                                              </m:mcs>
                                              <m:ctrlPr>
                                                <a:rPr lang="pt-BR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mPr>
                                            <m:m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…</m:t>
                                                </m:r>
                                              </m:e>
                                            </m:mr>
                                            <m:mr>
                                              <m:e>
                                                <m:r>
                                                  <a:rPr lang="pt-BR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⋯</m:t>
                                                </m:r>
                                              </m:e>
                                            </m:mr>
                                          </m:m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r>
                                      <a:rPr lang="pt-BR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pt-BR" b="1" dirty="0"/>
              </a:p>
              <a:p>
                <a:r>
                  <a:rPr lang="pt-BR" b="1" dirty="0"/>
                  <a:t>OBS.1</a:t>
                </a:r>
                <a:r>
                  <a:rPr lang="pt-BR" dirty="0"/>
                  <a:t>: mesmo que a matriz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𝜱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não possua </a:t>
                </a:r>
                <a:r>
                  <a:rPr lang="pt-BR" b="1" i="1" dirty="0"/>
                  <a:t>posto completo</a:t>
                </a:r>
                <a:r>
                  <a:rPr lang="pt-BR" dirty="0"/>
                  <a:t>, a inversa na </a:t>
                </a:r>
                <a:r>
                  <a:rPr lang="pt-BR" dirty="0" smtClean="0"/>
                  <a:t>equação </a:t>
                </a:r>
                <a:r>
                  <a:rPr lang="pt-BR" dirty="0"/>
                  <a:t>acima sempre existe por conta da adição do </a:t>
                </a:r>
                <a:r>
                  <a:rPr lang="pt-BR" b="1" i="1" dirty="0"/>
                  <a:t>termo de regularização </a:t>
                </a:r>
                <a:r>
                  <a:rPr lang="pt-BR" dirty="0"/>
                  <a:t>à diagonal principal.</a:t>
                </a:r>
              </a:p>
              <a:p>
                <a:r>
                  <a:rPr lang="pt-BR" b="1" dirty="0"/>
                  <a:t>OBS.2</a:t>
                </a:r>
                <a:r>
                  <a:rPr lang="pt-BR" dirty="0"/>
                  <a:t>: como a </a:t>
                </a:r>
                <a:r>
                  <a:rPr lang="pt-BR" b="1" dirty="0"/>
                  <a:t>norma L2 </a:t>
                </a:r>
                <a:r>
                  <a:rPr lang="pt-BR" dirty="0"/>
                  <a:t>é diferenciável, os problemas de aprendizagem usando a regularização de Ridge podem ser resolvidos iterativamente através do </a:t>
                </a:r>
                <a:r>
                  <a:rPr lang="pt-BR" b="1" i="1" dirty="0" smtClean="0"/>
                  <a:t>algoritmo </a:t>
                </a:r>
                <a:r>
                  <a:rPr lang="pt-BR" b="1" i="1" dirty="0"/>
                  <a:t>do gradiente descendente</a:t>
                </a:r>
                <a:r>
                  <a:rPr lang="pt-BR" dirty="0"/>
                  <a:t>.</a:t>
                </a:r>
              </a:p>
              <a:p>
                <a:r>
                  <a:rPr lang="pt-BR" b="1" dirty="0"/>
                  <a:t>OBS.3</a:t>
                </a:r>
                <a:r>
                  <a:rPr lang="pt-BR" dirty="0"/>
                  <a:t>: o termo de regularização deve ser adicionado apenas à função de erro durante o treinamento. Depois que o modelo é treinado, a avaliação do desempenho do modelo não utiliza a regularização.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283110"/>
                <a:ext cx="11103592" cy="5456903"/>
              </a:xfrm>
              <a:blipFill rotWithShape="0">
                <a:blip r:embed="rId3"/>
                <a:stretch>
                  <a:fillRect l="-714" t="-2567" r="-933" b="-14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94992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Ridge </a:t>
            </a:r>
            <a:r>
              <a:rPr lang="pt-BR" dirty="0" smtClean="0"/>
              <a:t>regression com gradiente descendente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1142306" cy="4687142"/>
              </a:xfrm>
            </p:spPr>
            <p:txBody>
              <a:bodyPr>
                <a:normAutofit fontScale="85000" lnSpcReduction="200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)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acc>
                                    <m:accPr>
                                      <m:chr m:val="̂"/>
                                      <m:ctrlP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pt-BR" i="1" dirty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acc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(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i</m:t>
                                  </m:r>
                                  <m:r>
                                    <m:rPr>
                                      <m:nor/>
                                    </m:rPr>
                                    <a:rPr lang="pt-BR" i="1" dirty="0"/>
                                    <m:t>)</m:t>
                                  </m:r>
                                  <m:r>
                                    <a:rPr lang="pt-BR" i="1" dirty="0"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),</m:t>
                                      </m:r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pt-BR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−</m:t>
                              </m:r>
                              <m:r>
                                <a:rPr lang="el-GR" b="1" i="1">
                                  <a:latin typeface="Cambria Math" panose="02040503050406030204" pitchFamily="18" charset="0"/>
                                </a:rPr>
                                <m:t>𝜱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pt-BR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nl-BE" dirty="0" smtClean="0"/>
                  <a:t> ,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=1,...,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nl-BE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−2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acc>
                              <m:accPr>
                                <m:chr m:val="̂"/>
                                <m:ctrlPr>
                                  <a:rPr 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pt-BR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nary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nl-BE" dirty="0"/>
                  <a:t> , 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𝒂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nl-BE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𝜱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l-GR" b="1" i="1">
                              <a:latin typeface="Cambria Math" panose="02040503050406030204" pitchFamily="18" charset="0"/>
                            </a:rPr>
                            <m:t>𝜱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</m:d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sSup>
                        <m:sSup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𝑰</m:t>
                          </m:r>
                        </m:e>
                        <m:sup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m:rPr>
                          <m:nor/>
                        </m:rPr>
                        <a:rPr lang="pt-BR" dirty="0"/>
                        <m:t>,</m:t>
                      </m:r>
                      <m:r>
                        <m:rPr>
                          <m:nor/>
                        </m:rPr>
                        <a:rPr lang="pt-BR" b="0" i="0" dirty="0" smtClean="0"/>
                        <m:t> 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𝑰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  <a:r>
                  <a:rPr lang="pt-BR" dirty="0"/>
                  <a:t>é </a:t>
                </a:r>
                <a:r>
                  <a:rPr lang="pt-BR" dirty="0" smtClean="0"/>
                  <a:t>uma </a:t>
                </a:r>
                <a:r>
                  <a:rPr lang="pt-BR" dirty="0"/>
                  <a:t>matriz de identidade de tamanho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pt-BR" dirty="0"/>
                  <a:t>, </a:t>
                </a:r>
                <a:r>
                  <a:rPr lang="pt-BR" dirty="0" smtClean="0"/>
                  <a:t>onde o </a:t>
                </a:r>
                <a:r>
                  <a:rPr lang="pt-BR" dirty="0"/>
                  <a:t>primeiro elemento é </a:t>
                </a:r>
                <a:r>
                  <a:rPr lang="pt-BR" dirty="0" smtClean="0"/>
                  <a:t>feito igual a 0.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 smtClean="0"/>
                  <a:t> =</a:t>
                </a:r>
                <a:r>
                  <a:rPr lang="pt-BR" b="1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l-GR" b="1" i="1">
                                <a:latin typeface="Cambria Math" panose="02040503050406030204" pitchFamily="18" charset="0"/>
                              </a:rPr>
                              <m:t>𝜱</m:t>
                            </m:r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pt-BR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  <m:sSup>
                          <m:sSupPr>
                            <m:ctrlP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𝑰</m:t>
                            </m:r>
                          </m:e>
                          <m:sup>
                            <m:r>
                              <a:rPr lang="pt-BR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</m:d>
                    <m:r>
                      <m:rPr>
                        <m:nor/>
                      </m:rPr>
                      <a:rPr lang="pt-BR" dirty="0"/>
                      <m:t>, 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1142306" cy="4687142"/>
              </a:xfrm>
              <a:blipFill rotWithShape="0">
                <a:blip r:embed="rId3"/>
                <a:stretch>
                  <a:fillRect l="-87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12529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24933"/>
            <a:ext cx="10515600" cy="900293"/>
          </a:xfrm>
        </p:spPr>
        <p:txBody>
          <a:bodyPr/>
          <a:lstStyle/>
          <a:p>
            <a:r>
              <a:rPr lang="pt-BR" dirty="0"/>
              <a:t>Ridge regression com a biblioteca Scikit-Learn</a:t>
            </a:r>
          </a:p>
        </p:txBody>
      </p:sp>
      <p:sp>
        <p:nvSpPr>
          <p:cNvPr id="5" name="Rectangle 4"/>
          <p:cNvSpPr/>
          <p:nvPr/>
        </p:nvSpPr>
        <p:spPr>
          <a:xfrm>
            <a:off x="838200" y="1195358"/>
            <a:ext cx="5023757" cy="54476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Import all the necessary libraries.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numpy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matplotlib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pyplot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as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plt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preprocessing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PolynomialFeatures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preprocessing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StandardScaler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linear_model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Ridge</a:t>
            </a:r>
          </a:p>
          <a:p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from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sklearn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pipeline </a:t>
            </a:r>
            <a:r>
              <a:rPr lang="pt-BR" sz="1200" b="1" dirty="0">
                <a:solidFill>
                  <a:srgbClr val="0000FF"/>
                </a:solidFill>
                <a:highlight>
                  <a:srgbClr val="FFFFFF"/>
                </a:highlight>
              </a:rPr>
              <a:t>import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Sets the number of examples.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20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target function and its noisy version.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sort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3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axis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y_noisy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np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random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randn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1200" dirty="0">
                <a:solidFill>
                  <a:srgbClr val="FF0000"/>
                </a:solidFill>
                <a:highlight>
                  <a:srgbClr val="FFFFFF"/>
                </a:highlight>
              </a:rPr>
              <a:t>1.5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 polynomial with the given degree.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poly_features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PolynomialFeatures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degree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=10,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include_bias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=True)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 </a:t>
            </a:r>
            <a:r>
              <a:rPr lang="en-US" sz="1200" dirty="0" err="1">
                <a:solidFill>
                  <a:srgbClr val="008000"/>
                </a:solidFill>
                <a:highlight>
                  <a:srgbClr val="FFFFFF"/>
                </a:highlight>
              </a:rPr>
              <a:t>scaler</a:t>
            </a:r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 that will standardize the features.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std_scaler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StandardScaler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Instantiate a Ridge regressor.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reg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Ridge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alpha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lambdas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[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i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],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solver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808080"/>
                </a:solidFill>
                <a:highlight>
                  <a:srgbClr val="FFFFFF"/>
                </a:highlight>
              </a:rPr>
              <a:t>"cholesky"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8000"/>
                </a:solidFill>
                <a:highlight>
                  <a:srgbClr val="FFFFFF"/>
                </a:highlight>
              </a:rPr>
              <a:t># Create a pipeline of actions.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model 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Pipeline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([(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"poly"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poly_features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scaler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std_scaler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),(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dirty="0" err="1">
                <a:solidFill>
                  <a:srgbClr val="808080"/>
                </a:solidFill>
                <a:highlight>
                  <a:srgbClr val="FFFFFF"/>
                </a:highlight>
              </a:rPr>
              <a:t>reg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</a:rPr>
              <a:t>"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</a:rPr>
              <a:t>reg</a:t>
            </a:r>
            <a:r>
              <a:rPr lang="en-US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),])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Train model.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model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fit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y_noisy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8000"/>
                </a:solidFill>
                <a:highlight>
                  <a:srgbClr val="FFFFFF"/>
                </a:highlight>
              </a:rPr>
              <a:t># Predict.</a:t>
            </a:r>
            <a:endParaRPr lang="pt-BR" sz="12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y_predicted 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 model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predict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1200" dirty="0">
                <a:solidFill>
                  <a:srgbClr val="000000"/>
                </a:solidFill>
                <a:highlight>
                  <a:srgbClr val="FFFFFF"/>
                </a:highlight>
              </a:rPr>
              <a:t>x</a:t>
            </a:r>
            <a:r>
              <a:rPr lang="pt-BR" sz="12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pt-BR" sz="1200" dirty="0"/>
          </a:p>
        </p:txBody>
      </p:sp>
      <p:pic>
        <p:nvPicPr>
          <p:cNvPr id="6" name="Picture 6" descr="Image result for scikit learn logo">
            <a:extLst>
              <a:ext uri="{FF2B5EF4-FFF2-40B4-BE49-F238E27FC236}">
                <a16:creationId xmlns="" xmlns:a16="http://schemas.microsoft.com/office/drawing/2014/main" id="{87129D40-D136-4716-8871-12CAEC6039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7346" y="5886420"/>
            <a:ext cx="1695797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tangle 6"/>
          <p:cNvSpPr/>
          <p:nvPr/>
        </p:nvSpPr>
        <p:spPr>
          <a:xfrm>
            <a:off x="7538040" y="5114768"/>
            <a:ext cx="32440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hlinkClick r:id="rId4"/>
              </a:rPr>
              <a:t>Exemplo: ridge_regression.ipynb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510643" y="2155371"/>
            <a:ext cx="767443" cy="129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/>
          <p:cNvSpPr/>
          <p:nvPr/>
        </p:nvSpPr>
        <p:spPr>
          <a:xfrm>
            <a:off x="4278086" y="2008309"/>
            <a:ext cx="109331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Importa classe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4001201" y="4871357"/>
            <a:ext cx="767443" cy="129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4768644" y="4724295"/>
            <a:ext cx="118224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Instancia objeto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9286" r="7262" b="3215"/>
          <a:stretch/>
        </p:blipFill>
        <p:spPr>
          <a:xfrm>
            <a:off x="6957992" y="1176977"/>
            <a:ext cx="4080122" cy="3904804"/>
          </a:xfrm>
          <a:prstGeom prst="rect">
            <a:avLst/>
          </a:prstGeom>
        </p:spPr>
      </p:pic>
      <p:cxnSp>
        <p:nvCxnSpPr>
          <p:cNvPr id="20" name="Straight Arrow Connector 19"/>
          <p:cNvCxnSpPr/>
          <p:nvPr/>
        </p:nvCxnSpPr>
        <p:spPr>
          <a:xfrm flipH="1">
            <a:off x="3846951" y="4061105"/>
            <a:ext cx="767443" cy="12993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/>
          <p:cNvSpPr/>
          <p:nvPr/>
        </p:nvSpPr>
        <p:spPr>
          <a:xfrm>
            <a:off x="4614394" y="3914043"/>
            <a:ext cx="1649426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Polinômio de ordem 10</a:t>
            </a:r>
          </a:p>
        </p:txBody>
      </p:sp>
      <p:sp>
        <p:nvSpPr>
          <p:cNvPr id="22" name="Rectangle 21"/>
          <p:cNvSpPr/>
          <p:nvPr/>
        </p:nvSpPr>
        <p:spPr>
          <a:xfrm>
            <a:off x="3510643" y="5940133"/>
            <a:ext cx="687670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b="1" dirty="0"/>
              <a:t>OBS</a:t>
            </a:r>
            <a:r>
              <a:rPr lang="pt-BR" dirty="0"/>
              <a:t>.: É importante escalonar os atributos antes de executar a regressão de Ridge, pois ela é sensível à escala dos atributos.</a:t>
            </a:r>
          </a:p>
        </p:txBody>
      </p:sp>
    </p:spTree>
    <p:extLst>
      <p:ext uri="{BB962C8B-B14F-4D97-AF65-F5344CB8AC3E}">
        <p14:creationId xmlns:p14="http://schemas.microsoft.com/office/powerpoint/2010/main" val="2633583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06861"/>
            <a:ext cx="10515600" cy="782110"/>
          </a:xfrm>
        </p:spPr>
        <p:txBody>
          <a:bodyPr/>
          <a:lstStyle/>
          <a:p>
            <a:r>
              <a:rPr lang="pt-BR" dirty="0"/>
              <a:t>Ridge regression: Exemplo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11072" r="8332" b="2858"/>
          <a:stretch/>
        </p:blipFill>
        <p:spPr>
          <a:xfrm>
            <a:off x="243770" y="1192828"/>
            <a:ext cx="2344669" cy="22334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243770" y="3434023"/>
            <a:ext cx="2344669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/>
              <a:t>Função objetivo + ruído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9286" r="6547" b="2500"/>
          <a:stretch/>
        </p:blipFill>
        <p:spPr>
          <a:xfrm>
            <a:off x="2612819" y="1192828"/>
            <a:ext cx="2332925" cy="223345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588439" y="3426287"/>
                <a:ext cx="235730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Hipótese com polinômio de ordem 10 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1600" b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8439" y="3426287"/>
                <a:ext cx="2357305" cy="584775"/>
              </a:xfrm>
              <a:prstGeom prst="rect">
                <a:avLst/>
              </a:prstGeom>
              <a:blipFill rotWithShape="0">
                <a:blip r:embed="rId5"/>
                <a:stretch>
                  <a:fillRect t="-3125" r="-518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1373"/>
                <a:ext cx="11139437" cy="240599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regressão de Ridge é apenas </a:t>
                </a:r>
                <a:r>
                  <a:rPr lang="pt-BR" dirty="0" smtClean="0"/>
                  <a:t>uma regressão </a:t>
                </a:r>
                <a:r>
                  <a:rPr lang="pt-BR" dirty="0"/>
                  <a:t>polinomial, pois </a:t>
                </a:r>
                <a:r>
                  <a:rPr lang="pt-BR" dirty="0" smtClean="0"/>
                  <a:t>o termo </a:t>
                </a:r>
                <a:r>
                  <a:rPr lang="pt-BR" dirty="0"/>
                  <a:t>de penalização é anulado.</a:t>
                </a:r>
              </a:p>
              <a:p>
                <a:r>
                  <a:rPr lang="pt-BR" dirty="0"/>
                  <a:t>Conforme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aumenta, o modelo não se “</a:t>
                </a:r>
                <a:r>
                  <a:rPr lang="pt-BR" i="1" dirty="0"/>
                  <a:t>contorce”</a:t>
                </a:r>
                <a:r>
                  <a:rPr lang="pt-BR" dirty="0"/>
                  <a:t> tanto para se ajustar aos dados de treinamento.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for muito grande, todos os pesos acabarão muito próximos de zero e o resultado será uma linha reta que passa pela </a:t>
                </a:r>
                <a:r>
                  <a:rPr lang="pt-BR" b="1" i="1" dirty="0"/>
                  <a:t>média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dados de treinamento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 aumento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pt-BR" dirty="0"/>
                  <a:t> leva a hipóteses mais planas (ou seja, menos extremas, menos complexas); isso reduz a variância do modelo, mas aumenta seu bias. Ou seja, pode </a:t>
                </a:r>
                <a:r>
                  <a:rPr lang="pt-BR" b="1" i="1" dirty="0"/>
                  <a:t>subajustar</a:t>
                </a:r>
                <a:r>
                  <a:rPr lang="pt-BR" dirty="0"/>
                  <a:t>.</a:t>
                </a:r>
              </a:p>
              <a:p>
                <a:pPr marL="0" indent="0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11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1373"/>
                <a:ext cx="11139437" cy="2405998"/>
              </a:xfrm>
              <a:blipFill rotWithShape="0">
                <a:blip r:embed="rId6"/>
                <a:stretch>
                  <a:fillRect l="-602" t="-5316" b="-32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9643" r="7262" b="3214"/>
          <a:stretch/>
        </p:blipFill>
        <p:spPr>
          <a:xfrm>
            <a:off x="4945744" y="1192828"/>
            <a:ext cx="2355148" cy="224475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9643" r="7262" b="2857"/>
          <a:stretch/>
        </p:blipFill>
        <p:spPr>
          <a:xfrm>
            <a:off x="7338757" y="1197436"/>
            <a:ext cx="2319440" cy="221977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/>
              <p:cNvSpPr/>
              <p:nvPr/>
            </p:nvSpPr>
            <p:spPr>
              <a:xfrm>
                <a:off x="4907879" y="3441613"/>
                <a:ext cx="2430878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Hipótese com polinômio de ordem 10 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−5</m:t>
                    </m:r>
                  </m:oMath>
                </a14:m>
                <a:r>
                  <a:rPr lang="pt-BR" sz="16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1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7879" y="3441613"/>
                <a:ext cx="2430878" cy="584775"/>
              </a:xfrm>
              <a:prstGeom prst="rect">
                <a:avLst/>
              </a:prstGeom>
              <a:blipFill rotWithShape="0">
                <a:blip r:embed="rId9"/>
                <a:stretch>
                  <a:fillRect l="-1003" t="-3158" r="-1003" b="-136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7338758" y="3480189"/>
                <a:ext cx="23194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Hipótese com polinômio de ordem 10 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758" y="3480189"/>
                <a:ext cx="2319440" cy="584775"/>
              </a:xfrm>
              <a:prstGeom prst="rect">
                <a:avLst/>
              </a:prstGeom>
              <a:blipFill rotWithShape="0">
                <a:blip r:embed="rId10"/>
                <a:stretch>
                  <a:fillRect t="-3125" r="-1053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/>
          <p:cNvSpPr/>
          <p:nvPr/>
        </p:nvSpPr>
        <p:spPr>
          <a:xfrm>
            <a:off x="2835837" y="1657124"/>
            <a:ext cx="14453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2000" b="1" dirty="0">
                <a:solidFill>
                  <a:srgbClr val="FF0000"/>
                </a:solidFill>
              </a:rPr>
              <a:t>Sobreajuste</a:t>
            </a:r>
            <a:endParaRPr lang="pt-BR" sz="2000" dirty="0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0" t="9643" r="6904" b="3214"/>
          <a:stretch/>
        </p:blipFill>
        <p:spPr>
          <a:xfrm>
            <a:off x="9658197" y="1192285"/>
            <a:ext cx="2343469" cy="22249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/>
              <p:cNvSpPr/>
              <p:nvPr/>
            </p:nvSpPr>
            <p:spPr>
              <a:xfrm>
                <a:off x="9658197" y="3480188"/>
                <a:ext cx="2319440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Hipótese com polinômio de ordem 10 e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pt-BR" sz="1600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m:rPr>
                        <m:sty m:val="p"/>
                      </m:rP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</m:t>
                    </m:r>
                    <m:r>
                      <a:rPr lang="pt-BR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18" name="Rectangle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8197" y="3480188"/>
                <a:ext cx="2319440" cy="584775"/>
              </a:xfrm>
              <a:prstGeom prst="rect">
                <a:avLst/>
              </a:prstGeom>
              <a:blipFill rotWithShape="0">
                <a:blip r:embed="rId12"/>
                <a:stretch>
                  <a:fillRect t="-3125" r="-1050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60469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11955</TotalTime>
  <Words>2888</Words>
  <Application>Microsoft Office PowerPoint</Application>
  <PresentationFormat>Widescreen</PresentationFormat>
  <Paragraphs>279</Paragraphs>
  <Slides>22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Office Theme</vt:lpstr>
      <vt:lpstr>T319 - Introdução ao Aprendizado de Máquina: Regressão Linear (Parte VI)</vt:lpstr>
      <vt:lpstr>Recapitulando</vt:lpstr>
      <vt:lpstr>Regularização: penalizando a complexidade dos modelos</vt:lpstr>
      <vt:lpstr>Ridge regression</vt:lpstr>
      <vt:lpstr>Ridge regression</vt:lpstr>
      <vt:lpstr>Ridge regression</vt:lpstr>
      <vt:lpstr>Ridge regression com gradiente descendente</vt:lpstr>
      <vt:lpstr>Ridge regression com a biblioteca Scikit-Learn</vt:lpstr>
      <vt:lpstr>Ridge regression: Exemplo</vt:lpstr>
      <vt:lpstr>Ridge regression: Exemplo</vt:lpstr>
      <vt:lpstr>LASSO regression</vt:lpstr>
      <vt:lpstr>LASSO regression</vt:lpstr>
      <vt:lpstr>LASSO regression com gradiente descendente</vt:lpstr>
      <vt:lpstr>Vantagem do LASSO sobre Ridge</vt:lpstr>
      <vt:lpstr>Interpretação geométrica: LASSO vs. Ridge</vt:lpstr>
      <vt:lpstr>Elastic-net</vt:lpstr>
      <vt:lpstr>Quando utilizar regressão LASSO, Ridge ou Elastic-Net?</vt:lpstr>
      <vt:lpstr>Early stopping</vt:lpstr>
      <vt:lpstr>Early stopping</vt:lpstr>
      <vt:lpstr>Exemplo: Early stopping</vt:lpstr>
      <vt:lpstr>PowerPoint Presentation</vt:lpstr>
      <vt:lpstr>PowerPoint Presentation</vt:lpstr>
    </vt:vector>
  </TitlesOfParts>
  <Company>UGent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1807</cp:revision>
  <dcterms:created xsi:type="dcterms:W3CDTF">2020-02-17T11:18:32Z</dcterms:created>
  <dcterms:modified xsi:type="dcterms:W3CDTF">2021-05-28T17:15:56Z</dcterms:modified>
</cp:coreProperties>
</file>