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441" r:id="rId14"/>
    <p:sldId id="317" r:id="rId15"/>
    <p:sldId id="332" r:id="rId16"/>
    <p:sldId id="299" r:id="rId17"/>
    <p:sldId id="295" r:id="rId18"/>
    <p:sldId id="396" r:id="rId19"/>
    <p:sldId id="421"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82765" autoAdjust="0"/>
  </p:normalViewPr>
  <p:slideViewPr>
    <p:cSldViewPr snapToGrid="0">
      <p:cViewPr varScale="1">
        <p:scale>
          <a:sx n="61" d="100"/>
          <a:sy n="61"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26/05/2021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https://colab.research.google.com/github/zz4fap/t319_aprendizado_de_maquina/blob/main/labs/Laboratorio5.ipynb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https://mybinder.org/v2/gh/zz4fap/t319_aprendizado_de_maquina/main?filepath=labs%2FLaboratorio5.ipynb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85517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smtClean="0"/>
              <a:t>Em geral, os algoritmos de aprendizado de máquina não apresentam bom desempenho quando as</a:t>
            </a:r>
            <a:r>
              <a:rPr lang="pt-BR" sz="1200" baseline="0" noProof="0" dirty="0" smtClean="0"/>
              <a:t> features </a:t>
            </a:r>
            <a:r>
              <a:rPr lang="pt-BR" sz="1200" noProof="0" dirty="0" smtClean="0"/>
              <a:t>têm escalas muito diferentes.</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p>
          <a:p>
            <a:endParaRPr lang="pt-BR" sz="1200" noProof="0" dirty="0" smtClean="0"/>
          </a:p>
          <a:p>
            <a:r>
              <a:rPr lang="pt-BR" sz="1200" noProof="0" dirty="0" smtClean="0"/>
              <a:t>Por exemplo, muitos algoritmos de ML calculam a distância entre dois pontos pela distância euclidiana. Se um das</a:t>
            </a:r>
            <a:r>
              <a:rPr lang="pt-BR" sz="1200" baseline="0" noProof="0" dirty="0" smtClean="0"/>
              <a:t> features </a:t>
            </a:r>
            <a:r>
              <a:rPr lang="pt-BR" sz="1200" noProof="0" dirty="0" smtClean="0"/>
              <a:t>tiver uma faixa de valores muito maior do que o</a:t>
            </a:r>
            <a:r>
              <a:rPr lang="pt-BR" sz="1200" baseline="0" noProof="0" dirty="0" smtClean="0"/>
              <a:t> de outra feature</a:t>
            </a:r>
            <a:r>
              <a:rPr lang="pt-BR" sz="1200" noProof="0" dirty="0" smtClean="0"/>
              <a:t>, o</a:t>
            </a:r>
            <a:r>
              <a:rPr lang="pt-BR" sz="1200" baseline="0" noProof="0" dirty="0" smtClean="0"/>
              <a:t> cálculo da </a:t>
            </a:r>
            <a:r>
              <a:rPr lang="pt-BR" sz="1200" noProof="0" dirty="0" smtClean="0"/>
              <a:t>distância será regido por essa</a:t>
            </a:r>
            <a:r>
              <a:rPr lang="pt-BR" sz="1200" baseline="0" noProof="0" dirty="0" smtClean="0"/>
              <a:t> feature </a:t>
            </a:r>
            <a:r>
              <a:rPr lang="pt-BR" sz="1200" noProof="0" dirty="0" smtClean="0"/>
              <a:t>em particular. Portanto, a</a:t>
            </a:r>
            <a:r>
              <a:rPr lang="pt-BR" sz="1200" baseline="0" noProof="0" dirty="0" smtClean="0"/>
              <a:t> variação </a:t>
            </a:r>
            <a:r>
              <a:rPr lang="pt-BR" sz="1200" noProof="0" dirty="0" smtClean="0"/>
              <a:t>de todos os recursos deve ser escalonada para que cada feature contribua com mesma importância na distância final.</a:t>
            </a:r>
            <a:endParaRPr lang="pt-BR" sz="1200" baseline="0" noProof="0" dirty="0" smtClean="0"/>
          </a:p>
          <a:p>
            <a:endParaRPr lang="pt-BR" sz="1200" noProof="0" dirty="0" smtClean="0"/>
          </a:p>
          <a:p>
            <a:r>
              <a:rPr lang="pt-BR" sz="1200" noProof="0" dirty="0" smtClean="0"/>
              <a:t>O escalonamento de features é uma técnica para padronizar/normalizar as</a:t>
            </a:r>
            <a:r>
              <a:rPr lang="pt-BR" sz="1200" baseline="0" noProof="0" dirty="0" smtClean="0"/>
              <a:t> features</a:t>
            </a:r>
            <a:r>
              <a:rPr lang="pt-BR" sz="1200" noProof="0" dirty="0" smtClean="0"/>
              <a:t> em um intervalo fixo. É realizada durante o pré-processamento de dados para lidar com magnitudes, valores ou unidades</a:t>
            </a:r>
            <a:r>
              <a:rPr lang="pt-BR" sz="1200" baseline="0" noProof="0" dirty="0" smtClean="0"/>
              <a:t> que tenham grandes variações de valores</a:t>
            </a:r>
            <a:r>
              <a:rPr lang="pt-BR" sz="1200" noProof="0" dirty="0" smtClean="0"/>
              <a:t>. Se o escalonamento</a:t>
            </a:r>
            <a:r>
              <a:rPr lang="pt-BR" sz="1200" baseline="0" noProof="0" dirty="0" smtClean="0"/>
              <a:t> </a:t>
            </a:r>
            <a:r>
              <a:rPr lang="pt-BR" sz="1200" noProof="0" dirty="0" smtClean="0"/>
              <a:t>não for feito, um algoritmo de aprendizado de máquina tende a</a:t>
            </a:r>
            <a:r>
              <a:rPr lang="pt-BR" sz="1200" baseline="0" noProof="0" dirty="0" smtClean="0"/>
              <a:t> dar mais importância a valores maiores </a:t>
            </a:r>
            <a:r>
              <a:rPr lang="pt-BR" sz="1200" noProof="0" dirty="0" smtClean="0"/>
              <a:t>e</a:t>
            </a:r>
            <a:r>
              <a:rPr lang="pt-BR" sz="1200" baseline="0" noProof="0" dirty="0" smtClean="0"/>
              <a:t> dar menos importância a valores menores</a:t>
            </a:r>
            <a:r>
              <a:rPr lang="pt-BR" sz="1200" noProof="0" dirty="0" smtClean="0"/>
              <a:t>, independentemente da unidade dos valores. </a:t>
            </a:r>
          </a:p>
          <a:p>
            <a:endParaRPr lang="pt-BR" sz="1200" noProof="0" dirty="0" smtClean="0"/>
          </a:p>
          <a:p>
            <a:r>
              <a:rPr lang="pt-BR" sz="1200" noProof="0" dirty="0" smtClean="0"/>
              <a:t>Por exemplo, se um algoritmo não estiver usando um método de</a:t>
            </a:r>
            <a:r>
              <a:rPr lang="pt-BR" sz="1200" baseline="0" noProof="0" dirty="0" smtClean="0"/>
              <a:t> escalonamento</a:t>
            </a:r>
            <a:r>
              <a:rPr lang="pt-BR" sz="1200" noProof="0" dirty="0" smtClean="0"/>
              <a:t>, ele poderá considerar o valor de 3000 metros maior que 5 km, mas isso não é verdade e, nesse caso, o algoritmo fornecerá previsões incorretas. Portanto, usamos o escalonamento</a:t>
            </a:r>
            <a:r>
              <a:rPr lang="pt-BR" sz="1200" baseline="0" noProof="0" dirty="0" smtClean="0"/>
              <a:t> de features </a:t>
            </a:r>
            <a:r>
              <a:rPr lang="pt-BR" sz="1200" noProof="0" dirty="0" smtClean="0"/>
              <a:t>para trazer todos os valores para as mesmas magnitudes e, assim, resolver esse problema.</a:t>
            </a:r>
          </a:p>
          <a:p>
            <a:endParaRPr lang="pt-BR" sz="1200" noProof="0" dirty="0" smtClean="0"/>
          </a:p>
          <a:p>
            <a:r>
              <a:rPr lang="pt-BR" sz="1200" noProof="0" dirty="0" smtClean="0"/>
              <a:t>Os atributos com grandes magnitudes pesam muito mais nos cálculos de distância do que os atributos com pequenas magnitudes.</a:t>
            </a:r>
          </a:p>
          <a:p>
            <a:endParaRPr lang="pt-BR" sz="1200" noProof="0" dirty="0" smtClean="0"/>
          </a:p>
          <a:p>
            <a:r>
              <a:rPr lang="pt-BR" sz="1200" b="1" noProof="0" dirty="0" smtClean="0"/>
              <a:t>Intuição</a:t>
            </a:r>
            <a:r>
              <a:rPr lang="pt-BR" sz="1200" noProof="0" dirty="0" smtClean="0"/>
              <a:t>:</a:t>
            </a:r>
          </a:p>
          <a:p>
            <a:endParaRPr lang="pt-BR" sz="1200" noProof="0" dirty="0" smtClean="0"/>
          </a:p>
          <a:p>
            <a:r>
              <a:rPr lang="pt-BR" sz="1200" noProof="0" dirty="0" smtClean="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smtClean="0"/>
          </a:p>
          <a:p>
            <a:r>
              <a:rPr lang="pt-BR" sz="1200" noProof="0" dirty="0" smtClean="0"/>
              <a:t>Outro exemplo, uma idade média de 30 anos e uma população de 40000 habitantes, são unidades diferentes e portanto 40000 habitantes não pode ser dito ser maior do que 30 anos.</a:t>
            </a:r>
          </a:p>
          <a:p>
            <a:endParaRPr lang="pt-BR" sz="1200" noProof="0" dirty="0" smtClean="0"/>
          </a:p>
          <a:p>
            <a:r>
              <a:rPr lang="pt-BR" sz="1200" noProof="0" dirty="0" smtClean="0"/>
              <a:t>O algoritmo de ML vê apenas números - alguns variando em milhares e outros em torno de dezenas e assume</a:t>
            </a:r>
            <a:r>
              <a:rPr lang="pt-BR" sz="1200" baseline="0" noProof="0" dirty="0" smtClean="0"/>
              <a:t> </a:t>
            </a:r>
            <a:r>
              <a:rPr lang="pt-BR" sz="1200" noProof="0" dirty="0" smtClean="0"/>
              <a:t>que números maiores</a:t>
            </a:r>
            <a:r>
              <a:rPr lang="pt-BR" sz="1200" baseline="0" noProof="0" dirty="0" smtClean="0"/>
              <a:t> tem maior importância</a:t>
            </a:r>
            <a:r>
              <a:rPr lang="pt-BR" sz="1200" noProof="0" dirty="0" smtClean="0"/>
              <a:t>. Portanto, valores</a:t>
            </a:r>
            <a:r>
              <a:rPr lang="pt-BR" sz="1200" baseline="0" noProof="0" dirty="0" smtClean="0"/>
              <a:t> </a:t>
            </a:r>
            <a:r>
              <a:rPr lang="pt-BR" sz="1200" noProof="0" dirty="0" smtClean="0"/>
              <a:t>maiores</a:t>
            </a:r>
            <a:r>
              <a:rPr lang="pt-BR" sz="1200" baseline="0" noProof="0" dirty="0" smtClean="0"/>
              <a:t> </a:t>
            </a:r>
            <a:r>
              <a:rPr lang="pt-BR" sz="1200" noProof="0" dirty="0" smtClean="0"/>
              <a:t>começam a desempenhar um papel mais decisivo no treinamento do modelo.</a:t>
            </a:r>
          </a:p>
          <a:p>
            <a:endParaRPr lang="pt-BR" sz="1200" noProof="0" dirty="0" smtClean="0"/>
          </a:p>
          <a:p>
            <a:r>
              <a:rPr lang="pt-BR" sz="1200" noProof="0" dirty="0" smtClean="0"/>
              <a:t>É aí que está o problema. A importância da população não é</a:t>
            </a:r>
            <a:r>
              <a:rPr lang="pt-BR" sz="1200" baseline="0" noProof="0" dirty="0" smtClean="0"/>
              <a:t> maior do que a importância da idade média, os dois valores não podem ser comparados</a:t>
            </a:r>
            <a:r>
              <a:rPr lang="pt-BR" sz="1200" noProof="0" dirty="0" smtClean="0"/>
              <a:t>. Porém, o algoritmo supõe que, desde 54000&gt; 51,7 e 130000&gt; 45,9, e</a:t>
            </a:r>
            <a:r>
              <a:rPr lang="pt-BR" sz="1200" baseline="0" noProof="0" dirty="0" smtClean="0"/>
              <a:t> </a:t>
            </a:r>
            <a:r>
              <a:rPr lang="pt-BR" sz="1200" noProof="0" dirty="0" smtClean="0"/>
              <a:t>portanto, a população é uma feature mais importante, o que é incorreto.</a:t>
            </a:r>
          </a:p>
          <a:p>
            <a:endParaRPr lang="pt-BR" sz="1200" noProof="0" dirty="0" smtClean="0"/>
          </a:p>
          <a:p>
            <a:r>
              <a:rPr lang="pt-BR" sz="1200" noProof="0" dirty="0" smtClean="0"/>
              <a:t>Esse problema ocorre com todo algoritmo que se baseia no cálculo da distância durante a fase de treinamento.</a:t>
            </a:r>
          </a:p>
          <a:p>
            <a:endParaRPr lang="pt-BR" sz="1200" noProof="0" dirty="0" smtClean="0"/>
          </a:p>
          <a:p>
            <a:r>
              <a:rPr lang="pt-BR" sz="1200" b="1" noProof="0" dirty="0" smtClean="0"/>
              <a:t>Escalonamento de </a:t>
            </a:r>
            <a:r>
              <a:rPr lang="pt-BR" sz="1200" b="1" u="sng" noProof="0" dirty="0" smtClean="0"/>
              <a:t>atributos</a:t>
            </a:r>
            <a:r>
              <a:rPr lang="pt-BR" sz="1200" b="1" noProof="0" dirty="0" smtClean="0"/>
              <a:t>/features</a:t>
            </a:r>
            <a:r>
              <a:rPr lang="pt-BR" sz="1200" noProof="0" dirty="0" smtClean="0"/>
              <a:t>:</a:t>
            </a:r>
          </a:p>
          <a:p>
            <a:endParaRPr lang="pt-BR" sz="1200" noProof="0" dirty="0" smtClean="0"/>
          </a:p>
          <a:p>
            <a:r>
              <a:rPr lang="pt-BR" sz="1200" dirty="0" smtClean="0"/>
              <a:t>Existem duas maneiras comuns de fazer com que todos os atributos tenham a mesma escala: escalonamento</a:t>
            </a:r>
            <a:r>
              <a:rPr lang="pt-BR" sz="1200" baseline="0" dirty="0" smtClean="0"/>
              <a:t> min-max (também conhecido como normalização)</a:t>
            </a:r>
            <a:r>
              <a:rPr lang="pt-BR" sz="1200" dirty="0" smtClean="0"/>
              <a:t> e a padronização.</a:t>
            </a:r>
          </a:p>
          <a:p>
            <a:pPr marL="0" indent="0">
              <a:buFont typeface="Arial" panose="020B0604020202020204" pitchFamily="34" charset="0"/>
              <a:buNone/>
            </a:pPr>
            <a:r>
              <a:rPr lang="pt-BR" sz="1200" dirty="0" smtClean="0"/>
              <a:t>Em</a:t>
            </a:r>
            <a:r>
              <a:rPr lang="pt-BR" sz="1200" baseline="0" dirty="0" smtClean="0"/>
              <a:t> alguns casos</a:t>
            </a:r>
            <a:r>
              <a:rPr lang="pt-BR" sz="1200" dirty="0" smtClean="0"/>
              <a:t>, ajuda a acelerar a</a:t>
            </a:r>
            <a:r>
              <a:rPr lang="pt-BR" sz="1200" baseline="0" dirty="0" smtClean="0"/>
              <a:t> convergência de </a:t>
            </a:r>
            <a:r>
              <a:rPr lang="pt-BR" sz="1200" dirty="0" smtClean="0"/>
              <a:t>um algoritmo,</a:t>
            </a:r>
            <a:r>
              <a:rPr lang="pt-BR" sz="1200" baseline="0" dirty="0" smtClean="0"/>
              <a:t> como por exemplo, o gradiente descendente.</a:t>
            </a:r>
          </a:p>
          <a:p>
            <a:pPr marL="0" indent="0">
              <a:buFont typeface="Arial" panose="020B0604020202020204" pitchFamily="34" charset="0"/>
              <a:buNone/>
            </a:pPr>
            <a:r>
              <a:rPr lang="pt-BR" sz="1200" baseline="0" dirty="0" smtClean="0"/>
              <a:t>É aplicado durante pré-processamento dos exemplos de treinamento (i.e., features).</a:t>
            </a:r>
            <a:endParaRPr lang="nl-BE" sz="1200" dirty="0" smtClean="0"/>
          </a:p>
          <a:p>
            <a:endParaRPr lang="pt-BR" sz="1200" noProof="0" dirty="0" smtClean="0"/>
          </a:p>
          <a:p>
            <a:r>
              <a:rPr lang="pt-BR" sz="1200" b="1" noProof="0" dirty="0" smtClean="0"/>
              <a:t>Vantagens</a:t>
            </a:r>
            <a:r>
              <a:rPr lang="pt-BR" sz="1200" noProof="0" dirty="0" smtClean="0"/>
              <a:t>:</a:t>
            </a:r>
          </a:p>
          <a:p>
            <a:endParaRPr lang="pt-BR" sz="1200" noProof="0" dirty="0" smtClean="0"/>
          </a:p>
          <a:p>
            <a:pPr marL="171450" indent="-171450">
              <a:buFont typeface="Arial" panose="020B0604020202020204" pitchFamily="34" charset="0"/>
              <a:buChar char="•"/>
            </a:pPr>
            <a:r>
              <a:rPr lang="pt-BR" sz="1200" noProof="0" dirty="0" smtClean="0"/>
              <a:t>Possibilita comparar o peso/influência de cada feature no modelo.</a:t>
            </a:r>
          </a:p>
          <a:p>
            <a:pPr marL="171450" indent="-171450">
              <a:buFont typeface="Arial" panose="020B0604020202020204" pitchFamily="34" charset="0"/>
              <a:buChar char="•"/>
            </a:pPr>
            <a:r>
              <a:rPr lang="pt-BR" sz="1200" noProof="0" dirty="0" smtClean="0"/>
              <a:t>Melhora o desempenho e a estabilidade do treinamento do modelo.</a:t>
            </a:r>
          </a:p>
          <a:p>
            <a:endParaRPr lang="pt-BR" sz="1200" noProof="0"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smtClean="0"/>
              <a:t>Exemplo</a:t>
            </a:r>
            <a:r>
              <a:rPr lang="pt-BR" noProof="0" dirty="0" smtClean="0"/>
              <a:t>: </a:t>
            </a:r>
            <a:r>
              <a:rPr lang="pt-BR" dirty="0" smtClean="0"/>
              <a:t>https://mybinder.org/v2/gh/zz4fap/t319_aprendizado_de_maquina/main?filepath=notebooks%2Fregression%2Fformatos_diferentes_da_</a:t>
            </a:r>
            <a:r>
              <a:rPr lang="pt-BR" u="none" dirty="0" smtClean="0"/>
              <a:t>superficie_de_erro</a:t>
            </a:r>
            <a:r>
              <a:rPr lang="pt-BR" u="none" dirty="0" smtClean="0">
                <a:solidFill>
                  <a:srgbClr val="00B0F0"/>
                </a:solidFill>
              </a:rPr>
              <a:t>.ipynb</a:t>
            </a:r>
            <a:endParaRPr lang="pt-BR" u="none"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 cada atributo tendo uma escala diferente, o espaço de pesos no qual os modelos estão tentando treinar pode ser altamente distorcido e complexo. Quanto mais complexo for esse espaço, mais difícil será treinar um modelo dentro dele.</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smtClean="0"/>
              <a:t>Escalonamento dos objetivos ou rótulos</a:t>
            </a:r>
          </a:p>
          <a:p>
            <a:pPr marL="171450" indent="-171450">
              <a:buFont typeface="Arial" panose="020B0604020202020204" pitchFamily="34" charset="0"/>
              <a:buChar char="•"/>
            </a:pPr>
            <a:r>
              <a:rPr lang="nl-BE" dirty="0" smtClean="0"/>
              <a:t>https://machinelearningmastery.com/how-to-transform-target-variables-for-regression-with-scikit-learn/</a:t>
            </a:r>
          </a:p>
          <a:p>
            <a:pPr marL="171450" indent="-171450">
              <a:buFont typeface="Arial" panose="020B0604020202020204" pitchFamily="34" charset="0"/>
              <a:buChar char="•"/>
            </a:pPr>
            <a:r>
              <a:rPr lang="nl-BE" dirty="0" smtClean="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https://mybinder.org/v2/gh/zz4fap/t319_aprendizado_de_maquina/main?filepath=notebooks%2Fregression%2F</a:t>
                </a:r>
                <a:r>
                  <a:rPr lang="pt-BR" sz="1200" baseline="0" dirty="0" smtClean="0"/>
                  <a:t>escalonamento_de_atributos_com_scikit_learn.ipynb</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t>
                </a:r>
                <a:r>
                  <a:rPr lang="pt-BR" sz="1200" baseline="0" noProof="0" dirty="0" smtClean="0"/>
                  <a:t>após 4 </a:t>
                </a:r>
                <a:r>
                  <a:rPr lang="pt-BR" sz="1200" baseline="0" noProof="0" dirty="0"/>
                  <a:t>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26/05/2021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26/05/2021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26/05/2021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26/05/2021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26/05/2021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26/05/2021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mybinder.org/v2/gh/zz4fap/t319_aprendizado_de_maquina/main?filepath=notebooks/regression/escalonamento_de_atributos_com_scikit_lear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hyperlink" Target="https://mybinder.org/v2/gh/zz4fap/t319_aprendizado_de_maquina/main?filepath=notebooks/regression/escalonamento_de_atributos_com_scikit_learn.ipynb" TargetMode="External"/><Relationship Id="rId4" Type="http://schemas.openxmlformats.org/officeDocument/2006/relationships/image" Target="../media/image30.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5.ipyn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8.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mybinder.org/v2/gh/zz4fap/t319_aprendizado_de_maquina/main?filepath=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escalonamento_de_atributos_com_scikit_lear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Escalonamento de Atributos</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9845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 superfície tem formato de </a:t>
            </a:r>
            <a:r>
              <a:rPr lang="pt-BR" dirty="0"/>
              <a:t>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a:t>
            </a:r>
            <a:r>
              <a:rPr lang="pt-BR" dirty="0" smtClean="0"/>
              <a:t>direções.</a:t>
            </a:r>
            <a:endParaRPr lang="pt-BR" dirty="0"/>
          </a:p>
          <a:p>
            <a:pPr algn="just"/>
            <a:r>
              <a:rPr lang="pt-BR" dirty="0" smtClean="0"/>
              <a:t>Nesse exemplo, o algoritmo </a:t>
            </a:r>
            <a:r>
              <a:rPr lang="pt-BR" dirty="0"/>
              <a:t>converge </a:t>
            </a:r>
            <a:r>
              <a:rPr lang="pt-BR" dirty="0" smtClean="0"/>
              <a:t>após 4 </a:t>
            </a:r>
            <a:r>
              <a:rPr lang="pt-BR" dirty="0"/>
              <a:t>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r>
              <a:rPr lang="pt-BR" dirty="0" smtClean="0"/>
              <a:t>.</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833" t="17242" r="1796" b="10689"/>
          <a:stretch/>
        </p:blipFill>
        <p:spPr>
          <a:xfrm>
            <a:off x="3199694" y="4277958"/>
            <a:ext cx="2948843" cy="258004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11724" r="9540" b="2414"/>
          <a:stretch/>
        </p:blipFill>
        <p:spPr>
          <a:xfrm>
            <a:off x="6337052" y="4289783"/>
            <a:ext cx="2705742" cy="2568217"/>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11724" r="9676" b="3448"/>
          <a:stretch/>
        </p:blipFill>
        <p:spPr>
          <a:xfrm>
            <a:off x="9231309" y="4274017"/>
            <a:ext cx="2747214" cy="2580042"/>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3729" t="12156" r="9720" b="7845"/>
          <a:stretch/>
        </p:blipFill>
        <p:spPr>
          <a:xfrm>
            <a:off x="236898" y="4293724"/>
            <a:ext cx="2774281" cy="2564276"/>
          </a:xfrm>
          <a:prstGeom prst="rect">
            <a:avLst/>
          </a:prstGeom>
        </p:spPr>
      </p:pic>
      <p:sp>
        <p:nvSpPr>
          <p:cNvPr id="15" name="Rectangle 14"/>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7"/>
              </a:rPr>
              <a:t>Exemplo: escalonamento_de_atributos_com_scikit_learn.ipynb</a:t>
            </a:r>
            <a:endParaRPr lang="pt-BR" sz="1400" u="sng" dirty="0">
              <a:solidFill>
                <a:srgbClr val="00B0F0"/>
              </a:solidFill>
            </a:endParaRPr>
          </a:p>
        </p:txBody>
      </p:sp>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1"/>
            <a:ext cx="10515600" cy="1325563"/>
          </a:xfrm>
        </p:spPr>
        <p:txBody>
          <a:bodyPr/>
          <a:lstStyle/>
          <a:p>
            <a:r>
              <a:rPr lang="pt-BR" dirty="0"/>
              <a:t>Escalonamento de Atributos: </a:t>
            </a:r>
            <a:r>
              <a:rPr lang="pt-BR" b="1" dirty="0"/>
              <a:t>Exemplo</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597376"/>
            <a:ext cx="2000911" cy="20058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4215427"/>
            <a:ext cx="1963487" cy="2610415"/>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394461"/>
            <a:ext cx="1987947" cy="2628133"/>
          </a:xfrm>
          <a:prstGeom prst="rect">
            <a:avLst/>
          </a:prstGeom>
        </p:spPr>
      </p:pic>
      <p:sp>
        <p:nvSpPr>
          <p:cNvPr id="8" name="TextBox 7"/>
          <p:cNvSpPr txBox="1"/>
          <p:nvPr/>
        </p:nvSpPr>
        <p:spPr>
          <a:xfrm rot="16200000">
            <a:off x="848661" y="532777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9" name="TextBox 8"/>
          <p:cNvSpPr txBox="1"/>
          <p:nvPr/>
        </p:nvSpPr>
        <p:spPr>
          <a:xfrm rot="16200000">
            <a:off x="848661" y="262326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542219"/>
            <a:ext cx="5743331" cy="2060957"/>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442000"/>
            <a:ext cx="5645654" cy="2060957"/>
          </a:xfrm>
          <a:prstGeom prst="rect">
            <a:avLst/>
          </a:prstGeom>
        </p:spPr>
      </p:pic>
      <p:pic>
        <p:nvPicPr>
          <p:cNvPr id="12"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442000"/>
            <a:ext cx="1972745" cy="196315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4381600" y="3545409"/>
                <a:ext cx="7550944" cy="646331"/>
              </a:xfrm>
              <a:prstGeom prst="rect">
                <a:avLst/>
              </a:prstGeom>
            </p:spPr>
            <p:txBody>
              <a:bodyPr wrap="square">
                <a:spAutoFit/>
              </a:bodyPr>
              <a:lstStyle/>
              <a:p>
                <a:pPr algn="just"/>
                <a:r>
                  <a:rPr lang="pt-BR" sz="1200" dirty="0"/>
                  <a:t>Pesos de atributos com variação muito grande são atualizados mais rapidamente do que pesos de atributos com variação pequena.</a:t>
                </a:r>
              </a:p>
              <a:p>
                <a:pPr lvl="1" algn="just"/>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𝑥</m:t>
                        </m:r>
                      </m:e>
                      <m:sub>
                        <m:r>
                          <a:rPr lang="pt-BR" sz="1200" i="1">
                            <a:latin typeface="Cambria Math" panose="02040503050406030204" pitchFamily="18" charset="0"/>
                          </a:rPr>
                          <m:t>2</m:t>
                        </m:r>
                      </m:sub>
                    </m:sSub>
                  </m:oMath>
                </a14:m>
                <a:r>
                  <a:rPr lang="pt-BR" sz="1200" dirty="0"/>
                  <a:t> contribui muito mais no valor final do erro, fazendo com que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𝑎</m:t>
                        </m:r>
                      </m:e>
                      <m:sub>
                        <m:r>
                          <a:rPr lang="pt-BR" sz="1200" i="1">
                            <a:latin typeface="Cambria Math" panose="02040503050406030204" pitchFamily="18" charset="0"/>
                          </a:rPr>
                          <m:t>2</m:t>
                        </m:r>
                      </m:sub>
                    </m:sSub>
                  </m:oMath>
                </a14:m>
                <a:r>
                  <a:rPr lang="pt-BR" sz="1200" dirty="0"/>
                  <a:t> seja rapidamente atualizado.</a:t>
                </a:r>
              </a:p>
            </p:txBody>
          </p:sp>
        </mc:Choice>
        <mc:Fallback xmlns="">
          <p:sp>
            <p:nvSpPr>
              <p:cNvPr id="13" name="Rectangle 12"/>
              <p:cNvSpPr>
                <a:spLocks noRot="1" noChangeAspect="1" noMove="1" noResize="1" noEditPoints="1" noAdjustHandles="1" noChangeArrowheads="1" noChangeShapeType="1" noTextEdit="1"/>
              </p:cNvSpPr>
              <p:nvPr/>
            </p:nvSpPr>
            <p:spPr>
              <a:xfrm>
                <a:off x="4381600" y="3545409"/>
                <a:ext cx="7550944" cy="646331"/>
              </a:xfrm>
              <a:prstGeom prst="rect">
                <a:avLst/>
              </a:prstGeom>
              <a:blipFill rotWithShape="0">
                <a:blip r:embed="rId9"/>
                <a:stretch>
                  <a:fillRect l="-81" t="-943" r="-81" b="-6604"/>
                </a:stretch>
              </a:blipFill>
            </p:spPr>
            <p:txBody>
              <a:bodyPr/>
              <a:lstStyle/>
              <a:p>
                <a:r>
                  <a:rPr lang="pt-BR">
                    <a:noFill/>
                  </a:rPr>
                  <a:t> </a:t>
                </a:r>
              </a:p>
            </p:txBody>
          </p:sp>
        </mc:Fallback>
      </mc:AlternateContent>
      <p:sp>
        <p:nvSpPr>
          <p:cNvPr id="14" name="Rectangle 13"/>
          <p:cNvSpPr/>
          <p:nvPr/>
        </p:nvSpPr>
        <p:spPr>
          <a:xfrm>
            <a:off x="7349909" y="6510022"/>
            <a:ext cx="4777365" cy="307777"/>
          </a:xfrm>
          <a:prstGeom prst="rect">
            <a:avLst/>
          </a:prstGeom>
          <a:noFill/>
        </p:spPr>
        <p:txBody>
          <a:bodyPr wrap="square" rtlCol="0">
            <a:spAutoFit/>
          </a:bodyPr>
          <a:lstStyle/>
          <a:p>
            <a:pPr algn="ctr"/>
            <a:r>
              <a:rPr lang="pt-BR" sz="1400" u="sng" dirty="0">
                <a:solidFill>
                  <a:srgbClr val="00B0F0"/>
                </a:solidFill>
                <a:hlinkClick r:id="rId10"/>
              </a:rPr>
              <a:t>Exemplo: escalonamento_de_atributos_com_scikit_learn.ipynb</a:t>
            </a:r>
            <a:endParaRPr lang="pt-BR" sz="1400" u="sng" dirty="0">
              <a:solidFill>
                <a:srgbClr val="00B0F0"/>
              </a:solidFill>
            </a:endParaRPr>
          </a:p>
        </p:txBody>
      </p:sp>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spTree>
    <p:extLst>
      <p:ext uri="{BB962C8B-B14F-4D97-AF65-F5344CB8AC3E}">
        <p14:creationId xmlns:p14="http://schemas.microsoft.com/office/powerpoint/2010/main" val="50936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IV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#5</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a:t>
            </a:r>
            <a:r>
              <a:rPr lang="pt-BR" b="1" dirty="0" smtClean="0">
                <a:solidFill>
                  <a:srgbClr val="FF0000"/>
                </a:solidFill>
              </a:rPr>
              <a:t>.</a:t>
            </a:r>
            <a:endParaRPr lang="pt-BR" b="1" dirty="0">
              <a:solidFill>
                <a:srgbClr val="FF0000"/>
              </a:solidFill>
            </a:endParaRP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xmlns=""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xmlns=""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xmlns=""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xmlns=""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smtClean="0"/>
              <a:t>Vimos que a escolha </a:t>
            </a:r>
            <a:r>
              <a:rPr lang="pt-BR" dirty="0"/>
              <a:t>do passo de </a:t>
            </a:r>
            <a:r>
              <a:rPr lang="pt-BR" dirty="0" smtClean="0"/>
              <a:t>aprendizagem influencia muito no processo aprendizagem do gradiente descendente.</a:t>
            </a:r>
          </a:p>
          <a:p>
            <a:pPr lvl="1">
              <a:buFont typeface="Wingdings" panose="05000000000000000000" pitchFamily="2" charset="2"/>
              <a:buChar char="§"/>
            </a:pPr>
            <a:r>
              <a:rPr lang="pt-BR" dirty="0" smtClean="0"/>
              <a:t>Valores pequenos fazem com que o algoritmo tenha convergência muito lenta.</a:t>
            </a:r>
          </a:p>
          <a:p>
            <a:pPr lvl="1">
              <a:buFont typeface="Wingdings" panose="05000000000000000000" pitchFamily="2" charset="2"/>
              <a:buChar char="§"/>
            </a:pPr>
            <a:r>
              <a:rPr lang="pt-BR" dirty="0" smtClean="0"/>
              <a:t>Valores grandes fazem com que o algoritmo divirja.</a:t>
            </a:r>
          </a:p>
          <a:p>
            <a:r>
              <a:rPr lang="pt-BR" dirty="0" smtClean="0"/>
              <a:t>Gráfico do erro em função das iterações nos ajuda a depurar o algoritmo.</a:t>
            </a:r>
          </a:p>
          <a:p>
            <a:r>
              <a:rPr lang="pt-BR" dirty="0" smtClean="0"/>
              <a:t>Além do ajuste manual, quando usamos GDE ou GD em mini-batches, precisamos reduzir o valor do passo de aprendizagem ao longo das iterações para garantir a convergência e estabilizaçãod do GD.</a:t>
            </a:r>
          </a:p>
          <a:p>
            <a:r>
              <a:rPr lang="pt-BR" dirty="0" smtClean="0"/>
              <a:t>Hoje, veremos um tipo de </a:t>
            </a:r>
            <a:r>
              <a:rPr lang="pt-BR" b="1" i="1" dirty="0" smtClean="0"/>
              <a:t>pré-processamento</a:t>
            </a:r>
            <a:r>
              <a:rPr lang="pt-BR" dirty="0" smtClean="0"/>
              <a:t> bastante importante para algoritmos de ML que usem métricas de distância como função de erro.</a:t>
            </a:r>
          </a:p>
          <a:p>
            <a:pPr lvl="1">
              <a:buFont typeface="Wingdings" panose="05000000000000000000" pitchFamily="2" charset="2"/>
              <a:buChar char="§"/>
            </a:pPr>
            <a:r>
              <a:rPr lang="pt-BR" b="1" dirty="0" smtClean="0"/>
              <a:t>Pré-processamento</a:t>
            </a:r>
            <a:r>
              <a:rPr lang="pt-BR" dirty="0" smtClean="0"/>
              <a:t>:</a:t>
            </a:r>
            <a:r>
              <a:rPr lang="pt-BR" b="1" i="1" dirty="0" smtClean="0"/>
              <a:t> </a:t>
            </a:r>
            <a:r>
              <a:rPr lang="pt-BR" dirty="0" smtClean="0"/>
              <a:t>Técnicas aplicadas aos dados de treinamento antes do treinamento.</a:t>
            </a:r>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a:t>
            </a:r>
            <a:endParaRPr lang="nl-BE" dirty="0"/>
          </a:p>
        </p:txBody>
      </p:sp>
      <p:sp>
        <p:nvSpPr>
          <p:cNvPr id="10" name="Content Placeholder 2"/>
          <p:cNvSpPr txBox="1">
            <a:spLocks/>
          </p:cNvSpPr>
          <p:nvPr/>
        </p:nvSpPr>
        <p:spPr>
          <a:xfrm>
            <a:off x="838199" y="1971674"/>
            <a:ext cx="11034713" cy="4591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a:t>
            </a:r>
            <a:r>
              <a:rPr lang="pt-BR" dirty="0" smtClean="0"/>
              <a:t>entre as </a:t>
            </a:r>
            <a:r>
              <a:rPr lang="pt-BR" dirty="0"/>
              <a:t>magnitudes afeta o desempenho </a:t>
            </a:r>
            <a:r>
              <a:rPr lang="pt-BR" dirty="0" smtClean="0"/>
              <a:t>de </a:t>
            </a:r>
            <a:r>
              <a:rPr lang="pt-BR" dirty="0"/>
              <a:t>algoritmos de </a:t>
            </a:r>
            <a:r>
              <a:rPr lang="pt-BR" dirty="0" smtClean="0"/>
              <a:t>ML que utilizam métricas de distância como função de erro.</a:t>
            </a:r>
            <a:endParaRPr lang="pt-BR" dirty="0"/>
          </a:p>
          <a:p>
            <a:pPr lvl="1" algn="just">
              <a:buFont typeface="Wingdings" panose="05000000000000000000" pitchFamily="2" charset="2"/>
              <a:buChar char="§"/>
            </a:pPr>
            <a:r>
              <a:rPr lang="pt-BR" dirty="0"/>
              <a:t>As diferenças entre </a:t>
            </a:r>
            <a:r>
              <a:rPr lang="pt-BR" dirty="0" smtClean="0"/>
              <a:t>as magnitudes </a:t>
            </a:r>
            <a:r>
              <a:rPr lang="pt-BR" dirty="0"/>
              <a:t>dos atributos faz com que </a:t>
            </a:r>
            <a:r>
              <a:rPr lang="pt-BR" dirty="0" smtClean="0"/>
              <a:t>as superfícies </a:t>
            </a:r>
            <a:r>
              <a:rPr lang="pt-BR" dirty="0"/>
              <a:t>de erro </a:t>
            </a:r>
            <a:r>
              <a:rPr lang="pt-BR" dirty="0" smtClean="0"/>
              <a:t>tenham </a:t>
            </a:r>
            <a:r>
              <a:rPr lang="pt-BR" dirty="0"/>
              <a:t>formato </a:t>
            </a:r>
            <a:r>
              <a:rPr lang="pt-BR" dirty="0" smtClean="0"/>
              <a:t>de vale, </a:t>
            </a:r>
            <a:r>
              <a:rPr lang="pt-BR" dirty="0"/>
              <a:t>dificultando a convergência dos algoritmos</a:t>
            </a:r>
            <a:r>
              <a:rPr lang="pt-BR" dirty="0" smtClean="0"/>
              <a:t>.</a:t>
            </a:r>
            <a:endParaRPr lang="pt-BR" dirty="0"/>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C1642F2F-7A09-459E-9D90-1D9D3103E685}"/>
                  </a:ext>
                </a:extLst>
              </p:cNvPr>
              <p:cNvSpPr>
                <a:spLocks noGrp="1"/>
              </p:cNvSpPr>
              <p:nvPr>
                <p:ph idx="1"/>
              </p:nvPr>
            </p:nvSpPr>
            <p:spPr>
              <a:xfrm>
                <a:off x="838200" y="1690687"/>
                <a:ext cx="10915650" cy="4852988"/>
              </a:xfrm>
            </p:spPr>
            <p:txBody>
              <a:bodyPr>
                <a:normAutofit/>
              </a:bodyPr>
              <a:lstStyle/>
              <a:p>
                <a:r>
                  <a:rPr lang="pt-BR" dirty="0" smtClean="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smtClean="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xmlns=""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smtClean="0"/>
                  <a:t>Função objetivo</a:t>
                </a:r>
                <a:r>
                  <a:rPr lang="pt-BR" b="0" dirty="0" smtClean="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smtClean="0">
                  <a:latin typeface="Cambria Math" panose="02040503050406030204" pitchFamily="18" charset="0"/>
                </a:endParaRPr>
              </a:p>
              <a:p>
                <a:r>
                  <a:rPr lang="pt-BR" dirty="0" smtClean="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smtClean="0"/>
                  <a:t>.</a:t>
                </a:r>
                <a:endParaRPr lang="pt-BR" dirty="0"/>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smtClean="0"/>
              <a:t>Para plotar a superfície de erro usamos:</a:t>
            </a:r>
            <a:endParaRPr lang="pt-BR" dirty="0"/>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smtClean="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resultando num vale.</a:t>
                </a:r>
              </a:p>
              <a:p>
                <a:pPr marL="285750" indent="-285750">
                  <a:buFont typeface="Arial" panose="020B0604020202020204" pitchFamily="34" charset="0"/>
                  <a:buChar char="•"/>
                </a:pPr>
                <a:r>
                  <a:rPr lang="pt-BR" dirty="0" smtClean="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smtClean="0"/>
                  <a:t>(</a:t>
                </a:r>
                <a:r>
                  <a:rPr lang="pt-BR" dirty="0"/>
                  <a:t>vale)</a:t>
                </a:r>
                <a:r>
                  <a:rPr lang="pt-BR" dirty="0" smtClean="0"/>
                  <a:t>.</a:t>
                </a:r>
              </a:p>
              <a:p>
                <a:pPr marL="285750" indent="-285750">
                  <a:buFont typeface="Arial" panose="020B0604020202020204" pitchFamily="34" charset="0"/>
                  <a:buChar char="•"/>
                </a:pPr>
                <a:r>
                  <a:rPr lang="pt-BR" dirty="0" smtClean="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smtClean="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smtClean="0"/>
                  <a:t> tem </a:t>
                </a:r>
                <a:r>
                  <a:rPr lang="pt-BR" b="1" i="1" dirty="0" smtClean="0"/>
                  <a:t>pesos</a:t>
                </a:r>
                <a:r>
                  <a:rPr lang="pt-BR" dirty="0" smtClean="0"/>
                  <a:t> semelhante na variação do erro (tigela).</a:t>
                </a:r>
                <a:endParaRPr lang="pt-BR" dirty="0"/>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57335" y="6335803"/>
            <a:ext cx="6218847" cy="338554"/>
          </a:xfrm>
          <a:prstGeom prst="rect">
            <a:avLst/>
          </a:prstGeom>
          <a:noFill/>
        </p:spPr>
        <p:txBody>
          <a:bodyPr wrap="square" rtlCol="0">
            <a:spAutoFit/>
          </a:bodyPr>
          <a:lstStyle/>
          <a:p>
            <a:r>
              <a:rPr lang="pt-BR" sz="1600" b="1" dirty="0">
                <a:solidFill>
                  <a:srgbClr val="00B0F0"/>
                </a:solidFill>
                <a:hlinkClick r:id="rId18"/>
              </a:rPr>
              <a:t>Exemplo: formatos_diferentes_da_superfície_de_erro.ipynb</a:t>
            </a:r>
            <a:endParaRPr lang="pt-BR" sz="16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smtClean="0"/>
                  <a:t>O que pode ser feito? </a:t>
                </a:r>
                <a:endParaRPr lang="pt-BR" dirty="0"/>
              </a:p>
              <a:p>
                <a:r>
                  <a:rPr lang="pt-BR" dirty="0"/>
                  <a:t>P</a:t>
                </a:r>
                <a:r>
                  <a:rPr lang="pt-BR" dirty="0" smtClean="0"/>
                  <a:t>ara </a:t>
                </a:r>
                <a:r>
                  <a:rPr lang="pt-BR" dirty="0"/>
                  <a:t>evitar esse problema, </a:t>
                </a:r>
                <a:r>
                  <a:rPr lang="pt-BR" dirty="0" smtClean="0"/>
                  <a:t>o intervalo de variação </a:t>
                </a:r>
                <a:r>
                  <a:rPr lang="pt-BR" dirty="0"/>
                  <a:t>de todos os </a:t>
                </a:r>
                <a:r>
                  <a:rPr lang="pt-BR" b="1" i="1" dirty="0"/>
                  <a:t>atributos</a:t>
                </a:r>
                <a:r>
                  <a:rPr lang="pt-BR" dirty="0"/>
                  <a:t> deve ser </a:t>
                </a:r>
                <a:r>
                  <a:rPr lang="pt-BR" b="1" i="1" dirty="0" smtClean="0"/>
                  <a:t>escalonado</a:t>
                </a:r>
                <a:r>
                  <a:rPr lang="pt-BR" dirty="0" smtClean="0"/>
                  <a:t> </a:t>
                </a:r>
                <a:r>
                  <a:rPr lang="pt-BR" dirty="0"/>
                  <a:t>para que cada </a:t>
                </a:r>
                <a:r>
                  <a:rPr lang="pt-BR" b="1" i="1" dirty="0"/>
                  <a:t>atributo</a:t>
                </a:r>
                <a:r>
                  <a:rPr lang="pt-BR" dirty="0"/>
                  <a:t> contribua com </a:t>
                </a:r>
                <a:r>
                  <a:rPr lang="pt-BR" dirty="0" smtClean="0"/>
                  <a:t>o mesmo peso </a:t>
                </a:r>
                <a:r>
                  <a:rPr lang="pt-BR" dirty="0"/>
                  <a:t>para </a:t>
                </a:r>
                <a:r>
                  <a:rPr lang="pt-BR" dirty="0" smtClean="0"/>
                  <a:t>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r>
                                <a:rPr lang="en-US" sz="2600" b="1" i="1">
                                  <a:latin typeface="Cambria Math" panose="02040503050406030204" pitchFamily="18" charset="0"/>
                                </a:rPr>
                                <m:t>𝒙</m:t>
                              </m:r>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r>
                                <a:rPr lang="en-US" sz="2600" b="1" i="1">
                                  <a:latin typeface="Cambria Math" panose="02040503050406030204" pitchFamily="18" charset="0"/>
                                </a:rPr>
                                <m:t>𝒙</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b="1" i="1">
                                  <a:latin typeface="Cambria Math" panose="02040503050406030204" pitchFamily="18" charset="0"/>
                                </a:rPr>
                                <m:t>𝒙</m:t>
                              </m:r>
                            </m:sub>
                          </m:sSub>
                        </m:den>
                      </m:f>
                    </m:oMath>
                  </m:oMathPara>
                </a14:m>
                <a:endParaRPr lang="pt-BR" dirty="0" smtClean="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8915390" cy="5032376"/>
              </a:xfrm>
            </p:spPr>
            <p:txBody>
              <a:bodyPr>
                <a:normAutofit fontScale="92500"/>
              </a:bodyPr>
              <a:lstStyle/>
              <a:p>
                <a:r>
                  <a:rPr lang="pt-BR" dirty="0" smtClean="0"/>
                  <a:t>Ajuda </a:t>
                </a:r>
                <a:r>
                  <a:rPr lang="pt-BR" dirty="0"/>
                  <a:t>a acelerar a convergência do </a:t>
                </a:r>
                <a:r>
                  <a:rPr lang="pt-BR" b="1" i="1" dirty="0"/>
                  <a:t>gradiente descendente </a:t>
                </a:r>
                <a:r>
                  <a:rPr lang="pt-BR" dirty="0"/>
                  <a:t>pois deixa as curvas de nível da superfície de erro mais circulares</a:t>
                </a:r>
                <a:r>
                  <a:rPr lang="pt-BR" dirty="0" smtClean="0"/>
                  <a:t>.</a:t>
                </a:r>
              </a:p>
              <a:p>
                <a:r>
                  <a:rPr lang="nl-BE" dirty="0"/>
                  <a:t>Ajuda a estabilizar os algoritmos de aprendizado de </a:t>
                </a:r>
                <a:r>
                  <a:rPr lang="nl-BE" dirty="0" smtClean="0"/>
                  <a:t>máquina.</a:t>
                </a:r>
                <a:endParaRPr lang="pt-BR" dirty="0"/>
              </a:p>
              <a:p>
                <a:r>
                  <a:rPr lang="pt-BR" dirty="0"/>
                  <a:t>Possibilita comparar o peso/influência de cada </a:t>
                </a:r>
                <a:r>
                  <a:rPr lang="pt-BR" b="1" i="1" dirty="0"/>
                  <a:t>atributo</a:t>
                </a:r>
                <a:r>
                  <a:rPr lang="pt-BR" dirty="0"/>
                  <a:t> no modelo</a:t>
                </a:r>
                <a:r>
                  <a:rPr lang="pt-BR" dirty="0" smtClean="0"/>
                  <a:t>.</a:t>
                </a:r>
              </a:p>
              <a:p>
                <a:r>
                  <a:rPr lang="pt-BR" dirty="0" smtClean="0"/>
                  <a:t>Observações:</a:t>
                </a:r>
                <a:endParaRPr lang="pt-BR" dirty="0"/>
              </a:p>
              <a:p>
                <a:pPr lvl="1">
                  <a:buFont typeface="Wingdings" panose="05000000000000000000" pitchFamily="2" charset="2"/>
                  <a:buChar char="§"/>
                </a:pPr>
                <a:r>
                  <a:rPr lang="pt-BR" dirty="0" smtClean="0"/>
                  <a:t>Quando </a:t>
                </a:r>
                <a:r>
                  <a:rPr lang="pt-BR" dirty="0"/>
                  <a:t>temos um conjunto de validação/teste do </a:t>
                </a:r>
                <a:r>
                  <a:rPr lang="pt-BR" dirty="0" smtClean="0"/>
                  <a:t>modelo, aplica-se ao </a:t>
                </a:r>
                <a:r>
                  <a:rPr lang="pt-BR" dirty="0"/>
                  <a:t>conjunto de validação </a:t>
                </a:r>
                <a:r>
                  <a:rPr lang="pt-BR" dirty="0" smtClean="0"/>
                  <a:t>o escalonamento com os parâmetros (min, max, média, variância) obtidos com o conjunto </a:t>
                </a:r>
                <a:r>
                  <a:rPr lang="pt-BR" dirty="0"/>
                  <a:t>de </a:t>
                </a:r>
                <a:r>
                  <a:rPr lang="pt-BR" dirty="0" smtClean="0"/>
                  <a:t>treinamento.</a:t>
                </a:r>
              </a:p>
              <a:p>
                <a:pPr lvl="1">
                  <a:buFont typeface="Wingdings" panose="05000000000000000000" pitchFamily="2" charset="2"/>
                  <a:buChar char="§"/>
                </a:pPr>
                <a:r>
                  <a:rPr lang="pt-BR" dirty="0" smtClean="0"/>
                  <a:t>Em </a:t>
                </a:r>
                <a:r>
                  <a:rPr lang="pt-BR" dirty="0"/>
                  <a:t>alguns casos, o escalonamento também é aplicado aos </a:t>
                </a:r>
                <a:r>
                  <a:rPr lang="pt-BR" dirty="0" smtClean="0"/>
                  <a:t>rótulos, i.e</a:t>
                </a:r>
                <a:r>
                  <a:rPr lang="pt-BR" dirty="0"/>
                  <a:t>.,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8915390" cy="5032376"/>
              </a:xfrm>
              <a:blipFill rotWithShape="0">
                <a:blip r:embed="rId3"/>
                <a:stretch>
                  <a:fillRect l="-1094" t="-1816" r="-1847"/>
                </a:stretch>
              </a:blipFill>
            </p:spPr>
            <p:txBody>
              <a:bodyPr/>
              <a:lstStyle/>
              <a:p>
                <a:r>
                  <a:rPr lang="pt-BR">
                    <a:noFill/>
                  </a:rPr>
                  <a:t> </a:t>
                </a:r>
              </a:p>
            </p:txBody>
          </p:sp>
        </mc:Fallback>
      </mc:AlternateContent>
      <p:grpSp>
        <p:nvGrpSpPr>
          <p:cNvPr id="4" name="Group 3"/>
          <p:cNvGrpSpPr/>
          <p:nvPr/>
        </p:nvGrpSpPr>
        <p:grpSpPr>
          <a:xfrm>
            <a:off x="9757531" y="717659"/>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smtClean="0"/>
                <a:t>Escalonamento</a:t>
              </a:r>
              <a:endParaRPr lang="pt-BR" sz="1400" dirty="0"/>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 </a:t>
            </a:r>
            <a:r>
              <a:rPr lang="pt-BR" b="1" dirty="0" smtClean="0"/>
              <a:t>Exemplo</a:t>
            </a:r>
            <a:endParaRPr lang="pt-B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4930018"/>
              </a:xfrm>
            </p:spPr>
            <p:txBody>
              <a:bodyPr>
                <a:normAutofit/>
              </a:bodyPr>
              <a:lstStyle/>
              <a:p>
                <a:r>
                  <a:rPr lang="pt-BR" dirty="0" smtClean="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smtClean="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10, 1</m:t>
                        </m:r>
                        <m:r>
                          <a:rPr lang="pt-BR">
                            <a:latin typeface="Cambria Math" panose="02040503050406030204" pitchFamily="18" charset="0"/>
                          </a:rPr>
                          <m:t>00</m:t>
                        </m:r>
                      </m:e>
                    </m:d>
                  </m:oMath>
                </a14:m>
                <a:r>
                  <a:rPr lang="pt-BR" dirty="0" smtClean="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smtClean="0"/>
                  <a:t>.</a:t>
                </a:r>
              </a:p>
              <a:p>
                <a:r>
                  <a:rPr lang="pt-BR" dirty="0" smtClean="0"/>
                  <a:t>Função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smtClean="0"/>
              </a:p>
              <a:p>
                <a:pPr marL="0" indent="0">
                  <a:buNone/>
                </a:pPr>
                <a:r>
                  <a:rPr lang="pt-BR" dirty="0"/>
                  <a:t>o</a:t>
                </a:r>
                <a:r>
                  <a:rPr lang="pt-BR" dirty="0" smtClean="0"/>
                  <a:t>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smtClean="0"/>
              </a:p>
              <a:p>
                <a:r>
                  <a:rPr lang="pt-BR" dirty="0" smtClean="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4930018"/>
              </a:xfrm>
              <a:blipFill rotWithShape="0">
                <a:blip r:embed="rId2"/>
                <a:stretch>
                  <a:fillRect l="-1647" t="-1978"/>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78" t="5586" r="9039"/>
          <a:stretch/>
        </p:blipFill>
        <p:spPr>
          <a:xfrm>
            <a:off x="7274257" y="3302758"/>
            <a:ext cx="4694830" cy="3452884"/>
          </a:xfrm>
          <a:prstGeom prst="rect">
            <a:avLst/>
          </a:prstGeom>
        </p:spPr>
      </p:pic>
    </p:spTree>
    <p:extLst>
      <p:ext uri="{BB962C8B-B14F-4D97-AF65-F5344CB8AC3E}">
        <p14:creationId xmlns:p14="http://schemas.microsoft.com/office/powerpoint/2010/main" val="230728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t>Superfície </a:t>
                </a:r>
                <a:r>
                  <a:rPr lang="pt-BR" dirty="0"/>
                  <a:t>de erro </a:t>
                </a:r>
                <a:r>
                  <a:rPr lang="pt-BR" dirty="0" smtClean="0"/>
                  <a:t>tem formato de </a:t>
                </a:r>
                <a:r>
                  <a:rPr lang="pt-BR" dirty="0"/>
                  <a:t>“</a:t>
                </a:r>
                <a:r>
                  <a:rPr lang="pt-BR" dirty="0" smtClean="0"/>
                  <a:t>U” com maior </a:t>
                </a:r>
                <a:r>
                  <a:rPr lang="pt-BR" dirty="0"/>
                  <a:t>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smtClean="0"/>
                  <a:t>Como 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a:t>
                </a:r>
                <a:r>
                  <a:rPr lang="pt-BR" dirty="0" smtClean="0"/>
                  <a:t>mais de 2000 </a:t>
                </a:r>
                <a:r>
                  <a:rPr lang="pt-BR" dirty="0"/>
                  <a:t>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rotWithShape="0">
                <a:blip r:embed="rId3"/>
                <a:stretch>
                  <a:fillRect l="-936" t="-4545" r="-1156"/>
                </a:stretch>
              </a:blipFill>
            </p:spPr>
            <p:txBody>
              <a:bodyPr/>
              <a:lstStyle/>
              <a:p>
                <a:r>
                  <a:rPr lang="pt-BR">
                    <a:noFill/>
                  </a:rPr>
                  <a:t> </a:t>
                </a:r>
              </a:p>
            </p:txBody>
          </p:sp>
        </mc:Fallback>
      </mc:AlternateContent>
      <p:sp>
        <p:nvSpPr>
          <p:cNvPr id="3" name="Rectangle 2"/>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4"/>
              </a:rPr>
              <a:t>Exemplo: escalonamento_de_atributos_com_scikit_learn.ipynb</a:t>
            </a:r>
            <a:endParaRPr lang="pt-BR" sz="14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159" t="17191" r="1244" b="10272"/>
          <a:stretch/>
        </p:blipFill>
        <p:spPr>
          <a:xfrm>
            <a:off x="962468" y="4280503"/>
            <a:ext cx="2863886" cy="2577497"/>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11467" r="9353" b="2264"/>
          <a:stretch/>
        </p:blipFill>
        <p:spPr>
          <a:xfrm>
            <a:off x="4975139" y="4280503"/>
            <a:ext cx="2722198" cy="2590714"/>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422" t="11212" r="9325" b="3415"/>
          <a:stretch/>
        </p:blipFill>
        <p:spPr>
          <a:xfrm>
            <a:off x="9225887" y="4277831"/>
            <a:ext cx="2688609" cy="2571713"/>
          </a:xfrm>
          <a:prstGeom prst="rect">
            <a:avLst/>
          </a:prstGeom>
        </p:spPr>
      </p:pic>
      <p:cxnSp>
        <p:nvCxnSpPr>
          <p:cNvPr id="15" name="Straight Arrow Connector 14"/>
          <p:cNvCxnSpPr/>
          <p:nvPr/>
        </p:nvCxnSpPr>
        <p:spPr>
          <a:xfrm flipV="1">
            <a:off x="4595314" y="6387152"/>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033742" y="6217594"/>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smtClean="0"/>
                  <a:t> inicial</a:t>
                </a:r>
                <a:endParaRPr lang="pt-BR"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033742" y="6217594"/>
                <a:ext cx="812715" cy="584775"/>
              </a:xfrm>
              <a:prstGeom prst="rect">
                <a:avLst/>
              </a:prstGeom>
              <a:blipFill rotWithShape="0">
                <a:blip r:embed="rId8"/>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17484</TotalTime>
  <Words>1966</Words>
  <Application>Microsoft Office PowerPoint</Application>
  <PresentationFormat>Widescreen</PresentationFormat>
  <Paragraphs>220</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Features com SciKit-Learn</vt:lpstr>
      <vt:lpstr>Tarefas</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2164</cp:revision>
  <dcterms:created xsi:type="dcterms:W3CDTF">2020-02-17T11:18:32Z</dcterms:created>
  <dcterms:modified xsi:type="dcterms:W3CDTF">2021-05-26T16:56:40Z</dcterms:modified>
</cp:coreProperties>
</file>